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1"/>
  </p:sldMasterIdLst>
  <p:notesMasterIdLst>
    <p:notesMasterId r:id="rId12"/>
  </p:notesMasterIdLst>
  <p:sldIdLst>
    <p:sldId id="257" r:id="rId2"/>
    <p:sldId id="256" r:id="rId3"/>
    <p:sldId id="265" r:id="rId4"/>
    <p:sldId id="266" r:id="rId5"/>
    <p:sldId id="270" r:id="rId6"/>
    <p:sldId id="267" r:id="rId7"/>
    <p:sldId id="269" r:id="rId8"/>
    <p:sldId id="268" r:id="rId9"/>
    <p:sldId id="258" r:id="rId10"/>
    <p:sldId id="271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A3C"/>
    <a:srgbClr val="FF3300"/>
    <a:srgbClr val="5B5BC9"/>
    <a:srgbClr val="6BFF21"/>
    <a:srgbClr val="FF9966"/>
    <a:srgbClr val="939610"/>
    <a:srgbClr val="CCFF66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2" autoAdjust="0"/>
    <p:restoredTop sz="94712" autoAdjust="0"/>
  </p:normalViewPr>
  <p:slideViewPr>
    <p:cSldViewPr>
      <p:cViewPr>
        <p:scale>
          <a:sx n="75" d="100"/>
          <a:sy n="75" d="100"/>
        </p:scale>
        <p:origin x="-123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49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4446734A-24E8-4C86-AFC4-C138DE429C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6274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BB00F5A-5A86-42EF-BABA-572BB83158E4}" type="slidenum">
              <a:rPr lang="ru-RU"/>
              <a:pPr eaLnBrk="1" hangingPunct="1"/>
              <a:t>1</a:t>
            </a:fld>
            <a:endParaRPr lang="ru-RU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BB168B-211A-45F5-B301-522B28D93D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602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1012E9-56E2-4B56-B35A-E5586663CE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465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01AE0-BFC9-483F-83DA-4C6995E975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707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2D515-0183-45E2-B4B2-AB4E7E5217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31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4A8926-626C-4855-9002-4D681E198D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03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6A49C2-C614-48B9-B040-16442A8B82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770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55E05D-3B6B-4179-B4A7-DBC8A75B77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975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573501-2347-4F81-B821-93C40C994B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605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87B4E-35B1-4D6D-80A1-98267C3CFB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54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95ED4-B312-41A4-AAFC-0BBDBC5929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1564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9FCD33-E5F8-4D56-8E9E-E04A6AC11E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053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BD3B6293-00F6-4F1B-8F33-BC4DCEAA1B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wmf"/><Relationship Id="rId5" Type="http://schemas.openxmlformats.org/officeDocument/2006/relationships/image" Target="../media/image16.jpeg"/><Relationship Id="rId4" Type="http://schemas.openxmlformats.org/officeDocument/2006/relationships/image" Target="../media/image15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9966"/>
            </a:gs>
            <a:gs pos="100000">
              <a:srgbClr val="5B5BC9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MC900123567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7" y="404664"/>
            <a:ext cx="7129463" cy="634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419475" y="3789363"/>
            <a:ext cx="5724525" cy="1849437"/>
          </a:xfrm>
        </p:spPr>
        <p:txBody>
          <a:bodyPr/>
          <a:lstStyle/>
          <a:p>
            <a:pPr algn="l" eaLnBrk="1" hangingPunct="1"/>
            <a:r>
              <a:rPr lang="ru-RU" sz="1800" b="1" dirty="0" smtClean="0"/>
              <a:t>Проект по теме «Устное народное творчество».</a:t>
            </a:r>
          </a:p>
          <a:p>
            <a:pPr algn="l" eaLnBrk="1" hangingPunct="1"/>
            <a:r>
              <a:rPr lang="ru-RU" sz="1800" b="1" dirty="0" smtClean="0"/>
              <a:t>Ученика 1 «Б» класса средней школы № 1007</a:t>
            </a:r>
            <a:r>
              <a:rPr lang="ru-RU" sz="1800" dirty="0" smtClean="0"/>
              <a:t>   </a:t>
            </a:r>
          </a:p>
          <a:p>
            <a:pPr algn="l" eaLnBrk="1" hangingPunct="1"/>
            <a:r>
              <a:rPr lang="ru-RU" sz="2800" b="1" i="1" dirty="0" smtClean="0"/>
              <a:t>Чистякова Родиона.</a:t>
            </a:r>
          </a:p>
        </p:txBody>
      </p:sp>
      <p:sp>
        <p:nvSpPr>
          <p:cNvPr id="2052" name="WordArt 7"/>
          <p:cNvSpPr>
            <a:spLocks noChangeArrowheads="1" noChangeShapeType="1" noTextEdit="1"/>
          </p:cNvSpPr>
          <p:nvPr/>
        </p:nvSpPr>
        <p:spPr bwMode="auto">
          <a:xfrm>
            <a:off x="1908175" y="836613"/>
            <a:ext cx="6767513" cy="3384550"/>
          </a:xfrm>
          <a:prstGeom prst="rect">
            <a:avLst/>
          </a:prstGeom>
        </p:spPr>
        <p:txBody>
          <a:bodyPr spcFirstLastPara="1" wrap="none" fromWordArt="1">
            <a:prstTxWarp prst="textButton">
              <a:avLst>
                <a:gd name="adj" fmla="val 10800000"/>
              </a:avLst>
            </a:prstTxWarp>
          </a:bodyPr>
          <a:lstStyle/>
          <a:p>
            <a:r>
              <a:rPr lang="ru-RU" sz="4000" b="1" kern="10" spc="80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Monotype Corsiva"/>
              </a:rPr>
              <a:t>Пословицы </a:t>
            </a:r>
          </a:p>
          <a:p>
            <a:r>
              <a:rPr lang="ru-RU" sz="4000" b="1" kern="10" spc="80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Monotype Corsiva"/>
              </a:rPr>
              <a:t>     и поговорки</a:t>
            </a:r>
          </a:p>
        </p:txBody>
      </p:sp>
      <p:pic>
        <p:nvPicPr>
          <p:cNvPr id="2053" name="Picture 8" descr="MC900423461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60350"/>
            <a:ext cx="1822351" cy="1584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CFA3C"/>
            </a:gs>
            <a:gs pos="100000">
              <a:srgbClr val="6BFF21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17" descr="MC900210398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720725" cy="646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22" descr="MC900210398[1]"/>
          <p:cNvPicPr>
            <a:picLocks noGrp="1" noChangeAspect="1" noChangeArrowheads="1"/>
          </p:cNvPicPr>
          <p:nvPr>
            <p:ph type="ctrTitle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16913" y="188913"/>
            <a:ext cx="719137" cy="6480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82" name="Rectangle 3"/>
          <p:cNvSpPr txBox="1">
            <a:spLocks noChangeArrowheads="1"/>
          </p:cNvSpPr>
          <p:nvPr/>
        </p:nvSpPr>
        <p:spPr bwMode="auto">
          <a:xfrm>
            <a:off x="1042988" y="1196752"/>
            <a:ext cx="7156450" cy="302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sz="2800" b="1" dirty="0" smtClean="0"/>
              <a:t>– </a:t>
            </a:r>
            <a:r>
              <a:rPr lang="ru-RU" sz="2800" b="1" dirty="0"/>
              <a:t>это краткие </a:t>
            </a:r>
            <a:r>
              <a:rPr lang="ru-RU" sz="2800" b="1" dirty="0" smtClean="0"/>
              <a:t>изречения </a:t>
            </a:r>
            <a:r>
              <a:rPr lang="ru-RU" sz="2800" b="1" dirty="0"/>
              <a:t>в которых заключён глубокий смысл, </a:t>
            </a:r>
            <a:endParaRPr lang="ru-RU" sz="2800" b="1" dirty="0" smtClean="0"/>
          </a:p>
          <a:p>
            <a:pPr algn="ctr" eaLnBrk="1" hangingPunct="1">
              <a:spcBef>
                <a:spcPct val="20000"/>
              </a:spcBef>
            </a:pPr>
            <a:r>
              <a:rPr lang="ru-RU" sz="2800" b="1" dirty="0" smtClean="0"/>
              <a:t>народная </a:t>
            </a:r>
            <a:r>
              <a:rPr lang="ru-RU" sz="2800" b="1" dirty="0"/>
              <a:t>мудрость</a:t>
            </a:r>
            <a:r>
              <a:rPr lang="ru-RU" sz="2800" b="1" dirty="0" smtClean="0"/>
              <a:t>.</a:t>
            </a:r>
            <a:r>
              <a:rPr lang="ru-RU" sz="2400" b="1" dirty="0" smtClean="0"/>
              <a:t> </a:t>
            </a:r>
          </a:p>
          <a:p>
            <a:pPr algn="ctr" eaLnBrk="1" hangingPunct="1">
              <a:spcBef>
                <a:spcPct val="20000"/>
              </a:spcBef>
            </a:pPr>
            <a:r>
              <a:rPr lang="ru-RU" sz="2600" b="1" dirty="0" smtClean="0"/>
              <a:t>Они </a:t>
            </a:r>
            <a:r>
              <a:rPr lang="ru-RU" sz="2600" b="1" dirty="0"/>
              <a:t>содержат в себе прямой совет и подсказывают как поступить в данной ситуации.  </a:t>
            </a:r>
          </a:p>
        </p:txBody>
      </p:sp>
      <p:pic>
        <p:nvPicPr>
          <p:cNvPr id="3084" name="Picture 12" descr="C:\Users\sony\AppData\Local\Microsoft\Windows\Temporary Internet Files\Content.IE5\F0W3ZVBF\MC900232915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347" y="4509120"/>
            <a:ext cx="2179625" cy="187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C:\Users\sony\AppData\Local\Microsoft\Windows\Temporary Internet Files\Content.IE5\5L3V9OOV\MC900370140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789040"/>
            <a:ext cx="2448272" cy="237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900113" y="312266"/>
            <a:ext cx="7704335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33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Пословицы и поговорки</a:t>
            </a:r>
            <a:endParaRPr lang="ru-RU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33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CFA3C"/>
            </a:gs>
            <a:gs pos="100000">
              <a:srgbClr val="6BFF21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0" name="Picture 17" descr="MC900210398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720725" cy="646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22" descr="MC900210398[1]"/>
          <p:cNvPicPr>
            <a:picLocks noGrp="1" noChangeAspect="1" noChangeArrowheads="1"/>
          </p:cNvPicPr>
          <p:nvPr>
            <p:ph type="ctrTitle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16913" y="188913"/>
            <a:ext cx="719137" cy="64801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322" name="Rectangle 3"/>
          <p:cNvSpPr txBox="1">
            <a:spLocks noChangeArrowheads="1"/>
          </p:cNvSpPr>
          <p:nvPr/>
        </p:nvSpPr>
        <p:spPr bwMode="auto">
          <a:xfrm>
            <a:off x="827088" y="981075"/>
            <a:ext cx="7632700" cy="302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sz="2400" b="1" dirty="0"/>
              <a:t>Пословицы и поговорки возникли в глубокой древности, еще задолго до появления письменности.</a:t>
            </a:r>
          </a:p>
          <a:p>
            <a:pPr algn="ctr" eaLnBrk="1" hangingPunct="1">
              <a:spcBef>
                <a:spcPct val="20000"/>
              </a:spcBef>
            </a:pPr>
            <a:r>
              <a:rPr lang="ru-RU" sz="2400" b="1" dirty="0"/>
              <a:t>Автором пословиц и поговорок является народ.</a:t>
            </a:r>
          </a:p>
          <a:p>
            <a:pPr algn="ctr" eaLnBrk="1" hangingPunct="1">
              <a:spcBef>
                <a:spcPct val="20000"/>
              </a:spcBef>
            </a:pPr>
            <a:r>
              <a:rPr lang="ru-RU" sz="2400" b="1" dirty="0"/>
              <a:t>Кто-то когда-то выразил свою мысль, другие люди подхватили, запомнили, передали, внесли что-то своё…Так пословицы и поговорки и передавались из уст в уста от поколения к поколению.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83568" y="250558"/>
            <a:ext cx="8064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Откуда появились пословицы и поговорки?</a:t>
            </a:r>
          </a:p>
        </p:txBody>
      </p:sp>
      <p:pic>
        <p:nvPicPr>
          <p:cNvPr id="13327" name="Picture 15" descr="C:\Users\sony\AppData\Local\Microsoft\Windows\Temporary Internet Files\Content.IE5\J0Q2F3M4\MC900234641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545" y="4869160"/>
            <a:ext cx="2119591" cy="1396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8" name="Picture 16" descr="C:\Users\sony\AppData\Local\Microsoft\Windows\Temporary Internet Files\Content.IE5\F0W3ZVBF\MC900088568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507046"/>
            <a:ext cx="1513458" cy="179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33" name="Picture 21" descr="C:\Users\sony\AppData\Local\Microsoft\Windows\Temporary Internet Files\Content.IE5\Y93ZK114\MC900078625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149080"/>
            <a:ext cx="1512087" cy="261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CFA3C"/>
            </a:gs>
            <a:gs pos="100000">
              <a:srgbClr val="6BFF21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7" descr="MC900210398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720725" cy="646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22" descr="MC900210398[1]"/>
          <p:cNvPicPr>
            <a:picLocks noGrp="1" noChangeAspect="1" noChangeArrowheads="1"/>
          </p:cNvPicPr>
          <p:nvPr>
            <p:ph type="ctrTitle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16913" y="188913"/>
            <a:ext cx="719137" cy="64801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40" name="Rectangle 3"/>
          <p:cNvSpPr txBox="1">
            <a:spLocks noChangeArrowheads="1"/>
          </p:cNvSpPr>
          <p:nvPr/>
        </p:nvSpPr>
        <p:spPr bwMode="auto">
          <a:xfrm>
            <a:off x="827088" y="1268413"/>
            <a:ext cx="7632700" cy="3816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sz="2400" b="1" dirty="0">
                <a:latin typeface="Verdana" pitchFamily="34" charset="0"/>
              </a:rPr>
              <a:t>Пословица</a:t>
            </a:r>
            <a:r>
              <a:rPr lang="ru-RU" sz="2400" dirty="0">
                <a:latin typeface="Verdana" pitchFamily="34" charset="0"/>
              </a:rPr>
              <a:t> – это </a:t>
            </a:r>
            <a:r>
              <a:rPr lang="ru-RU" sz="2400" dirty="0" smtClean="0">
                <a:latin typeface="Verdana" pitchFamily="34" charset="0"/>
              </a:rPr>
              <a:t>целое законченное предложение </a:t>
            </a:r>
            <a:r>
              <a:rPr lang="ru-RU" sz="2400" dirty="0">
                <a:latin typeface="Verdana" pitchFamily="34" charset="0"/>
              </a:rPr>
              <a:t>с глубоким смыслом.</a:t>
            </a:r>
          </a:p>
          <a:p>
            <a:pPr eaLnBrk="1" hangingPunct="1">
              <a:spcBef>
                <a:spcPct val="20000"/>
              </a:spcBef>
            </a:pPr>
            <a:r>
              <a:rPr lang="ru-RU" sz="2000" dirty="0">
                <a:latin typeface="Verdana" pitchFamily="34" charset="0"/>
              </a:rPr>
              <a:t>Пример: </a:t>
            </a:r>
            <a:endParaRPr lang="ru-RU" sz="2000" dirty="0" smtClean="0">
              <a:latin typeface="Verdana" pitchFamily="34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ru-RU" sz="2000" b="1" i="1" dirty="0" smtClean="0">
                <a:latin typeface="Verdana" pitchFamily="34" charset="0"/>
              </a:rPr>
              <a:t>«</a:t>
            </a:r>
            <a:r>
              <a:rPr lang="ru-RU" sz="2000" b="1" i="1" dirty="0">
                <a:latin typeface="Verdana" pitchFamily="34" charset="0"/>
              </a:rPr>
              <a:t>Без труда не выловишь и рыбку из пруда</a:t>
            </a:r>
            <a:r>
              <a:rPr lang="ru-RU" sz="2000" b="1" i="1" dirty="0" smtClean="0">
                <a:latin typeface="Verdana" pitchFamily="34" charset="0"/>
              </a:rPr>
              <a:t>».</a:t>
            </a:r>
            <a:endParaRPr lang="ru-RU" sz="2000" b="1" i="1" dirty="0">
              <a:latin typeface="Verdana" pitchFamily="34" charset="0"/>
            </a:endParaRPr>
          </a:p>
          <a:p>
            <a:pPr eaLnBrk="1" hangingPunct="1">
              <a:spcBef>
                <a:spcPct val="20000"/>
              </a:spcBef>
            </a:pPr>
            <a:endParaRPr lang="ru-RU" sz="2000" i="1" dirty="0">
              <a:latin typeface="Verdana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ru-RU" sz="2400" b="1" dirty="0">
                <a:latin typeface="Verdana" pitchFamily="34" charset="0"/>
              </a:rPr>
              <a:t>Поговорка</a:t>
            </a:r>
            <a:r>
              <a:rPr lang="ru-RU" sz="2400" dirty="0">
                <a:latin typeface="Verdana" pitchFamily="34" charset="0"/>
              </a:rPr>
              <a:t> – это просто фраза или словосочетание, </a:t>
            </a:r>
            <a:r>
              <a:rPr lang="ru-RU" sz="2400" dirty="0" smtClean="0">
                <a:latin typeface="Verdana" pitchFamily="34" charset="0"/>
              </a:rPr>
              <a:t>которые </a:t>
            </a:r>
            <a:r>
              <a:rPr lang="ru-RU" sz="2400" dirty="0">
                <a:latin typeface="Verdana" pitchFamily="34" charset="0"/>
              </a:rPr>
              <a:t>можно заменить другими </a:t>
            </a:r>
            <a:r>
              <a:rPr lang="ru-RU" sz="2400" dirty="0" smtClean="0">
                <a:latin typeface="Verdana" pitchFamily="34" charset="0"/>
              </a:rPr>
              <a:t>словами.</a:t>
            </a:r>
            <a:endParaRPr lang="ru-RU" sz="1200" dirty="0">
              <a:latin typeface="Verdana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ru-RU" sz="2000" dirty="0">
                <a:latin typeface="Verdana" pitchFamily="34" charset="0"/>
              </a:rPr>
              <a:t>Пример: </a:t>
            </a:r>
            <a:r>
              <a:rPr lang="ru-RU" sz="2000" b="1" i="1" dirty="0">
                <a:latin typeface="Verdana" pitchFamily="34" charset="0"/>
              </a:rPr>
              <a:t>«остаться с носом»</a:t>
            </a:r>
            <a:r>
              <a:rPr lang="ru-RU" sz="2000" dirty="0">
                <a:latin typeface="Verdana" pitchFamily="34" charset="0"/>
              </a:rPr>
              <a:t> </a:t>
            </a:r>
            <a:r>
              <a:rPr lang="ru-RU" sz="2000" dirty="0" smtClean="0">
                <a:latin typeface="Verdana" pitchFamily="34" charset="0"/>
              </a:rPr>
              <a:t>- быть обманутым, </a:t>
            </a:r>
          </a:p>
          <a:p>
            <a:pPr eaLnBrk="1" hangingPunct="1">
              <a:spcBef>
                <a:spcPct val="20000"/>
              </a:spcBef>
            </a:pPr>
            <a:r>
              <a:rPr lang="ru-RU" sz="2000" b="1" i="1" dirty="0" smtClean="0">
                <a:latin typeface="Verdana" pitchFamily="34" charset="0"/>
              </a:rPr>
              <a:t>                         «медвежья услуга» -</a:t>
            </a:r>
          </a:p>
          <a:p>
            <a:pPr eaLnBrk="1" hangingPunct="1">
              <a:spcBef>
                <a:spcPct val="20000"/>
              </a:spcBef>
            </a:pPr>
            <a:r>
              <a:rPr lang="ru-RU" sz="2000" b="1" i="1" dirty="0">
                <a:latin typeface="Verdana" pitchFamily="34" charset="0"/>
              </a:rPr>
              <a:t> </a:t>
            </a:r>
            <a:r>
              <a:rPr lang="ru-RU" sz="2000" b="1" i="1" dirty="0" smtClean="0">
                <a:latin typeface="Verdana" pitchFamily="34" charset="0"/>
              </a:rPr>
              <a:t>                         </a:t>
            </a:r>
            <a:r>
              <a:rPr lang="ru-RU" sz="2000" dirty="0" smtClean="0">
                <a:latin typeface="Verdana" pitchFamily="34" charset="0"/>
              </a:rPr>
              <a:t>помощь, которая обращается во вред.</a:t>
            </a:r>
            <a:r>
              <a:rPr lang="ru-RU" sz="2000" b="1" i="1" dirty="0" smtClean="0">
                <a:latin typeface="Verdana" pitchFamily="34" charset="0"/>
              </a:rPr>
              <a:t>          </a:t>
            </a:r>
          </a:p>
          <a:p>
            <a:pPr algn="ctr" eaLnBrk="1" hangingPunct="1">
              <a:spcBef>
                <a:spcPct val="20000"/>
              </a:spcBef>
            </a:pPr>
            <a:r>
              <a:rPr lang="ru-RU" sz="2000" b="1" i="1" dirty="0" smtClean="0">
                <a:latin typeface="Verdana" pitchFamily="34" charset="0"/>
              </a:rPr>
              <a:t>Кот </a:t>
            </a:r>
            <a:r>
              <a:rPr lang="ru-RU" sz="2000" b="1" i="1" dirty="0" err="1">
                <a:latin typeface="Verdana" pitchFamily="34" charset="0"/>
              </a:rPr>
              <a:t>Базилио</a:t>
            </a:r>
            <a:r>
              <a:rPr lang="ru-RU" sz="2000" b="1" i="1" dirty="0">
                <a:latin typeface="Verdana" pitchFamily="34" charset="0"/>
              </a:rPr>
              <a:t> и лиса Алиса </a:t>
            </a:r>
            <a:endParaRPr lang="ru-RU" sz="2000" b="1" i="1" dirty="0" smtClean="0">
              <a:latin typeface="Verdana" pitchFamily="34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ru-RU" sz="2000" b="1" i="1" dirty="0" smtClean="0">
                <a:latin typeface="Verdana" pitchFamily="34" charset="0"/>
              </a:rPr>
              <a:t>оставили </a:t>
            </a:r>
            <a:r>
              <a:rPr lang="ru-RU" sz="2000" b="1" i="1" dirty="0">
                <a:latin typeface="Verdana" pitchFamily="34" charset="0"/>
              </a:rPr>
              <a:t>Буратино </a:t>
            </a:r>
            <a:r>
              <a:rPr lang="ru-RU" sz="2000" b="1" i="1" dirty="0" smtClean="0">
                <a:latin typeface="Verdana" pitchFamily="34" charset="0"/>
              </a:rPr>
              <a:t>«с </a:t>
            </a:r>
            <a:r>
              <a:rPr lang="ru-RU" sz="2000" b="1" i="1" dirty="0">
                <a:latin typeface="Verdana" pitchFamily="34" charset="0"/>
              </a:rPr>
              <a:t>носом</a:t>
            </a:r>
            <a:r>
              <a:rPr lang="ru-RU" sz="2000" b="1" i="1" dirty="0" smtClean="0"/>
              <a:t>».</a:t>
            </a:r>
            <a:endParaRPr lang="ru-RU" sz="2000" b="1" i="1" dirty="0"/>
          </a:p>
        </p:txBody>
      </p:sp>
      <p:sp>
        <p:nvSpPr>
          <p:cNvPr id="14343" name="WordArt 7"/>
          <p:cNvSpPr>
            <a:spLocks noChangeArrowheads="1" noChangeShapeType="1" noTextEdit="1"/>
          </p:cNvSpPr>
          <p:nvPr/>
        </p:nvSpPr>
        <p:spPr bwMode="auto">
          <a:xfrm>
            <a:off x="1042988" y="260350"/>
            <a:ext cx="6985000" cy="86518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3300"/>
                </a:solidFill>
                <a:latin typeface="Arial Black"/>
              </a:rPr>
              <a:t>Пословицы и поговорки часто путают </a:t>
            </a:r>
          </a:p>
          <a:p>
            <a:pPr algn="ctr"/>
            <a:r>
              <a:rPr lang="ru-RU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3300"/>
                </a:solidFill>
                <a:latin typeface="Arial Black"/>
              </a:rPr>
              <a:t>- будьте внимательны!</a:t>
            </a:r>
          </a:p>
        </p:txBody>
      </p:sp>
      <p:pic>
        <p:nvPicPr>
          <p:cNvPr id="14344" name="Picture 8" descr="C:\Users\sony\AppData\Local\Microsoft\Windows\Temporary Internet Files\Content.IE5\F0W3ZVBF\MC900331621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856" y="3711492"/>
            <a:ext cx="1208403" cy="116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6" name="Picture 10" descr="C:\Users\sony\AppData\Local\Microsoft\Windows\Temporary Internet Files\Content.IE5\5L3V9OOV\MC900215497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45" y="4725144"/>
            <a:ext cx="1944264" cy="1719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8000">
              <a:srgbClr val="6BFF21"/>
            </a:gs>
            <a:gs pos="61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7" descr="MC900210398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720725" cy="646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22" descr="MC900210398[1]"/>
          <p:cNvPicPr>
            <a:picLocks noGrp="1" noChangeAspect="1" noChangeArrowheads="1"/>
          </p:cNvPicPr>
          <p:nvPr>
            <p:ph type="ctrTitle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16913" y="188913"/>
            <a:ext cx="719137" cy="64801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64" name="Rectangle 3"/>
          <p:cNvSpPr txBox="1">
            <a:spLocks noChangeArrowheads="1"/>
          </p:cNvSpPr>
          <p:nvPr/>
        </p:nvSpPr>
        <p:spPr bwMode="auto">
          <a:xfrm>
            <a:off x="900113" y="1341438"/>
            <a:ext cx="7632700" cy="4967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400" b="1" dirty="0" smtClean="0">
                <a:latin typeface="Arial Black" pitchFamily="34" charset="0"/>
                <a:cs typeface="Aharoni" pitchFamily="2" charset="-79"/>
              </a:rPr>
              <a:t>О Родине:</a:t>
            </a:r>
          </a:p>
          <a:p>
            <a:pPr eaLnBrk="1" hangingPunct="1">
              <a:spcBef>
                <a:spcPct val="20000"/>
              </a:spcBef>
            </a:pPr>
            <a:r>
              <a:rPr lang="ru-RU" sz="2400" b="1" dirty="0" smtClean="0"/>
              <a:t>«Человек без Родины, что соловей без песни».</a:t>
            </a:r>
            <a:endParaRPr lang="ru-RU" sz="2400" b="1" dirty="0"/>
          </a:p>
          <a:p>
            <a:pPr algn="ctr" eaLnBrk="1" hangingPunct="1">
              <a:spcBef>
                <a:spcPct val="20000"/>
              </a:spcBef>
            </a:pPr>
            <a:endParaRPr lang="ru-RU" sz="2400" b="1" dirty="0" smtClean="0">
              <a:latin typeface="Arial Black" pitchFamily="34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ru-RU" sz="2400" b="1" dirty="0" smtClean="0">
                <a:latin typeface="Arial Black" pitchFamily="34" charset="0"/>
              </a:rPr>
              <a:t>Об учении:</a:t>
            </a:r>
            <a:endParaRPr lang="ru-RU" sz="2400" b="1" dirty="0">
              <a:latin typeface="Arial Black" pitchFamily="34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ru-RU" sz="2400" b="1" dirty="0" smtClean="0"/>
              <a:t>«Не стыдно не знать, </a:t>
            </a:r>
          </a:p>
          <a:p>
            <a:pPr algn="ctr" eaLnBrk="1" hangingPunct="1">
              <a:spcBef>
                <a:spcPct val="20000"/>
              </a:spcBef>
            </a:pPr>
            <a:r>
              <a:rPr lang="ru-RU" sz="2400" b="1" dirty="0" smtClean="0"/>
              <a:t>  стыдно не учиться».</a:t>
            </a:r>
          </a:p>
          <a:p>
            <a:pPr eaLnBrk="1" hangingPunct="1">
              <a:spcBef>
                <a:spcPct val="20000"/>
              </a:spcBef>
            </a:pPr>
            <a:r>
              <a:rPr lang="ru-RU" sz="2400" b="1" dirty="0" smtClean="0">
                <a:latin typeface="Arial Black" pitchFamily="34" charset="0"/>
              </a:rPr>
              <a:t>О природе:</a:t>
            </a:r>
          </a:p>
          <a:p>
            <a:pPr algn="ctr" eaLnBrk="1" hangingPunct="1">
              <a:spcBef>
                <a:spcPct val="20000"/>
              </a:spcBef>
            </a:pPr>
            <a:r>
              <a:rPr lang="ru-RU" sz="2400" b="1" dirty="0" smtClean="0"/>
              <a:t>«У зайцев шерсть побелела – зима близко».</a:t>
            </a:r>
          </a:p>
          <a:p>
            <a:pPr eaLnBrk="1" hangingPunct="1">
              <a:spcBef>
                <a:spcPct val="20000"/>
              </a:spcBef>
            </a:pPr>
            <a:endParaRPr lang="ru-RU" b="1" dirty="0" smtClean="0">
              <a:latin typeface="Arial Black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ru-RU" sz="2400" b="1" dirty="0" smtClean="0">
                <a:latin typeface="Arial Black" pitchFamily="34" charset="0"/>
              </a:rPr>
              <a:t>О трудолюбии:</a:t>
            </a:r>
          </a:p>
          <a:p>
            <a:pPr algn="ctr" eaLnBrk="1" hangingPunct="1">
              <a:spcBef>
                <a:spcPct val="20000"/>
              </a:spcBef>
            </a:pPr>
            <a:r>
              <a:rPr lang="ru-RU" sz="2400" b="1" dirty="0" smtClean="0"/>
              <a:t>«Будешь стараться – всё будет удаваться».</a:t>
            </a:r>
          </a:p>
          <a:p>
            <a:pPr eaLnBrk="1" hangingPunct="1">
              <a:spcBef>
                <a:spcPct val="20000"/>
              </a:spcBef>
            </a:pPr>
            <a:endParaRPr lang="ru-RU" sz="2400" b="1" dirty="0"/>
          </a:p>
          <a:p>
            <a:pPr eaLnBrk="1" hangingPunct="1">
              <a:spcBef>
                <a:spcPct val="20000"/>
              </a:spcBef>
            </a:pPr>
            <a:endParaRPr lang="ru-RU" sz="2400" b="1" dirty="0"/>
          </a:p>
          <a:p>
            <a:pPr eaLnBrk="1" hangingPunct="1">
              <a:spcBef>
                <a:spcPct val="20000"/>
              </a:spcBef>
            </a:pPr>
            <a:endParaRPr lang="ru-RU" sz="2800" b="1" dirty="0"/>
          </a:p>
          <a:p>
            <a:pPr eaLnBrk="1" hangingPunct="1">
              <a:spcBef>
                <a:spcPct val="20000"/>
              </a:spcBef>
            </a:pPr>
            <a:r>
              <a:rPr lang="ru-RU" sz="2800" b="1" dirty="0"/>
              <a:t>               </a:t>
            </a:r>
          </a:p>
          <a:p>
            <a:pPr eaLnBrk="1" hangingPunct="1">
              <a:spcBef>
                <a:spcPct val="20000"/>
              </a:spcBef>
            </a:pPr>
            <a:endParaRPr lang="ru-RU" sz="1600" b="1" dirty="0"/>
          </a:p>
          <a:p>
            <a:pPr eaLnBrk="1" hangingPunct="1">
              <a:spcBef>
                <a:spcPct val="20000"/>
              </a:spcBef>
            </a:pPr>
            <a:r>
              <a:rPr lang="ru-RU" sz="2800" b="1" dirty="0"/>
              <a:t>              </a:t>
            </a:r>
          </a:p>
        </p:txBody>
      </p:sp>
      <p:sp>
        <p:nvSpPr>
          <p:cNvPr id="15366" name="WordArt 6"/>
          <p:cNvSpPr>
            <a:spLocks noChangeArrowheads="1" noChangeShapeType="1" noTextEdit="1"/>
          </p:cNvSpPr>
          <p:nvPr/>
        </p:nvSpPr>
        <p:spPr bwMode="auto">
          <a:xfrm>
            <a:off x="900114" y="188914"/>
            <a:ext cx="7560318" cy="790004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191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Arial Black"/>
              </a:rPr>
              <a:t>Пословицы и поговорки есть обо всём на свете, </a:t>
            </a:r>
          </a:p>
          <a:p>
            <a:pPr algn="ctr"/>
            <a:r>
              <a:rPr lang="ru-RU" sz="3600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Arial Black"/>
              </a:rPr>
              <a:t>вот некоторые из них:</a:t>
            </a:r>
            <a:endParaRPr lang="ru-RU" sz="3600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rgbClr val="008000"/>
              </a:solidFill>
              <a:latin typeface="Arial Black"/>
            </a:endParaRPr>
          </a:p>
        </p:txBody>
      </p:sp>
      <p:pic>
        <p:nvPicPr>
          <p:cNvPr id="18434" name="Picture 2" descr="C:\Users\sony\AppData\Local\Microsoft\Windows\Temporary Internet Files\Content.IE5\J0Q2F3M4\MC90008904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242199"/>
            <a:ext cx="1152645" cy="1815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C:\Users\sony\AppData\Local\Microsoft\Windows\Temporary Internet Files\Content.IE5\Y93ZK114\MC900215294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242199"/>
            <a:ext cx="1505054" cy="1865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C:\Users\sony\AppData\Local\Microsoft\Windows\Temporary Internet Files\Content.IE5\J0Q2F3M4\MC900437463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427" y="583916"/>
            <a:ext cx="2134005" cy="126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3849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CFA3C"/>
            </a:gs>
            <a:gs pos="100000">
              <a:srgbClr val="6BFF21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7" descr="MC900210398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720725" cy="646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22" descr="MC900210398[1]"/>
          <p:cNvPicPr>
            <a:picLocks noGrp="1" noChangeAspect="1" noChangeArrowheads="1"/>
          </p:cNvPicPr>
          <p:nvPr>
            <p:ph type="ctrTitle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16913" y="188913"/>
            <a:ext cx="719137" cy="64801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64" name="Rectangle 3"/>
          <p:cNvSpPr txBox="1">
            <a:spLocks noChangeArrowheads="1"/>
          </p:cNvSpPr>
          <p:nvPr/>
        </p:nvSpPr>
        <p:spPr bwMode="auto">
          <a:xfrm>
            <a:off x="900113" y="1341438"/>
            <a:ext cx="7632700" cy="280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dirty="0"/>
              <a:t>«Не откладывай на </a:t>
            </a:r>
            <a:r>
              <a:rPr lang="ru-RU" sz="2800" b="1" dirty="0" smtClean="0"/>
              <a:t>завтра то,……».</a:t>
            </a:r>
            <a:endParaRPr lang="ru-RU" sz="2800" b="1" dirty="0"/>
          </a:p>
          <a:p>
            <a:pPr eaLnBrk="1" hangingPunct="1">
              <a:spcBef>
                <a:spcPct val="20000"/>
              </a:spcBef>
            </a:pPr>
            <a:endParaRPr lang="ru-RU" sz="2800" b="1" dirty="0"/>
          </a:p>
          <a:p>
            <a:pPr eaLnBrk="1" hangingPunct="1">
              <a:spcBef>
                <a:spcPct val="20000"/>
              </a:spcBef>
            </a:pPr>
            <a:r>
              <a:rPr lang="ru-RU" sz="2800" b="1" dirty="0"/>
              <a:t>«Любишь кататься, люби </a:t>
            </a:r>
            <a:r>
              <a:rPr lang="ru-RU" sz="2800" b="1" dirty="0" smtClean="0"/>
              <a:t>и …».</a:t>
            </a:r>
            <a:endParaRPr lang="ru-RU" sz="2800" b="1" dirty="0"/>
          </a:p>
          <a:p>
            <a:pPr eaLnBrk="1" hangingPunct="1">
              <a:spcBef>
                <a:spcPct val="20000"/>
              </a:spcBef>
            </a:pPr>
            <a:endParaRPr lang="ru-RU" sz="2800" b="1" dirty="0"/>
          </a:p>
          <a:p>
            <a:pPr eaLnBrk="1" hangingPunct="1">
              <a:spcBef>
                <a:spcPct val="20000"/>
              </a:spcBef>
            </a:pPr>
            <a:r>
              <a:rPr lang="ru-RU" sz="2800" b="1" dirty="0"/>
              <a:t>               </a:t>
            </a:r>
            <a:r>
              <a:rPr lang="ru-RU" sz="2800" b="1" dirty="0" smtClean="0"/>
              <a:t>               </a:t>
            </a:r>
          </a:p>
          <a:p>
            <a:pPr eaLnBrk="1" hangingPunct="1">
              <a:spcBef>
                <a:spcPct val="20000"/>
              </a:spcBef>
            </a:pPr>
            <a:r>
              <a:rPr lang="ru-RU" sz="2800" b="1" dirty="0" smtClean="0"/>
              <a:t>                       «Не имей сто рублей, а …..».</a:t>
            </a:r>
            <a:endParaRPr lang="ru-RU" sz="2800" b="1" dirty="0"/>
          </a:p>
          <a:p>
            <a:pPr eaLnBrk="1" hangingPunct="1">
              <a:spcBef>
                <a:spcPct val="20000"/>
              </a:spcBef>
            </a:pPr>
            <a:r>
              <a:rPr lang="ru-RU" sz="2800" b="1" dirty="0" smtClean="0"/>
              <a:t> </a:t>
            </a:r>
          </a:p>
          <a:p>
            <a:pPr eaLnBrk="1" hangingPunct="1">
              <a:spcBef>
                <a:spcPct val="20000"/>
              </a:spcBef>
            </a:pPr>
            <a:r>
              <a:rPr lang="ru-RU" sz="2800" b="1" dirty="0" smtClean="0"/>
              <a:t>«Не рой другому яму – сам ….».</a:t>
            </a:r>
            <a:endParaRPr lang="ru-RU" sz="2800" b="1" dirty="0"/>
          </a:p>
        </p:txBody>
      </p:sp>
      <p:sp>
        <p:nvSpPr>
          <p:cNvPr id="15366" name="WordArt 6"/>
          <p:cNvSpPr>
            <a:spLocks noChangeArrowheads="1" noChangeShapeType="1" noTextEdit="1"/>
          </p:cNvSpPr>
          <p:nvPr/>
        </p:nvSpPr>
        <p:spPr bwMode="auto">
          <a:xfrm>
            <a:off x="1116013" y="260350"/>
            <a:ext cx="6913562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Arial Black"/>
              </a:rPr>
              <a:t>Давайте вспомним ...</a:t>
            </a:r>
          </a:p>
        </p:txBody>
      </p:sp>
      <p:pic>
        <p:nvPicPr>
          <p:cNvPr id="15367" name="Picture 7" descr="MC900435839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168" y="1837531"/>
            <a:ext cx="1657350" cy="158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sony\AppData\Local\Microsoft\Windows\Temporary Internet Files\Content.IE5\HNYKQO4W\MM900356702[1]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941168"/>
            <a:ext cx="151164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ony\AppData\Local\Microsoft\Windows\Temporary Internet Files\Content.IE5\9UMX2VBG\MP900446559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768" y="4711352"/>
            <a:ext cx="1483046" cy="177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sony\AppData\Local\Microsoft\Windows\Temporary Internet Files\Content.IE5\9UMX2VBG\MC900423485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809" y="3068960"/>
            <a:ext cx="1825142" cy="138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CFA3C"/>
            </a:gs>
            <a:gs pos="100000">
              <a:srgbClr val="6BFF21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7" descr="MC900210398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576262" cy="646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22" descr="MC900210398[1]"/>
          <p:cNvPicPr>
            <a:picLocks noGrp="1" noChangeAspect="1" noChangeArrowheads="1"/>
          </p:cNvPicPr>
          <p:nvPr>
            <p:ph type="ctrTitle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59788" y="188913"/>
            <a:ext cx="576262" cy="64801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412" name="Rectangle 3"/>
          <p:cNvSpPr txBox="1">
            <a:spLocks noChangeArrowheads="1"/>
          </p:cNvSpPr>
          <p:nvPr/>
        </p:nvSpPr>
        <p:spPr bwMode="auto">
          <a:xfrm>
            <a:off x="684213" y="1196975"/>
            <a:ext cx="8064500" cy="551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400" b="1" dirty="0"/>
              <a:t>Пословицы и поговорки начинают </a:t>
            </a:r>
          </a:p>
          <a:p>
            <a:pPr eaLnBrk="1" hangingPunct="1">
              <a:spcBef>
                <a:spcPct val="20000"/>
              </a:spcBef>
            </a:pPr>
            <a:r>
              <a:rPr lang="ru-RU" sz="2400" b="1" dirty="0"/>
              <a:t>изучать уже с первых дней в </a:t>
            </a:r>
            <a:r>
              <a:rPr lang="ru-RU" sz="2400" b="1" dirty="0" smtClean="0"/>
              <a:t>школе:</a:t>
            </a:r>
          </a:p>
          <a:p>
            <a:pPr eaLnBrk="1" hangingPunct="1">
              <a:spcBef>
                <a:spcPct val="20000"/>
              </a:spcBef>
            </a:pPr>
            <a:r>
              <a:rPr lang="ru-RU" sz="2400" b="1" dirty="0" smtClean="0"/>
              <a:t> </a:t>
            </a:r>
            <a:endParaRPr lang="ru-RU" sz="2400" b="1" dirty="0"/>
          </a:p>
          <a:p>
            <a:pPr eaLnBrk="1" hangingPunct="1">
              <a:spcBef>
                <a:spcPct val="20000"/>
              </a:spcBef>
            </a:pPr>
            <a:r>
              <a:rPr lang="ru-RU" sz="2400" b="1" u="sng" dirty="0" smtClean="0"/>
              <a:t>они</a:t>
            </a:r>
            <a:r>
              <a:rPr lang="ru-RU" sz="2400" b="1" dirty="0" smtClean="0"/>
              <a:t> </a:t>
            </a:r>
            <a:r>
              <a:rPr lang="ru-RU" sz="2400" b="1" dirty="0"/>
              <a:t>учат, советуют, предостерегают;</a:t>
            </a:r>
          </a:p>
          <a:p>
            <a:pPr eaLnBrk="1" hangingPunct="1">
              <a:spcBef>
                <a:spcPct val="20000"/>
              </a:spcBef>
            </a:pPr>
            <a:r>
              <a:rPr lang="ru-RU" sz="2400" b="1" u="sng" dirty="0"/>
              <a:t>хвалят</a:t>
            </a:r>
            <a:r>
              <a:rPr lang="ru-RU" sz="2400" b="1" dirty="0"/>
              <a:t> трудолюбие, честность, смелость, доброту; </a:t>
            </a:r>
            <a:r>
              <a:rPr lang="ru-RU" sz="2400" b="1" u="sng" dirty="0"/>
              <a:t>высмеивают</a:t>
            </a:r>
            <a:r>
              <a:rPr lang="ru-RU" sz="2400" b="1" dirty="0"/>
              <a:t> жадность, зависть, трусость, лень; </a:t>
            </a:r>
            <a:r>
              <a:rPr lang="ru-RU" sz="2400" b="1" u="sng" dirty="0"/>
              <a:t>осуждают</a:t>
            </a:r>
            <a:r>
              <a:rPr lang="ru-RU" sz="2400" b="1" dirty="0"/>
              <a:t> эгоизм, зло; </a:t>
            </a:r>
          </a:p>
          <a:p>
            <a:pPr eaLnBrk="1" hangingPunct="1">
              <a:spcBef>
                <a:spcPct val="20000"/>
              </a:spcBef>
            </a:pPr>
            <a:r>
              <a:rPr lang="ru-RU" sz="2400" b="1" u="sng" dirty="0"/>
              <a:t>поощряют</a:t>
            </a:r>
            <a:r>
              <a:rPr lang="ru-RU" sz="2400" b="1" dirty="0"/>
              <a:t> прилежание, благородство, упорство.</a:t>
            </a:r>
          </a:p>
        </p:txBody>
      </p:sp>
      <p:sp>
        <p:nvSpPr>
          <p:cNvPr id="17413" name="WordArt 5"/>
          <p:cNvSpPr>
            <a:spLocks noChangeArrowheads="1" noChangeShapeType="1" noTextEdit="1"/>
          </p:cNvSpPr>
          <p:nvPr/>
        </p:nvSpPr>
        <p:spPr bwMode="auto">
          <a:xfrm>
            <a:off x="1042988" y="188913"/>
            <a:ext cx="7056437" cy="846137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8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Comic Sans MS"/>
              </a:rPr>
              <a:t>Роль пословиц и поговорок в жизни </a:t>
            </a:r>
            <a:r>
              <a:rPr lang="ru-RU" sz="2800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Comic Sans MS"/>
              </a:rPr>
              <a:t>людей.</a:t>
            </a:r>
            <a:endParaRPr lang="ru-RU" sz="2800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rgbClr val="008000"/>
              </a:solidFill>
              <a:latin typeface="Comic Sans MS"/>
            </a:endParaRPr>
          </a:p>
        </p:txBody>
      </p:sp>
      <p:pic>
        <p:nvPicPr>
          <p:cNvPr id="17416" name="Picture 8" descr="MC900088956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341438"/>
            <a:ext cx="2159596" cy="153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2" name="Picture 14" descr="MC900423435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5595938"/>
            <a:ext cx="1828800" cy="126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3" name="Picture 15" descr="MC900290574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5561013"/>
            <a:ext cx="2066925" cy="1296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4" name="Picture 16" descr="MC900290574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5561013"/>
            <a:ext cx="2066925" cy="1296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CFA3C"/>
            </a:gs>
            <a:gs pos="100000">
              <a:srgbClr val="6BFF21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7" descr="MC900210398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0" y="188913"/>
            <a:ext cx="576188" cy="646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22" descr="MC900210398[1]"/>
          <p:cNvPicPr>
            <a:picLocks noGrp="1" noChangeAspect="1" noChangeArrowheads="1"/>
          </p:cNvPicPr>
          <p:nvPr>
            <p:ph type="ctrTitle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96374" y="188913"/>
            <a:ext cx="647626" cy="64801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88" name="Rectangle 3"/>
          <p:cNvSpPr txBox="1">
            <a:spLocks noChangeArrowheads="1"/>
          </p:cNvSpPr>
          <p:nvPr/>
        </p:nvSpPr>
        <p:spPr bwMode="auto">
          <a:xfrm>
            <a:off x="634238" y="1035050"/>
            <a:ext cx="7993063" cy="3906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20000"/>
              </a:spcBef>
            </a:pPr>
            <a:r>
              <a:rPr lang="ru-RU" sz="2000" b="1" dirty="0"/>
              <a:t>Все наши великие писатели и поэты </a:t>
            </a:r>
            <a:r>
              <a:rPr lang="ru-RU" sz="2000" b="1" dirty="0" smtClean="0"/>
              <a:t>учились </a:t>
            </a:r>
            <a:r>
              <a:rPr lang="ru-RU" sz="2000" b="1" dirty="0"/>
              <a:t>на пословицах богатству языка и использовали их в своих произведениях. </a:t>
            </a:r>
          </a:p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ru-RU" sz="2000" b="1" dirty="0" smtClean="0"/>
              <a:t>Давайте вспомним, откуда эти пословицы и поговорки:</a:t>
            </a:r>
            <a:endParaRPr lang="ru-RU" sz="2000" b="1" dirty="0"/>
          </a:p>
          <a:p>
            <a:pPr eaLnBrk="1" hangingPunct="1">
              <a:spcBef>
                <a:spcPct val="20000"/>
              </a:spcBef>
            </a:pPr>
            <a:endParaRPr lang="ru-RU" sz="2000" b="1" dirty="0"/>
          </a:p>
          <a:p>
            <a:pPr eaLnBrk="1" hangingPunct="1">
              <a:spcBef>
                <a:spcPct val="20000"/>
              </a:spcBef>
            </a:pPr>
            <a:r>
              <a:rPr lang="ru-RU" sz="2000" b="1" dirty="0"/>
              <a:t>          </a:t>
            </a:r>
            <a:endParaRPr lang="ru-RU" sz="2000" b="1" dirty="0" smtClean="0"/>
          </a:p>
          <a:p>
            <a:pPr eaLnBrk="1" hangingPunct="1">
              <a:spcBef>
                <a:spcPct val="20000"/>
              </a:spcBef>
            </a:pPr>
            <a:r>
              <a:rPr lang="ru-RU" sz="2000" b="1" i="1" dirty="0" smtClean="0"/>
              <a:t>«….</a:t>
            </a:r>
            <a:r>
              <a:rPr lang="ru-RU" sz="2200" b="1" i="1" dirty="0"/>
              <a:t>и осталась старуха у разбитого корыта</a:t>
            </a:r>
            <a:r>
              <a:rPr lang="ru-RU" sz="2000" b="1" i="1" dirty="0" smtClean="0"/>
              <a:t>...»  </a:t>
            </a:r>
          </a:p>
          <a:p>
            <a:pPr eaLnBrk="1" hangingPunct="1">
              <a:spcBef>
                <a:spcPct val="20000"/>
              </a:spcBef>
            </a:pPr>
            <a:r>
              <a:rPr lang="ru-RU" sz="2000" b="1" dirty="0" smtClean="0"/>
              <a:t>(«Сказка о рыбаке и рыбке» А.С. Пушкин)</a:t>
            </a:r>
          </a:p>
          <a:p>
            <a:pPr eaLnBrk="1" hangingPunct="1">
              <a:spcBef>
                <a:spcPct val="20000"/>
              </a:spcBef>
            </a:pPr>
            <a:endParaRPr lang="ru-RU" sz="2000" b="1" dirty="0"/>
          </a:p>
        </p:txBody>
      </p:sp>
      <p:sp>
        <p:nvSpPr>
          <p:cNvPr id="16389" name="WordArt 5"/>
          <p:cNvSpPr>
            <a:spLocks noChangeArrowheads="1" noChangeShapeType="1" noTextEdit="1"/>
          </p:cNvSpPr>
          <p:nvPr/>
        </p:nvSpPr>
        <p:spPr bwMode="auto">
          <a:xfrm>
            <a:off x="1042988" y="188913"/>
            <a:ext cx="7056437" cy="846137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8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Comic Sans MS"/>
              </a:rPr>
              <a:t>Откуда эти пословицы и поговорки?</a:t>
            </a:r>
          </a:p>
        </p:txBody>
      </p:sp>
      <p:pic>
        <p:nvPicPr>
          <p:cNvPr id="16390" name="Picture 6" descr="MC900429773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968" y="2575136"/>
            <a:ext cx="156845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8" descr="MC900428233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38" y="2312290"/>
            <a:ext cx="1800820" cy="1109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727785" y="4149080"/>
            <a:ext cx="7899515" cy="2481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t"/>
            <a:r>
              <a:rPr lang="ru-RU" sz="2000" b="1" i="1" dirty="0" smtClean="0"/>
              <a:t>                                   «</a:t>
            </a:r>
            <a:r>
              <a:rPr lang="ru-RU" sz="2200" b="1" i="1" dirty="0" smtClean="0"/>
              <a:t>Кому </a:t>
            </a:r>
            <a:r>
              <a:rPr lang="ru-RU" sz="2200" b="1" i="1" dirty="0"/>
              <a:t>велено чирикать -</a:t>
            </a:r>
          </a:p>
          <a:p>
            <a:pPr fontAlgn="t"/>
            <a:r>
              <a:rPr lang="ru-RU" sz="2200" b="1" i="1" dirty="0" smtClean="0"/>
              <a:t>                                       Не </a:t>
            </a:r>
            <a:r>
              <a:rPr lang="ru-RU" sz="2200" b="1" i="1" dirty="0" err="1"/>
              <a:t>мурлыкайте</a:t>
            </a:r>
            <a:r>
              <a:rPr lang="ru-RU" sz="2200" b="1" i="1" dirty="0" smtClean="0"/>
              <a:t>!</a:t>
            </a:r>
            <a:r>
              <a:rPr lang="ru-RU" sz="2000" b="1" i="1" dirty="0" smtClean="0"/>
              <a:t>»</a:t>
            </a:r>
          </a:p>
          <a:p>
            <a:pPr fontAlgn="t"/>
            <a:r>
              <a:rPr lang="ru-RU" sz="2000" b="1" dirty="0"/>
              <a:t>	</a:t>
            </a:r>
            <a:r>
              <a:rPr lang="ru-RU" sz="2000" b="1" dirty="0" smtClean="0"/>
              <a:t>	</a:t>
            </a:r>
            <a:r>
              <a:rPr lang="ru-RU" sz="2000" b="1" dirty="0" smtClean="0"/>
              <a:t>                 («</a:t>
            </a:r>
            <a:r>
              <a:rPr lang="ru-RU" sz="2000" b="1" dirty="0" smtClean="0"/>
              <a:t>Путаница» К.И. Чуковский)</a:t>
            </a:r>
          </a:p>
          <a:p>
            <a:pPr fontAlgn="t"/>
            <a:endParaRPr lang="ru-RU" sz="2000" b="1" dirty="0" smtClean="0"/>
          </a:p>
          <a:p>
            <a:pPr fontAlgn="t"/>
            <a:r>
              <a:rPr lang="ru-RU" sz="2000" b="1" i="1" dirty="0" smtClean="0"/>
              <a:t>                                    </a:t>
            </a:r>
          </a:p>
          <a:p>
            <a:pPr fontAlgn="t"/>
            <a:r>
              <a:rPr lang="ru-RU" sz="2000" b="1" i="1" dirty="0"/>
              <a:t> </a:t>
            </a:r>
            <a:r>
              <a:rPr lang="ru-RU" sz="2000" b="1" i="1" dirty="0" smtClean="0"/>
              <a:t>                                          </a:t>
            </a:r>
            <a:r>
              <a:rPr lang="ru-RU" sz="2400" b="1" i="1" dirty="0" smtClean="0"/>
              <a:t>«</a:t>
            </a:r>
            <a:r>
              <a:rPr lang="ru-RU" sz="2400" b="1" i="1" dirty="0" smtClean="0"/>
              <a:t>А воз и ныне там.»</a:t>
            </a:r>
          </a:p>
          <a:p>
            <a:pPr fontAlgn="t"/>
            <a:r>
              <a:rPr lang="ru-RU" sz="2000" b="1" dirty="0"/>
              <a:t>	</a:t>
            </a:r>
            <a:r>
              <a:rPr lang="ru-RU" sz="2000" b="1" dirty="0" smtClean="0"/>
              <a:t>	</a:t>
            </a:r>
            <a:r>
              <a:rPr lang="ru-RU" sz="2000" b="1" dirty="0" smtClean="0"/>
              <a:t>                  («</a:t>
            </a:r>
            <a:r>
              <a:rPr lang="ru-RU" sz="2000" b="1" dirty="0" smtClean="0"/>
              <a:t>Лебедь, рак и щука» И.А. Крылов)</a:t>
            </a:r>
          </a:p>
          <a:p>
            <a:pPr fontAlgn="t"/>
            <a:endParaRPr lang="ru-RU" sz="2000" b="1" dirty="0"/>
          </a:p>
          <a:p>
            <a:pPr fontAlgn="t"/>
            <a:endParaRPr lang="ru-RU" sz="2000" dirty="0"/>
          </a:p>
        </p:txBody>
      </p:sp>
      <p:pic>
        <p:nvPicPr>
          <p:cNvPr id="2050" name="Picture 2" descr="C:\Users\sony\AppData\Local\Microsoft\Windows\Temporary Internet Files\Content.IE5\GZ1EEPW1\MC900426424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6" y="4403316"/>
            <a:ext cx="2980118" cy="2251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CFA3C"/>
            </a:gs>
            <a:gs pos="100000">
              <a:srgbClr val="5B5BC9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9" descr="C:\Users\sony\AppData\Local\Microsoft\Windows\Temporary Internet Files\Content.IE5\F0W3ZVBF\MC90012308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549275"/>
            <a:ext cx="5370512" cy="606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WordArt 5"/>
          <p:cNvSpPr>
            <a:spLocks noChangeArrowheads="1" noChangeShapeType="1" noTextEdit="1"/>
          </p:cNvSpPr>
          <p:nvPr/>
        </p:nvSpPr>
        <p:spPr bwMode="auto">
          <a:xfrm>
            <a:off x="2591594" y="332656"/>
            <a:ext cx="3960812" cy="68738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solidFill>
                  <a:srgbClr val="333399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Monotype Corsiva"/>
              </a:rPr>
              <a:t>Заключение.</a:t>
            </a:r>
            <a:endParaRPr lang="ru-RU" sz="3600" b="1" kern="10" dirty="0">
              <a:solidFill>
                <a:srgbClr val="333399"/>
              </a:soli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Monotype Corsiva"/>
            </a:endParaRPr>
          </a:p>
        </p:txBody>
      </p:sp>
      <p:sp>
        <p:nvSpPr>
          <p:cNvPr id="4102" name="Rectangle 3"/>
          <p:cNvSpPr txBox="1">
            <a:spLocks noChangeArrowheads="1"/>
          </p:cNvSpPr>
          <p:nvPr/>
        </p:nvSpPr>
        <p:spPr bwMode="auto">
          <a:xfrm>
            <a:off x="323850" y="1196975"/>
            <a:ext cx="6048375" cy="381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400" b="1" i="1" dirty="0"/>
              <a:t>Пословицы и поговорки были придуманы очень давно и </a:t>
            </a:r>
            <a:r>
              <a:rPr lang="ru-RU" sz="2400" b="1" i="1" dirty="0" smtClean="0"/>
              <a:t>давно </a:t>
            </a:r>
            <a:r>
              <a:rPr lang="ru-RU" sz="2400" b="1" i="1" dirty="0"/>
              <a:t>проверены </a:t>
            </a:r>
            <a:r>
              <a:rPr lang="ru-RU" sz="2400" b="1" i="1" dirty="0" smtClean="0"/>
              <a:t>временем. Поступай </a:t>
            </a:r>
            <a:r>
              <a:rPr lang="ru-RU" sz="2400" b="1" i="1" dirty="0"/>
              <a:t>так, как велит народная </a:t>
            </a:r>
            <a:r>
              <a:rPr lang="ru-RU" sz="2400" b="1" i="1" dirty="0" smtClean="0"/>
              <a:t>мудрость – не ошибёшься и с лёгкостью найдёшь выход из затруднительной ситуации</a:t>
            </a:r>
            <a:r>
              <a:rPr lang="ru-RU" sz="2400" b="1" i="1" dirty="0"/>
              <a:t>.</a:t>
            </a:r>
          </a:p>
          <a:p>
            <a:pPr eaLnBrk="1" hangingPunct="1">
              <a:spcBef>
                <a:spcPct val="20000"/>
              </a:spcBef>
            </a:pPr>
            <a:r>
              <a:rPr lang="ru-RU" sz="2400" b="1" i="1" dirty="0">
                <a:solidFill>
                  <a:srgbClr val="800000"/>
                </a:solidFill>
              </a:rPr>
              <a:t>Главное в этом деле понять то, что говорит пословица или поговорка.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85C2FF"/>
            </a:gs>
            <a:gs pos="100000">
              <a:srgbClr val="C4D6EB"/>
            </a:gs>
            <a:gs pos="98000">
              <a:srgbClr val="ECFA3C"/>
            </a:gs>
            <a:gs pos="47000">
              <a:schemeClr val="accent6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413" y="260648"/>
            <a:ext cx="8229600" cy="1143000"/>
          </a:xfrm>
        </p:spPr>
        <p:txBody>
          <a:bodyPr/>
          <a:lstStyle/>
          <a:p>
            <a:r>
              <a:rPr lang="ru-RU" b="1" dirty="0" smtClean="0"/>
              <a:t>  Над </a:t>
            </a:r>
            <a:r>
              <a:rPr lang="ru-RU" sz="4000" b="1" dirty="0" smtClean="0"/>
              <a:t>презентацией</a:t>
            </a:r>
            <a:r>
              <a:rPr lang="ru-RU" b="1" dirty="0" smtClean="0"/>
              <a:t> </a:t>
            </a:r>
            <a:r>
              <a:rPr lang="ru-RU" sz="4000" b="1" dirty="0" smtClean="0"/>
              <a:t>работали: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63688" y="1600200"/>
            <a:ext cx="6923112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Чистяков </a:t>
            </a:r>
            <a:r>
              <a:rPr lang="ru-RU" dirty="0" smtClean="0"/>
              <a:t>Родион</a:t>
            </a:r>
          </a:p>
          <a:p>
            <a:pPr marL="0" indent="0">
              <a:buNone/>
            </a:pPr>
            <a:r>
              <a:rPr lang="ru-RU" dirty="0" smtClean="0"/>
              <a:t>Чистякова </a:t>
            </a:r>
            <a:r>
              <a:rPr lang="ru-RU" dirty="0"/>
              <a:t>Екатерина Сергеевна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u="sng" dirty="0" smtClean="0"/>
              <a:t>Руководитель проекта: </a:t>
            </a:r>
          </a:p>
          <a:p>
            <a:pPr marL="0" indent="0">
              <a:buNone/>
            </a:pPr>
            <a:r>
              <a:rPr lang="ru-RU" b="1" i="1" dirty="0" smtClean="0"/>
              <a:t>Вавилова Елена Александровна</a:t>
            </a:r>
            <a:endParaRPr lang="ru-RU" b="1" i="1" dirty="0"/>
          </a:p>
        </p:txBody>
      </p:sp>
      <p:pic>
        <p:nvPicPr>
          <p:cNvPr id="1028" name="Picture 4" descr="C:\Users\sony\AppData\Local\Microsoft\Windows\Temporary Internet Files\Content.IE5\HNYKQO4W\MC90012355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5544616" cy="6224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1271261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 Чистякова Родиона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Чистякова Родиона</Template>
  <TotalTime>57</TotalTime>
  <Words>480</Words>
  <Application>Microsoft Office PowerPoint</Application>
  <PresentationFormat>Экран (4:3)</PresentationFormat>
  <Paragraphs>85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Презентация Чистякова Родиона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Над презентацией работали: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sony</dc:creator>
  <cp:lastModifiedBy>sony</cp:lastModifiedBy>
  <cp:revision>11</cp:revision>
  <dcterms:created xsi:type="dcterms:W3CDTF">2012-03-31T14:59:42Z</dcterms:created>
  <dcterms:modified xsi:type="dcterms:W3CDTF">2012-04-02T18:01:42Z</dcterms:modified>
</cp:coreProperties>
</file>