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4" r:id="rId1"/>
  </p:sldMasterIdLst>
  <p:notesMasterIdLst>
    <p:notesMasterId r:id="rId23"/>
  </p:notesMasterIdLst>
  <p:sldIdLst>
    <p:sldId id="327" r:id="rId2"/>
    <p:sldId id="371" r:id="rId3"/>
    <p:sldId id="364" r:id="rId4"/>
    <p:sldId id="348" r:id="rId5"/>
    <p:sldId id="346" r:id="rId6"/>
    <p:sldId id="300" r:id="rId7"/>
    <p:sldId id="303" r:id="rId8"/>
    <p:sldId id="342" r:id="rId9"/>
    <p:sldId id="344" r:id="rId10"/>
    <p:sldId id="345" r:id="rId11"/>
    <p:sldId id="376" r:id="rId12"/>
    <p:sldId id="375" r:id="rId13"/>
    <p:sldId id="378" r:id="rId14"/>
    <p:sldId id="347" r:id="rId15"/>
    <p:sldId id="276" r:id="rId16"/>
    <p:sldId id="372" r:id="rId17"/>
    <p:sldId id="309" r:id="rId18"/>
    <p:sldId id="370" r:id="rId19"/>
    <p:sldId id="377" r:id="rId20"/>
    <p:sldId id="374" r:id="rId21"/>
    <p:sldId id="358" r:id="rId22"/>
  </p:sldIdLst>
  <p:sldSz cx="9144000" cy="6858000" type="screen4x3"/>
  <p:notesSz cx="6854825" cy="97504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</p:showPr>
  <p:clrMru>
    <a:srgbClr val="53C16D"/>
    <a:srgbClr val="FFFF00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26" autoAdjust="0"/>
    <p:restoredTop sz="94388" autoAdjust="0"/>
  </p:normalViewPr>
  <p:slideViewPr>
    <p:cSldViewPr>
      <p:cViewPr>
        <p:scale>
          <a:sx n="80" d="100"/>
          <a:sy n="80" d="100"/>
        </p:scale>
        <p:origin x="-990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fld id="{3ECADCA3-0659-41BA-ABD7-81C08EA12341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31838"/>
            <a:ext cx="4873625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30738"/>
            <a:ext cx="5483225" cy="438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025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fld id="{00611780-EC65-4D48-AB56-15C81EF2C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fld id="{7CDA7804-3F89-42DD-89A8-33F93A25DF28}" type="slidenum">
              <a:rPr lang="ru-RU" sz="1200">
                <a:cs typeface="+mn-cs"/>
              </a:rPr>
              <a:pPr algn="r" eaLnBrk="0" hangingPunct="0">
                <a:defRPr/>
              </a:pPr>
              <a:t>3</a:t>
            </a:fld>
            <a:endParaRPr lang="ru-RU" sz="120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B466A5-D770-4179-A167-F1E41B199A46}" type="slidenum">
              <a:rPr lang="ru-RU">
                <a:latin typeface="Times New Roman" pitchFamily="18" charset="0"/>
              </a:rPr>
              <a:pPr>
                <a:defRPr/>
              </a:pPr>
              <a:t>7</a:t>
            </a:fld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C2AD90-3BA2-46BF-B784-3D739D40295F}" type="slidenum">
              <a:rPr lang="ru-RU">
                <a:latin typeface="Times New Roman" pitchFamily="18" charset="0"/>
              </a:rPr>
              <a:pPr>
                <a:defRPr/>
              </a:pPr>
              <a:t>8</a:t>
            </a:fld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8AB125-C94C-42F0-BB9B-311598310835}" type="slidenum">
              <a:rPr lang="ru-RU">
                <a:latin typeface="Times New Roman" pitchFamily="18" charset="0"/>
              </a:rPr>
              <a:pPr>
                <a:defRPr/>
              </a:pPr>
              <a:t>9</a:t>
            </a:fld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CD7209-1832-4E3D-A612-B023CA37AFAC}" type="slidenum">
              <a:rPr lang="ru-RU">
                <a:latin typeface="Times New Roman" pitchFamily="18" charset="0"/>
              </a:rPr>
              <a:pPr>
                <a:defRPr/>
              </a:pPr>
              <a:t>10</a:t>
            </a:fld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F9C09EC-A841-4FEA-876E-935F79D97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4D404-028D-42DA-B060-0910397A8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018F6-1073-43B1-AB46-056D151E4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C03E7-77DC-43D7-9EBD-AAA7BCE12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C7C22E2-24FA-42F9-9B94-746C061C05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7D96D-F966-4E4D-B94C-D17AEC703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9756D-10C2-44A2-BE86-D3569E618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ADD93FB-DE14-407B-885A-F7A80BD7E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33F2F941-0199-4C42-AF18-E8EE4D8E0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0BBC9-5DF4-45CD-91C7-3DB974F92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EFB96-37B3-4020-8DB5-5FA9808FA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17BDE-E778-4DFE-8949-CBD34B732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  <a:latin typeface="Times New Roman" pitchFamily="18" charset="-18"/>
                <a:cs typeface="+mn-cs"/>
              </a:defRPr>
            </a:lvl1pPr>
          </a:lstStyle>
          <a:p>
            <a:pPr>
              <a:defRPr/>
            </a:pPr>
            <a:fld id="{7362722E-E4C4-4310-8FC5-B54FD0F14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16" r:id="rId4"/>
    <p:sldLayoutId id="2147483820" r:id="rId5"/>
    <p:sldLayoutId id="2147483815" r:id="rId6"/>
    <p:sldLayoutId id="2147483814" r:id="rId7"/>
    <p:sldLayoutId id="2147483821" r:id="rId8"/>
    <p:sldLayoutId id="2147483822" r:id="rId9"/>
    <p:sldLayoutId id="2147483813" r:id="rId10"/>
    <p:sldLayoutId id="2147483812" r:id="rId11"/>
    <p:sldLayoutId id="2147483811" r:id="rId12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odolskmis.ru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NVSH\Desktop\фото для отчёта МИС\Эмблема_отредактировано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568325"/>
            <a:ext cx="2428875" cy="2428875"/>
          </a:xfrm>
          <a:prstGeom prst="rect">
            <a:avLst/>
          </a:prstGeom>
          <a:noFill/>
          <a:ln w="25400">
            <a:solidFill>
              <a:srgbClr val="FFFF00"/>
            </a:solidFill>
          </a:ln>
          <a:effectLst>
            <a:outerShdw blurRad="4191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43288" y="404813"/>
            <a:ext cx="5584825" cy="2647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Министерство </a:t>
            </a: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</a:t>
            </a: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ельского хозяйства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Российской Федерации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Департамент научно-тех</a:t>
            </a: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нологи</a:t>
            </a: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ческой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политики и образования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ФГБУ «Подольская государственная 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зональная машиноиспытательная </a:t>
            </a:r>
          </a:p>
          <a:p>
            <a:pPr algn="ctr" eaLnBrk="0" hangingPunct="0">
              <a:defRPr/>
            </a:pPr>
            <a:r>
              <a:rPr lang="ru-RU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станция»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813" y="4365625"/>
            <a:ext cx="6875462" cy="946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Отчет о деятельности</a:t>
            </a:r>
          </a:p>
          <a:p>
            <a:pPr algn="ctr" eaLnBrk="0" hangingPunct="0"/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ФГБУ 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«Подольск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ая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  МИС» 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 2013 году</a:t>
            </a:r>
            <a:endParaRPr lang="ru-RU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макет планшета c медалями без титров_отредактировано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357188"/>
            <a:ext cx="7500938" cy="618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35718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357313" y="1543050"/>
            <a:ext cx="76073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/>
              <a:t>      </a:t>
            </a:r>
            <a:r>
              <a:rPr lang="ru-RU" sz="2000">
                <a:solidFill>
                  <a:srgbClr val="FFFF00"/>
                </a:solidFill>
              </a:rPr>
              <a:t>Вся работа ФГБУ «Подольская МИС»   в 2013 году строилась на выполнении государственного задания по информационным и консультационным услугам, для чего специалисты МИС проводили   базовые испытания и длительные наблюдения (мониторинг) серийных образцов техники, эксплуатирующейся в конкретных производственных условиях  сельхозтоваропроизводителей  зоны действия МИС.</a:t>
            </a:r>
          </a:p>
          <a:p>
            <a:r>
              <a:rPr lang="ru-RU" sz="2000">
                <a:solidFill>
                  <a:srgbClr val="FFFF00"/>
                </a:solidFill>
              </a:rPr>
              <a:t>       По результатам базовых испытаний и мониторинга составлялись протоколы испытаний и отчеты по обследованию (мониторингу), которые размещались на сайте ФГБУ «Подольская МИС»  для широкого ознакомления с результатами испытаний:  руководителей АПК, специалистов и работников сельхозпредприятий.</a:t>
            </a:r>
          </a:p>
          <a:p>
            <a:r>
              <a:rPr lang="ru-RU" sz="2000">
                <a:solidFill>
                  <a:srgbClr val="FFFF00"/>
                </a:solidFill>
              </a:rPr>
              <a:t> Одновременно аналитические материалы, по результатам испытаний, публиковались в журналах и средствах массовой информации.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0313" y="260350"/>
            <a:ext cx="6286500" cy="40005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Выполнение государственного задания за 2013г.</a:t>
            </a:r>
          </a:p>
        </p:txBody>
      </p:sp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827088" y="1916113"/>
            <a:ext cx="269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57313" y="1428750"/>
          <a:ext cx="7572375" cy="5181600"/>
        </p:xfrm>
        <a:graphic>
          <a:graphicData uri="http://schemas.openxmlformats.org/drawingml/2006/table">
            <a:tbl>
              <a:tblPr/>
              <a:tblGrid>
                <a:gridCol w="487466"/>
                <a:gridCol w="4061666"/>
                <a:gridCol w="1186949"/>
                <a:gridCol w="1836347"/>
              </a:tblGrid>
              <a:tr h="584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      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Информационные услуги.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Задание, штук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Выполнение, штук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Информационные услуги, всего по   </a:t>
                      </a:r>
                      <a:r>
                        <a:rPr kumimoji="0" lang="ru-R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госзаданию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Испытания и другие услуги, связанные с испытаниями: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испытанных образцов новой и модернизируемой техники, создаваемой по государственным контрактам или по инициативе разработчика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7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испытанных образцов серийно выпускаемых машин на соответствие нормативно-техническим требованиям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01" name="Прямоугольник 5"/>
          <p:cNvSpPr>
            <a:spLocks noChangeArrowheads="1"/>
          </p:cNvSpPr>
          <p:nvPr/>
        </p:nvSpPr>
        <p:spPr bwMode="auto">
          <a:xfrm>
            <a:off x="1403350" y="1700213"/>
            <a:ext cx="6030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 </a:t>
            </a:r>
            <a:endParaRPr lang="ru-RU" sz="800">
              <a:cs typeface="Times New Roman" pitchFamily="18" charset="0"/>
            </a:endParaRPr>
          </a:p>
        </p:txBody>
      </p:sp>
      <p:pic>
        <p:nvPicPr>
          <p:cNvPr id="19502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14313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0313" y="333375"/>
            <a:ext cx="6215062" cy="40005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Выполнение государственного задания за 2013г.</a:t>
            </a:r>
          </a:p>
        </p:txBody>
      </p:sp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827088" y="1916113"/>
            <a:ext cx="269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1403350" y="1700213"/>
            <a:ext cx="6030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 </a:t>
            </a:r>
            <a:endParaRPr lang="ru-RU" sz="800"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357313" y="1143000"/>
          <a:ext cx="7500937" cy="5514975"/>
        </p:xfrm>
        <a:graphic>
          <a:graphicData uri="http://schemas.openxmlformats.org/drawingml/2006/table">
            <a:tbl>
              <a:tblPr/>
              <a:tblGrid>
                <a:gridCol w="612012"/>
                <a:gridCol w="4686413"/>
                <a:gridCol w="1087644"/>
                <a:gridCol w="1114920"/>
              </a:tblGrid>
              <a:tr h="30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отчетов по  выполнению работ по мониторингу качества поставляемой селу техники (обследования и наблюдения), находящейся в рядовой эксплуатации в хозяйствах зоны деятельности ФГБУ МИС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Информационные услуги юридическим и физическим лицам, в том числе, информационные материалы, подготовленные за отчетный год (статьи, буклеты, аналитические материалы, в том числе по техническому уровню сельхозтехники и результатам испытаний)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pic>
        <p:nvPicPr>
          <p:cNvPr id="20507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4625" y="428625"/>
            <a:ext cx="6143625" cy="40005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Выполнение государственного задания за 2013г.</a:t>
            </a:r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827088" y="1916113"/>
            <a:ext cx="269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24624" name="Group 48"/>
          <p:cNvGraphicFramePr>
            <a:graphicFrameLocks noGrp="1"/>
          </p:cNvGraphicFramePr>
          <p:nvPr/>
        </p:nvGraphicFramePr>
        <p:xfrm>
          <a:off x="1285875" y="1071563"/>
          <a:ext cx="7643813" cy="5500687"/>
        </p:xfrm>
        <a:graphic>
          <a:graphicData uri="http://schemas.openxmlformats.org/drawingml/2006/table">
            <a:tbl>
              <a:tblPr/>
              <a:tblGrid>
                <a:gridCol w="514683"/>
                <a:gridCol w="4450562"/>
                <a:gridCol w="1175950"/>
                <a:gridCol w="1502669"/>
              </a:tblGrid>
              <a:tr h="580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       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Консультационные  услуги.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Задание, штук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Выполнение, штук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0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Консультационные  услуги, всего по   </a:t>
                      </a:r>
                      <a:r>
                        <a:rPr kumimoji="0" lang="ru-RU" sz="18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госзаданию</a:t>
                      </a:r>
                      <a:endParaRPr kumimoji="0" lang="ru-RU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4430" marR="44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4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1.1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Консультирование юридических и физических лиц из  состава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сельхозтоваропроизводителей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по вопросам подбора техники для производства продукции растениеводства и животноводства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-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3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1.2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Консультирование изготовителей  и разработчиков машин по вопросам составления технических условий (главным образом по эксплуатационно-технологическим  показателям в интересах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сельхозтоваропроизводителей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).</a:t>
                      </a:r>
                    </a:p>
                  </a:txBody>
                  <a:tcPr marL="44430" marR="444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4430" marR="44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4" name="Прямоугольник 5"/>
          <p:cNvSpPr>
            <a:spLocks noChangeArrowheads="1"/>
          </p:cNvSpPr>
          <p:nvPr/>
        </p:nvSpPr>
        <p:spPr bwMode="auto">
          <a:xfrm>
            <a:off x="1403350" y="1700213"/>
            <a:ext cx="6030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cs typeface="Times New Roman" pitchFamily="18" charset="0"/>
              </a:rPr>
              <a:t> </a:t>
            </a:r>
            <a:endParaRPr lang="ru-RU" sz="800">
              <a:cs typeface="Times New Roman" pitchFamily="18" charset="0"/>
            </a:endParaRPr>
          </a:p>
        </p:txBody>
      </p:sp>
      <p:pic>
        <p:nvPicPr>
          <p:cNvPr id="21545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42875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NVSH\Desktop\фото для отчёта МИС\SS8527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143000"/>
            <a:ext cx="7572375" cy="536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357438" y="363538"/>
            <a:ext cx="6572250" cy="708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>
                <a:solidFill>
                  <a:schemeClr val="accent2"/>
                </a:solidFill>
              </a:rPr>
              <a:t>Взаимодействие с  сельхозтоваропроизводителями по определению потребительских свойств с/х техники</a:t>
            </a:r>
            <a:endParaRPr lang="ru-RU" sz="2000"/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476375" y="5445125"/>
            <a:ext cx="6985000" cy="12001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/>
              <a:t> Самоходная косилка-плющилка  Е-403 «Мещера» на испытаниях в ЗАО «Клеймоновский» Егорьевского  района  Московской области</a:t>
            </a:r>
          </a:p>
        </p:txBody>
      </p:sp>
      <p:pic>
        <p:nvPicPr>
          <p:cNvPr id="22532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8" descr="htmlimage"/>
          <p:cNvPicPr>
            <a:picLocks noChangeAspect="1" noChangeArrowheads="1"/>
          </p:cNvPicPr>
          <p:nvPr/>
        </p:nvPicPr>
        <p:blipFill>
          <a:blip r:embed="rId3">
            <a:lum bright="18000" contrast="66000"/>
          </a:blip>
          <a:srcRect l="17188" t="15642" r="11902" b="12025"/>
          <a:stretch>
            <a:fillRect/>
          </a:stretch>
        </p:blipFill>
        <p:spPr bwMode="auto">
          <a:xfrm>
            <a:off x="1214438" y="1571625"/>
            <a:ext cx="7643812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2771775" y="5445125"/>
            <a:ext cx="5113338" cy="11874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/>
              <a:t>Разбрасыватель органических удобрений РОУМ-20 </a:t>
            </a:r>
          </a:p>
          <a:p>
            <a:pPr algn="ctr" eaLnBrk="0" hangingPunct="0"/>
            <a:r>
              <a:rPr lang="ru-RU"/>
              <a:t>на полях Смоленской области</a:t>
            </a:r>
          </a:p>
        </p:txBody>
      </p:sp>
      <p:pic>
        <p:nvPicPr>
          <p:cNvPr id="24579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214313"/>
            <a:ext cx="1317625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2714625" y="333375"/>
            <a:ext cx="6215063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>
                <a:solidFill>
                  <a:schemeClr val="accent2"/>
                </a:solidFill>
              </a:rPr>
              <a:t>Взаимодействие с сельхозтоваропроизводителями по определению потребительских свойств с/х техники.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УДМ-М-200"/>
          <p:cNvPicPr>
            <a:picLocks noChangeAspect="1" noChangeArrowheads="1"/>
          </p:cNvPicPr>
          <p:nvPr/>
        </p:nvPicPr>
        <p:blipFill>
          <a:blip r:embed="rId3">
            <a:lum bright="12000" contrast="54000"/>
          </a:blip>
          <a:srcRect/>
          <a:stretch>
            <a:fillRect/>
          </a:stretch>
        </p:blipFill>
        <p:spPr bwMode="auto">
          <a:xfrm>
            <a:off x="1285875" y="1341438"/>
            <a:ext cx="7572375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2051050" y="5734050"/>
            <a:ext cx="6335713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9C007F"/>
                </a:solidFill>
              </a:rPr>
              <a:t>Доильная установка УДМ-М-200 </a:t>
            </a:r>
          </a:p>
          <a:p>
            <a:pPr algn="ctr" eaLnBrk="0" hangingPunct="0"/>
            <a:r>
              <a:rPr lang="ru-RU">
                <a:solidFill>
                  <a:srgbClr val="9C007F"/>
                </a:solidFill>
              </a:rPr>
              <a:t>ООО «Фемакс», Владимирская область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2357438" y="285750"/>
            <a:ext cx="6551612" cy="708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>
                <a:solidFill>
                  <a:schemeClr val="accent2"/>
                </a:solidFill>
              </a:rPr>
              <a:t>Взаимодействие с сельхозтоваропроизводителями по определению потребительских свойств с/х техники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7" descr="DSC00837"/>
          <p:cNvPicPr>
            <a:picLocks noChangeAspect="1" noChangeArrowheads="1"/>
          </p:cNvPicPr>
          <p:nvPr/>
        </p:nvPicPr>
        <p:blipFill>
          <a:blip r:embed="rId3">
            <a:lum bright="12000" contrast="12000"/>
          </a:blip>
          <a:srcRect/>
          <a:stretch>
            <a:fillRect/>
          </a:stretch>
        </p:blipFill>
        <p:spPr bwMode="auto">
          <a:xfrm>
            <a:off x="1214438" y="1143000"/>
            <a:ext cx="7715250" cy="53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285750"/>
            <a:ext cx="1381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143125" y="5643563"/>
            <a:ext cx="6335713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9C007F"/>
                </a:solidFill>
              </a:rPr>
              <a:t>Резервуар охладитель молока РОМ-12000</a:t>
            </a:r>
          </a:p>
          <a:p>
            <a:pPr algn="ctr" eaLnBrk="0" hangingPunct="0"/>
            <a:r>
              <a:rPr lang="ru-RU">
                <a:solidFill>
                  <a:srgbClr val="9C007F"/>
                </a:solidFill>
              </a:rPr>
              <a:t>СПК «Дубенский» Нижегородская обл.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571750" y="285750"/>
            <a:ext cx="6337300" cy="708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>
                <a:solidFill>
                  <a:schemeClr val="accent2"/>
                </a:solidFill>
              </a:rPr>
              <a:t>Взаимодействие с сельхозтоваропроизводителями по определению потребительских свойств с/х техники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2928938" y="285750"/>
            <a:ext cx="5976937" cy="1006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68007F"/>
                </a:solidFill>
                <a:latin typeface="Arial" charset="0"/>
              </a:rPr>
              <a:t>  На сайте </a:t>
            </a:r>
            <a:r>
              <a:rPr lang="en-US" sz="2000">
                <a:solidFill>
                  <a:srgbClr val="68007F"/>
                </a:solidFill>
                <a:latin typeface="Arial" charset="0"/>
              </a:rPr>
              <a:t>www</a:t>
            </a:r>
            <a:r>
              <a:rPr lang="ru-RU" sz="2000">
                <a:solidFill>
                  <a:srgbClr val="68007F"/>
                </a:solidFill>
                <a:latin typeface="Arial" charset="0"/>
              </a:rPr>
              <a:t>:</a:t>
            </a:r>
            <a:r>
              <a:rPr lang="en-US" sz="2000">
                <a:solidFill>
                  <a:srgbClr val="68007F"/>
                </a:solidFill>
                <a:latin typeface="Arial" charset="0"/>
              </a:rPr>
              <a:t> podolskmis</a:t>
            </a:r>
            <a:r>
              <a:rPr lang="ru-RU" sz="2000">
                <a:solidFill>
                  <a:srgbClr val="68007F"/>
                </a:solidFill>
                <a:latin typeface="Arial" charset="0"/>
              </a:rPr>
              <a:t>.</a:t>
            </a:r>
            <a:r>
              <a:rPr lang="en-US" sz="2000">
                <a:solidFill>
                  <a:srgbClr val="68007F"/>
                </a:solidFill>
                <a:latin typeface="Arial" charset="0"/>
              </a:rPr>
              <a:t>ru</a:t>
            </a:r>
            <a:r>
              <a:rPr lang="ru-RU" sz="2000">
                <a:solidFill>
                  <a:srgbClr val="68007F"/>
                </a:solidFill>
                <a:latin typeface="Century" pitchFamily="18" charset="0"/>
              </a:rPr>
              <a:t> </a:t>
            </a:r>
            <a:r>
              <a:rPr lang="ru-RU" sz="2000">
                <a:solidFill>
                  <a:srgbClr val="68007F"/>
                </a:solidFill>
                <a:latin typeface="Arial" charset="0"/>
              </a:rPr>
              <a:t>постоянно размещаются результаты определения потребительских свойств с/х техники</a:t>
            </a:r>
          </a:p>
        </p:txBody>
      </p:sp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250825" y="5954713"/>
            <a:ext cx="82819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2916238" y="2133600"/>
            <a:ext cx="2619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/>
              <a:t> </a:t>
            </a:r>
          </a:p>
        </p:txBody>
      </p:sp>
      <p:pic>
        <p:nvPicPr>
          <p:cNvPr id="30725" name="Picture 2" descr="C:\Users\MIS\Desktop\Заставка сайт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1500188"/>
            <a:ext cx="76438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428625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Box 9"/>
          <p:cNvSpPr txBox="1">
            <a:spLocks noChangeArrowheads="1"/>
          </p:cNvSpPr>
          <p:nvPr/>
        </p:nvSpPr>
        <p:spPr bwMode="auto">
          <a:xfrm>
            <a:off x="2500313" y="428625"/>
            <a:ext cx="6480175" cy="1006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C007F"/>
                </a:solidFill>
              </a:rPr>
              <a:t>В печатных изданиях периодически публикуются статьи специалистов МИС по новым машинам и технологиям для сельхозпроизводства</a:t>
            </a:r>
            <a:endParaRPr lang="ru-RU" sz="2000"/>
          </a:p>
        </p:txBody>
      </p:sp>
      <p:pic>
        <p:nvPicPr>
          <p:cNvPr id="31747" name="Picture 5" descr="IMG_189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9850" y="1857375"/>
            <a:ext cx="7629525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85750"/>
            <a:ext cx="1150938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Box 9"/>
          <p:cNvSpPr txBox="1">
            <a:spLocks noChangeArrowheads="1"/>
          </p:cNvSpPr>
          <p:nvPr/>
        </p:nvSpPr>
        <p:spPr bwMode="auto">
          <a:xfrm>
            <a:off x="2428875" y="260350"/>
            <a:ext cx="6535738" cy="13112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C007F"/>
                </a:solidFill>
              </a:rPr>
              <a:t>ФГБУ «Подольская МИС» на безвозмездной основе оказывает консультационные услуги руководителям и специалистам с/х предприятий по результатам испытаний техники</a:t>
            </a:r>
          </a:p>
        </p:txBody>
      </p:sp>
      <p:pic>
        <p:nvPicPr>
          <p:cNvPr id="32771" name="Picture 4" descr="IMG_18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6188" y="1857375"/>
            <a:ext cx="7683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3" descr="C:\Users\NVSH\Desktop\фото для отчёта МИС\в доильном зал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857364"/>
            <a:ext cx="4937202" cy="3703718"/>
          </a:xfrm>
          <a:prstGeom prst="rect">
            <a:avLst/>
          </a:prstGeom>
          <a:noFill/>
          <a:ln w="381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33794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35718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28938" y="428625"/>
            <a:ext cx="5976937" cy="3968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000" dirty="0">
                <a:latin typeface="Century" pitchFamily="18" charset="0"/>
              </a:rPr>
              <a:t> </a:t>
            </a:r>
            <a:r>
              <a:rPr lang="ru-RU" sz="2000" dirty="0">
                <a:solidFill>
                  <a:srgbClr val="9C007F"/>
                </a:solidFill>
                <a:latin typeface="Arial" charset="0"/>
              </a:rPr>
              <a:t> Оказание консультационных услуг</a:t>
            </a:r>
            <a:endParaRPr lang="ru-RU" sz="2000" dirty="0">
              <a:latin typeface="Arial" charset="0"/>
            </a:endParaRPr>
          </a:p>
        </p:txBody>
      </p:sp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1357313" y="5357813"/>
            <a:ext cx="7564437" cy="120015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FFFF00"/>
                </a:solidFill>
              </a:rPr>
              <a:t> </a:t>
            </a:r>
            <a:r>
              <a:rPr lang="ru-RU">
                <a:solidFill>
                  <a:srgbClr val="FFFF00"/>
                </a:solidFill>
                <a:latin typeface="Century Gothic" pitchFamily="34" charset="0"/>
              </a:rPr>
              <a:t>Испытатели Подольской МИС  консультируют  специалистов  животноводческого хозяйства «Кленово-Чегодаево»  по новой технике.</a:t>
            </a:r>
          </a:p>
        </p:txBody>
      </p:sp>
      <p:pic>
        <p:nvPicPr>
          <p:cNvPr id="33797" name="Picture 2" descr="C:\Users\NVSH\Desktop\фото для отчёта МИС\Судьи от Подрльской МИС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313" y="1571625"/>
            <a:ext cx="3887787" cy="2916238"/>
          </a:xfrm>
          <a:prstGeom prst="rect">
            <a:avLst/>
          </a:prstGeom>
          <a:noFill/>
          <a:ln w="38100" cap="rnd" cmpd="dbl">
            <a:solidFill>
              <a:schemeClr val="tx1"/>
            </a:solidFill>
            <a:bevel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Box 9"/>
          <p:cNvSpPr txBox="1">
            <a:spLocks noChangeArrowheads="1"/>
          </p:cNvSpPr>
          <p:nvPr/>
        </p:nvSpPr>
        <p:spPr bwMode="auto">
          <a:xfrm>
            <a:off x="2928938" y="357188"/>
            <a:ext cx="5976937" cy="1006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C007F"/>
                </a:solidFill>
              </a:rPr>
              <a:t>Специалисты МИС выступают с докладами на Международных научно-практических конференциях</a:t>
            </a:r>
            <a:endParaRPr lang="ru-RU" sz="2000"/>
          </a:p>
        </p:txBody>
      </p:sp>
      <p:pic>
        <p:nvPicPr>
          <p:cNvPr id="34819" name="Picture 7" descr="IMG_18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714500"/>
            <a:ext cx="7500937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50825" y="5954713"/>
            <a:ext cx="82819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2916238" y="2133600"/>
            <a:ext cx="2619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/>
              <a:t> </a:t>
            </a: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 rot="10800000" flipV="1">
            <a:off x="1357313" y="1482725"/>
            <a:ext cx="7786687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>
                <a:latin typeface="Arial" charset="0"/>
                <a:cs typeface="Times New Roman" pitchFamily="18" charset="0"/>
              </a:rPr>
              <a:t>	           </a:t>
            </a:r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С июля 2013 года ФГБУ «Подольская МИС» на своем сайте </a:t>
            </a:r>
            <a:r>
              <a:rPr lang="en-US">
                <a:solidFill>
                  <a:srgbClr val="FFFF00"/>
                </a:solidFill>
                <a:latin typeface="Arial" charset="0"/>
                <a:cs typeface="Times New Roman" pitchFamily="18" charset="0"/>
                <a:hlinkClick r:id="rId2"/>
              </a:rPr>
              <a:t>www</a:t>
            </a:r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  <a:hlinkClick r:id="rId2"/>
              </a:rPr>
              <a:t>.</a:t>
            </a:r>
            <a:r>
              <a:rPr lang="en-US">
                <a:solidFill>
                  <a:srgbClr val="FFFF00"/>
                </a:solidFill>
                <a:latin typeface="Arial" charset="0"/>
                <a:cs typeface="Times New Roman" pitchFamily="18" charset="0"/>
                <a:hlinkClick r:id="rId2"/>
              </a:rPr>
              <a:t>podolskmis</a:t>
            </a:r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  <a:hlinkClick r:id="rId2"/>
              </a:rPr>
              <a:t>.</a:t>
            </a:r>
            <a:r>
              <a:rPr lang="en-US">
                <a:solidFill>
                  <a:srgbClr val="FFFF00"/>
                </a:solidFill>
                <a:latin typeface="Arial" charset="0"/>
                <a:cs typeface="Times New Roman" pitchFamily="18" charset="0"/>
                <a:hlinkClick r:id="rId2"/>
              </a:rPr>
              <a:t>ru</a:t>
            </a:r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разместила   «Горячую линию»   оперативного консультирования по вопросу предоставления 15 процентных субсидий на выпуск и приобретение сельскохозяйственной техники по постановлению Правительства РФ от 27.12.2012 № 1432 (ред. От 15.05.2013).</a:t>
            </a:r>
            <a:endParaRPr lang="en-US">
              <a:solidFill>
                <a:srgbClr val="FFFF00"/>
              </a:solidFill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	Производителям сельскохозяйственной техники разъяснялся вопрос по оформлению пакета технической документации необходимой для предоставления субсидий из федерального бюджета.  </a:t>
            </a:r>
          </a:p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eaLnBrk="0" hangingPunct="0"/>
            <a:endParaRPr lang="ru-RU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ru-RU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en-US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</a:t>
            </a:r>
            <a:endParaRPr lang="ru-RU">
              <a:latin typeface="Arial" charset="0"/>
            </a:endParaRPr>
          </a:p>
        </p:txBody>
      </p:sp>
      <p:pic>
        <p:nvPicPr>
          <p:cNvPr id="35844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35718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Box 2"/>
          <p:cNvSpPr txBox="1">
            <a:spLocks noChangeArrowheads="1"/>
          </p:cNvSpPr>
          <p:nvPr/>
        </p:nvSpPr>
        <p:spPr bwMode="auto">
          <a:xfrm>
            <a:off x="3571875" y="500063"/>
            <a:ext cx="5334000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C007F"/>
                </a:solidFill>
                <a:latin typeface="Arial" charset="0"/>
              </a:rPr>
              <a:t>Горячая  линия</a:t>
            </a:r>
            <a:endParaRPr lang="ru-RU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2928938" y="500063"/>
            <a:ext cx="5975350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dirty="0">
                <a:solidFill>
                  <a:schemeClr val="accent4"/>
                </a:solidFill>
                <a:latin typeface="Arial" charset="0"/>
              </a:rPr>
              <a:t>Финансовая деятельность и оплата труда.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571500" y="1000125"/>
            <a:ext cx="8429625" cy="5354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      ФГБУ «Подольская МИС» имеет на балансе основных фондов</a:t>
            </a:r>
          </a:p>
          <a:p>
            <a:pPr indent="457200"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на сумму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                                                          - 126 465 514  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руб.   </a:t>
            </a:r>
          </a:p>
          <a:p>
            <a:pPr indent="457200"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износ составляет                                                -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120 774 532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руб.   </a:t>
            </a:r>
          </a:p>
          <a:p>
            <a:pPr indent="457200" algn="ctr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остаточная стоимость                                         -   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5 690 982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 руб.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ФГБУ «Подольская МИС» финансируется за счет средств федерального бюджета.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В 2013 году финансирование составило             -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15 281 400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руб.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в т.ч. на оплату труда                                         -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10 058 585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руб. 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начисление на оплату труда                                 - 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2 872 617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руб. </a:t>
            </a:r>
          </a:p>
          <a:p>
            <a:pPr indent="457200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на материальные затраты  (работы,услуги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и материальные запасы)                                   - 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1 826 198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руб.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на налоги                                                            -    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524 000  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руб. </a:t>
            </a:r>
            <a:r>
              <a:rPr lang="ru-RU" sz="1800">
                <a:solidFill>
                  <a:srgbClr val="FFFF00"/>
                </a:solidFill>
                <a:latin typeface="Arial" charset="0"/>
              </a:rPr>
              <a:t>   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 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Предпринимательская и иная, приносящая доход деятельность, 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велась по утвержденному плану финансово-хозяйственной деятельности           и составила - 14 958 360 руб.</a:t>
            </a:r>
          </a:p>
          <a:p>
            <a:pPr indent="457200" algn="ctr" eaLnBrk="0" hangingPunct="0"/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Средняя заработная плата основного персонала  сотрудников МИС за 2013 год составила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 – </a:t>
            </a:r>
            <a:r>
              <a:rPr lang="ru-RU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21139,</a:t>
            </a:r>
            <a:r>
              <a:rPr lang="en-US" sz="1800" b="1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47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руб.</a:t>
            </a:r>
          </a:p>
          <a:p>
            <a:pPr indent="457200" algn="ctr" eaLnBrk="0" hangingPunct="0"/>
            <a:r>
              <a:rPr lang="ru-RU" sz="1800" u="sng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По итогам 2013 года кредиторская и дебиторская задолженность отсутствует</a:t>
            </a:r>
            <a:r>
              <a:rPr lang="ru-RU" sz="180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.</a:t>
            </a:r>
            <a:r>
              <a:rPr lang="ru-RU" sz="180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pic>
        <p:nvPicPr>
          <p:cNvPr id="36867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14313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9"/>
          <p:cNvSpPr txBox="1">
            <a:spLocks noChangeArrowheads="1"/>
          </p:cNvSpPr>
          <p:nvPr/>
        </p:nvSpPr>
        <p:spPr bwMode="auto">
          <a:xfrm>
            <a:off x="2928938" y="357188"/>
            <a:ext cx="5976937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C007F"/>
                </a:solidFill>
              </a:rPr>
              <a:t>Энергосбережение</a:t>
            </a:r>
            <a:endParaRPr lang="ru-RU" sz="2000"/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1285875" y="1500188"/>
            <a:ext cx="746283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/>
              <a:t>      </a:t>
            </a:r>
            <a:r>
              <a:rPr lang="ru-RU" sz="2000">
                <a:solidFill>
                  <a:srgbClr val="FFFF00"/>
                </a:solidFill>
              </a:rPr>
              <a:t>ФГБУ «Подольская МИС»  провела  энергоаудит, по результатам  которого были приняты меры по энергосбережению :</a:t>
            </a:r>
          </a:p>
          <a:p>
            <a:r>
              <a:rPr lang="ru-RU" sz="2000">
                <a:solidFill>
                  <a:srgbClr val="FFFF00"/>
                </a:solidFill>
              </a:rPr>
              <a:t>-установлены двухтарифные счётчики энергопотребления ;                 </a:t>
            </a:r>
          </a:p>
          <a:p>
            <a:r>
              <a:rPr lang="ru-RU" sz="2000">
                <a:solidFill>
                  <a:srgbClr val="FFFF00"/>
                </a:solidFill>
              </a:rPr>
              <a:t>-смонтирован  счетчик учёта тепловой энергии;</a:t>
            </a:r>
          </a:p>
          <a:p>
            <a:r>
              <a:rPr lang="ru-RU" sz="2000">
                <a:solidFill>
                  <a:srgbClr val="FFFF00"/>
                </a:solidFill>
              </a:rPr>
              <a:t>-установлены счетчики водопотребления;</a:t>
            </a:r>
          </a:p>
          <a:p>
            <a:r>
              <a:rPr lang="ru-RU" sz="2000">
                <a:solidFill>
                  <a:srgbClr val="FFFF00"/>
                </a:solidFill>
              </a:rPr>
              <a:t>-установлены теплоотражающие экраны перед батареями  </a:t>
            </a:r>
          </a:p>
          <a:p>
            <a:r>
              <a:rPr lang="ru-RU" sz="2000">
                <a:solidFill>
                  <a:srgbClr val="FFFF00"/>
                </a:solidFill>
              </a:rPr>
              <a:t>  отопления;</a:t>
            </a:r>
          </a:p>
          <a:p>
            <a:r>
              <a:rPr lang="ru-RU" sz="2000">
                <a:solidFill>
                  <a:srgbClr val="FFFF00"/>
                </a:solidFill>
              </a:rPr>
              <a:t>-установлены двойные входные двери лабораторного корпуса;</a:t>
            </a:r>
          </a:p>
          <a:p>
            <a:r>
              <a:rPr lang="ru-RU" sz="2000">
                <a:solidFill>
                  <a:srgbClr val="FFFF00"/>
                </a:solidFill>
              </a:rPr>
              <a:t>-утеплены окна, произведён ремонт крыши ;</a:t>
            </a:r>
          </a:p>
          <a:p>
            <a:r>
              <a:rPr lang="ru-RU" sz="2000">
                <a:solidFill>
                  <a:srgbClr val="FFFF00"/>
                </a:solidFill>
              </a:rPr>
              <a:t>-выполнен ремонт теплоизоляции наружной  теплотрассы;</a:t>
            </a:r>
          </a:p>
          <a:p>
            <a:r>
              <a:rPr lang="ru-RU" sz="2000">
                <a:solidFill>
                  <a:srgbClr val="FFFF00"/>
                </a:solidFill>
              </a:rPr>
              <a:t>-во всех помещениях установлены светильники с                   </a:t>
            </a:r>
          </a:p>
          <a:p>
            <a:r>
              <a:rPr lang="ru-RU" sz="2000">
                <a:solidFill>
                  <a:srgbClr val="FFFF00"/>
                </a:solidFill>
              </a:rPr>
              <a:t> энергосберегающими лампами;</a:t>
            </a:r>
          </a:p>
          <a:p>
            <a:r>
              <a:rPr lang="ru-RU" sz="2000">
                <a:solidFill>
                  <a:srgbClr val="FFFF00"/>
                </a:solidFill>
              </a:rPr>
              <a:t>-на котлах котельной смонтированы горелки глубокого                  модулирования.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428625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Box 9"/>
          <p:cNvSpPr txBox="1">
            <a:spLocks noChangeArrowheads="1"/>
          </p:cNvSpPr>
          <p:nvPr/>
        </p:nvSpPr>
        <p:spPr bwMode="auto">
          <a:xfrm>
            <a:off x="2928938" y="428625"/>
            <a:ext cx="5976937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rgbClr val="990033"/>
                </a:solidFill>
              </a:rPr>
              <a:t>Пожарная безопасность 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1285875" y="1412875"/>
            <a:ext cx="7462838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/>
              <a:t>      </a:t>
            </a:r>
            <a:r>
              <a:rPr lang="ru-RU" sz="2000">
                <a:solidFill>
                  <a:srgbClr val="FFFF00"/>
                </a:solidFill>
              </a:rPr>
              <a:t>ФГБУ «Подольская МИС»  осуществила следующие меры по пожарной безопасности:</a:t>
            </a:r>
          </a:p>
          <a:p>
            <a:r>
              <a:rPr lang="ru-RU" sz="2000">
                <a:solidFill>
                  <a:srgbClr val="FFFF00"/>
                </a:solidFill>
              </a:rPr>
              <a:t>      - произведен монтаж осветительных систем в соответствии  с ППБ;</a:t>
            </a:r>
          </a:p>
          <a:p>
            <a:r>
              <a:rPr lang="ru-RU" sz="2000">
                <a:solidFill>
                  <a:srgbClr val="FFFF00"/>
                </a:solidFill>
              </a:rPr>
              <a:t>      - произведены замеры сопротивления изоляции силовой и осветительной электросети;</a:t>
            </a:r>
          </a:p>
          <a:p>
            <a:r>
              <a:rPr lang="ru-RU" sz="2000">
                <a:solidFill>
                  <a:srgbClr val="FFFF00"/>
                </a:solidFill>
              </a:rPr>
              <a:t>      - все помещения оборудованы знаками пожарной безопасности;</a:t>
            </a:r>
          </a:p>
          <a:p>
            <a:r>
              <a:rPr lang="ru-RU" sz="2000">
                <a:solidFill>
                  <a:srgbClr val="FFFF00"/>
                </a:solidFill>
              </a:rPr>
              <a:t>      - на видных местах вывешены поэтажные планы-схемы эвакуации людей в случае пожара;</a:t>
            </a:r>
          </a:p>
          <a:p>
            <a:r>
              <a:rPr lang="ru-RU" sz="2000">
                <a:solidFill>
                  <a:srgbClr val="FFFF00"/>
                </a:solidFill>
              </a:rPr>
              <a:t>      - для всех видов помещений (согласно ППБ) разработаны инструкции о мерах пожарной безопасности;</a:t>
            </a:r>
          </a:p>
          <a:p>
            <a:r>
              <a:rPr lang="ru-RU" sz="2000">
                <a:solidFill>
                  <a:srgbClr val="FFFF00"/>
                </a:solidFill>
              </a:rPr>
              <a:t>      - помещения учреждения обеспечены первичным средством пожаротушения;</a:t>
            </a:r>
          </a:p>
          <a:p>
            <a:r>
              <a:rPr lang="ru-RU" sz="2000">
                <a:solidFill>
                  <a:srgbClr val="FFFF00"/>
                </a:solidFill>
              </a:rPr>
              <a:t>      - пожарные краны водопровода укомплектованы стволами и рукавами;</a:t>
            </a:r>
          </a:p>
          <a:p>
            <a:r>
              <a:rPr lang="ru-RU" sz="2000">
                <a:solidFill>
                  <a:srgbClr val="FFFF00"/>
                </a:solidFill>
              </a:rPr>
              <a:t>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2"/>
          <p:cNvSpPr txBox="1">
            <a:spLocks noChangeArrowheads="1"/>
          </p:cNvSpPr>
          <p:nvPr/>
        </p:nvSpPr>
        <p:spPr bwMode="auto">
          <a:xfrm>
            <a:off x="3000375" y="428625"/>
            <a:ext cx="5976938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>
                <a:solidFill>
                  <a:schemeClr val="accent2"/>
                </a:solidFill>
                <a:latin typeface="Arial" charset="0"/>
              </a:rPr>
              <a:t>Регистрация федерального имущества.</a:t>
            </a:r>
            <a:endParaRPr lang="ru-RU" sz="2000"/>
          </a:p>
        </p:txBody>
      </p:sp>
      <p:pic>
        <p:nvPicPr>
          <p:cNvPr id="39938" name="Рисунок 6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214438"/>
            <a:ext cx="7675563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2857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5" descr="IMG_19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3163" y="1714500"/>
            <a:ext cx="7756525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5" descr="C:\Users\NVSH\Desktop\фото для отчёта МИС\Эмблема_маленьк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357188"/>
            <a:ext cx="1177925" cy="1177925"/>
          </a:xfrm>
          <a:prstGeom prst="rect">
            <a:avLst/>
          </a:prstGeom>
          <a:noFill/>
          <a:ln w="25400" cap="rnd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00313" y="5786438"/>
            <a:ext cx="5929312" cy="3968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внимание,  доклад окончен. </a:t>
            </a:r>
            <a:endParaRPr lang="ru-RU" sz="2000" dirty="0">
              <a:latin typeface="Times New Roman" pitchFamily="18" charset="-18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25" y="285750"/>
            <a:ext cx="6192838" cy="13239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Предложения.</a:t>
            </a:r>
          </a:p>
          <a:p>
            <a:pPr algn="ctr" eaLnBrk="0" hangingPunct="0">
              <a:defRPr/>
            </a:pPr>
            <a:r>
              <a:rPr lang="ru-RU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более успешной работы целесообразно принять «Программу развития и повышения эффективности работы государственных МИС».</a:t>
            </a:r>
            <a:endParaRPr lang="ru-RU" sz="2000" dirty="0">
              <a:latin typeface="Times New Roman" pitchFamily="18" charset="-18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2611</TotalTime>
  <Words>799</Words>
  <Application>Microsoft Office PowerPoint</Application>
  <PresentationFormat>Экран (4:3)</PresentationFormat>
  <Paragraphs>154</Paragraphs>
  <Slides>21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21</vt:i4>
      </vt:variant>
    </vt:vector>
  </HeadingPairs>
  <TitlesOfParts>
    <vt:vector size="36" baseType="lpstr">
      <vt:lpstr>Times New Roman</vt:lpstr>
      <vt:lpstr>Arial</vt:lpstr>
      <vt:lpstr>Century Gothic</vt:lpstr>
      <vt:lpstr>Wingdings 2</vt:lpstr>
      <vt:lpstr>Verdana</vt:lpstr>
      <vt:lpstr>Calibri</vt:lpstr>
      <vt:lpstr>Arial Narrow</vt:lpstr>
      <vt:lpstr>Century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onti2</dc:creator>
  <cp:lastModifiedBy>Evgeniya</cp:lastModifiedBy>
  <cp:revision>232</cp:revision>
  <dcterms:created xsi:type="dcterms:W3CDTF">2003-06-15T04:58:22Z</dcterms:created>
  <dcterms:modified xsi:type="dcterms:W3CDTF">2014-01-27T05:10:12Z</dcterms:modified>
</cp:coreProperties>
</file>