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4" r:id="rId17"/>
    <p:sldId id="275" r:id="rId18"/>
    <p:sldId id="276" r:id="rId19"/>
    <p:sldId id="277" r:id="rId20"/>
    <p:sldId id="270" r:id="rId21"/>
    <p:sldId id="271" r:id="rId22"/>
    <p:sldId id="27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30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1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47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913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051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00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988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78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040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8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774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E1FEB-3A47-48CC-B9FF-C6A48CAACAC0}" type="datetimeFigureOut">
              <a:rPr lang="ru-RU" smtClean="0"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E9540-5B05-4ED1-A39C-C900D1267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72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amma7.m-l-m.info/wp-content/uploads/2010/01/%D0%BC%D0%BE%D0%B1%D0%B8%D0%BB%D1%8C%D0%BD%D1%8B%D0%B9.gif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772400" cy="2520280"/>
          </a:xfrm>
        </p:spPr>
        <p:txBody>
          <a:bodyPr>
            <a:normAutofit/>
          </a:bodyPr>
          <a:lstStyle/>
          <a:p>
            <a:r>
              <a:rPr lang="ru-RU" b="1" dirty="0" smtClean="0"/>
              <a:t>Исследование влияния мобильного телефона на человека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49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7088" cy="1143000"/>
          </a:xfrm>
        </p:spPr>
        <p:txBody>
          <a:bodyPr/>
          <a:lstStyle/>
          <a:p>
            <a:pPr algn="l"/>
            <a:r>
              <a:rPr lang="ru-RU" dirty="0" smtClean="0"/>
              <a:t>Гипотеза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64319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Излучение мобильного телефона </a:t>
            </a:r>
            <a:r>
              <a:rPr lang="ru-RU" sz="4400" dirty="0"/>
              <a:t>оказывает вредное воздействие </a:t>
            </a:r>
            <a:r>
              <a:rPr lang="ru-RU" sz="4400" dirty="0" smtClean="0"/>
              <a:t>на организм человека и </a:t>
            </a:r>
            <a:r>
              <a:rPr lang="ru-RU" sz="4400" dirty="0"/>
              <a:t>многие об этом не задумываются.</a:t>
            </a:r>
          </a:p>
        </p:txBody>
      </p:sp>
    </p:spTree>
    <p:extLst>
      <p:ext uri="{BB962C8B-B14F-4D97-AF65-F5344CB8AC3E}">
        <p14:creationId xmlns:p14="http://schemas.microsoft.com/office/powerpoint/2010/main" val="3378751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6707088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Цель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7643192" cy="72008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800" dirty="0"/>
              <a:t>изучить степень воздействия сотового телефона на  здоровье человека. </a:t>
            </a:r>
            <a:endParaRPr lang="ru-RU" sz="44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67544" y="1700808"/>
            <a:ext cx="7272808" cy="3600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/>
              <a:t>Задачи</a:t>
            </a:r>
            <a:r>
              <a:rPr lang="ru-RU" sz="2400" dirty="0"/>
              <a:t>: </a:t>
            </a:r>
          </a:p>
          <a:p>
            <a:r>
              <a:rPr lang="ru-RU" sz="2400" dirty="0" smtClean="0"/>
              <a:t>изучить принципы работы  и историю возникновения </a:t>
            </a:r>
            <a:r>
              <a:rPr lang="ru-RU" sz="2400" dirty="0"/>
              <a:t>мобильной связи</a:t>
            </a:r>
          </a:p>
          <a:p>
            <a:r>
              <a:rPr lang="ru-RU" sz="2400" dirty="0" smtClean="0"/>
              <a:t>привести </a:t>
            </a:r>
            <a:r>
              <a:rPr lang="ru-RU" sz="2400" dirty="0"/>
              <a:t>примеры научных исследований влияния сотовой связи на организм человека</a:t>
            </a:r>
          </a:p>
          <a:p>
            <a:r>
              <a:rPr lang="ru-RU" sz="2400" dirty="0" smtClean="0"/>
              <a:t>выяснить</a:t>
            </a:r>
            <a:r>
              <a:rPr lang="ru-RU" sz="2400" dirty="0"/>
              <a:t>, как сотовый телефон влияет на здоровье</a:t>
            </a:r>
          </a:p>
          <a:p>
            <a:r>
              <a:rPr lang="ru-RU" sz="2400" dirty="0" smtClean="0"/>
              <a:t>провести </a:t>
            </a:r>
            <a:r>
              <a:rPr lang="ru-RU" sz="2400" dirty="0"/>
              <a:t>анкетирование на тему: значение и популярность мобильного телефона</a:t>
            </a:r>
          </a:p>
          <a:p>
            <a:r>
              <a:rPr lang="ru-RU" sz="2400" dirty="0" smtClean="0"/>
              <a:t>составить </a:t>
            </a:r>
            <a:r>
              <a:rPr lang="ru-RU" sz="2400" dirty="0"/>
              <a:t>памятку, в которой  дать советы </a:t>
            </a:r>
            <a:r>
              <a:rPr lang="ru-RU" sz="2400" dirty="0" smtClean="0"/>
              <a:t>для пользователей </a:t>
            </a:r>
            <a:r>
              <a:rPr lang="ru-RU" sz="2400" dirty="0"/>
              <a:t>мобильного телефона.</a:t>
            </a:r>
          </a:p>
        </p:txBody>
      </p:sp>
    </p:spTree>
    <p:extLst>
      <p:ext uri="{BB962C8B-B14F-4D97-AF65-F5344CB8AC3E}">
        <p14:creationId xmlns:p14="http://schemas.microsoft.com/office/powerpoint/2010/main" val="1455453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200800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Первый мобильный телефон</a:t>
            </a:r>
            <a:endParaRPr lang="ru-RU" b="1" dirty="0"/>
          </a:p>
        </p:txBody>
      </p:sp>
      <p:pic>
        <p:nvPicPr>
          <p:cNvPr id="6" name="Рисунок 5" descr="Картинка 9 из 1906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594314"/>
            <a:ext cx="3637180" cy="3013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251520" y="1124743"/>
            <a:ext cx="6624736" cy="3888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 smtClean="0"/>
              <a:t>	</a:t>
            </a:r>
            <a:r>
              <a:rPr lang="ru-RU" sz="2400" b="1" dirty="0" smtClean="0"/>
              <a:t>3 </a:t>
            </a:r>
            <a:r>
              <a:rPr lang="ru-RU" sz="2400" b="1" dirty="0"/>
              <a:t>апреля 1973 года</a:t>
            </a:r>
            <a:r>
              <a:rPr lang="ru-RU" sz="2400" dirty="0"/>
              <a:t>, Мартин Купер, лично руководивший </a:t>
            </a:r>
            <a:r>
              <a:rPr lang="ru-RU" sz="2400" dirty="0" smtClean="0"/>
              <a:t>проектом в компании «</a:t>
            </a:r>
            <a:r>
              <a:rPr lang="ru-RU" sz="2400" b="1" dirty="0" err="1" smtClean="0"/>
              <a:t>Motorola</a:t>
            </a:r>
            <a:r>
              <a:rPr lang="ru-RU" sz="2400" b="1" dirty="0" smtClean="0"/>
              <a:t>»</a:t>
            </a:r>
            <a:r>
              <a:rPr lang="ru-RU" sz="2400" dirty="0" smtClean="0"/>
              <a:t>, </a:t>
            </a:r>
            <a:r>
              <a:rPr lang="ru-RU" sz="2400" dirty="0"/>
              <a:t>прогуливаясь по Манхеттену достал из кармана предмет, походивший на кирпич с антенной. Под недоумевающие взгляды прохожих, с помощью клавиатуры </a:t>
            </a:r>
            <a:r>
              <a:rPr lang="ru-RU" sz="2400" dirty="0" smtClean="0"/>
              <a:t>своего </a:t>
            </a:r>
            <a:r>
              <a:rPr lang="ru-RU" sz="2400" dirty="0"/>
              <a:t>«кирпича», по имени </a:t>
            </a:r>
            <a:r>
              <a:rPr lang="ru-RU" sz="2400" b="1" dirty="0" err="1"/>
              <a:t>Dyna</a:t>
            </a:r>
            <a:r>
              <a:rPr lang="ru-RU" sz="2400" b="1" dirty="0"/>
              <a:t>-TAC</a:t>
            </a:r>
            <a:r>
              <a:rPr lang="ru-RU" sz="2400" dirty="0"/>
              <a:t>, он набрал номер </a:t>
            </a:r>
            <a:r>
              <a:rPr lang="ru-RU" sz="2400" dirty="0" err="1"/>
              <a:t>Джоэля</a:t>
            </a:r>
            <a:r>
              <a:rPr lang="ru-RU" sz="2400" dirty="0"/>
              <a:t> </a:t>
            </a:r>
            <a:r>
              <a:rPr lang="ru-RU" sz="2400" dirty="0" err="1"/>
              <a:t>Энгеля</a:t>
            </a:r>
            <a:r>
              <a:rPr lang="ru-RU" sz="2400" dirty="0"/>
              <a:t>, начальника исследовательского </a:t>
            </a:r>
            <a:r>
              <a:rPr lang="ru-RU" sz="2400" dirty="0" smtClean="0"/>
              <a:t>отдела фирмы – конкурента  </a:t>
            </a:r>
            <a:r>
              <a:rPr lang="ru-RU" sz="2400" b="1" dirty="0"/>
              <a:t>AT&amp;T </a:t>
            </a:r>
            <a:r>
              <a:rPr lang="ru-RU" sz="2400" b="1" dirty="0" err="1"/>
              <a:t>Bell</a:t>
            </a:r>
            <a:r>
              <a:rPr lang="ru-RU" sz="2400" b="1" dirty="0"/>
              <a:t> </a:t>
            </a:r>
            <a:r>
              <a:rPr lang="ru-RU" sz="2400" b="1" dirty="0" err="1"/>
              <a:t>Laboratories</a:t>
            </a:r>
            <a:r>
              <a:rPr lang="ru-RU" sz="2400" b="1" dirty="0"/>
              <a:t> </a:t>
            </a:r>
            <a:r>
              <a:rPr lang="ru-RU" sz="2400" dirty="0"/>
              <a:t>и поднес аппарат к уху.</a:t>
            </a:r>
          </a:p>
        </p:txBody>
      </p:sp>
    </p:spTree>
    <p:extLst>
      <p:ext uri="{BB962C8B-B14F-4D97-AF65-F5344CB8AC3E}">
        <p14:creationId xmlns:p14="http://schemas.microsoft.com/office/powerpoint/2010/main" val="2589369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:\новые изображения\image004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548066"/>
            <a:ext cx="3789779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/>
              <a:t>Принципы работы сотовой </a:t>
            </a:r>
            <a:r>
              <a:rPr lang="ru-RU" sz="3600" b="1" dirty="0" smtClean="0"/>
              <a:t>связи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836712"/>
            <a:ext cx="7906072" cy="453650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dirty="0" smtClean="0"/>
              <a:t>	</a:t>
            </a:r>
            <a:r>
              <a:rPr lang="ru-RU" sz="2300" dirty="0" smtClean="0"/>
              <a:t>Электромагнитное </a:t>
            </a:r>
            <a:r>
              <a:rPr lang="ru-RU" sz="2300" dirty="0"/>
              <a:t>поле (</a:t>
            </a:r>
            <a:r>
              <a:rPr lang="ru-RU" sz="2300" dirty="0" smtClean="0"/>
              <a:t>ЭМП) </a:t>
            </a:r>
            <a:r>
              <a:rPr lang="ru-RU" sz="2300" dirty="0"/>
              <a:t>- это особая форма материи, посредством которой осуществляется воздействие между электрическими </a:t>
            </a:r>
            <a:r>
              <a:rPr lang="ru-RU" sz="2300" dirty="0" smtClean="0"/>
              <a:t>зар</a:t>
            </a:r>
            <a:r>
              <a:rPr lang="ru-RU" sz="2300" dirty="0"/>
              <a:t>яженными частицами. </a:t>
            </a:r>
            <a:endParaRPr lang="ru-RU" sz="23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ru-RU" sz="2300" dirty="0" smtClean="0"/>
              <a:t>	Любой </a:t>
            </a:r>
            <a:r>
              <a:rPr lang="ru-RU" sz="2300" dirty="0"/>
              <a:t>прибор, работающий на электрической энергии способен создавать вокруг себя электромагнитное поле, но не </a:t>
            </a:r>
            <a:r>
              <a:rPr lang="ru-RU" sz="2300" dirty="0" smtClean="0"/>
              <a:t>один прибор </a:t>
            </a:r>
            <a:r>
              <a:rPr lang="ru-RU" sz="2300" dirty="0"/>
              <a:t>не находится так близко к нашему телу и такое длительное время, как мобильный телефон</a:t>
            </a:r>
            <a:r>
              <a:rPr lang="ru-RU" sz="2300" dirty="0" smtClean="0"/>
              <a:t>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999088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/>
              <a:t>Принципы работы сотовой связи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979712" y="3933056"/>
            <a:ext cx="6609928" cy="280831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dirty="0" smtClean="0"/>
              <a:t>	</a:t>
            </a:r>
            <a:r>
              <a:rPr lang="ru-RU" sz="2400" dirty="0"/>
              <a:t>Основные составляющие сотовой сети — это сотовые телефоны и базовые станции. Базовые станции обычно располагают на крышах зданий и вышках. Будучи включённым, сотовый телефон прослушивает эфир, находя сигнал базовой станции. После этого телефон посылает станции свой уникальный идентификационный код. Телефон и станция поддерживают постоянный радиоконтакт, периодически обмениваясь пакетами. </a:t>
            </a:r>
            <a:endParaRPr lang="ru-RU" sz="2300" dirty="0"/>
          </a:p>
        </p:txBody>
      </p:sp>
      <p:pic>
        <p:nvPicPr>
          <p:cNvPr id="1026" name="Picture 2" descr="Картинка 1 из 50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5174348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201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/>
              <a:t>Принципы работы сотовой связи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764704"/>
            <a:ext cx="7344816" cy="338437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dirty="0" smtClean="0"/>
              <a:t>	</a:t>
            </a:r>
            <a:r>
              <a:rPr lang="ru-RU" sz="1800" dirty="0"/>
              <a:t>Самым распространенным стандартом сотовой связи является GSM, кроме него также используются стандарты CDMA, UMTS, а также новейший </a:t>
            </a:r>
            <a:r>
              <a:rPr lang="ru-RU" sz="1800" dirty="0" err="1"/>
              <a:t>WiMAX</a:t>
            </a:r>
            <a:r>
              <a:rPr lang="ru-RU" sz="1800" dirty="0"/>
              <a:t>. </a:t>
            </a:r>
            <a:endParaRPr lang="ru-RU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ru-RU" sz="1800" dirty="0"/>
              <a:t>	</a:t>
            </a:r>
            <a:r>
              <a:rPr lang="ru-RU" sz="1800" dirty="0" smtClean="0"/>
              <a:t>Сотовые </a:t>
            </a:r>
            <a:r>
              <a:rPr lang="ru-RU" sz="1800" dirty="0"/>
              <a:t>сети подразделяются на поколения, которые обычно обозначаются числом со следующей за ним буквой G (от слова "</a:t>
            </a:r>
            <a:r>
              <a:rPr lang="ru-RU" sz="1800" dirty="0" err="1"/>
              <a:t>Generation</a:t>
            </a:r>
            <a:r>
              <a:rPr lang="ru-RU" sz="1800" dirty="0"/>
              <a:t>" - "Поколение"). Так, самый распространенный стандарт GSM относится к сетям второго поколения 2G, а, например, UMTS - к сетям третьего поколения (3G).     </a:t>
            </a:r>
            <a:endParaRPr lang="ru-RU" sz="18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4149080"/>
            <a:ext cx="63001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Считается что CDMA безопаснее GSM, т.к. обладают меньшей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мощность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излучения, но в моменты пиковой нагрузки сети CDMA по уровням излучения не лучше сетей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GSM.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05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Влияние телефона на организм человека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764704"/>
            <a:ext cx="7344816" cy="15841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Человек </a:t>
            </a:r>
            <a:r>
              <a:rPr lang="ru-RU" sz="2400" dirty="0"/>
              <a:t>не способен обнаружить ЭМП своими органами чувств, однако биологическое действие на организм человека оно оказывает.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2132856"/>
            <a:ext cx="5435138" cy="424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Сердце</a:t>
            </a:r>
          </a:p>
          <a:p>
            <a:r>
              <a:rPr lang="ru-RU" sz="2000" b="1" dirty="0" smtClean="0"/>
              <a:t>Московский </a:t>
            </a:r>
            <a:r>
              <a:rPr lang="ru-RU" sz="2000" b="1" dirty="0"/>
              <a:t>институт биофизики – эксперимент:</a:t>
            </a:r>
          </a:p>
          <a:p>
            <a:r>
              <a:rPr lang="ru-RU" sz="2000" i="1" dirty="0"/>
              <a:t>Лягушки помещались в высокочастотное электромагнитное поле на 5-10 минут. Даже при очень низкой интенсивности сигнала сердце у каждой второй жертвы эксперимента останавливалось, а у выживших снижалась частота его </a:t>
            </a:r>
            <a:r>
              <a:rPr lang="ru-RU" sz="2000" i="1" dirty="0" smtClean="0"/>
              <a:t>сокращений</a:t>
            </a:r>
            <a:r>
              <a:rPr lang="ru-RU" sz="2000" i="1" dirty="0"/>
              <a:t>. Крысы и кролики переносили облучение не лучше, но и у них в 30% случаев </a:t>
            </a:r>
            <a:r>
              <a:rPr lang="ru-RU" sz="2000" i="1" dirty="0" smtClean="0"/>
              <a:t>отмечались </a:t>
            </a:r>
            <a:r>
              <a:rPr lang="ru-RU" sz="2000" i="1" dirty="0"/>
              <a:t>изменения сердечной деятельности.</a:t>
            </a:r>
          </a:p>
        </p:txBody>
      </p:sp>
      <p:pic>
        <p:nvPicPr>
          <p:cNvPr id="6" name="Рисунок 5" descr="Картинка 44 из 1596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48280"/>
            <a:ext cx="2177147" cy="2124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2352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Влияние телефона на организм человека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692696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Мозг</a:t>
            </a:r>
          </a:p>
        </p:txBody>
      </p:sp>
      <p:pic>
        <p:nvPicPr>
          <p:cNvPr id="10" name="Рисунок 9" descr="Влияние мобильных телефонов на мозг человека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923963"/>
            <a:ext cx="5184576" cy="57606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8379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Влияние телефона на организм человека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692696"/>
            <a:ext cx="69847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Слух</a:t>
            </a:r>
          </a:p>
          <a:p>
            <a:r>
              <a:rPr lang="ru-RU" sz="2800" dirty="0" smtClean="0"/>
              <a:t>Берите </a:t>
            </a:r>
            <a:r>
              <a:rPr lang="ru-RU" sz="2800" dirty="0"/>
              <a:t>мобильные телефоны у которых звук исходит из тыльной, а не из лицевой стороны – пусть это не так удобно, но зато безопаснее для </a:t>
            </a:r>
            <a:r>
              <a:rPr lang="ru-RU" sz="2800" dirty="0" smtClean="0"/>
              <a:t>слуха.</a:t>
            </a:r>
          </a:p>
          <a:p>
            <a:r>
              <a:rPr lang="ru-RU" sz="2800" dirty="0"/>
              <a:t>	</a:t>
            </a:r>
            <a:r>
              <a:rPr lang="ru-RU" sz="2800" dirty="0" smtClean="0"/>
              <a:t> </a:t>
            </a:r>
            <a:r>
              <a:rPr lang="ru-RU" sz="2800" dirty="0"/>
              <a:t>Ученые обнаружили, что риск развития опухоли в том ухе, к которому </a:t>
            </a:r>
            <a:r>
              <a:rPr lang="ru-RU" sz="2800" dirty="0" smtClean="0"/>
              <a:t>прикладывается </a:t>
            </a:r>
            <a:r>
              <a:rPr lang="ru-RU" sz="2800" dirty="0"/>
              <a:t>мобильный телефон, в 3,9 раза выше, чем в противоположном.</a:t>
            </a:r>
          </a:p>
          <a:p>
            <a:endParaRPr lang="ru-RU" sz="2800" dirty="0"/>
          </a:p>
        </p:txBody>
      </p:sp>
      <p:pic>
        <p:nvPicPr>
          <p:cNvPr id="8" name="Рисунок 7" descr="http://im5-tub-ru.yandex.net/i?id=301315881-51-7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308" y="4221088"/>
            <a:ext cx="2318628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5081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Влияние телефона на организм человека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692696"/>
            <a:ext cx="6984776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Зрение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2800" dirty="0" smtClean="0"/>
              <a:t>	Достаточно </a:t>
            </a:r>
            <a:r>
              <a:rPr lang="ru-RU" sz="2800" dirty="0"/>
              <a:t>двух-часового общения в день с вашим мобильным </a:t>
            </a:r>
            <a:r>
              <a:rPr lang="ru-RU" sz="2800" dirty="0" smtClean="0"/>
              <a:t>другом</a:t>
            </a:r>
            <a:r>
              <a:rPr lang="ru-RU" sz="2800" dirty="0"/>
              <a:t>, чтобы через год ваше зрение упало на 12-14%.</a:t>
            </a:r>
          </a:p>
          <a:p>
            <a:r>
              <a:rPr lang="ru-RU" sz="2800" dirty="0" smtClean="0"/>
              <a:t>	Хрусталик </a:t>
            </a:r>
            <a:r>
              <a:rPr lang="ru-RU" sz="2800" dirty="0"/>
              <a:t>глаза, при значительном нагреве начинает разрушаться и мутнеть. Внешне это выражается сильной резью в глазах.</a:t>
            </a:r>
          </a:p>
          <a:p>
            <a:endParaRPr lang="ru-RU" sz="2800" dirty="0"/>
          </a:p>
        </p:txBody>
      </p:sp>
      <p:pic>
        <p:nvPicPr>
          <p:cNvPr id="5" name="Рисунок 4" descr="Глазные линзы быков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041"/>
          <a:stretch/>
        </p:blipFill>
        <p:spPr bwMode="auto">
          <a:xfrm>
            <a:off x="2843808" y="3976055"/>
            <a:ext cx="4464496" cy="204523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051720" y="5956410"/>
            <a:ext cx="6912768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  <a:t>Справа здоровый хрусталик, слева – после облучения телефоном</a:t>
            </a:r>
            <a:endParaRPr lang="ru-RU" sz="1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8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Влияние телефона на организм человека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692696"/>
            <a:ext cx="6984776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Иммунитет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ru-RU" dirty="0" smtClean="0"/>
              <a:t>	</a:t>
            </a:r>
            <a:r>
              <a:rPr lang="ru-RU" b="1" dirty="0" smtClean="0"/>
              <a:t>При </a:t>
            </a:r>
            <a:r>
              <a:rPr lang="ru-RU" b="1" dirty="0"/>
              <a:t>воздействии ЭМП нарушаются иммунные процессы двояко: с одной стороны, повышается восприимчивость организма к инфекционным </a:t>
            </a:r>
            <a:r>
              <a:rPr lang="ru-RU" b="1" dirty="0" smtClean="0"/>
              <a:t>заболеваниям</a:t>
            </a:r>
            <a:r>
              <a:rPr lang="ru-RU" b="1" dirty="0"/>
              <a:t>, с другой — возрастает активность аутоиммунных процессов, когда организм начинает вырабатывать защитные тела </a:t>
            </a:r>
            <a:r>
              <a:rPr lang="ru-RU" b="1" dirty="0" smtClean="0"/>
              <a:t>против </a:t>
            </a:r>
            <a:r>
              <a:rPr lang="ru-RU" b="1" dirty="0"/>
              <a:t>клеток и тканей собственного организма.</a:t>
            </a:r>
            <a:r>
              <a:rPr lang="ru-RU" b="1" dirty="0" smtClean="0"/>
              <a:t>	</a:t>
            </a:r>
            <a:endParaRPr lang="ru-RU" b="1" dirty="0"/>
          </a:p>
        </p:txBody>
      </p:sp>
      <p:pic>
        <p:nvPicPr>
          <p:cNvPr id="2050" name="Picture 2" descr="Картинка 5 из 46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45891"/>
            <a:ext cx="3099048" cy="31543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924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Autofit/>
          </a:bodyPr>
          <a:lstStyle/>
          <a:p>
            <a:r>
              <a:rPr lang="en-US" sz="4000" b="1" dirty="0"/>
              <a:t>SAR </a:t>
            </a:r>
            <a:r>
              <a:rPr lang="ru-RU" sz="4000" dirty="0"/>
              <a:t>(</a:t>
            </a:r>
            <a:r>
              <a:rPr lang="en-US" sz="4000" dirty="0"/>
              <a:t>Specific Absorbtion Rate</a:t>
            </a:r>
            <a:r>
              <a:rPr lang="ru-RU" sz="4000" dirty="0"/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692696"/>
            <a:ext cx="698477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	</a:t>
            </a:r>
            <a:r>
              <a:rPr lang="ru-RU" sz="2000" dirty="0" smtClean="0"/>
              <a:t>Стандарты</a:t>
            </a:r>
            <a:r>
              <a:rPr lang="ru-RU" sz="2000" dirty="0"/>
              <a:t>, определяющие воздействие на человека радиочастот, излучаемых мобильными телефонами, используют такое понятие, как SAR - единицу измерения удельной величины поглощения излучения организмом человека.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342872"/>
              </p:ext>
            </p:extLst>
          </p:nvPr>
        </p:nvGraphicFramePr>
        <p:xfrm>
          <a:off x="611560" y="2780928"/>
          <a:ext cx="6888175" cy="2376264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641089"/>
                <a:gridCol w="3247086"/>
              </a:tblGrid>
              <a:tr h="594066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Очень низкая облучающая способность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SAR &lt; 0.2 Вт/кг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94066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Низкая облучающая способность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SAR от 0.2 до 0.5 Вт/кг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94066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Средняя облучающая способность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SAR от 0.5 до 1.0 Вт/кг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94066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Высокая облучающая способность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SAR &gt; 1.0 Вт/кг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81610" y="2385467"/>
            <a:ext cx="763074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Общепринята следующая градация величин SAR для мобильных телефонов: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76213" y="5373216"/>
            <a:ext cx="604867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Информацию об излучении вашего телефона можно посмотреть здесь:</a:t>
            </a:r>
            <a:endParaRPr lang="ru-RU" dirty="0">
              <a:solidFill>
                <a:srgbClr val="0070C0"/>
              </a:solidFill>
            </a:endParaRPr>
          </a:p>
          <a:p>
            <a:pPr algn="ctr"/>
            <a:r>
              <a:rPr lang="ru-RU" dirty="0">
                <a:solidFill>
                  <a:srgbClr val="0070C0"/>
                </a:solidFill>
              </a:rPr>
              <a:t> 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www.vrednost.ru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189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/>
              <a:t>Результаты анкетирования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773695"/>
            <a:ext cx="51125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Всего было опрошено 93 человека: учителя и учащиеся 5 – 11 классов. </a:t>
            </a:r>
          </a:p>
          <a:p>
            <a:r>
              <a:rPr lang="ru-RU" sz="2000" dirty="0" smtClean="0"/>
              <a:t>Приведём наиболее интересные данные анкетирования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88201" y="2097134"/>
            <a:ext cx="4618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/>
              <a:t>Какова марка Вашего телефона?</a:t>
            </a:r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3"/>
          <a:srcRect l="27296" t="41053" r="16007" b="20389"/>
          <a:stretch/>
        </p:blipFill>
        <p:spPr bwMode="auto">
          <a:xfrm>
            <a:off x="1835696" y="2636912"/>
            <a:ext cx="6192688" cy="36563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47286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/>
              <a:t>Результаты анкетирования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484784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/>
              <a:t>Какова средняя продолжительность разговоров в день?</a:t>
            </a:r>
            <a:endParaRPr lang="ru-RU" sz="2400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28183" t="51456" r="23663" b="13176"/>
          <a:stretch/>
        </p:blipFill>
        <p:spPr bwMode="auto">
          <a:xfrm>
            <a:off x="1259632" y="2060848"/>
            <a:ext cx="6885188" cy="4176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8559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/>
              <a:t>Результаты анкетирования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68760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/>
              <a:t>Какова средняя продолжительность использования приложений вашего телефона?</a:t>
            </a:r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3"/>
          <a:srcRect l="11428" t="32594" r="35092" b="20805"/>
          <a:stretch/>
        </p:blipFill>
        <p:spPr bwMode="auto">
          <a:xfrm>
            <a:off x="1115616" y="2315781"/>
            <a:ext cx="6984776" cy="42425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31342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/>
              <a:t>Результаты анкетирования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68760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/>
              <a:t>Испытывали ли Вы дискомфорт после разговора по телефону?</a:t>
            </a:r>
            <a:endParaRPr lang="ru-RU" sz="2400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10762" t="30790" r="21112" b="19556"/>
          <a:stretch/>
        </p:blipFill>
        <p:spPr bwMode="auto">
          <a:xfrm>
            <a:off x="611560" y="2091618"/>
            <a:ext cx="7776864" cy="44337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02972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912768" cy="63408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/>
              <a:t>Результаты анкетирования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6876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/>
              <a:t>Знаете ли вы о влиянии электромагнитных полей на организм человека?</a:t>
            </a:r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3"/>
          <a:srcRect l="29625" t="42996" r="14675" b="17060"/>
          <a:stretch/>
        </p:blipFill>
        <p:spPr bwMode="auto">
          <a:xfrm>
            <a:off x="899592" y="2099758"/>
            <a:ext cx="7560839" cy="43535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23618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6408712" cy="63408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/>
              <a:t>Вывод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853261"/>
            <a:ext cx="75608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 smtClean="0"/>
              <a:t>О </a:t>
            </a:r>
            <a:r>
              <a:rPr lang="ru-RU" sz="3600" dirty="0"/>
              <a:t>вреде ЭМП и телефонов в частности, нашим школьникам известно очень мало</a:t>
            </a:r>
            <a:r>
              <a:rPr lang="ru-RU" sz="3600" dirty="0" smtClean="0"/>
              <a:t>. Несмотря на дискомфорт они продолжают пользоваться мобильным телефоном по несколько часов в сутки.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72911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7344816" cy="864096"/>
          </a:xfrm>
        </p:spPr>
        <p:txBody>
          <a:bodyPr>
            <a:noAutofit/>
          </a:bodyPr>
          <a:lstStyle/>
          <a:p>
            <a:pPr algn="l"/>
            <a:r>
              <a:rPr lang="ru-RU" sz="2800" b="1" dirty="0"/>
              <a:t>Рекомендации по уменьшению вредного воздействия телефона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980728"/>
            <a:ext cx="73448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000" dirty="0"/>
              <a:t>Уменьшите использование сотового до необходимых пределов, уменьшите длительность звонка. </a:t>
            </a:r>
            <a:endParaRPr lang="ru-RU" sz="2000" dirty="0" smtClean="0"/>
          </a:p>
          <a:p>
            <a:endParaRPr lang="ru-RU" sz="20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/>
              <a:t>Приобретайте телефоны с меньшими показателями </a:t>
            </a:r>
            <a:r>
              <a:rPr lang="ru-RU" sz="2000" b="1" dirty="0" smtClean="0"/>
              <a:t>SAR. </a:t>
            </a:r>
          </a:p>
          <a:p>
            <a:endParaRPr lang="ru-RU" sz="2000" dirty="0"/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/>
              <a:t>Старайтесь не вести телефонные разговоры в тех местах, где трудно установить связь. </a:t>
            </a:r>
            <a:endParaRPr lang="ru-RU" sz="2000" dirty="0" smtClean="0"/>
          </a:p>
          <a:p>
            <a:endParaRPr lang="ru-RU" sz="2000" dirty="0"/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/>
              <a:t> Подносите телефон к уху только тогда, когда человек на другом конце поднимет трубку. </a:t>
            </a:r>
            <a:endParaRPr lang="ru-RU" sz="2000" dirty="0" smtClean="0"/>
          </a:p>
          <a:p>
            <a:endParaRPr lang="ru-RU" sz="2000" dirty="0"/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/>
              <a:t> Не пользуйтесь сотовым телефоном в закрытых, металлических пространствах, таких как автомобиль или лифт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3002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7344816" cy="864096"/>
          </a:xfrm>
        </p:spPr>
        <p:txBody>
          <a:bodyPr>
            <a:noAutofit/>
          </a:bodyPr>
          <a:lstStyle/>
          <a:p>
            <a:pPr algn="l"/>
            <a:r>
              <a:rPr lang="ru-RU" sz="2800" b="1" dirty="0"/>
              <a:t>Рекомендации по уменьшению вредного воздействия телефона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412776"/>
            <a:ext cx="69482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400" dirty="0"/>
              <a:t>Не пользуйтесь телефоном, когда индикатор его заряда уменьшился до одной черты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pPr marL="285750" indent="-285750">
              <a:buFont typeface="Wingdings" pitchFamily="2" charset="2"/>
              <a:buChar char="q"/>
            </a:pPr>
            <a:r>
              <a:rPr lang="ru-RU" sz="2400" dirty="0"/>
              <a:t> Пользуйтесь проводными гарнитурами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 </a:t>
            </a:r>
            <a:endParaRPr lang="ru-RU" sz="2400" dirty="0"/>
          </a:p>
          <a:p>
            <a:pPr marL="285750" indent="-285750">
              <a:buFont typeface="Wingdings" pitchFamily="2" charset="2"/>
              <a:buChar char="q"/>
            </a:pPr>
            <a:r>
              <a:rPr lang="ru-RU" sz="2400" dirty="0"/>
              <a:t> Старайтесь выключать телефон в ночное </a:t>
            </a:r>
            <a:r>
              <a:rPr lang="ru-RU" sz="2400" dirty="0" smtClean="0"/>
              <a:t>время.</a:t>
            </a:r>
          </a:p>
          <a:p>
            <a:endParaRPr lang="ru-RU" sz="24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ru-RU" sz="2400" dirty="0" smtClean="0"/>
              <a:t>Не </a:t>
            </a:r>
            <a:r>
              <a:rPr lang="ru-RU" sz="2400" dirty="0"/>
              <a:t>носите включенные сотовые телефоны в карманах или на ремне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28673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7344816" cy="72008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/>
              <a:t>Заключение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700808"/>
            <a:ext cx="639045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/>
              <a:t>Не стоит отказываться от сотовых телефонов совсем, а следует правильно их выбирать и разумно ими пользоваться.</a:t>
            </a:r>
            <a:endParaRPr lang="ru-RU" sz="4000" dirty="0"/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472551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484</Words>
  <Application>Microsoft Office PowerPoint</Application>
  <PresentationFormat>Экран (4:3)</PresentationFormat>
  <Paragraphs>90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Исследование влияния мобильного телефона на человека</vt:lpstr>
      <vt:lpstr>Гипотеза</vt:lpstr>
      <vt:lpstr>Цель</vt:lpstr>
      <vt:lpstr>Первый мобильный телефон</vt:lpstr>
      <vt:lpstr>Принципы работы сотовой связи</vt:lpstr>
      <vt:lpstr>Принципы работы сотовой связи</vt:lpstr>
      <vt:lpstr>Принципы работы сотовой связи</vt:lpstr>
      <vt:lpstr>Влияние телефона на организм человека</vt:lpstr>
      <vt:lpstr>Влияние телефона на организм человека</vt:lpstr>
      <vt:lpstr>Влияние телефона на организм человека</vt:lpstr>
      <vt:lpstr>Влияние телефона на организм человека</vt:lpstr>
      <vt:lpstr>Влияние телефона на организм человека</vt:lpstr>
      <vt:lpstr>SAR (Specific Absorbtion Rate)</vt:lpstr>
      <vt:lpstr>Результаты анкетирования</vt:lpstr>
      <vt:lpstr>Результаты анкетирования</vt:lpstr>
      <vt:lpstr>Результаты анкетирования</vt:lpstr>
      <vt:lpstr>Результаты анкетирования</vt:lpstr>
      <vt:lpstr>Результаты анкетирования</vt:lpstr>
      <vt:lpstr>Вывод</vt:lpstr>
      <vt:lpstr>Рекомендации по уменьшению вредного воздействия телефона</vt:lpstr>
      <vt:lpstr>Рекомендации по уменьшению вредного воздействия телефона</vt:lpstr>
      <vt:lpstr>Заключение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Трофимовы</dc:creator>
  <cp:lastModifiedBy>Трофимовы</cp:lastModifiedBy>
  <cp:revision>33</cp:revision>
  <dcterms:created xsi:type="dcterms:W3CDTF">2012-01-22T09:19:15Z</dcterms:created>
  <dcterms:modified xsi:type="dcterms:W3CDTF">2012-01-23T18:32:10Z</dcterms:modified>
</cp:coreProperties>
</file>