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 id="256" r:id="rId3"/>
    <p:sldId id="258" r:id="rId4"/>
    <p:sldId id="259" r:id="rId5"/>
    <p:sldId id="291" r:id="rId6"/>
    <p:sldId id="292" r:id="rId7"/>
    <p:sldId id="294" r:id="rId8"/>
    <p:sldId id="260" r:id="rId9"/>
    <p:sldId id="261" r:id="rId10"/>
    <p:sldId id="262" r:id="rId11"/>
    <p:sldId id="263"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25"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b="1" cap="none" spc="0">
                <a:ln/>
                <a:solidFill>
                  <a:schemeClr val="accent5">
                    <a:lumMod val="50000"/>
                  </a:schemeClr>
                </a:solidFill>
                <a:effectLst/>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2071670" y="4214818"/>
            <a:ext cx="5000660" cy="1752600"/>
          </a:xfrm>
        </p:spPr>
        <p:txBody>
          <a:bodyPr/>
          <a:lstStyle>
            <a:lvl1pPr marL="0" indent="0" algn="ctr">
              <a:buNone/>
              <a:defRPr>
                <a:solidFill>
                  <a:schemeClr val="accent5">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36C9DA6-1F31-4357-9F52-1FBA5117621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428625"/>
            <a:ext cx="8229600" cy="928688"/>
          </a:xfrm>
          <a:prstGeom prst="rect">
            <a:avLst/>
          </a:prstGeom>
        </p:spPr>
        <p:txBody>
          <a:bodyPr vert="horz" lIns="91440" tIns="45720" rIns="91440" bIns="45720" rtlCol="0" anchor="ct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ru-RU" dirty="0" smtClean="0"/>
              <a:t>Образец заголовка</a:t>
            </a:r>
            <a:endParaRPr lang="ru-RU" dirty="0"/>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859F65AA-DF49-4220-8ADD-646274BB259E}" type="datetimeFigureOut">
              <a:rPr lang="ru-RU" smtClean="0"/>
              <a:t>13.09.2015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fld id="{A36C9DA6-1F31-4357-9F52-1FBA5117621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b="1" kern="1200">
          <a:ln/>
          <a:solidFill>
            <a:srgbClr val="215968"/>
          </a:solidFill>
          <a:latin typeface="Arial" pitchFamily="34" charset="0"/>
          <a:ea typeface="+mj-ea"/>
          <a:cs typeface="Arial" pitchFamily="34" charset="0"/>
        </a:defRPr>
      </a:lvl1pPr>
      <a:lvl2pPr algn="ctr" rtl="0" eaLnBrk="1" fontAlgn="base" hangingPunct="1">
        <a:spcBef>
          <a:spcPct val="0"/>
        </a:spcBef>
        <a:spcAft>
          <a:spcPct val="0"/>
        </a:spcAft>
        <a:defRPr sz="4400" b="1">
          <a:solidFill>
            <a:srgbClr val="215968"/>
          </a:solidFill>
          <a:latin typeface="Arial" charset="0"/>
          <a:cs typeface="Arial" charset="0"/>
        </a:defRPr>
      </a:lvl2pPr>
      <a:lvl3pPr algn="ctr" rtl="0" eaLnBrk="1" fontAlgn="base" hangingPunct="1">
        <a:spcBef>
          <a:spcPct val="0"/>
        </a:spcBef>
        <a:spcAft>
          <a:spcPct val="0"/>
        </a:spcAft>
        <a:defRPr sz="4400" b="1">
          <a:solidFill>
            <a:srgbClr val="215968"/>
          </a:solidFill>
          <a:latin typeface="Arial" charset="0"/>
          <a:cs typeface="Arial" charset="0"/>
        </a:defRPr>
      </a:lvl3pPr>
      <a:lvl4pPr algn="ctr" rtl="0" eaLnBrk="1" fontAlgn="base" hangingPunct="1">
        <a:spcBef>
          <a:spcPct val="0"/>
        </a:spcBef>
        <a:spcAft>
          <a:spcPct val="0"/>
        </a:spcAft>
        <a:defRPr sz="4400" b="1">
          <a:solidFill>
            <a:srgbClr val="215968"/>
          </a:solidFill>
          <a:latin typeface="Arial" charset="0"/>
          <a:cs typeface="Arial" charset="0"/>
        </a:defRPr>
      </a:lvl4pPr>
      <a:lvl5pPr algn="ctr" rtl="0" eaLnBrk="1" fontAlgn="base" hangingPunct="1">
        <a:spcBef>
          <a:spcPct val="0"/>
        </a:spcBef>
        <a:spcAft>
          <a:spcPct val="0"/>
        </a:spcAft>
        <a:defRPr sz="4400" b="1">
          <a:solidFill>
            <a:srgbClr val="215968"/>
          </a:solidFill>
          <a:latin typeface="Arial" charset="0"/>
          <a:cs typeface="Arial" charset="0"/>
        </a:defRPr>
      </a:lvl5pPr>
      <a:lvl6pPr marL="457200" algn="ctr" rtl="0" eaLnBrk="1" fontAlgn="base" hangingPunct="1">
        <a:spcBef>
          <a:spcPct val="0"/>
        </a:spcBef>
        <a:spcAft>
          <a:spcPct val="0"/>
        </a:spcAft>
        <a:defRPr sz="4400" b="1">
          <a:solidFill>
            <a:srgbClr val="215968"/>
          </a:solidFill>
          <a:latin typeface="Arial" charset="0"/>
          <a:cs typeface="Arial" charset="0"/>
        </a:defRPr>
      </a:lvl6pPr>
      <a:lvl7pPr marL="914400" algn="ctr" rtl="0" eaLnBrk="1" fontAlgn="base" hangingPunct="1">
        <a:spcBef>
          <a:spcPct val="0"/>
        </a:spcBef>
        <a:spcAft>
          <a:spcPct val="0"/>
        </a:spcAft>
        <a:defRPr sz="4400" b="1">
          <a:solidFill>
            <a:srgbClr val="215968"/>
          </a:solidFill>
          <a:latin typeface="Arial" charset="0"/>
          <a:cs typeface="Arial" charset="0"/>
        </a:defRPr>
      </a:lvl7pPr>
      <a:lvl8pPr marL="1371600" algn="ctr" rtl="0" eaLnBrk="1" fontAlgn="base" hangingPunct="1">
        <a:spcBef>
          <a:spcPct val="0"/>
        </a:spcBef>
        <a:spcAft>
          <a:spcPct val="0"/>
        </a:spcAft>
        <a:defRPr sz="4400" b="1">
          <a:solidFill>
            <a:srgbClr val="215968"/>
          </a:solidFill>
          <a:latin typeface="Arial" charset="0"/>
          <a:cs typeface="Arial" charset="0"/>
        </a:defRPr>
      </a:lvl8pPr>
      <a:lvl9pPr marL="1828800" algn="ctr" rtl="0" eaLnBrk="1" fontAlgn="base" hangingPunct="1">
        <a:spcBef>
          <a:spcPct val="0"/>
        </a:spcBef>
        <a:spcAft>
          <a:spcPct val="0"/>
        </a:spcAft>
        <a:defRPr sz="4400" b="1">
          <a:solidFill>
            <a:srgbClr val="215968"/>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rgbClr val="215968"/>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i="1" kern="1200">
          <a:solidFill>
            <a:srgbClr val="215968"/>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rgbClr val="215968"/>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rgbClr val="215968"/>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rgbClr val="215968"/>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500306"/>
            <a:ext cx="8229600" cy="928688"/>
          </a:xfrm>
        </p:spPr>
        <p:txBody>
          <a:bodyPr>
            <a:normAutofit fontScale="90000"/>
          </a:bodyPr>
          <a:lstStyle/>
          <a:p>
            <a:r>
              <a:rPr lang="ru-RU" sz="4900" dirty="0" smtClean="0"/>
              <a:t>Стандарт </a:t>
            </a:r>
            <a:r>
              <a:rPr lang="ru-RU" sz="4900" dirty="0" smtClean="0"/>
              <a:t/>
            </a:r>
            <a:br>
              <a:rPr lang="ru-RU" sz="4900" dirty="0" smtClean="0"/>
            </a:br>
            <a:r>
              <a:rPr lang="ru-RU" sz="4900" dirty="0" smtClean="0"/>
              <a:t>«</a:t>
            </a:r>
            <a:r>
              <a:rPr lang="ru-RU" sz="4900" dirty="0" smtClean="0"/>
              <a:t>Система </a:t>
            </a:r>
            <a:r>
              <a:rPr lang="uk-UA" sz="4900" dirty="0" smtClean="0"/>
              <a:t>організаційно-розпорядчої документації» </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785786" y="714356"/>
            <a:ext cx="7929618" cy="4031873"/>
          </a:xfrm>
          <a:prstGeom prst="rect">
            <a:avLst/>
          </a:prstGeom>
          <a:solidFill>
            <a:srgbClr val="FFFFFF">
              <a:alpha val="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Поняття стандарту «Система організаційно-розпорядчої документації». </a:t>
            </a: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Мета та принципи стандартизації.</a:t>
            </a:r>
            <a:endParaRPr lang="ru-RU" sz="3200" b="1" i="1" dirty="0">
              <a:ln/>
              <a:solidFill>
                <a:srgbClr val="215968"/>
              </a:solidFill>
              <a:latin typeface="Times New Roman" pitchFamily="18" charset="0"/>
              <a:ea typeface="+mj-ea"/>
              <a:cs typeface="Times New Roman" pitchFamily="18" charset="0"/>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lang="uk-UA" sz="3200" b="1" i="1" dirty="0">
                <a:ln/>
                <a:solidFill>
                  <a:srgbClr val="215968"/>
                </a:solidFill>
                <a:latin typeface="Times New Roman" pitchFamily="18" charset="0"/>
                <a:ea typeface="+mj-ea"/>
                <a:cs typeface="Times New Roman" pitchFamily="18" charset="0"/>
              </a:rPr>
              <a:t>Нормативні документи зі стандартизації</a:t>
            </a:r>
            <a:endParaRPr lang="ru-RU" sz="3200" b="1" i="1" dirty="0">
              <a:ln/>
              <a:solidFill>
                <a:srgbClr val="215968"/>
              </a:solidFill>
              <a:latin typeface="Times New Roman" pitchFamily="18" charset="0"/>
              <a:ea typeface="+mj-ea"/>
              <a:cs typeface="Times New Roman" pitchFamily="18" charset="0"/>
            </a:endParaRPr>
          </a:p>
          <a:p>
            <a:pPr marL="228600" indent="-228600" algn="just" eaLnBrk="0" fontAlgn="base" hangingPunct="0">
              <a:spcBef>
                <a:spcPct val="0"/>
              </a:spcBef>
              <a:spcAft>
                <a:spcPct val="0"/>
              </a:spcAft>
              <a:buFont typeface="+mj-lt"/>
              <a:buAutoNum type="arabicPeriod"/>
            </a:pPr>
            <a:r>
              <a:rPr lang="ru-RU" sz="3200" b="1" i="1" dirty="0" err="1">
                <a:ln/>
                <a:solidFill>
                  <a:srgbClr val="215968"/>
                </a:solidFill>
                <a:latin typeface="Times New Roman" pitchFamily="18" charset="0"/>
                <a:ea typeface="+mj-ea"/>
                <a:cs typeface="Times New Roman" pitchFamily="18" charset="0"/>
              </a:rPr>
              <a:t>Уніфікація</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і</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стандартизація</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управлінських</a:t>
            </a:r>
            <a:r>
              <a:rPr lang="ru-RU" sz="3200" b="1" i="1" dirty="0">
                <a:ln/>
                <a:solidFill>
                  <a:srgbClr val="215968"/>
                </a:solidFill>
                <a:latin typeface="Times New Roman" pitchFamily="18" charset="0"/>
                <a:ea typeface="+mj-ea"/>
                <a:cs typeface="Times New Roman" pitchFamily="18" charset="0"/>
              </a:rPr>
              <a:t> </a:t>
            </a:r>
            <a:r>
              <a:rPr lang="ru-RU" sz="3200" b="1" i="1" dirty="0" err="1">
                <a:ln/>
                <a:solidFill>
                  <a:srgbClr val="215968"/>
                </a:solidFill>
                <a:latin typeface="Times New Roman" pitchFamily="18" charset="0"/>
                <a:ea typeface="+mj-ea"/>
                <a:cs typeface="Times New Roman" pitchFamily="18" charset="0"/>
              </a:rPr>
              <a:t>документів</a:t>
            </a:r>
            <a:endParaRPr lang="ru-RU" sz="3200" b="1" i="1" dirty="0">
              <a:ln/>
              <a:solidFill>
                <a:srgbClr val="215968"/>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928688"/>
          </a:xfrm>
        </p:spPr>
        <p:txBody>
          <a:bodyPr>
            <a:normAutofit fontScale="90000"/>
          </a:bodyPr>
          <a:lstStyle/>
          <a:p>
            <a:pPr lvl="0"/>
            <a:r>
              <a:rPr lang="uk-UA" sz="31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31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Поняття стандарту</a:t>
            </a:r>
            <a:br>
              <a:rPr lang="uk-UA" sz="3100" dirty="0" smtClean="0">
                <a:latin typeface="Times New Roman" pitchFamily="18" charset="0"/>
                <a:cs typeface="Times New Roman" pitchFamily="18" charset="0"/>
              </a:rPr>
            </a:br>
            <a:r>
              <a:rPr lang="uk-UA" sz="3100" dirty="0" smtClean="0">
                <a:latin typeface="Times New Roman" pitchFamily="18" charset="0"/>
                <a:cs typeface="Times New Roman" pitchFamily="18" charset="0"/>
              </a:rPr>
              <a:t> </a:t>
            </a:r>
            <a:r>
              <a:rPr lang="uk-UA" sz="2700" dirty="0" smtClean="0">
                <a:latin typeface="Times New Roman" pitchFamily="18" charset="0"/>
                <a:cs typeface="Times New Roman" pitchFamily="18" charset="0"/>
              </a:rPr>
              <a:t>«Система організаційно-розпорядчої документації»</a:t>
            </a:r>
            <a:r>
              <a:rPr lang="uk-UA" sz="3100" dirty="0" smtClean="0">
                <a:latin typeface="Times New Roman" pitchFamily="18" charset="0"/>
                <a:cs typeface="Times New Roman" pitchFamily="18" charset="0"/>
              </a:rPr>
              <a:t/>
            </a:r>
            <a:br>
              <a:rPr lang="uk-UA" sz="3100" dirty="0" smtClean="0">
                <a:latin typeface="Times New Roman" pitchFamily="18" charset="0"/>
                <a:cs typeface="Times New Roman" pitchFamily="18" charset="0"/>
              </a:rPr>
            </a:br>
            <a:endParaRPr lang="ru-RU" sz="31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1285860"/>
            <a:ext cx="8229600" cy="4786346"/>
          </a:xfrm>
        </p:spPr>
        <p:txBody>
          <a:bodyPr>
            <a:normAutofit fontScale="25000" lnSpcReduction="20000"/>
          </a:bodyPr>
          <a:lstStyle/>
          <a:p>
            <a:pPr marL="0" indent="363538" algn="just">
              <a:buNone/>
            </a:pPr>
            <a:r>
              <a:rPr lang="uk-UA" sz="8000" dirty="0">
                <a:latin typeface="Times New Roman" pitchFamily="18" charset="0"/>
                <a:cs typeface="Times New Roman" pitchFamily="18" charset="0"/>
              </a:rPr>
              <a:t>Одним з основних завдань сучасного діловодства є - всебічне підвищення технічного рівня та якості документів. Така документація повинна відповідати останнім досягненням науки, найвищим техніко-економічним, естетичним та іншим вимогам</a:t>
            </a:r>
            <a:r>
              <a:rPr lang="uk-UA" sz="8000" dirty="0" smtClean="0">
                <a:latin typeface="Times New Roman" pitchFamily="18" charset="0"/>
                <a:cs typeface="Times New Roman" pitchFamily="18" charset="0"/>
              </a:rPr>
              <a:t>. Одним </a:t>
            </a:r>
            <a:r>
              <a:rPr lang="uk-UA" sz="8000" dirty="0">
                <a:latin typeface="Times New Roman" pitchFamily="18" charset="0"/>
                <a:cs typeface="Times New Roman" pitchFamily="18" charset="0"/>
              </a:rPr>
              <a:t>із ефективних засобів підвищення якості документації на всіх стадіях її створення є стандартизація. </a:t>
            </a:r>
            <a:endParaRPr lang="ru-RU" sz="8000" dirty="0">
              <a:latin typeface="Times New Roman" pitchFamily="18" charset="0"/>
              <a:cs typeface="Times New Roman" pitchFamily="18" charset="0"/>
            </a:endParaRPr>
          </a:p>
          <a:p>
            <a:pPr marL="0" indent="363538" algn="just">
              <a:buNone/>
            </a:pPr>
            <a:r>
              <a:rPr lang="uk-UA" sz="8000" b="1" dirty="0">
                <a:latin typeface="Times New Roman" pitchFamily="18" charset="0"/>
                <a:cs typeface="Times New Roman" pitchFamily="18" charset="0"/>
              </a:rPr>
              <a:t>Стандартизація - установлення та використання у різних галузях обов'язкових норм і правил з метою прискорення виробничого процесу і досягнення високої якості роботи з документами</a:t>
            </a:r>
            <a:r>
              <a:rPr lang="uk-UA" sz="8000" b="1" dirty="0" smtClean="0">
                <a:latin typeface="Times New Roman" pitchFamily="18" charset="0"/>
                <a:cs typeface="Times New Roman" pitchFamily="18" charset="0"/>
              </a:rPr>
              <a:t>.</a:t>
            </a:r>
            <a:r>
              <a:rPr lang="uk-UA" sz="8000" b="1" dirty="0" smtClean="0">
                <a:latin typeface="Times New Roman" pitchFamily="18" charset="0"/>
                <a:cs typeface="Times New Roman" pitchFamily="18" charset="0"/>
              </a:rPr>
              <a:t> Це діяльність, спрямована на оптимальний ступінь впорядкування у певній галузі.</a:t>
            </a:r>
            <a:r>
              <a:rPr lang="uk-UA" sz="8000" dirty="0" smtClean="0">
                <a:latin typeface="Times New Roman" pitchFamily="18" charset="0"/>
                <a:cs typeface="Times New Roman" pitchFamily="18" charset="0"/>
              </a:rPr>
              <a:t> </a:t>
            </a:r>
            <a:endParaRPr lang="ru-RU" sz="8000" dirty="0">
              <a:latin typeface="Times New Roman" pitchFamily="18" charset="0"/>
              <a:cs typeface="Times New Roman" pitchFamily="18" charset="0"/>
            </a:endParaRPr>
          </a:p>
          <a:p>
            <a:pPr marL="0" indent="363538" algn="just">
              <a:buNone/>
            </a:pPr>
            <a:r>
              <a:rPr lang="uk-UA" sz="8000" b="1" dirty="0">
                <a:latin typeface="Times New Roman" pitchFamily="18" charset="0"/>
                <a:cs typeface="Times New Roman" pitchFamily="18" charset="0"/>
              </a:rPr>
              <a:t>Головним центром стандартизації є Державний комітет України зі стандартизації, метрології і сертифікації (Держстандарт України)</a:t>
            </a:r>
            <a:r>
              <a:rPr lang="uk-UA" sz="8000" dirty="0">
                <a:latin typeface="Times New Roman" pitchFamily="18" charset="0"/>
                <a:cs typeface="Times New Roman" pitchFamily="18" charset="0"/>
              </a:rPr>
              <a:t>, </a:t>
            </a:r>
            <a:r>
              <a:rPr lang="uk-UA" sz="8000" dirty="0" smtClean="0">
                <a:latin typeface="Times New Roman" pitchFamily="18" charset="0"/>
                <a:cs typeface="Times New Roman" pitchFamily="18" charset="0"/>
              </a:rPr>
              <a:t>який </a:t>
            </a:r>
            <a:r>
              <a:rPr lang="uk-UA" sz="8000" dirty="0">
                <a:latin typeface="Times New Roman" pitchFamily="18" charset="0"/>
                <a:cs typeface="Times New Roman" pitchFamily="18" charset="0"/>
              </a:rPr>
              <a:t>організовує, координує і здійснює </a:t>
            </a:r>
            <a:r>
              <a:rPr lang="uk-UA" sz="8000" dirty="0" smtClean="0">
                <a:latin typeface="Times New Roman" pitchFamily="18" charset="0"/>
                <a:cs typeface="Times New Roman" pitchFamily="18" charset="0"/>
              </a:rPr>
              <a:t>роботу відносно  </a:t>
            </a:r>
            <a:r>
              <a:rPr lang="uk-UA" sz="8000" dirty="0">
                <a:latin typeface="Times New Roman" pitchFamily="18" charset="0"/>
                <a:cs typeface="Times New Roman" pitchFamily="18" charset="0"/>
              </a:rPr>
              <a:t>національних </a:t>
            </a:r>
            <a:r>
              <a:rPr lang="uk-UA" sz="8000" dirty="0" smtClean="0">
                <a:latin typeface="Times New Roman" pitchFamily="18" charset="0"/>
                <a:cs typeface="Times New Roman" pitchFamily="18" charset="0"/>
              </a:rPr>
              <a:t>стандартів. </a:t>
            </a:r>
            <a:endParaRPr lang="ru-RU" sz="8000" dirty="0">
              <a:latin typeface="Times New Roman" pitchFamily="18" charset="0"/>
              <a:cs typeface="Times New Roman" pitchFamily="18" charset="0"/>
            </a:endParaRPr>
          </a:p>
          <a:p>
            <a:pPr marL="0" indent="363538" algn="just">
              <a:buNone/>
            </a:pPr>
            <a:r>
              <a:rPr lang="uk-UA" sz="6400" u="sng" dirty="0" smtClean="0">
                <a:latin typeface="Times New Roman" pitchFamily="18" charset="0"/>
                <a:cs typeface="Times New Roman" pitchFamily="18" charset="0"/>
              </a:rPr>
              <a:t>Держстандарт </a:t>
            </a:r>
            <a:r>
              <a:rPr lang="uk-UA" sz="6400" u="sng" dirty="0">
                <a:latin typeface="Times New Roman" pitchFamily="18" charset="0"/>
                <a:cs typeface="Times New Roman" pitchFamily="18" charset="0"/>
              </a:rPr>
              <a:t>України </a:t>
            </a:r>
            <a:r>
              <a:rPr lang="uk-UA" sz="6400" dirty="0">
                <a:latin typeface="Times New Roman" pitchFamily="18" charset="0"/>
                <a:cs typeface="Times New Roman" pitchFamily="18" charset="0"/>
              </a:rPr>
              <a:t>з урахуванням суспільних потреб </a:t>
            </a:r>
            <a:r>
              <a:rPr lang="uk-UA" sz="6400" dirty="0" smtClean="0">
                <a:latin typeface="Times New Roman" pitchFamily="18" charset="0"/>
                <a:cs typeface="Times New Roman" pitchFamily="18" charset="0"/>
              </a:rPr>
              <a:t>щорічно </a:t>
            </a:r>
            <a:r>
              <a:rPr lang="uk-UA" sz="6400" dirty="0">
                <a:latin typeface="Times New Roman" pitchFamily="18" charset="0"/>
                <a:cs typeface="Times New Roman" pitchFamily="18" charset="0"/>
              </a:rPr>
              <a:t>формує програму зі стандартизації, яка включає перелік національних стандартів, прийнятих до розробки. </a:t>
            </a:r>
            <a:r>
              <a:rPr lang="ru-RU" sz="6400" dirty="0" err="1">
                <a:latin typeface="Times New Roman" pitchFamily="18" charset="0"/>
                <a:cs typeface="Times New Roman" pitchFamily="18" charset="0"/>
              </a:rPr>
              <a:t>Програма</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публікується</a:t>
            </a:r>
            <a:r>
              <a:rPr lang="ru-RU" sz="6400" dirty="0">
                <a:latin typeface="Times New Roman" pitchFamily="18" charset="0"/>
                <a:cs typeface="Times New Roman" pitchFamily="18" charset="0"/>
              </a:rPr>
              <a:t> один раз у </a:t>
            </a:r>
            <a:r>
              <a:rPr lang="ru-RU" sz="6400" dirty="0" err="1">
                <a:latin typeface="Times New Roman" pitchFamily="18" charset="0"/>
                <a:cs typeface="Times New Roman" pitchFamily="18" charset="0"/>
              </a:rPr>
              <a:t>шість</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місяців</a:t>
            </a:r>
            <a:r>
              <a:rPr lang="ru-RU" sz="6400" dirty="0">
                <a:latin typeface="Times New Roman" pitchFamily="18" charset="0"/>
                <a:cs typeface="Times New Roman" pitchFamily="18" charset="0"/>
              </a:rPr>
              <a:t> в </a:t>
            </a:r>
            <a:r>
              <a:rPr lang="ru-RU" sz="6400" dirty="0" err="1">
                <a:latin typeface="Times New Roman" pitchFamily="18" charset="0"/>
                <a:cs typeface="Times New Roman" pitchFamily="18" charset="0"/>
              </a:rPr>
              <a:t>офіційному</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виданні</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Держстандарту</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й</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розміщується</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в</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інформаційних</a:t>
            </a:r>
            <a:r>
              <a:rPr lang="ru-RU" sz="6400" dirty="0">
                <a:latin typeface="Times New Roman" pitchFamily="18" charset="0"/>
                <a:cs typeface="Times New Roman" pitchFamily="18" charset="0"/>
              </a:rPr>
              <a:t> мережах.</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928688"/>
          </a:xfrm>
        </p:spPr>
        <p:txBody>
          <a:bodyPr>
            <a:normAutofit fontScale="90000"/>
          </a:bodyPr>
          <a:lstStyle/>
          <a:p>
            <a:pPr lvl="0"/>
            <a: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Мета та принципи стандартизації</a:t>
            </a:r>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endParaRPr lang="ru-RU" sz="31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928670"/>
            <a:ext cx="8229600" cy="5000660"/>
          </a:xfrm>
        </p:spPr>
        <p:txBody>
          <a:bodyPr/>
          <a:lstStyle/>
          <a:p>
            <a:pPr algn="just">
              <a:buNone/>
            </a:pPr>
            <a:r>
              <a:rPr lang="uk-UA" sz="1800" b="1" dirty="0" smtClean="0">
                <a:latin typeface="Times New Roman" pitchFamily="18" charset="0"/>
                <a:cs typeface="Times New Roman" pitchFamily="18" charset="0"/>
              </a:rPr>
              <a:t>Мета: </a:t>
            </a:r>
            <a:r>
              <a:rPr lang="uk-UA" sz="1800" b="1" i="1" dirty="0" smtClean="0">
                <a:latin typeface="Times New Roman" pitchFamily="18" charset="0"/>
                <a:cs typeface="Times New Roman" pitchFamily="18" charset="0"/>
              </a:rPr>
              <a:t>привести до єдиного стандарту усю робочу документацію, пришвидшити роботу з документами та підвищити їх якість.</a:t>
            </a:r>
            <a:endParaRPr lang="ru-RU" sz="1800" dirty="0" smtClean="0">
              <a:latin typeface="Times New Roman" pitchFamily="18" charset="0"/>
              <a:cs typeface="Times New Roman" pitchFamily="18" charset="0"/>
            </a:endParaRPr>
          </a:p>
          <a:p>
            <a:pPr algn="just">
              <a:buNone/>
            </a:pPr>
            <a:r>
              <a:rPr lang="uk-UA" sz="1800" b="1" dirty="0" smtClean="0">
                <a:latin typeface="Times New Roman" pitchFamily="18" charset="0"/>
                <a:cs typeface="Times New Roman" pitchFamily="18" charset="0"/>
              </a:rPr>
              <a:t>Принципи:</a:t>
            </a:r>
            <a:endParaRPr lang="ru-RU" sz="1800" dirty="0" smtClean="0">
              <a:latin typeface="Times New Roman" pitchFamily="18" charset="0"/>
              <a:cs typeface="Times New Roman" pitchFamily="18" charset="0"/>
            </a:endParaRPr>
          </a:p>
          <a:p>
            <a:pPr lvl="0" algn="just">
              <a:buFont typeface="+mj-lt"/>
              <a:buAutoNum type="arabicPeriod"/>
            </a:pPr>
            <a:r>
              <a:rPr lang="uk-UA" sz="1800" b="1" dirty="0" smtClean="0">
                <a:latin typeface="Times New Roman" pitchFamily="18" charset="0"/>
                <a:cs typeface="Times New Roman" pitchFamily="18" charset="0"/>
              </a:rPr>
              <a:t>Досягнення </a:t>
            </a:r>
            <a:r>
              <a:rPr lang="uk-UA" sz="1800" b="1" dirty="0" smtClean="0">
                <a:latin typeface="Times New Roman" pitchFamily="18" charset="0"/>
                <a:cs typeface="Times New Roman" pitchFamily="18" charset="0"/>
              </a:rPr>
              <a:t>однаковості документів у межах системи і </a:t>
            </a:r>
            <a:r>
              <a:rPr lang="uk-UA" sz="1800" b="1" dirty="0" err="1" smtClean="0">
                <a:latin typeface="Times New Roman" pitchFamily="18" charset="0"/>
                <a:cs typeface="Times New Roman" pitchFamily="18" charset="0"/>
              </a:rPr>
              <a:t>співставність</a:t>
            </a:r>
            <a:r>
              <a:rPr lang="uk-UA" sz="1800" b="1" dirty="0" smtClean="0">
                <a:latin typeface="Times New Roman" pitchFamily="18" charset="0"/>
                <a:cs typeface="Times New Roman" pitchFamily="18" charset="0"/>
              </a:rPr>
              <a:t> їх окремих елементів. </a:t>
            </a:r>
            <a:r>
              <a:rPr lang="uk-UA" sz="1600" dirty="0" smtClean="0">
                <a:latin typeface="Times New Roman" pitchFamily="18" charset="0"/>
                <a:cs typeface="Times New Roman" pitchFamily="18" charset="0"/>
              </a:rPr>
              <a:t>Сучасні організації використовують </a:t>
            </a:r>
            <a:r>
              <a:rPr lang="uk-UA" sz="1600" dirty="0" smtClean="0">
                <a:latin typeface="Times New Roman" pitchFamily="18" charset="0"/>
                <a:cs typeface="Times New Roman" pitchFamily="18" charset="0"/>
              </a:rPr>
              <a:t>управлінські документи </a:t>
            </a:r>
            <a:r>
              <a:rPr lang="uk-UA" sz="1600" dirty="0" smtClean="0">
                <a:latin typeface="Times New Roman" pitchFamily="18" charset="0"/>
                <a:cs typeface="Times New Roman" pitchFamily="18" charset="0"/>
              </a:rPr>
              <a:t>різної форми </a:t>
            </a:r>
            <a:r>
              <a:rPr lang="uk-UA" sz="1600" dirty="0" smtClean="0">
                <a:latin typeface="Times New Roman" pitchFamily="18" charset="0"/>
                <a:cs typeface="Times New Roman" pitchFamily="18" charset="0"/>
              </a:rPr>
              <a:t>подання інформації (</a:t>
            </a:r>
            <a:r>
              <a:rPr lang="uk-UA" sz="1600" dirty="0" smtClean="0">
                <a:latin typeface="Times New Roman" pitchFamily="18" charset="0"/>
                <a:cs typeface="Times New Roman" pitchFamily="18" charset="0"/>
              </a:rPr>
              <a:t>традиційна, графічна, електронна). </a:t>
            </a:r>
            <a:r>
              <a:rPr lang="uk-UA" sz="1600" dirty="0" smtClean="0">
                <a:latin typeface="Times New Roman" pitchFamily="18" charset="0"/>
                <a:cs typeface="Times New Roman" pitchFamily="18" charset="0"/>
              </a:rPr>
              <a:t>Тому цей принцип може бути реалізований за рахунок використання єдиної вихідної схеми побудови документів, які входять у систему. </a:t>
            </a:r>
            <a:r>
              <a:rPr lang="uk-UA" sz="1600" dirty="0" smtClean="0">
                <a:latin typeface="Times New Roman" pitchFamily="18" charset="0"/>
                <a:cs typeface="Times New Roman" pitchFamily="18" charset="0"/>
              </a:rPr>
              <a:t>За </a:t>
            </a:r>
            <a:r>
              <a:rPr lang="uk-UA" sz="1600" dirty="0" smtClean="0">
                <a:latin typeface="Times New Roman" pitchFamily="18" charset="0"/>
                <a:cs typeface="Times New Roman" pitchFamily="18" charset="0"/>
              </a:rPr>
              <a:t>таку вихідну схему </a:t>
            </a:r>
            <a:r>
              <a:rPr lang="uk-UA" sz="1600" dirty="0" smtClean="0">
                <a:latin typeface="Times New Roman" pitchFamily="18" charset="0"/>
                <a:cs typeface="Times New Roman" pitchFamily="18" charset="0"/>
              </a:rPr>
              <a:t>можна </a:t>
            </a:r>
            <a:r>
              <a:rPr lang="uk-UA" sz="1600" dirty="0" smtClean="0">
                <a:latin typeface="Times New Roman" pitchFamily="18" charset="0"/>
                <a:cs typeface="Times New Roman" pitchFamily="18" charset="0"/>
              </a:rPr>
              <a:t>прийняти формуляр-зразок ОРД, включений до </a:t>
            </a:r>
            <a:r>
              <a:rPr lang="uk-UA" sz="1600" u="sng" dirty="0" smtClean="0">
                <a:latin typeface="Times New Roman" pitchFamily="18" charset="0"/>
                <a:cs typeface="Times New Roman" pitchFamily="18" charset="0"/>
              </a:rPr>
              <a:t>Уніфікованої системи організаційно-розпорядчих документів</a:t>
            </a:r>
            <a:r>
              <a:rPr lang="uk-UA" sz="1600" dirty="0" smtClean="0">
                <a:latin typeface="Times New Roman" pitchFamily="18" charset="0"/>
                <a:cs typeface="Times New Roman" pitchFamily="18" charset="0"/>
              </a:rPr>
              <a:t>. Ще одним шляхом досягнення однаковості документів і співставлення їх складових є визначення правил оформлення документа в цілому та окремих його </a:t>
            </a:r>
            <a:r>
              <a:rPr lang="uk-UA" sz="1600" dirty="0" smtClean="0">
                <a:latin typeface="Times New Roman" pitchFamily="18" charset="0"/>
                <a:cs typeface="Times New Roman" pitchFamily="18" charset="0"/>
              </a:rPr>
              <a:t>реквізитів, а саме, </a:t>
            </a:r>
            <a:r>
              <a:rPr lang="uk-UA" sz="1600" dirty="0" smtClean="0">
                <a:latin typeface="Times New Roman" pitchFamily="18" charset="0"/>
                <a:cs typeface="Times New Roman" pitchFamily="18" charset="0"/>
              </a:rPr>
              <a:t>слід </a:t>
            </a:r>
            <a:r>
              <a:rPr lang="uk-UA" sz="1600" dirty="0" smtClean="0">
                <a:latin typeface="Times New Roman" pitchFamily="18" charset="0"/>
                <a:cs typeface="Times New Roman" pitchFamily="18" charset="0"/>
              </a:rPr>
              <a:t>використовувати </a:t>
            </a:r>
            <a:r>
              <a:rPr lang="uk-UA" sz="1600" dirty="0" smtClean="0">
                <a:latin typeface="Times New Roman" pitchFamily="18" charset="0"/>
                <a:cs typeface="Times New Roman" pitchFamily="18" charset="0"/>
              </a:rPr>
              <a:t>типові тексти або окремі типізовані складові, виробити єдину схему їх побудови, звести до мінімуму словниковий запас і максимально спростити граматичні засоби, використовувані при підготовці текстів. </a:t>
            </a:r>
            <a:endParaRPr lang="ru-RU" sz="1600" dirty="0" smtClean="0">
              <a:latin typeface="Times New Roman" pitchFamily="18" charset="0"/>
              <a:cs typeface="Times New Roman" pitchFamily="18" charset="0"/>
            </a:endParaRPr>
          </a:p>
          <a:p>
            <a:pPr algn="just">
              <a:buNone/>
            </a:pPr>
            <a:r>
              <a:rPr lang="uk-UA" sz="1800" b="1" i="1" dirty="0" smtClean="0">
                <a:latin typeface="Times New Roman" pitchFamily="18" charset="0"/>
                <a:cs typeface="Times New Roman" pitchFamily="18" charset="0"/>
              </a:rPr>
              <a:t>Основні правила і вимоги до створення, обробки і використання ОРД встановлені Державним стандартом України 4163-2003 </a:t>
            </a:r>
            <a:r>
              <a:rPr lang="uk-UA" sz="1800" b="1" i="1" dirty="0" err="1" smtClean="0">
                <a:latin typeface="Times New Roman" pitchFamily="18" charset="0"/>
                <a:cs typeface="Times New Roman" pitchFamily="18" charset="0"/>
              </a:rPr>
              <a:t>“Державна</a:t>
            </a:r>
            <a:r>
              <a:rPr lang="uk-UA" sz="1800" b="1" i="1" dirty="0" smtClean="0">
                <a:latin typeface="Times New Roman" pitchFamily="18" charset="0"/>
                <a:cs typeface="Times New Roman" pitchFamily="18" charset="0"/>
              </a:rPr>
              <a:t> уніфікована система документації. Уніфікована система організаційно-розпорядчих документації. вимоги до оформлення документів ”.</a:t>
            </a:r>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42852"/>
            <a:ext cx="8229600" cy="928688"/>
          </a:xfrm>
        </p:spPr>
        <p:txBody>
          <a:bodyPr>
            <a:normAutofit/>
          </a:bodyPr>
          <a:lstStyle/>
          <a:p>
            <a:r>
              <a:rPr lang="uk-UA" sz="2800" dirty="0" smtClean="0">
                <a:latin typeface="Times New Roman" pitchFamily="18" charset="0"/>
                <a:cs typeface="Times New Roman" pitchFamily="18" charset="0"/>
              </a:rPr>
              <a:t>принципи стандартизації</a:t>
            </a:r>
            <a:endParaRPr lang="ru-RU" sz="2800" dirty="0"/>
          </a:p>
        </p:txBody>
      </p:sp>
      <p:sp>
        <p:nvSpPr>
          <p:cNvPr id="3" name="Содержимое 2"/>
          <p:cNvSpPr>
            <a:spLocks noGrp="1"/>
          </p:cNvSpPr>
          <p:nvPr>
            <p:ph idx="1"/>
          </p:nvPr>
        </p:nvSpPr>
        <p:spPr>
          <a:xfrm>
            <a:off x="428596" y="1000108"/>
            <a:ext cx="8229600" cy="5143536"/>
          </a:xfrm>
        </p:spPr>
        <p:txBody>
          <a:bodyPr/>
          <a:lstStyle/>
          <a:p>
            <a:pPr lvl="0" algn="just">
              <a:buFont typeface="+mj-lt"/>
              <a:buAutoNum type="arabicPeriod" startAt="2"/>
            </a:pPr>
            <a:r>
              <a:rPr lang="uk-UA" sz="1800" b="1" dirty="0" smtClean="0">
                <a:latin typeface="Times New Roman" pitchFamily="18" charset="0"/>
                <a:cs typeface="Times New Roman" pitchFamily="18" charset="0"/>
              </a:rPr>
              <a:t>Зменшення </a:t>
            </a:r>
            <a:r>
              <a:rPr lang="uk-UA" sz="1800" b="1" dirty="0" smtClean="0">
                <a:latin typeface="Times New Roman" pitchFamily="18" charset="0"/>
                <a:cs typeface="Times New Roman" pitchFamily="18" charset="0"/>
              </a:rPr>
              <a:t>кількості видів </a:t>
            </a:r>
            <a:r>
              <a:rPr lang="uk-UA" sz="1800" b="1" dirty="0" smtClean="0">
                <a:latin typeface="Times New Roman" pitchFamily="18" charset="0"/>
                <a:cs typeface="Times New Roman" pitchFamily="18" charset="0"/>
              </a:rPr>
              <a:t>документів: </a:t>
            </a:r>
            <a:r>
              <a:rPr lang="uk-UA" sz="1800" dirty="0" smtClean="0">
                <a:latin typeface="Times New Roman" pitchFamily="18" charset="0"/>
                <a:cs typeface="Times New Roman" pitchFamily="18" charset="0"/>
              </a:rPr>
              <a:t>ОРД має багато видів і різновидів документів, що функціонують у діловодстві всіх установ і є об’єктом постійного вдосконалення й раціоналізації. </a:t>
            </a:r>
            <a:endParaRPr lang="uk-UA" sz="1800" dirty="0" smtClean="0">
              <a:latin typeface="Times New Roman" pitchFamily="18" charset="0"/>
              <a:cs typeface="Times New Roman" pitchFamily="18" charset="0"/>
            </a:endParaRPr>
          </a:p>
          <a:p>
            <a:pPr algn="just">
              <a:buFont typeface="+mj-lt"/>
              <a:buAutoNum type="arabicPeriod" startAt="3"/>
            </a:pPr>
            <a:r>
              <a:rPr lang="ru-RU" sz="1800" b="1" dirty="0" smtClean="0">
                <a:latin typeface="Times New Roman" pitchFamily="18" charset="0"/>
                <a:cs typeface="Times New Roman" pitchFamily="18" charset="0"/>
              </a:rPr>
              <a:t>П</a:t>
            </a:r>
            <a:r>
              <a:rPr lang="uk-UA" sz="1800" b="1" dirty="0" err="1" smtClean="0">
                <a:latin typeface="Times New Roman" pitchFamily="18" charset="0"/>
                <a:cs typeface="Times New Roman" pitchFamily="18" charset="0"/>
              </a:rPr>
              <a:t>ідвищення</a:t>
            </a:r>
            <a:r>
              <a:rPr lang="uk-UA" sz="1800" b="1"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інформативності </a:t>
            </a:r>
            <a:r>
              <a:rPr lang="uk-UA" sz="1800" b="1" dirty="0" smtClean="0">
                <a:latin typeface="Times New Roman" pitchFamily="18" charset="0"/>
                <a:cs typeface="Times New Roman" pitchFamily="18" charset="0"/>
              </a:rPr>
              <a:t>документів: </a:t>
            </a:r>
            <a:r>
              <a:rPr lang="uk-UA" sz="1800" dirty="0" smtClean="0">
                <a:latin typeface="Times New Roman" pitchFamily="18" charset="0"/>
                <a:cs typeface="Times New Roman" pitchFamily="18" charset="0"/>
              </a:rPr>
              <a:t>Найближчим </a:t>
            </a:r>
            <a:r>
              <a:rPr lang="uk-UA" sz="1800" dirty="0" smtClean="0">
                <a:latin typeface="Times New Roman" pitchFamily="18" charset="0"/>
                <a:cs typeface="Times New Roman" pitchFamily="18" charset="0"/>
              </a:rPr>
              <a:t>часом обсяг інформаційних джерел, що використовується суспільством, може подвоїтись. Опрацювання таких обсягів інформації вимагатиме збільшення і чисельності фахівців, а це є економічно недоцільним. </a:t>
            </a:r>
            <a:r>
              <a:rPr lang="uk-UA" sz="1800" dirty="0" smtClean="0">
                <a:latin typeface="Times New Roman" pitchFamily="18" charset="0"/>
                <a:cs typeface="Times New Roman" pitchFamily="18" charset="0"/>
              </a:rPr>
              <a:t>Тому потрібно усунути інформаційне </a:t>
            </a:r>
            <a:r>
              <a:rPr lang="uk-UA" sz="1800" dirty="0" smtClean="0">
                <a:latin typeface="Times New Roman" pitchFamily="18" charset="0"/>
                <a:cs typeface="Times New Roman" pitchFamily="18" charset="0"/>
              </a:rPr>
              <a:t>перевантаження документів. Вміщена в них інформація повинна забезпечувати вирішення максимального числа завдань при мінімальному її обсязі. Цього можна досягти уникненням дублювання інформації як у межах одного документа, так і у споріднених групах документів одного </a:t>
            </a:r>
            <a:r>
              <a:rPr lang="uk-UA" sz="1800" dirty="0" smtClean="0">
                <a:latin typeface="Times New Roman" pitchFamily="18" charset="0"/>
                <a:cs typeface="Times New Roman" pitchFamily="18" charset="0"/>
              </a:rPr>
              <a:t>призначення</a:t>
            </a:r>
          </a:p>
          <a:p>
            <a:pPr lvl="0" algn="just">
              <a:buFont typeface="+mj-lt"/>
              <a:buAutoNum type="arabicPeriod" startAt="3"/>
            </a:pPr>
            <a:r>
              <a:rPr lang="uk-UA" sz="1800" b="1" dirty="0" smtClean="0">
                <a:latin typeface="Times New Roman" pitchFamily="18" charset="0"/>
                <a:cs typeface="Times New Roman" pitchFamily="18" charset="0"/>
              </a:rPr>
              <a:t>Системність уніфікації</a:t>
            </a:r>
            <a:r>
              <a:rPr lang="uk-UA" sz="1800" b="1" dirty="0" smtClean="0"/>
              <a:t>: </a:t>
            </a:r>
            <a:r>
              <a:rPr lang="uk-UA" sz="1800" dirty="0" smtClean="0">
                <a:latin typeface="Times New Roman" pitchFamily="18" charset="0"/>
                <a:cs typeface="Times New Roman" pitchFamily="18" charset="0"/>
              </a:rPr>
              <a:t>полягає у </a:t>
            </a:r>
            <a:r>
              <a:rPr lang="uk-UA" sz="1800" dirty="0" smtClean="0">
                <a:latin typeface="Times New Roman" pitchFamily="18" charset="0"/>
                <a:cs typeface="Times New Roman" pitchFamily="18" charset="0"/>
              </a:rPr>
              <a:t>виявленні основних класифікаційних ознак </a:t>
            </a:r>
            <a:r>
              <a:rPr lang="uk-UA" sz="1800" dirty="0" smtClean="0">
                <a:latin typeface="Times New Roman" pitchFamily="18" charset="0"/>
                <a:cs typeface="Times New Roman" pitchFamily="18" charset="0"/>
              </a:rPr>
              <a:t>ОРД </a:t>
            </a:r>
            <a:r>
              <a:rPr lang="uk-UA" sz="1800" dirty="0" smtClean="0">
                <a:latin typeface="Times New Roman" pitchFamily="18" charset="0"/>
                <a:cs typeface="Times New Roman" pitchFamily="18" charset="0"/>
              </a:rPr>
              <a:t>і </a:t>
            </a:r>
            <a:r>
              <a:rPr lang="uk-UA" sz="1800" dirty="0" smtClean="0">
                <a:latin typeface="Times New Roman" pitchFamily="18" charset="0"/>
                <a:cs typeface="Times New Roman" pitchFamily="18" charset="0"/>
              </a:rPr>
              <a:t>їх </a:t>
            </a:r>
            <a:r>
              <a:rPr lang="uk-UA" sz="1800" dirty="0" smtClean="0">
                <a:latin typeface="Times New Roman" pitchFamily="18" charset="0"/>
                <a:cs typeface="Times New Roman" pitchFamily="18" charset="0"/>
              </a:rPr>
              <a:t>наступного обґрунтування. </a:t>
            </a:r>
            <a:r>
              <a:rPr lang="uk-UA" sz="1800" dirty="0" smtClean="0">
                <a:latin typeface="Times New Roman" pitchFamily="18" charset="0"/>
                <a:cs typeface="Times New Roman" pitchFamily="18" charset="0"/>
              </a:rPr>
              <a:t>Загальна класифікація схеми групування управлінських документів у відповідні системи </a:t>
            </a:r>
            <a:r>
              <a:rPr lang="uk-UA" sz="1800" dirty="0" smtClean="0">
                <a:latin typeface="Times New Roman" pitchFamily="18" charset="0"/>
                <a:cs typeface="Times New Roman" pitchFamily="18" charset="0"/>
              </a:rPr>
              <a:t>закріплена </a:t>
            </a:r>
            <a:r>
              <a:rPr lang="uk-UA" sz="1800" dirty="0" smtClean="0">
                <a:latin typeface="Times New Roman" pitchFamily="18" charset="0"/>
                <a:cs typeface="Times New Roman" pitchFamily="18" charset="0"/>
              </a:rPr>
              <a:t>Державним класифікатором управлінської документації (</a:t>
            </a:r>
            <a:r>
              <a:rPr lang="uk-UA" sz="1800" dirty="0" smtClean="0">
                <a:latin typeface="Times New Roman" pitchFamily="18" charset="0"/>
                <a:cs typeface="Times New Roman" pitchFamily="18" charset="0"/>
              </a:rPr>
              <a:t>ДКУД 010-98).  </a:t>
            </a:r>
            <a:r>
              <a:rPr lang="uk-UA" sz="1800" dirty="0" smtClean="0">
                <a:latin typeface="Times New Roman" pitchFamily="18" charset="0"/>
                <a:cs typeface="Times New Roman" pitchFamily="18" charset="0"/>
              </a:rPr>
              <a:t>ДКУД є </a:t>
            </a:r>
            <a:r>
              <a:rPr lang="uk-UA" sz="1800" dirty="0" smtClean="0">
                <a:latin typeface="Times New Roman" pitchFamily="18" charset="0"/>
                <a:cs typeface="Times New Roman" pitchFamily="18" charset="0"/>
              </a:rPr>
              <a:t>нормативним документом, </a:t>
            </a:r>
            <a:r>
              <a:rPr lang="uk-UA" sz="1800" dirty="0" smtClean="0">
                <a:latin typeface="Times New Roman" pitchFamily="18" charset="0"/>
                <a:cs typeface="Times New Roman" pitchFamily="18" charset="0"/>
              </a:rPr>
              <a:t>що складають державну систему класифікації і кодування техніко-економічної та соціальної інформації в Україні.</a:t>
            </a:r>
            <a:endParaRPr lang="ru-RU" sz="1800" dirty="0" smtClean="0">
              <a:latin typeface="Times New Roman" pitchFamily="18" charset="0"/>
              <a:cs typeface="Times New Roman" pitchFamily="18" charset="0"/>
            </a:endParaRPr>
          </a:p>
          <a:p>
            <a:pPr algn="just">
              <a:buFont typeface="+mj-lt"/>
              <a:buAutoNum type="arabicPeriod" startAt="3"/>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928688"/>
          </a:xfrm>
        </p:spPr>
        <p:txBody>
          <a:bodyPr>
            <a:normAutofit fontScale="90000"/>
          </a:bodyPr>
          <a:lstStyle/>
          <a:p>
            <a:r>
              <a:rPr lang="uk-UA" sz="3100" dirty="0" smtClean="0">
                <a:latin typeface="Times New Roman" pitchFamily="18" charset="0"/>
                <a:cs typeface="Times New Roman" pitchFamily="18" charset="0"/>
              </a:rPr>
              <a:t/>
            </a:r>
            <a:br>
              <a:rPr lang="uk-UA" sz="3100" dirty="0" smtClean="0">
                <a:latin typeface="Times New Roman" pitchFamily="18" charset="0"/>
                <a:cs typeface="Times New Roman" pitchFamily="18" charset="0"/>
              </a:rPr>
            </a:br>
            <a:r>
              <a:rPr lang="uk-UA" sz="3100" dirty="0" smtClean="0">
                <a:latin typeface="Times New Roman" pitchFamily="18" charset="0"/>
                <a:cs typeface="Times New Roman" pitchFamily="18" charset="0"/>
              </a:rPr>
              <a:t>Принципи </a:t>
            </a:r>
            <a:r>
              <a:rPr lang="uk-UA" sz="3100" dirty="0" smtClean="0">
                <a:latin typeface="Times New Roman" pitchFamily="18" charset="0"/>
                <a:cs typeface="Times New Roman" pitchFamily="18" charset="0"/>
              </a:rPr>
              <a:t>стандартизації</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500034" y="1000108"/>
            <a:ext cx="8229600" cy="4525963"/>
          </a:xfrm>
        </p:spPr>
        <p:txBody>
          <a:bodyPr/>
          <a:lstStyle/>
          <a:p>
            <a:pPr lvl="0" algn="just">
              <a:buFont typeface="+mj-lt"/>
              <a:buAutoNum type="arabicPeriod" startAt="5"/>
            </a:pPr>
            <a:r>
              <a:rPr lang="uk-UA" sz="1800" b="1" dirty="0" smtClean="0">
                <a:latin typeface="Times New Roman" pitchFamily="18" charset="0"/>
                <a:cs typeface="Times New Roman" pitchFamily="18" charset="0"/>
              </a:rPr>
              <a:t>Комплексність: </a:t>
            </a:r>
            <a:r>
              <a:rPr lang="uk-UA" sz="1800" dirty="0" smtClean="0">
                <a:latin typeface="Times New Roman" pitchFamily="18" charset="0"/>
                <a:cs typeface="Times New Roman" pitchFamily="18" charset="0"/>
              </a:rPr>
              <a:t>здійснюючи уніфікацію </a:t>
            </a:r>
            <a:r>
              <a:rPr lang="uk-UA" sz="1800" dirty="0" smtClean="0">
                <a:latin typeface="Times New Roman" pitchFamily="18" charset="0"/>
                <a:cs typeface="Times New Roman" pitchFamily="18" charset="0"/>
              </a:rPr>
              <a:t>документів у межах конкретної </a:t>
            </a:r>
            <a:r>
              <a:rPr lang="uk-UA" sz="1800" dirty="0" smtClean="0">
                <a:latin typeface="Times New Roman" pitchFamily="18" charset="0"/>
                <a:cs typeface="Times New Roman" pitchFamily="18" charset="0"/>
              </a:rPr>
              <a:t>системи </a:t>
            </a:r>
            <a:r>
              <a:rPr lang="uk-UA" sz="1800" dirty="0" smtClean="0">
                <a:latin typeface="Times New Roman" pitchFamily="18" charset="0"/>
                <a:cs typeface="Times New Roman" pitchFamily="18" charset="0"/>
              </a:rPr>
              <a:t>всі </a:t>
            </a:r>
            <a:r>
              <a:rPr lang="uk-UA" sz="1800" dirty="0" smtClean="0">
                <a:latin typeface="Times New Roman" pitchFamily="18" charset="0"/>
                <a:cs typeface="Times New Roman" pitchFamily="18" charset="0"/>
              </a:rPr>
              <a:t>вимоги </a:t>
            </a:r>
            <a:r>
              <a:rPr lang="uk-UA" sz="1800" dirty="0" smtClean="0">
                <a:latin typeface="Times New Roman" pitchFamily="18" charset="0"/>
                <a:cs typeface="Times New Roman" pitchFamily="18" charset="0"/>
              </a:rPr>
              <a:t>необхідно приводити у відповідність із вимогами і </a:t>
            </a:r>
            <a:r>
              <a:rPr lang="uk-UA" sz="1800" dirty="0" smtClean="0">
                <a:latin typeface="Times New Roman" pitchFamily="18" charset="0"/>
                <a:cs typeface="Times New Roman" pitchFamily="18" charset="0"/>
              </a:rPr>
              <a:t>оформленням </a:t>
            </a:r>
            <a:r>
              <a:rPr lang="uk-UA" sz="1800" dirty="0" smtClean="0">
                <a:latin typeface="Times New Roman" pitchFamily="18" charset="0"/>
                <a:cs typeface="Times New Roman" pitchFamily="18" charset="0"/>
              </a:rPr>
              <a:t>документів в інших </a:t>
            </a:r>
            <a:r>
              <a:rPr lang="uk-UA" sz="1800" dirty="0" err="1" smtClean="0">
                <a:latin typeface="Times New Roman" pitchFamily="18" charset="0"/>
                <a:cs typeface="Times New Roman" pitchFamily="18" charset="0"/>
              </a:rPr>
              <a:t>документаційних</a:t>
            </a:r>
            <a:r>
              <a:rPr lang="uk-UA" sz="1800" dirty="0" smtClean="0">
                <a:latin typeface="Times New Roman" pitchFamily="18" charset="0"/>
                <a:cs typeface="Times New Roman" pitchFamily="18" charset="0"/>
              </a:rPr>
              <a:t> системах. </a:t>
            </a:r>
            <a:r>
              <a:rPr lang="uk-UA" sz="1800" dirty="0" smtClean="0">
                <a:latin typeface="Times New Roman" pitchFamily="18" charset="0"/>
                <a:cs typeface="Times New Roman" pitchFamily="18" charset="0"/>
              </a:rPr>
              <a:t>Ці системи  </a:t>
            </a:r>
            <a:r>
              <a:rPr lang="uk-UA" sz="1800" dirty="0" smtClean="0">
                <a:latin typeface="Times New Roman" pitchFamily="18" charset="0"/>
                <a:cs typeface="Times New Roman" pitchFamily="18" charset="0"/>
              </a:rPr>
              <a:t>тісно пов’язані між собою, і в практиці менеджменту доводиться мати справу з великими обсягами документів, що належать до різних систем документації. Ефективність управлінської діяльності відчутно знижується через відсутність єдиних форм і правил оформлень документів</a:t>
            </a:r>
            <a:r>
              <a:rPr lang="uk-UA" sz="1800" dirty="0" smtClean="0">
                <a:latin typeface="Times New Roman" pitchFamily="18" charset="0"/>
                <a:cs typeface="Times New Roman" pitchFamily="18" charset="0"/>
              </a:rPr>
              <a:t>.</a:t>
            </a:r>
          </a:p>
          <a:p>
            <a:pPr algn="just">
              <a:buFont typeface="+mj-lt"/>
              <a:buAutoNum type="arabicPeriod" startAt="5"/>
            </a:pPr>
            <a:r>
              <a:rPr lang="uk-UA" sz="1800" b="1" dirty="0" smtClean="0">
                <a:latin typeface="Times New Roman" pitchFamily="18" charset="0"/>
                <a:cs typeface="Times New Roman" pitchFamily="18" charset="0"/>
              </a:rPr>
              <a:t>Стабільність вимог:</a:t>
            </a:r>
            <a:r>
              <a:rPr lang="uk-UA" sz="1800" dirty="0" smtClean="0">
                <a:latin typeface="Times New Roman" pitchFamily="18" charset="0"/>
                <a:cs typeface="Times New Roman" pitchFamily="18" charset="0"/>
              </a:rPr>
              <a:t> вимагає </a:t>
            </a:r>
            <a:r>
              <a:rPr lang="uk-UA" sz="1800" dirty="0" smtClean="0">
                <a:latin typeface="Times New Roman" pitchFamily="18" charset="0"/>
                <a:cs typeface="Times New Roman" pitchFamily="18" charset="0"/>
              </a:rPr>
              <a:t>державної </a:t>
            </a:r>
            <a:r>
              <a:rPr lang="uk-UA" sz="1800" dirty="0" smtClean="0">
                <a:latin typeface="Times New Roman" pitchFamily="18" charset="0"/>
                <a:cs typeface="Times New Roman" pitchFamily="18" charset="0"/>
              </a:rPr>
              <a:t>підтримки і полягає у </a:t>
            </a:r>
            <a:r>
              <a:rPr lang="uk-UA" sz="1800" dirty="0" smtClean="0">
                <a:latin typeface="Times New Roman" pitchFamily="18" charset="0"/>
                <a:cs typeface="Times New Roman" pitchFamily="18" charset="0"/>
              </a:rPr>
              <a:t>визначенні загальних методів уніфікації систем документації та їх закріпленні у вигляді основоположного стандарту. </a:t>
            </a:r>
            <a:endParaRPr lang="ru-RU" sz="1800" dirty="0" smtClean="0">
              <a:latin typeface="Times New Roman" pitchFamily="18" charset="0"/>
              <a:cs typeface="Times New Roman" pitchFamily="18" charset="0"/>
            </a:endParaRPr>
          </a:p>
          <a:p>
            <a:pPr algn="just">
              <a:buFont typeface="+mj-lt"/>
              <a:buAutoNum type="arabicPeriod" startAt="5"/>
            </a:pPr>
            <a:r>
              <a:rPr lang="uk-UA" sz="1800" b="1" dirty="0" smtClean="0">
                <a:latin typeface="Times New Roman" pitchFamily="18" charset="0"/>
                <a:cs typeface="Times New Roman" pitchFamily="18" charset="0"/>
              </a:rPr>
              <a:t>Економічна доцільність:</a:t>
            </a:r>
            <a:r>
              <a:rPr lang="uk-UA" sz="1800" dirty="0" smtClean="0">
                <a:latin typeface="Times New Roman" pitchFamily="18" charset="0"/>
                <a:cs typeface="Times New Roman" pitchFamily="18" charset="0"/>
              </a:rPr>
              <a:t> визначається вартістю </a:t>
            </a:r>
            <a:r>
              <a:rPr lang="uk-UA" sz="1800" dirty="0" smtClean="0">
                <a:latin typeface="Times New Roman" pitchFamily="18" charset="0"/>
                <a:cs typeface="Times New Roman" pitchFamily="18" charset="0"/>
              </a:rPr>
              <a:t>витрат на розробку </a:t>
            </a:r>
            <a:r>
              <a:rPr lang="uk-UA" sz="1800" dirty="0" smtClean="0">
                <a:latin typeface="Times New Roman" pitchFamily="18" charset="0"/>
                <a:cs typeface="Times New Roman" pitchFamily="18" charset="0"/>
              </a:rPr>
              <a:t>уніфікованої </a:t>
            </a:r>
            <a:r>
              <a:rPr lang="uk-UA" sz="1800" dirty="0" smtClean="0">
                <a:latin typeface="Times New Roman" pitchFamily="18" charset="0"/>
                <a:cs typeface="Times New Roman" pitchFamily="18" charset="0"/>
              </a:rPr>
              <a:t>форми документа </a:t>
            </a:r>
            <a:r>
              <a:rPr lang="uk-UA" sz="1800" dirty="0" smtClean="0">
                <a:latin typeface="Times New Roman" pitchFamily="18" charset="0"/>
                <a:cs typeface="Times New Roman" pitchFamily="18" charset="0"/>
              </a:rPr>
              <a:t>(системи); на </a:t>
            </a:r>
            <a:r>
              <a:rPr lang="uk-UA" sz="1800" dirty="0" smtClean="0">
                <a:latin typeface="Times New Roman" pitchFamily="18" charset="0"/>
                <a:cs typeface="Times New Roman" pitchFamily="18" charset="0"/>
              </a:rPr>
              <a:t>використання цих уніфікованих форм або систем документації в управлінській </a:t>
            </a:r>
            <a:r>
              <a:rPr lang="uk-UA" sz="1800" dirty="0" smtClean="0">
                <a:latin typeface="Times New Roman" pitchFamily="18" charset="0"/>
                <a:cs typeface="Times New Roman" pitchFamily="18" charset="0"/>
              </a:rPr>
              <a:t>діяльності. Даний </a:t>
            </a:r>
            <a:r>
              <a:rPr lang="uk-UA" sz="1800" dirty="0" smtClean="0">
                <a:latin typeface="Times New Roman" pitchFamily="18" charset="0"/>
                <a:cs typeface="Times New Roman" pitchFamily="18" charset="0"/>
              </a:rPr>
              <a:t>принцип </a:t>
            </a:r>
            <a:r>
              <a:rPr lang="uk-UA" sz="1800" dirty="0" smtClean="0">
                <a:latin typeface="Times New Roman" pitchFamily="18" charset="0"/>
                <a:cs typeface="Times New Roman" pitchFamily="18" charset="0"/>
              </a:rPr>
              <a:t>реалізовується </a:t>
            </a:r>
            <a:r>
              <a:rPr lang="uk-UA" sz="1800" dirty="0" smtClean="0">
                <a:latin typeface="Times New Roman" pitchFamily="18" charset="0"/>
                <a:cs typeface="Times New Roman" pitchFamily="18" charset="0"/>
              </a:rPr>
              <a:t>шляхом доповнення і обробки більшості реквізитів за допомогою технічних пристроїв. </a:t>
            </a:r>
            <a:endParaRPr lang="ru-RU" sz="1800" dirty="0" smtClean="0">
              <a:latin typeface="Times New Roman" pitchFamily="18" charset="0"/>
              <a:cs typeface="Times New Roman" pitchFamily="18" charset="0"/>
            </a:endParaRPr>
          </a:p>
          <a:p>
            <a:pPr lvl="0"/>
            <a:endParaRPr lang="ru-RU" sz="1800" dirty="0" smtClean="0">
              <a:latin typeface="Times New Roman" pitchFamily="18" charset="0"/>
              <a:cs typeface="Times New Roman" pitchFamily="18" charset="0"/>
            </a:endParaRPr>
          </a:p>
          <a:p>
            <a:endParaRPr lang="ru-RU" dirty="0" smtClean="0"/>
          </a:p>
          <a:p>
            <a:pPr lvl="0" algn="just">
              <a:buFont typeface="+mj-lt"/>
              <a:buAutoNum type="arabicPeriod" startAt="5"/>
            </a:pPr>
            <a:endParaRPr lang="ru-RU" sz="18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642942"/>
          </a:xfrm>
        </p:spPr>
        <p:txBody>
          <a:bodyPr>
            <a:normAutofit/>
          </a:bodyPr>
          <a:lstStyle/>
          <a:p>
            <a:r>
              <a:rPr lang="uk-UA" sz="2800" dirty="0" smtClean="0">
                <a:latin typeface="Times New Roman" pitchFamily="18" charset="0"/>
                <a:cs typeface="Times New Roman" pitchFamily="18" charset="0"/>
              </a:rPr>
              <a:t>Нормативні документи зі стандартизації</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857232"/>
            <a:ext cx="8229600" cy="5214974"/>
          </a:xfrm>
        </p:spPr>
        <p:txBody>
          <a:bodyPr/>
          <a:lstStyle/>
          <a:p>
            <a:pPr algn="just">
              <a:buNone/>
            </a:pPr>
            <a:r>
              <a:rPr lang="uk-UA" sz="1800" b="1" dirty="0" smtClean="0"/>
              <a:t>До них належать </a:t>
            </a:r>
            <a:r>
              <a:rPr lang="uk-UA" sz="1800" b="1" u="sng" dirty="0" smtClean="0"/>
              <a:t>стандарти</a:t>
            </a:r>
            <a:r>
              <a:rPr lang="uk-UA" sz="1800" b="1" dirty="0" smtClean="0"/>
              <a:t> й </a:t>
            </a:r>
            <a:r>
              <a:rPr lang="uk-UA" sz="1800" b="1" u="sng" dirty="0" smtClean="0"/>
              <a:t>технічні умови</a:t>
            </a:r>
            <a:r>
              <a:rPr lang="uk-UA" sz="1800" b="1" dirty="0" smtClean="0"/>
              <a:t>.</a:t>
            </a:r>
            <a:endParaRPr lang="ru-RU" sz="1800" dirty="0" smtClean="0"/>
          </a:p>
          <a:p>
            <a:pPr algn="just">
              <a:buNone/>
            </a:pPr>
            <a:r>
              <a:rPr lang="uk-UA" sz="1800" b="1" dirty="0" smtClean="0">
                <a:latin typeface="Times New Roman" pitchFamily="18" charset="0"/>
                <a:cs typeface="Times New Roman" pitchFamily="18" charset="0"/>
              </a:rPr>
              <a:t>Державні </a:t>
            </a:r>
            <a:r>
              <a:rPr lang="uk-UA" sz="1800" b="1" dirty="0" smtClean="0">
                <a:latin typeface="Times New Roman" pitchFamily="18" charset="0"/>
                <a:cs typeface="Times New Roman" pitchFamily="18" charset="0"/>
              </a:rPr>
              <a:t>стандарти України (ДСТУ) - це нормативні документи, які діють на території України і застосовуються усіма підприємствами незалежно від форми власності та підпорядкування, громадянами - суб'єктами підприємницької діяльності, міністерствами (відомствами), органами державної виконавчої влади, на діяльність яких поширюється дія стандартів</a:t>
            </a:r>
            <a:r>
              <a:rPr lang="uk-UA"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Державні </a:t>
            </a:r>
            <a:r>
              <a:rPr lang="uk-UA" sz="1800" dirty="0" smtClean="0">
                <a:latin typeface="Times New Roman" pitchFamily="18" charset="0"/>
                <a:cs typeface="Times New Roman" pitchFamily="18" charset="0"/>
              </a:rPr>
              <a:t>стандарти України містять обов'язкові та рекомендовані вимоги. </a:t>
            </a:r>
            <a:endParaRPr lang="ru-RU" sz="1800" dirty="0" smtClean="0">
              <a:latin typeface="Times New Roman" pitchFamily="18" charset="0"/>
              <a:cs typeface="Times New Roman" pitchFamily="18" charset="0"/>
            </a:endParaRPr>
          </a:p>
          <a:p>
            <a:pPr algn="just"/>
            <a:r>
              <a:rPr lang="uk-UA" sz="1600" u="sng" dirty="0" smtClean="0">
                <a:latin typeface="Times New Roman" pitchFamily="18" charset="0"/>
                <a:cs typeface="Times New Roman" pitchFamily="18" charset="0"/>
              </a:rPr>
              <a:t>обов'язкові вимоги </a:t>
            </a:r>
            <a:r>
              <a:rPr lang="uk-UA" sz="1600" dirty="0" smtClean="0">
                <a:latin typeface="Times New Roman" pitchFamily="18" charset="0"/>
                <a:cs typeface="Times New Roman" pitchFamily="18" charset="0"/>
              </a:rPr>
              <a:t>підлягають </a:t>
            </a:r>
            <a:r>
              <a:rPr lang="uk-UA" sz="1600" dirty="0" smtClean="0">
                <a:latin typeface="Times New Roman" pitchFamily="18" charset="0"/>
                <a:cs typeface="Times New Roman" pitchFamily="18" charset="0"/>
              </a:rPr>
              <a:t>безумовному виконанню органами державної виконавчої влади, всіма підприємствами та громадянами, на діяльність яких поширюється дія стандартів.</a:t>
            </a:r>
            <a:endParaRPr lang="ru-RU" sz="1600" dirty="0" smtClean="0">
              <a:latin typeface="Times New Roman" pitchFamily="18" charset="0"/>
              <a:cs typeface="Times New Roman" pitchFamily="18" charset="0"/>
            </a:endParaRPr>
          </a:p>
          <a:p>
            <a:pPr algn="just"/>
            <a:r>
              <a:rPr lang="uk-UA" sz="1600" u="sng" dirty="0" smtClean="0">
                <a:latin typeface="Times New Roman" pitchFamily="18" charset="0"/>
                <a:cs typeface="Times New Roman" pitchFamily="18" charset="0"/>
              </a:rPr>
              <a:t>рекомендовані </a:t>
            </a:r>
            <a:r>
              <a:rPr lang="uk-UA" sz="1600" u="sng" dirty="0" smtClean="0">
                <a:latin typeface="Times New Roman" pitchFamily="18" charset="0"/>
                <a:cs typeface="Times New Roman" pitchFamily="18" charset="0"/>
              </a:rPr>
              <a:t>вимоги </a:t>
            </a:r>
            <a:r>
              <a:rPr lang="uk-UA" sz="1600" dirty="0" smtClean="0">
                <a:latin typeface="Times New Roman" pitchFamily="18" charset="0"/>
                <a:cs typeface="Times New Roman" pitchFamily="18" charset="0"/>
              </a:rPr>
              <a:t>є обов'язковими для виконання, якщо це передбачено чинними актами законодавства; ці вимоги включено до договорів на розроблення, виготовлення та поставку продукції; виробником (постачальником) продукції документально заявлено про відповідність продукції цим стандартам.</a:t>
            </a:r>
            <a:endParaRPr lang="ru-RU" sz="1600" dirty="0" smtClean="0">
              <a:latin typeface="Times New Roman" pitchFamily="18" charset="0"/>
              <a:cs typeface="Times New Roman" pitchFamily="18" charset="0"/>
            </a:endParaRPr>
          </a:p>
          <a:p>
            <a:pPr algn="just"/>
            <a:r>
              <a:rPr lang="uk-UA" sz="1600" i="1" dirty="0" smtClean="0">
                <a:latin typeface="Times New Roman" pitchFamily="18" charset="0"/>
                <a:cs typeface="Times New Roman" pitchFamily="18" charset="0"/>
              </a:rPr>
              <a:t>Об’єкт</a:t>
            </a:r>
            <a:r>
              <a:rPr lang="uk-UA" sz="1600" dirty="0" smtClean="0">
                <a:latin typeface="Times New Roman" pitchFamily="18" charset="0"/>
                <a:cs typeface="Times New Roman" pitchFamily="18" charset="0"/>
              </a:rPr>
              <a:t> </a:t>
            </a:r>
            <a:r>
              <a:rPr lang="uk-UA" sz="1600" i="1" dirty="0" smtClean="0">
                <a:latin typeface="Times New Roman" pitchFamily="18" charset="0"/>
                <a:cs typeface="Times New Roman" pitchFamily="18" charset="0"/>
              </a:rPr>
              <a:t>стандартизації</a:t>
            </a:r>
            <a:r>
              <a:rPr lang="uk-UA" sz="1600"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продукція, процес, послуга) - предмет.</a:t>
            </a:r>
            <a:endParaRPr lang="ru-RU" sz="1600" dirty="0" smtClean="0">
              <a:latin typeface="Times New Roman" pitchFamily="18" charset="0"/>
              <a:cs typeface="Times New Roman" pitchFamily="18" charset="0"/>
            </a:endParaRPr>
          </a:p>
          <a:p>
            <a:pPr algn="just"/>
            <a:r>
              <a:rPr lang="uk-UA" sz="1600" i="1" dirty="0" smtClean="0">
                <a:latin typeface="Times New Roman" pitchFamily="18" charset="0"/>
                <a:cs typeface="Times New Roman" pitchFamily="18" charset="0"/>
              </a:rPr>
              <a:t>Продукт </a:t>
            </a:r>
            <a:r>
              <a:rPr lang="uk-UA" sz="1600" i="1" dirty="0" smtClean="0">
                <a:latin typeface="Times New Roman" pitchFamily="18" charset="0"/>
                <a:cs typeface="Times New Roman" pitchFamily="18" charset="0"/>
              </a:rPr>
              <a:t>стандартизації - нормативний документ (</a:t>
            </a:r>
            <a:r>
              <a:rPr lang="uk-UA" sz="1600" i="1" dirty="0" err="1" smtClean="0">
                <a:latin typeface="Times New Roman" pitchFamily="18" charset="0"/>
                <a:cs typeface="Times New Roman" pitchFamily="18" charset="0"/>
              </a:rPr>
              <a:t>документ</a:t>
            </a:r>
            <a:r>
              <a:rPr lang="uk-UA" sz="1600" i="1" dirty="0" smtClean="0">
                <a:latin typeface="Times New Roman" pitchFamily="18" charset="0"/>
                <a:cs typeface="Times New Roman" pitchFamily="18" charset="0"/>
              </a:rPr>
              <a:t>, що встановлює правила, загальні принципи або характеристики, що стосуються різних видів діяльності чи їх результатів). </a:t>
            </a:r>
            <a:endParaRPr lang="ru-RU" sz="1600" i="1"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714380"/>
          </a:xfrm>
        </p:spPr>
        <p:txBody>
          <a:bodyPr>
            <a:normAutofit fontScale="90000"/>
          </a:bodyPr>
          <a:lstStyle/>
          <a:p>
            <a:pPr lvl="0"/>
            <a: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uk-UA"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uk-UA" sz="3100" dirty="0" smtClean="0">
                <a:latin typeface="Times New Roman" pitchFamily="18" charset="0"/>
                <a:cs typeface="Times New Roman" pitchFamily="18" charset="0"/>
              </a:rPr>
              <a:t>Нормативні документи зі стандартизації</a:t>
            </a:r>
            <a:r>
              <a:rPr lang="ru-RU"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ru-RU" dirty="0" smtClean="0">
                <a:ln>
                  <a:noFill/>
                </a:ln>
                <a:solidFill>
                  <a:schemeClr val="accent2">
                    <a:lumMod val="50000"/>
                  </a:schemeClr>
                </a:solidFill>
                <a:latin typeface="Times New Roman" pitchFamily="18" charset="0"/>
                <a:ea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500034" y="642918"/>
            <a:ext cx="8229600" cy="5572164"/>
          </a:xfrm>
        </p:spPr>
        <p:txBody>
          <a:bodyPr/>
          <a:lstStyle/>
          <a:p>
            <a:pPr algn="just">
              <a:buNone/>
            </a:pPr>
            <a:r>
              <a:rPr lang="uk-UA" sz="1800" dirty="0" smtClean="0">
                <a:latin typeface="Times New Roman" pitchFamily="18" charset="0"/>
                <a:cs typeface="Times New Roman" pitchFamily="18" charset="0"/>
              </a:rPr>
              <a:t>стандарти </a:t>
            </a:r>
            <a:r>
              <a:rPr lang="uk-UA" sz="1800" dirty="0" smtClean="0">
                <a:latin typeface="Times New Roman" pitchFamily="18" charset="0"/>
                <a:cs typeface="Times New Roman" pitchFamily="18" charset="0"/>
              </a:rPr>
              <a:t>поділяються на такі категорії:</a:t>
            </a:r>
            <a:endParaRPr lang="ru-RU" sz="1800" dirty="0" smtClean="0">
              <a:latin typeface="Times New Roman" pitchFamily="18" charset="0"/>
              <a:cs typeface="Times New Roman" pitchFamily="18" charset="0"/>
            </a:endParaRPr>
          </a:p>
          <a:p>
            <a:pPr lvl="0" algn="just"/>
            <a:r>
              <a:rPr lang="uk-UA" sz="1800" b="1" u="sng" dirty="0" smtClean="0">
                <a:latin typeface="Times New Roman" pitchFamily="18" charset="0"/>
                <a:cs typeface="Times New Roman" pitchFamily="18" charset="0"/>
              </a:rPr>
              <a:t>Державний стандарт України</a:t>
            </a:r>
            <a:r>
              <a:rPr lang="uk-UA" sz="1800" b="1" dirty="0" smtClean="0">
                <a:latin typeface="Times New Roman" pitchFamily="18" charset="0"/>
                <a:cs typeface="Times New Roman" pitchFamily="18" charset="0"/>
              </a:rPr>
              <a:t> (ДСТУ) – головний нормативний документ зі </a:t>
            </a:r>
            <a:r>
              <a:rPr lang="uk-UA" sz="1800" b="1" dirty="0" smtClean="0">
                <a:latin typeface="Times New Roman" pitchFamily="18" charset="0"/>
                <a:cs typeface="Times New Roman" pitchFamily="18" charset="0"/>
              </a:rPr>
              <a:t>стандартизації, </a:t>
            </a:r>
            <a:r>
              <a:rPr lang="uk-UA" sz="1800" b="1" dirty="0" smtClean="0">
                <a:latin typeface="Times New Roman" pitchFamily="18" charset="0"/>
                <a:cs typeface="Times New Roman" pitchFamily="18" charset="0"/>
              </a:rPr>
              <a:t>який </a:t>
            </a:r>
            <a:r>
              <a:rPr lang="uk-UA" sz="1800" b="1" dirty="0" smtClean="0">
                <a:latin typeface="Times New Roman" pitchFamily="18" charset="0"/>
                <a:cs typeface="Times New Roman" pitchFamily="18" charset="0"/>
              </a:rPr>
              <a:t>має обов’язково виконуватись </a:t>
            </a:r>
            <a:r>
              <a:rPr lang="uk-UA" sz="1800" b="1" dirty="0" smtClean="0">
                <a:latin typeface="Times New Roman" pitchFamily="18" charset="0"/>
                <a:cs typeface="Times New Roman" pitchFamily="18" charset="0"/>
              </a:rPr>
              <a:t>органами виконавчої влади, </a:t>
            </a:r>
            <a:r>
              <a:rPr lang="uk-UA" sz="1800" b="1" dirty="0" smtClean="0">
                <a:latin typeface="Times New Roman" pitchFamily="18" charset="0"/>
                <a:cs typeface="Times New Roman" pitchFamily="18" charset="0"/>
              </a:rPr>
              <a:t>підприємствами </a:t>
            </a:r>
            <a:r>
              <a:rPr lang="uk-UA" sz="1800" b="1" dirty="0" smtClean="0">
                <a:latin typeface="Times New Roman" pitchFamily="18" charset="0"/>
                <a:cs typeface="Times New Roman" pitchFamily="18" charset="0"/>
              </a:rPr>
              <a:t>та громадянами, на діяльність яких поширюється дія стандарту.</a:t>
            </a: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lvl="0" algn="just"/>
            <a:r>
              <a:rPr lang="uk-UA" sz="1800" u="sng" dirty="0" smtClean="0">
                <a:latin typeface="Times New Roman" pitchFamily="18" charset="0"/>
                <a:cs typeface="Times New Roman" pitchFamily="18" charset="0"/>
              </a:rPr>
              <a:t>Галузевий стандарт </a:t>
            </a:r>
            <a:r>
              <a:rPr lang="uk-UA" sz="1800" dirty="0" smtClean="0">
                <a:latin typeface="Times New Roman" pitchFamily="18" charset="0"/>
                <a:cs typeface="Times New Roman" pitchFamily="18" charset="0"/>
              </a:rPr>
              <a:t>(ГСТУ) затверджується міністерством (</a:t>
            </a:r>
            <a:r>
              <a:rPr lang="uk-UA" sz="1800" dirty="0" smtClean="0">
                <a:latin typeface="Times New Roman" pitchFamily="18" charset="0"/>
                <a:cs typeface="Times New Roman" pitchFamily="18" charset="0"/>
              </a:rPr>
              <a:t>відомством) на </a:t>
            </a:r>
            <a:r>
              <a:rPr lang="uk-UA" sz="1800" dirty="0" smtClean="0">
                <a:latin typeface="Times New Roman" pitchFamily="18" charset="0"/>
                <a:cs typeface="Times New Roman" pitchFamily="18" charset="0"/>
              </a:rPr>
              <a:t>продукцію, </a:t>
            </a:r>
            <a:r>
              <a:rPr lang="uk-UA" sz="1800" dirty="0" smtClean="0">
                <a:latin typeface="Times New Roman" pitchFamily="18" charset="0"/>
                <a:cs typeface="Times New Roman" pitchFamily="18" charset="0"/>
              </a:rPr>
              <a:t>послуги, </a:t>
            </a:r>
            <a:r>
              <a:rPr lang="uk-UA" sz="1800" dirty="0" smtClean="0">
                <a:latin typeface="Times New Roman" pitchFamily="18" charset="0"/>
                <a:cs typeface="Times New Roman" pitchFamily="18" charset="0"/>
              </a:rPr>
              <a:t>підлягає безумовному виконанню </a:t>
            </a:r>
            <a:r>
              <a:rPr lang="uk-UA" sz="1800" dirty="0" smtClean="0">
                <a:latin typeface="Times New Roman" pitchFamily="18" charset="0"/>
                <a:cs typeface="Times New Roman" pitchFamily="18" charset="0"/>
              </a:rPr>
              <a:t>і не </a:t>
            </a:r>
            <a:r>
              <a:rPr lang="uk-UA" sz="1800" dirty="0" smtClean="0">
                <a:latin typeface="Times New Roman" pitchFamily="18" charset="0"/>
                <a:cs typeface="Times New Roman" pitchFamily="18" charset="0"/>
              </a:rPr>
              <a:t>повинен перечити </a:t>
            </a:r>
            <a:r>
              <a:rPr lang="uk-UA" sz="1800" dirty="0" smtClean="0">
                <a:latin typeface="Times New Roman" pitchFamily="18" charset="0"/>
                <a:cs typeface="Times New Roman" pitchFamily="18" charset="0"/>
              </a:rPr>
              <a:t>державному. </a:t>
            </a:r>
            <a:endParaRPr lang="ru-RU" sz="1800" dirty="0" smtClean="0">
              <a:latin typeface="Times New Roman" pitchFamily="18" charset="0"/>
              <a:cs typeface="Times New Roman" pitchFamily="18" charset="0"/>
            </a:endParaRPr>
          </a:p>
          <a:p>
            <a:pPr lvl="0" algn="just"/>
            <a:r>
              <a:rPr lang="uk-UA" sz="1800" u="sng" dirty="0" smtClean="0">
                <a:latin typeface="Times New Roman" pitchFamily="18" charset="0"/>
                <a:cs typeface="Times New Roman" pitchFamily="18" charset="0"/>
              </a:rPr>
              <a:t>Стандарт підприємства</a:t>
            </a:r>
            <a:r>
              <a:rPr lang="uk-UA" sz="1800" dirty="0" smtClean="0">
                <a:latin typeface="Times New Roman" pitchFamily="18" charset="0"/>
                <a:cs typeface="Times New Roman" pitchFamily="18" charset="0"/>
              </a:rPr>
              <a:t> (СТП) затверджується та використовується тільки на конкретному підприємстві; </a:t>
            </a:r>
            <a:r>
              <a:rPr lang="uk-UA" sz="1800" dirty="0" smtClean="0">
                <a:latin typeface="Times New Roman" pitchFamily="18" charset="0"/>
                <a:cs typeface="Times New Roman" pitchFamily="18" charset="0"/>
              </a:rPr>
              <a:t>не повинен </a:t>
            </a:r>
            <a:r>
              <a:rPr lang="uk-UA" sz="1800" dirty="0" smtClean="0">
                <a:latin typeface="Times New Roman" pitchFamily="18" charset="0"/>
                <a:cs typeface="Times New Roman" pitchFamily="18" charset="0"/>
              </a:rPr>
              <a:t>суперечити обов’язковим вимогам державних та галузевих стандартів.</a:t>
            </a:r>
            <a:endParaRPr lang="ru-RU" sz="1800" dirty="0" smtClean="0">
              <a:latin typeface="Times New Roman" pitchFamily="18" charset="0"/>
              <a:cs typeface="Times New Roman" pitchFamily="18" charset="0"/>
            </a:endParaRPr>
          </a:p>
          <a:p>
            <a:pPr lvl="0" algn="just"/>
            <a:r>
              <a:rPr lang="uk-UA" sz="1800" b="1" u="sng" dirty="0" smtClean="0">
                <a:latin typeface="Times New Roman" pitchFamily="18" charset="0"/>
                <a:cs typeface="Times New Roman" pitchFamily="18" charset="0"/>
              </a:rPr>
              <a:t>Технічні умови</a:t>
            </a:r>
            <a:r>
              <a:rPr lang="uk-UA" sz="1800" b="1" dirty="0" smtClean="0">
                <a:latin typeface="Times New Roman" pitchFamily="18" charset="0"/>
                <a:cs typeface="Times New Roman" pitchFamily="18" charset="0"/>
              </a:rPr>
              <a:t> (ТУ) – нормативний документ, розроблений для встановлення вимог, що регулюють відносини між </a:t>
            </a:r>
            <a:r>
              <a:rPr lang="uk-UA" sz="1800" b="1" dirty="0" smtClean="0">
                <a:latin typeface="Times New Roman" pitchFamily="18" charset="0"/>
                <a:cs typeface="Times New Roman" pitchFamily="18" charset="0"/>
              </a:rPr>
              <a:t>постачальником</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і </a:t>
            </a:r>
            <a:r>
              <a:rPr lang="uk-UA" sz="1800" b="1" dirty="0" smtClean="0">
                <a:latin typeface="Times New Roman" pitchFamily="18" charset="0"/>
                <a:cs typeface="Times New Roman" pitchFamily="18" charset="0"/>
              </a:rPr>
              <a:t>споживачем</a:t>
            </a:r>
            <a:r>
              <a:rPr lang="uk-UA" sz="1800" dirty="0" smtClean="0">
                <a:latin typeface="Times New Roman" pitchFamily="18" charset="0"/>
                <a:cs typeface="Times New Roman" pitchFamily="18" charset="0"/>
              </a:rPr>
              <a:t>, за умови відсутності державних стандартів. </a:t>
            </a:r>
            <a:endParaRPr lang="ru-RU" sz="1800" dirty="0" smtClean="0">
              <a:latin typeface="Times New Roman" pitchFamily="18" charset="0"/>
              <a:cs typeface="Times New Roman" pitchFamily="18" charset="0"/>
            </a:endParaRPr>
          </a:p>
          <a:p>
            <a:pPr lvl="0" algn="just"/>
            <a:r>
              <a:rPr lang="uk-UA" sz="1800" b="1" dirty="0" smtClean="0">
                <a:latin typeface="Times New Roman" pitchFamily="18" charset="0"/>
                <a:cs typeface="Times New Roman" pitchFamily="18" charset="0"/>
              </a:rPr>
              <a:t>Державний класифікатор управлінської </a:t>
            </a:r>
            <a:r>
              <a:rPr lang="uk-UA" sz="1800" b="1" dirty="0" err="1" smtClean="0">
                <a:latin typeface="Times New Roman" pitchFamily="18" charset="0"/>
                <a:cs typeface="Times New Roman" pitchFamily="18" charset="0"/>
              </a:rPr>
              <a:t>документації”</a:t>
            </a:r>
            <a:r>
              <a:rPr lang="uk-UA" sz="1800" b="1" dirty="0" smtClean="0">
                <a:latin typeface="Times New Roman" pitchFamily="18" charset="0"/>
                <a:cs typeface="Times New Roman" pitchFamily="18" charset="0"/>
              </a:rPr>
              <a:t>(</a:t>
            </a:r>
            <a:r>
              <a:rPr lang="uk-UA" sz="1800" b="1" dirty="0" smtClean="0">
                <a:latin typeface="Times New Roman" pitchFamily="18" charset="0"/>
                <a:cs typeface="Times New Roman" pitchFamily="18" charset="0"/>
              </a:rPr>
              <a:t>ДКУД </a:t>
            </a:r>
            <a:r>
              <a:rPr lang="uk-UA" sz="1800" b="1" dirty="0" smtClean="0">
                <a:latin typeface="Times New Roman" pitchFamily="18" charset="0"/>
                <a:cs typeface="Times New Roman" pitchFamily="18" charset="0"/>
              </a:rPr>
              <a:t>010-98)(19) є практичним посібником для роботи з документами.</a:t>
            </a:r>
            <a:r>
              <a:rPr lang="uk-UA" sz="1800" dirty="0" smtClean="0">
                <a:latin typeface="Times New Roman" pitchFamily="18" charset="0"/>
                <a:cs typeface="Times New Roman" pitchFamily="18" charset="0"/>
              </a:rPr>
              <a:t> Будь-які зміни в документуванні процесів </a:t>
            </a:r>
            <a:r>
              <a:rPr lang="uk-UA" sz="1800" dirty="0" smtClean="0">
                <a:latin typeface="Times New Roman" pitchFamily="18" charset="0"/>
                <a:cs typeface="Times New Roman" pitchFamily="18" charset="0"/>
              </a:rPr>
              <a:t>управління </a:t>
            </a:r>
            <a:r>
              <a:rPr lang="uk-UA" sz="1800" dirty="0" smtClean="0">
                <a:latin typeface="Times New Roman" pitchFamily="18" charset="0"/>
                <a:cs typeface="Times New Roman" pitchFamily="18" charset="0"/>
              </a:rPr>
              <a:t>знаходять своє відображення у класифікаторі внаслідок його доповнення або відповідного редагування.</a:t>
            </a:r>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928688"/>
          </a:xfrm>
        </p:spPr>
        <p:txBody>
          <a:bodyPr>
            <a:normAutofit fontScale="90000"/>
          </a:bodyPr>
          <a:lstStyle/>
          <a:p>
            <a:pPr lvl="0"/>
            <a:r>
              <a:rPr lang="ru-RU" sz="2700" dirty="0" smtClean="0">
                <a:ln>
                  <a:noFill/>
                </a:ln>
                <a:solidFill>
                  <a:schemeClr val="accent2">
                    <a:lumMod val="50000"/>
                  </a:schemeClr>
                </a:solidFill>
                <a:latin typeface="Times New Roman" pitchFamily="18" charset="0"/>
                <a:ea typeface="Times New Roman" pitchFamily="18" charset="0"/>
                <a:cs typeface="Times New Roman" pitchFamily="18" charset="0"/>
              </a:rPr>
              <a:t/>
            </a:r>
            <a:br>
              <a:rPr lang="ru-RU" sz="2700" dirty="0" smtClean="0">
                <a:ln>
                  <a:noFill/>
                </a:ln>
                <a:solidFill>
                  <a:schemeClr val="accent2">
                    <a:lumMod val="50000"/>
                  </a:schemeClr>
                </a:solidFill>
                <a:latin typeface="Times New Roman" pitchFamily="18" charset="0"/>
                <a:ea typeface="Times New Roman" pitchFamily="18" charset="0"/>
                <a:cs typeface="Times New Roman" pitchFamily="18" charset="0"/>
              </a:rPr>
            </a:br>
            <a:r>
              <a:rPr lang="ru-RU" sz="2700" dirty="0" err="1" smtClean="0">
                <a:latin typeface="Times New Roman" pitchFamily="18" charset="0"/>
                <a:cs typeface="Times New Roman" pitchFamily="18" charset="0"/>
              </a:rPr>
              <a:t>Уніфікація</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і</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стандартизація</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управлінських</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документів</a:t>
            </a: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endParaRPr lang="ru-RU" sz="2700" dirty="0" smtClean="0">
              <a:latin typeface="Times New Roman" pitchFamily="18" charset="0"/>
              <a:cs typeface="Times New Roman" pitchFamily="18" charset="0"/>
            </a:endParaRPr>
          </a:p>
        </p:txBody>
      </p:sp>
      <p:sp>
        <p:nvSpPr>
          <p:cNvPr id="3" name="Содержимое 2"/>
          <p:cNvSpPr>
            <a:spLocks noGrp="1"/>
          </p:cNvSpPr>
          <p:nvPr>
            <p:ph idx="1"/>
          </p:nvPr>
        </p:nvSpPr>
        <p:spPr>
          <a:xfrm>
            <a:off x="500034" y="928670"/>
            <a:ext cx="8229600" cy="5429288"/>
          </a:xfrm>
        </p:spPr>
        <p:txBody>
          <a:bodyPr/>
          <a:lstStyle/>
          <a:p>
            <a:pPr marL="0" indent="363538" algn="just">
              <a:buNone/>
            </a:pPr>
            <a:r>
              <a:rPr lang="uk-UA" sz="1800" dirty="0" smtClean="0">
                <a:latin typeface="Times New Roman" pitchFamily="18" charset="0"/>
                <a:cs typeface="Times New Roman" pitchFamily="18" charset="0"/>
              </a:rPr>
              <a:t>Наразі в </a:t>
            </a:r>
            <a:r>
              <a:rPr lang="uk-UA" sz="1800" dirty="0" smtClean="0">
                <a:latin typeface="Times New Roman" pitchFamily="18" charset="0"/>
                <a:cs typeface="Times New Roman" pitchFamily="18" charset="0"/>
              </a:rPr>
              <a:t>Україні розроблено і функціонує більше 20 уніфікованих систем документації. </a:t>
            </a:r>
            <a:r>
              <a:rPr lang="uk-UA" sz="1800" b="1" dirty="0" smtClean="0">
                <a:latin typeface="Times New Roman" pitchFamily="18" charset="0"/>
                <a:cs typeface="Times New Roman" pitchFamily="18" charset="0"/>
              </a:rPr>
              <a:t>Найбільш поширеною з існуючих функціональних систем документації є організаційно-розпорядча документація (ОРД)</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що використовується всіма установами й організаціями</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оскільки </a:t>
            </a:r>
            <a:r>
              <a:rPr lang="uk-UA" sz="1800" b="1" dirty="0" smtClean="0">
                <a:latin typeface="Times New Roman" pitchFamily="18" charset="0"/>
                <a:cs typeface="Times New Roman" pitchFamily="18" charset="0"/>
              </a:rPr>
              <a:t>в ній відображається організаційна діяльність, спрямована на реалізацію основних функцій </a:t>
            </a:r>
            <a:r>
              <a:rPr lang="uk-UA" sz="1800" b="1" dirty="0" smtClean="0">
                <a:latin typeface="Times New Roman" pitchFamily="18" charset="0"/>
                <a:cs typeface="Times New Roman" pitchFamily="18" charset="0"/>
              </a:rPr>
              <a:t>управління та доведення </a:t>
            </a:r>
            <a:r>
              <a:rPr lang="uk-UA" sz="1800" b="1" dirty="0" smtClean="0">
                <a:latin typeface="Times New Roman" pitchFamily="18" charset="0"/>
                <a:cs typeface="Times New Roman" pitchFamily="18" charset="0"/>
              </a:rPr>
              <a:t>до виконавців документованих розпорядчих вказівок уряду, установ вищого </a:t>
            </a:r>
            <a:r>
              <a:rPr lang="uk-UA" sz="1800" b="1" dirty="0" smtClean="0">
                <a:latin typeface="Times New Roman" pitchFamily="18" charset="0"/>
                <a:cs typeface="Times New Roman" pitchFamily="18" charset="0"/>
              </a:rPr>
              <a:t>рівня.</a:t>
            </a:r>
            <a:endParaRPr lang="ru-RU" sz="1800" b="1" dirty="0" smtClean="0">
              <a:latin typeface="Times New Roman" pitchFamily="18" charset="0"/>
              <a:cs typeface="Times New Roman" pitchFamily="18" charset="0"/>
            </a:endParaRPr>
          </a:p>
          <a:p>
            <a:pPr marL="0" indent="363538" algn="just">
              <a:buNone/>
            </a:pPr>
            <a:r>
              <a:rPr lang="uk-UA" sz="1800" dirty="0" smtClean="0">
                <a:latin typeface="Times New Roman" pitchFamily="18" charset="0"/>
                <a:cs typeface="Times New Roman" pitchFamily="18" charset="0"/>
              </a:rPr>
              <a:t>Управлінську документацію </a:t>
            </a:r>
            <a:r>
              <a:rPr lang="uk-UA" sz="1800" dirty="0" smtClean="0">
                <a:latin typeface="Times New Roman" pitchFamily="18" charset="0"/>
                <a:cs typeface="Times New Roman" pitchFamily="18" charset="0"/>
              </a:rPr>
              <a:t>класифікують </a:t>
            </a:r>
            <a:r>
              <a:rPr lang="uk-UA" sz="1800" dirty="0" smtClean="0">
                <a:latin typeface="Times New Roman" pitchFamily="18" charset="0"/>
                <a:cs typeface="Times New Roman" pitchFamily="18" charset="0"/>
              </a:rPr>
              <a:t>за різними ознаками. </a:t>
            </a:r>
            <a:r>
              <a:rPr lang="uk-UA" sz="1800" dirty="0" smtClean="0">
                <a:latin typeface="Times New Roman" pitchFamily="18" charset="0"/>
                <a:cs typeface="Times New Roman" pitchFamily="18" charset="0"/>
              </a:rPr>
              <a:t>Структура </a:t>
            </a:r>
            <a:r>
              <a:rPr lang="uk-UA" sz="1800" dirty="0" smtClean="0">
                <a:latin typeface="Times New Roman" pitchFamily="18" charset="0"/>
                <a:cs typeface="Times New Roman" pitchFamily="18" charset="0"/>
              </a:rPr>
              <a:t>управлінських документів може бути зведена до чотирьох основних типів: </a:t>
            </a:r>
            <a:r>
              <a:rPr lang="uk-UA" sz="1800" b="1" u="sng" dirty="0" smtClean="0">
                <a:latin typeface="Times New Roman" pitchFamily="18" charset="0"/>
                <a:cs typeface="Times New Roman" pitchFamily="18" charset="0"/>
              </a:rPr>
              <a:t>лінійної, матричної, деревоподібної </a:t>
            </a:r>
            <a:r>
              <a:rPr lang="uk-UA" sz="1800" b="1" u="sng" dirty="0" smtClean="0">
                <a:latin typeface="Times New Roman" pitchFamily="18" charset="0"/>
                <a:cs typeface="Times New Roman" pitchFamily="18" charset="0"/>
              </a:rPr>
              <a:t>та </a:t>
            </a:r>
            <a:r>
              <a:rPr lang="uk-UA" sz="1800" b="1" u="sng" dirty="0" smtClean="0">
                <a:latin typeface="Times New Roman" pitchFamily="18" charset="0"/>
                <a:cs typeface="Times New Roman" pitchFamily="18" charset="0"/>
              </a:rPr>
              <a:t>текстової.</a:t>
            </a:r>
            <a:endParaRPr lang="ru-RU" sz="1800" b="1" dirty="0" smtClean="0">
              <a:latin typeface="Times New Roman" pitchFamily="18" charset="0"/>
              <a:cs typeface="Times New Roman" pitchFamily="18" charset="0"/>
            </a:endParaRPr>
          </a:p>
          <a:p>
            <a:pPr algn="just"/>
            <a:r>
              <a:rPr lang="uk-UA" sz="1800" i="1" u="sng" dirty="0" smtClean="0">
                <a:latin typeface="Times New Roman" pitchFamily="18" charset="0"/>
                <a:cs typeface="Times New Roman" pitchFamily="18" charset="0"/>
              </a:rPr>
              <a:t>Лінійна структура</a:t>
            </a:r>
            <a:r>
              <a:rPr lang="uk-UA"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має вигляд </a:t>
            </a:r>
            <a:r>
              <a:rPr lang="uk-UA" sz="1800" dirty="0" smtClean="0">
                <a:latin typeface="Times New Roman" pitchFamily="18" charset="0"/>
                <a:cs typeface="Times New Roman" pitchFamily="18" charset="0"/>
              </a:rPr>
              <a:t>послідовного переліку обов’язкових </a:t>
            </a:r>
            <a:r>
              <a:rPr lang="uk-UA" sz="1800" dirty="0" smtClean="0">
                <a:latin typeface="Times New Roman" pitchFamily="18" charset="0"/>
                <a:cs typeface="Times New Roman" pitchFamily="18" charset="0"/>
              </a:rPr>
              <a:t>елементів-реквізитів, кожен з яких </a:t>
            </a:r>
            <a:r>
              <a:rPr lang="uk-UA" sz="1800" dirty="0" smtClean="0">
                <a:latin typeface="Times New Roman" pitchFamily="18" charset="0"/>
                <a:cs typeface="Times New Roman" pitchFamily="18" charset="0"/>
              </a:rPr>
              <a:t>має свій порядковий номер. </a:t>
            </a:r>
            <a:r>
              <a:rPr lang="uk-UA" sz="1800" dirty="0" smtClean="0">
                <a:latin typeface="Times New Roman" pitchFamily="18" charset="0"/>
                <a:cs typeface="Times New Roman" pitchFamily="18" charset="0"/>
              </a:rPr>
              <a:t>Наприклад:</a:t>
            </a:r>
            <a:endParaRPr lang="ru-RU" sz="18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01-Державний Герб України, </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02-Емблема організації або товарний знак</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03-зображення нагород</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04-код організації</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05-код форми документа</a:t>
            </a:r>
            <a:endParaRPr lang="ru-RU" sz="1200" dirty="0" smtClean="0">
              <a:latin typeface="Times New Roman" pitchFamily="18" charset="0"/>
              <a:cs typeface="Times New Roman" pitchFamily="18" charset="0"/>
            </a:endParaRPr>
          </a:p>
          <a:p>
            <a:pPr algn="just">
              <a:buNone/>
            </a:pPr>
            <a:r>
              <a:rPr lang="uk-UA" sz="1200" dirty="0" smtClean="0">
                <a:latin typeface="Times New Roman" pitchFamily="18" charset="0"/>
                <a:cs typeface="Times New Roman" pitchFamily="18" charset="0"/>
              </a:rPr>
              <a:t>06-.... .</a:t>
            </a:r>
            <a:endParaRPr lang="ru-RU" sz="1200" dirty="0" smtClean="0">
              <a:latin typeface="Times New Roman" pitchFamily="18" charset="0"/>
              <a:cs typeface="Times New Roman" pitchFamily="18" charset="0"/>
            </a:endParaRPr>
          </a:p>
          <a:p>
            <a:pPr algn="just"/>
            <a:endParaRPr lang="uk-UA" sz="1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714380"/>
          </a:xfrm>
        </p:spPr>
        <p:txBody>
          <a:bodyPr>
            <a:normAutofit/>
          </a:bodyPr>
          <a:lstStyle/>
          <a:p>
            <a:r>
              <a:rPr lang="ru-RU" sz="2400" dirty="0" err="1" smtClean="0">
                <a:latin typeface="Times New Roman" pitchFamily="18" charset="0"/>
                <a:cs typeface="Times New Roman" pitchFamily="18" charset="0"/>
              </a:rPr>
              <a:t>Уніфікація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стандартизація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управлінських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документів</a:t>
            </a:r>
            <a:r>
              <a:rPr lang="ru-RU" sz="2400" dirty="0" smtClean="0">
                <a:latin typeface="Times New Roman" pitchFamily="18" charset="0"/>
                <a:cs typeface="Times New Roman" pitchFamily="18" charset="0"/>
              </a:rPr>
              <a:t> </a:t>
            </a:r>
            <a:endParaRPr lang="ru-RU" sz="2400" dirty="0"/>
          </a:p>
        </p:txBody>
      </p:sp>
      <p:sp>
        <p:nvSpPr>
          <p:cNvPr id="3" name="Содержимое 2"/>
          <p:cNvSpPr>
            <a:spLocks noGrp="1"/>
          </p:cNvSpPr>
          <p:nvPr>
            <p:ph idx="1"/>
          </p:nvPr>
        </p:nvSpPr>
        <p:spPr>
          <a:xfrm>
            <a:off x="357158" y="857232"/>
            <a:ext cx="8443914" cy="4525963"/>
          </a:xfrm>
        </p:spPr>
        <p:txBody>
          <a:bodyPr/>
          <a:lstStyle/>
          <a:p>
            <a:pPr algn="just"/>
            <a:r>
              <a:rPr lang="uk-UA" sz="1800" i="1" u="sng" dirty="0" smtClean="0">
                <a:latin typeface="Times New Roman" pitchFamily="18" charset="0"/>
                <a:cs typeface="Times New Roman" pitchFamily="18" charset="0"/>
              </a:rPr>
              <a:t>Матрична структура</a:t>
            </a:r>
            <a:r>
              <a:rPr lang="uk-UA" sz="1800" dirty="0" smtClean="0">
                <a:latin typeface="Times New Roman" pitchFamily="18" charset="0"/>
                <a:cs typeface="Times New Roman" pitchFamily="18" charset="0"/>
              </a:rPr>
              <a:t> - таке розміщення інформації в документі, при якому кожний інформаційний елемент визначено найменуванням рядка і найменуванням стовпця. Така структура більш відома як таблична. </a:t>
            </a:r>
          </a:p>
          <a:p>
            <a:pPr algn="just"/>
            <a:r>
              <a:rPr lang="uk-UA" sz="1800" i="1" u="sng" dirty="0" smtClean="0">
                <a:latin typeface="Times New Roman" pitchFamily="18" charset="0"/>
                <a:cs typeface="Times New Roman" pitchFamily="18" charset="0"/>
              </a:rPr>
              <a:t>У </a:t>
            </a:r>
            <a:r>
              <a:rPr lang="uk-UA" sz="1800" i="1" u="sng" dirty="0" smtClean="0">
                <a:latin typeface="Times New Roman" pitchFamily="18" charset="0"/>
                <a:cs typeface="Times New Roman" pitchFamily="18" charset="0"/>
              </a:rPr>
              <a:t>графічному зображені деревоподібної структури </a:t>
            </a:r>
            <a:r>
              <a:rPr lang="uk-UA" sz="1800" dirty="0" smtClean="0">
                <a:latin typeface="Times New Roman" pitchFamily="18" charset="0"/>
                <a:cs typeface="Times New Roman" pitchFamily="18" charset="0"/>
              </a:rPr>
              <a:t>документа перший рівень включає реквізити, що належать безпосередньо документу, другий рівень-реквізити, пов’язанні з розкриттям інших реквізитів. </a:t>
            </a:r>
            <a:r>
              <a:rPr lang="uk-UA" sz="1800" dirty="0" smtClean="0">
                <a:latin typeface="Times New Roman" pitchFamily="18" charset="0"/>
                <a:cs typeface="Times New Roman" pitchFamily="18" charset="0"/>
              </a:rPr>
              <a:t>Кількість рівнів може збільшуватись, а реквізити - ще більше диференціюватись.</a:t>
            </a:r>
            <a:endParaRPr lang="ru-RU" sz="1800" dirty="0" smtClean="0">
              <a:latin typeface="Times New Roman" pitchFamily="18" charset="0"/>
              <a:cs typeface="Times New Roman" pitchFamily="18" charset="0"/>
            </a:endParaRPr>
          </a:p>
          <a:p>
            <a:pPr algn="just"/>
            <a:endParaRPr lang="ru-RU" sz="18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714380"/>
          </a:xfrm>
        </p:spPr>
        <p:txBody>
          <a:bodyPr>
            <a:noAutofit/>
          </a:bodyPr>
          <a:lstStyle/>
          <a:p>
            <a:r>
              <a:rPr lang="ru-RU" sz="2400" dirty="0" err="1" smtClean="0">
                <a:latin typeface="Times New Roman" pitchFamily="18" charset="0"/>
                <a:cs typeface="Times New Roman" pitchFamily="18" charset="0"/>
              </a:rPr>
              <a:t>Уніфікація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стандартизація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управлінських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документів</a:t>
            </a:r>
            <a:r>
              <a:rPr lang="ru-RU" sz="2400" dirty="0" smtClean="0">
                <a:latin typeface="Times New Roman" pitchFamily="18" charset="0"/>
                <a:cs typeface="Times New Roman" pitchFamily="18" charset="0"/>
              </a:rPr>
              <a:t> </a:t>
            </a:r>
            <a:endParaRPr lang="ru-RU" sz="2400" dirty="0"/>
          </a:p>
        </p:txBody>
      </p:sp>
      <p:sp>
        <p:nvSpPr>
          <p:cNvPr id="3" name="Содержимое 2"/>
          <p:cNvSpPr>
            <a:spLocks noGrp="1"/>
          </p:cNvSpPr>
          <p:nvPr>
            <p:ph idx="1"/>
          </p:nvPr>
        </p:nvSpPr>
        <p:spPr>
          <a:xfrm>
            <a:off x="500034" y="1000108"/>
            <a:ext cx="8229600" cy="5357850"/>
          </a:xfrm>
        </p:spPr>
        <p:txBody>
          <a:bodyPr/>
          <a:lstStyle/>
          <a:p>
            <a:pPr algn="just">
              <a:buNone/>
            </a:pPr>
            <a:r>
              <a:rPr lang="uk-UA" sz="1800" dirty="0" smtClean="0">
                <a:latin typeface="Times New Roman" pitchFamily="18" charset="0"/>
                <a:cs typeface="Times New Roman" pitchFamily="18" charset="0"/>
              </a:rPr>
              <a:t>Стандартами встановлено, що уніфікований перелік видів документів має створюватися шляхом заповнення відповідних уніфікованих форм. Такі форми розробляються відповідно до загальної моделі побудови документа, якою визначається формат, корисні площі для розміщення обов’язкових елементів та обмежування для берегів. Така модель називається </a:t>
            </a:r>
            <a:r>
              <a:rPr lang="uk-UA" sz="1800" b="1" dirty="0" smtClean="0">
                <a:latin typeface="Times New Roman" pitchFamily="18" charset="0"/>
                <a:cs typeface="Times New Roman" pitchFamily="18" charset="0"/>
              </a:rPr>
              <a:t>формуляром-зразком документа</a:t>
            </a:r>
            <a:r>
              <a:rPr lang="uk-UA" sz="1800" dirty="0" smtClean="0">
                <a:latin typeface="Times New Roman" pitchFamily="18" charset="0"/>
                <a:cs typeface="Times New Roman" pitchFamily="18" charset="0"/>
              </a:rPr>
              <a:t> </a:t>
            </a:r>
            <a:r>
              <a:rPr lang="uk-UA" sz="1800" b="1" dirty="0" smtClean="0">
                <a:latin typeface="Times New Roman" pitchFamily="18" charset="0"/>
                <a:cs typeface="Times New Roman" pitchFamily="18" charset="0"/>
              </a:rPr>
              <a:t>і являє собою креслення з розміченими горизонтальними і вертикальними лініями, що утворюють конструкційну сітку. </a:t>
            </a:r>
            <a:endParaRPr lang="ru-RU" sz="1800" b="1" dirty="0" smtClean="0">
              <a:latin typeface="Times New Roman" pitchFamily="18" charset="0"/>
              <a:cs typeface="Times New Roman" pitchFamily="18" charset="0"/>
            </a:endParaRPr>
          </a:p>
          <a:p>
            <a:pPr algn="just">
              <a:buNone/>
            </a:pPr>
            <a:r>
              <a:rPr lang="uk-UA" sz="1800" b="1" dirty="0" smtClean="0">
                <a:latin typeface="Times New Roman" pitchFamily="18" charset="0"/>
                <a:cs typeface="Times New Roman" pitchFamily="18" charset="0"/>
              </a:rPr>
              <a:t>Уніфікована система ОРД (УСОРД) - самостійна система, являє собою сукупність стандартів, інструкцій і методичних рекомендацій щодо їх використання, спрямовану на встановлення обмежень і визначення вимог до побудови та оформлення певного виду документів.  </a:t>
            </a:r>
            <a:r>
              <a:rPr lang="uk-UA" sz="1800" dirty="0" smtClean="0">
                <a:latin typeface="Times New Roman" pitchFamily="18" charset="0"/>
                <a:cs typeface="Times New Roman" pitchFamily="18" charset="0"/>
              </a:rPr>
              <a:t>УСОРД включає такі уніфіковані форми документів: акт, графік відпусток, доповідна записка, інструкція, положення, постанова, правила, наказ, протокол, розпорядження, </a:t>
            </a:r>
            <a:r>
              <a:rPr lang="uk-UA" sz="1800" dirty="0" err="1" smtClean="0">
                <a:latin typeface="Times New Roman" pitchFamily="18" charset="0"/>
                <a:cs typeface="Times New Roman" pitchFamily="18" charset="0"/>
              </a:rPr>
              <a:t>рішення....-</a:t>
            </a:r>
            <a:r>
              <a:rPr lang="uk-UA" sz="1800" dirty="0" smtClean="0">
                <a:latin typeface="Times New Roman" pitchFamily="18" charset="0"/>
                <a:cs typeface="Times New Roman" pitchFamily="18" charset="0"/>
              </a:rPr>
              <a:t> всього 73 уніфіковані форми документів. </a:t>
            </a:r>
          </a:p>
          <a:p>
            <a:pPr algn="just"/>
            <a:r>
              <a:rPr lang="uk-UA" sz="1800" b="1" dirty="0" smtClean="0">
                <a:latin typeface="Times New Roman" pitchFamily="18" charset="0"/>
                <a:cs typeface="Times New Roman" pitchFamily="18" charset="0"/>
              </a:rPr>
              <a:t>Реквізит - обов’язковий елемент управлінського документа, що надає йому інформаційної повноти і юридичної сили</a:t>
            </a:r>
            <a:r>
              <a:rPr lang="uk-UA" sz="1800"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pPr algn="just"/>
            <a:endParaRPr lang="ru-RU" sz="1800" dirty="0" smtClean="0">
              <a:latin typeface="Times New Roman" pitchFamily="18" charset="0"/>
              <a:cs typeface="Times New Roman" pitchFamily="18" charset="0"/>
            </a:endParaRPr>
          </a:p>
          <a:p>
            <a:pPr algn="just"/>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Презентация глобус">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Шаблон ГЛОБУС</Template>
  <TotalTime>121</TotalTime>
  <Words>1300</Words>
  <Application>Microsoft Office PowerPoint</Application>
  <PresentationFormat>Экран (4:3)</PresentationFormat>
  <Paragraphs>56</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Презентация глобус</vt:lpstr>
      <vt:lpstr>Стандарт  «Система організаційно-розпорядчої документації»  </vt:lpstr>
      <vt:lpstr>Слайд 2</vt:lpstr>
      <vt:lpstr> Поняття стандарту  «Система організаційно-розпорядчої документації» </vt:lpstr>
      <vt:lpstr> Мета та принципи стандартизації </vt:lpstr>
      <vt:lpstr>принципи стандартизації</vt:lpstr>
      <vt:lpstr> Принципи стандартизації </vt:lpstr>
      <vt:lpstr>Нормативні документи зі стандартизації</vt:lpstr>
      <vt:lpstr> Нормативні документи зі стандартизації </vt:lpstr>
      <vt:lpstr> Уніфікація і стандартизація управлінських документів </vt:lpstr>
      <vt:lpstr>Уніфікація і стандартизація управлінських документів </vt:lpstr>
      <vt:lpstr>Уніфікація і стандартизація управлінських документів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Olga</dc:creator>
  <cp:lastModifiedBy>Olga</cp:lastModifiedBy>
  <cp:revision>13</cp:revision>
  <dcterms:created xsi:type="dcterms:W3CDTF">2015-09-13T06:38:17Z</dcterms:created>
  <dcterms:modified xsi:type="dcterms:W3CDTF">2015-09-13T08:39:55Z</dcterms:modified>
</cp:coreProperties>
</file>