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 id="256" r:id="rId3"/>
    <p:sldId id="258" r:id="rId4"/>
    <p:sldId id="259" r:id="rId5"/>
    <p:sldId id="291" r:id="rId6"/>
    <p:sldId id="292" r:id="rId7"/>
    <p:sldId id="294" r:id="rId8"/>
    <p:sldId id="260" r:id="rId9"/>
    <p:sldId id="261" r:id="rId10"/>
    <p:sldId id="262" r:id="rId11"/>
    <p:sldId id="263" r:id="rId12"/>
    <p:sldId id="295"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25"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b="1" cap="none" spc="0">
                <a:ln/>
                <a:solidFill>
                  <a:schemeClr val="accent5">
                    <a:lumMod val="50000"/>
                  </a:schemeClr>
                </a:solidFill>
                <a:effectLst/>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2071670" y="4214818"/>
            <a:ext cx="5000660" cy="1752600"/>
          </a:xfrm>
        </p:spPr>
        <p:txBody>
          <a:bodyPr/>
          <a:lstStyle>
            <a:lvl1pPr marL="0" indent="0" algn="ctr">
              <a:buNone/>
              <a:defRPr>
                <a:solidFill>
                  <a:schemeClr val="accent5">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428625"/>
            <a:ext cx="8229600" cy="928688"/>
          </a:xfrm>
          <a:prstGeom prst="rect">
            <a:avLst/>
          </a:prstGeom>
        </p:spPr>
        <p:txBody>
          <a:bodyPr vert="horz" lIns="91440" tIns="45720" rIns="91440" bIns="45720" rtlCol="0" anchor="ct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ru-RU" dirty="0" smtClean="0"/>
              <a:t>Образец заголовка</a:t>
            </a:r>
            <a:endParaRPr lang="ru-RU" dirty="0"/>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859F65AA-DF49-4220-8ADD-646274BB259E}" type="datetimeFigureOut">
              <a:rPr lang="ru-RU" smtClean="0"/>
              <a:pPr/>
              <a:t>13.09.2015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fld id="{A36C9DA6-1F31-4357-9F52-1FBA5117621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b="1" kern="1200">
          <a:ln/>
          <a:solidFill>
            <a:srgbClr val="215968"/>
          </a:solidFill>
          <a:latin typeface="Arial" pitchFamily="34" charset="0"/>
          <a:ea typeface="+mj-ea"/>
          <a:cs typeface="Arial" pitchFamily="34" charset="0"/>
        </a:defRPr>
      </a:lvl1pPr>
      <a:lvl2pPr algn="ctr" rtl="0" eaLnBrk="1" fontAlgn="base" hangingPunct="1">
        <a:spcBef>
          <a:spcPct val="0"/>
        </a:spcBef>
        <a:spcAft>
          <a:spcPct val="0"/>
        </a:spcAft>
        <a:defRPr sz="4400" b="1">
          <a:solidFill>
            <a:srgbClr val="215968"/>
          </a:solidFill>
          <a:latin typeface="Arial" charset="0"/>
          <a:cs typeface="Arial" charset="0"/>
        </a:defRPr>
      </a:lvl2pPr>
      <a:lvl3pPr algn="ctr" rtl="0" eaLnBrk="1" fontAlgn="base" hangingPunct="1">
        <a:spcBef>
          <a:spcPct val="0"/>
        </a:spcBef>
        <a:spcAft>
          <a:spcPct val="0"/>
        </a:spcAft>
        <a:defRPr sz="4400" b="1">
          <a:solidFill>
            <a:srgbClr val="215968"/>
          </a:solidFill>
          <a:latin typeface="Arial" charset="0"/>
          <a:cs typeface="Arial" charset="0"/>
        </a:defRPr>
      </a:lvl3pPr>
      <a:lvl4pPr algn="ctr" rtl="0" eaLnBrk="1" fontAlgn="base" hangingPunct="1">
        <a:spcBef>
          <a:spcPct val="0"/>
        </a:spcBef>
        <a:spcAft>
          <a:spcPct val="0"/>
        </a:spcAft>
        <a:defRPr sz="4400" b="1">
          <a:solidFill>
            <a:srgbClr val="215968"/>
          </a:solidFill>
          <a:latin typeface="Arial" charset="0"/>
          <a:cs typeface="Arial" charset="0"/>
        </a:defRPr>
      </a:lvl4pPr>
      <a:lvl5pPr algn="ctr" rtl="0" eaLnBrk="1" fontAlgn="base" hangingPunct="1">
        <a:spcBef>
          <a:spcPct val="0"/>
        </a:spcBef>
        <a:spcAft>
          <a:spcPct val="0"/>
        </a:spcAft>
        <a:defRPr sz="4400" b="1">
          <a:solidFill>
            <a:srgbClr val="215968"/>
          </a:solidFill>
          <a:latin typeface="Arial" charset="0"/>
          <a:cs typeface="Arial" charset="0"/>
        </a:defRPr>
      </a:lvl5pPr>
      <a:lvl6pPr marL="457200" algn="ctr" rtl="0" eaLnBrk="1" fontAlgn="base" hangingPunct="1">
        <a:spcBef>
          <a:spcPct val="0"/>
        </a:spcBef>
        <a:spcAft>
          <a:spcPct val="0"/>
        </a:spcAft>
        <a:defRPr sz="4400" b="1">
          <a:solidFill>
            <a:srgbClr val="215968"/>
          </a:solidFill>
          <a:latin typeface="Arial" charset="0"/>
          <a:cs typeface="Arial" charset="0"/>
        </a:defRPr>
      </a:lvl6pPr>
      <a:lvl7pPr marL="914400" algn="ctr" rtl="0" eaLnBrk="1" fontAlgn="base" hangingPunct="1">
        <a:spcBef>
          <a:spcPct val="0"/>
        </a:spcBef>
        <a:spcAft>
          <a:spcPct val="0"/>
        </a:spcAft>
        <a:defRPr sz="4400" b="1">
          <a:solidFill>
            <a:srgbClr val="215968"/>
          </a:solidFill>
          <a:latin typeface="Arial" charset="0"/>
          <a:cs typeface="Arial" charset="0"/>
        </a:defRPr>
      </a:lvl7pPr>
      <a:lvl8pPr marL="1371600" algn="ctr" rtl="0" eaLnBrk="1" fontAlgn="base" hangingPunct="1">
        <a:spcBef>
          <a:spcPct val="0"/>
        </a:spcBef>
        <a:spcAft>
          <a:spcPct val="0"/>
        </a:spcAft>
        <a:defRPr sz="4400" b="1">
          <a:solidFill>
            <a:srgbClr val="215968"/>
          </a:solidFill>
          <a:latin typeface="Arial" charset="0"/>
          <a:cs typeface="Arial" charset="0"/>
        </a:defRPr>
      </a:lvl8pPr>
      <a:lvl9pPr marL="1828800" algn="ctr" rtl="0" eaLnBrk="1" fontAlgn="base" hangingPunct="1">
        <a:spcBef>
          <a:spcPct val="0"/>
        </a:spcBef>
        <a:spcAft>
          <a:spcPct val="0"/>
        </a:spcAft>
        <a:defRPr sz="4400" b="1">
          <a:solidFill>
            <a:srgbClr val="215968"/>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rgbClr val="215968"/>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i="1" kern="1200">
          <a:solidFill>
            <a:srgbClr val="215968"/>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rgbClr val="215968"/>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rgbClr val="215968"/>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rgbClr val="215968"/>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500306"/>
            <a:ext cx="8229600" cy="928688"/>
          </a:xfrm>
        </p:spPr>
        <p:txBody>
          <a:bodyPr>
            <a:normAutofit fontScale="90000"/>
          </a:bodyPr>
          <a:lstStyle/>
          <a:p>
            <a:r>
              <a:rPr lang="ru-RU" sz="4900" dirty="0" smtClean="0"/>
              <a:t>Стандарт </a:t>
            </a:r>
            <a:br>
              <a:rPr lang="ru-RU" sz="4900" dirty="0" smtClean="0"/>
            </a:br>
            <a:r>
              <a:rPr lang="ru-RU" sz="4900" dirty="0" smtClean="0"/>
              <a:t>«Система </a:t>
            </a:r>
            <a:r>
              <a:rPr lang="uk-UA" sz="4900" dirty="0" smtClean="0"/>
              <a:t>організаційно-розпорядчої документації» </a:t>
            </a:r>
            <a:r>
              <a:rPr lang="ru-RU" dirty="0" smtClean="0"/>
              <a:t/>
            </a:r>
            <a:br>
              <a:rPr lang="ru-RU" dirty="0" smtClean="0"/>
            </a:br>
            <a:endParaRPr lang="ru-RU" dirty="0"/>
          </a:p>
        </p:txBody>
      </p:sp>
      <p:sp>
        <p:nvSpPr>
          <p:cNvPr id="5" name="Заголовок 1"/>
          <p:cNvSpPr txBox="1">
            <a:spLocks/>
          </p:cNvSpPr>
          <p:nvPr/>
        </p:nvSpPr>
        <p:spPr>
          <a:xfrm>
            <a:off x="714348" y="4643446"/>
            <a:ext cx="8229600" cy="928688"/>
          </a:xfrm>
          <a:prstGeom prst="rect">
            <a:avLst/>
          </a:prstGeom>
        </p:spPr>
        <p:txBody>
          <a:bodyPr vert="horz" lIns="91440" tIns="45720" rIns="91440" bIns="45720" rtlCol="0" anchor="ctr">
            <a:normAutofit fontScale="975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t>Розробила</a:t>
            </a:r>
            <a:r>
              <a:rPr kumimoji="0" lang="uk-UA" b="1" i="0" u="none" strike="noStrike" kern="1200" cap="none" spc="0" normalizeH="0" baseline="0" noProof="0" smtClean="0">
                <a:ln/>
                <a:solidFill>
                  <a:srgbClr val="215968"/>
                </a:solidFill>
                <a:effectLst/>
                <a:uLnTx/>
                <a:uFillTx/>
                <a:latin typeface="Times New Roman" pitchFamily="18" charset="0"/>
                <a:ea typeface="+mj-ea"/>
                <a:cs typeface="Times New Roman" pitchFamily="18" charset="0"/>
              </a:rPr>
              <a:t>: </a:t>
            </a:r>
            <a:br>
              <a:rPr kumimoji="0" lang="uk-UA" b="1" i="0" u="none" strike="noStrike" kern="1200" cap="none" spc="0" normalizeH="0" baseline="0" noProof="0" smtClean="0">
                <a:ln/>
                <a:solidFill>
                  <a:srgbClr val="215968"/>
                </a:solidFill>
                <a:effectLst/>
                <a:uLnTx/>
                <a:uFillTx/>
                <a:latin typeface="Times New Roman" pitchFamily="18" charset="0"/>
                <a:ea typeface="+mj-ea"/>
                <a:cs typeface="Times New Roman" pitchFamily="18" charset="0"/>
              </a:rPr>
            </a:br>
            <a:r>
              <a:rPr kumimoji="0" lang="uk-UA" b="1" i="0" u="none" strike="noStrike" kern="1200" cap="none" spc="0" normalizeH="0" baseline="0" noProof="0" smtClean="0">
                <a:ln/>
                <a:solidFill>
                  <a:srgbClr val="215968"/>
                </a:solidFill>
                <a:effectLst/>
                <a:uLnTx/>
                <a:uFillTx/>
                <a:latin typeface="Times New Roman" pitchFamily="18" charset="0"/>
                <a:ea typeface="+mj-ea"/>
                <a:cs typeface="Times New Roman" pitchFamily="18" charset="0"/>
              </a:rPr>
              <a:t>майстер </a:t>
            </a:r>
            <a: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t>в/н за професією </a:t>
            </a:r>
            <a:r>
              <a:rPr kumimoji="0" lang="uk-UA" b="1" i="0" u="none" strike="noStrike" kern="1200" cap="none" spc="0" normalizeH="0" baseline="0" noProof="0" dirty="0" err="1" smtClean="0">
                <a:ln/>
                <a:solidFill>
                  <a:srgbClr val="215968"/>
                </a:solidFill>
                <a:effectLst/>
                <a:uLnTx/>
                <a:uFillTx/>
                <a:latin typeface="Times New Roman" pitchFamily="18" charset="0"/>
                <a:ea typeface="+mj-ea"/>
                <a:cs typeface="Times New Roman" pitchFamily="18" charset="0"/>
              </a:rPr>
              <a:t>“Секретар</a:t>
            </a:r>
            <a: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t> </a:t>
            </a:r>
            <a:r>
              <a:rPr kumimoji="0" lang="uk-UA" b="1" i="0" u="none" strike="noStrike" kern="1200" cap="none" spc="0" normalizeH="0" baseline="0" noProof="0" dirty="0" err="1" smtClean="0">
                <a:ln/>
                <a:solidFill>
                  <a:srgbClr val="215968"/>
                </a:solidFill>
                <a:effectLst/>
                <a:uLnTx/>
                <a:uFillTx/>
                <a:latin typeface="Times New Roman" pitchFamily="18" charset="0"/>
                <a:ea typeface="+mj-ea"/>
                <a:cs typeface="Times New Roman" pitchFamily="18" charset="0"/>
              </a:rPr>
              <a:t>керівника”</a:t>
            </a:r>
            <a: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t/>
            </a:r>
            <a:b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br>
            <a:r>
              <a:rPr kumimoji="0" lang="uk-UA" b="1" i="0" u="none" strike="noStrike" kern="1200" cap="none" spc="0" normalizeH="0" baseline="0" noProof="0" dirty="0" err="1" smtClean="0">
                <a:ln/>
                <a:solidFill>
                  <a:srgbClr val="215968"/>
                </a:solidFill>
                <a:effectLst/>
                <a:uLnTx/>
                <a:uFillTx/>
                <a:latin typeface="Times New Roman" pitchFamily="18" charset="0"/>
                <a:ea typeface="+mj-ea"/>
                <a:cs typeface="Times New Roman" pitchFamily="18" charset="0"/>
              </a:rPr>
              <a:t>Цюпак</a:t>
            </a:r>
            <a:r>
              <a:rPr kumimoji="0" lang="uk-UA" b="1" i="0" u="none" strike="noStrike" kern="1200" cap="none" spc="0" normalizeH="0" baseline="0" noProof="0" dirty="0" smtClean="0">
                <a:ln/>
                <a:solidFill>
                  <a:srgbClr val="215968"/>
                </a:solidFill>
                <a:effectLst/>
                <a:uLnTx/>
                <a:uFillTx/>
                <a:latin typeface="Times New Roman" pitchFamily="18" charset="0"/>
                <a:ea typeface="+mj-ea"/>
                <a:cs typeface="Times New Roman" pitchFamily="18" charset="0"/>
              </a:rPr>
              <a:t> О.В.</a:t>
            </a:r>
            <a:endParaRPr kumimoji="0" lang="ru-RU" b="1" i="0" u="none" strike="noStrike" kern="1200" cap="none" spc="0" normalizeH="0" baseline="0" noProof="0" dirty="0">
              <a:ln/>
              <a:solidFill>
                <a:srgbClr val="215968"/>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785786" y="714356"/>
            <a:ext cx="7929618" cy="4031873"/>
          </a:xfrm>
          <a:prstGeom prst="rect">
            <a:avLst/>
          </a:prstGeom>
          <a:solidFill>
            <a:srgbClr val="FFFFFF">
              <a:alpha val="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Поняття стандарту «Система організаційно-розпорядчої документації». </a:t>
            </a: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Мета та принципи стандартизації.</a:t>
            </a:r>
            <a:endParaRPr lang="ru-RU" sz="3200" b="1" i="1" dirty="0">
              <a:ln/>
              <a:solidFill>
                <a:srgbClr val="215968"/>
              </a:solidFill>
              <a:latin typeface="Times New Roman" pitchFamily="18" charset="0"/>
              <a:ea typeface="+mj-ea"/>
              <a:cs typeface="Times New Roman" pitchFamily="18" charset="0"/>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Нормативні документи зі стандартизації</a:t>
            </a:r>
            <a:endParaRPr lang="ru-RU" sz="3200" b="1" i="1" dirty="0">
              <a:ln/>
              <a:solidFill>
                <a:srgbClr val="215968"/>
              </a:solidFill>
              <a:latin typeface="Times New Roman" pitchFamily="18" charset="0"/>
              <a:ea typeface="+mj-ea"/>
              <a:cs typeface="Times New Roman" pitchFamily="18" charset="0"/>
            </a:endParaRPr>
          </a:p>
          <a:p>
            <a:pPr marL="228600" indent="-228600" algn="just" eaLnBrk="0" fontAlgn="base" hangingPunct="0">
              <a:spcBef>
                <a:spcPct val="0"/>
              </a:spcBef>
              <a:spcAft>
                <a:spcPct val="0"/>
              </a:spcAft>
              <a:buFont typeface="+mj-lt"/>
              <a:buAutoNum type="arabicPeriod"/>
            </a:pPr>
            <a:r>
              <a:rPr lang="ru-RU" sz="3200" b="1" i="1" dirty="0" err="1">
                <a:ln/>
                <a:solidFill>
                  <a:srgbClr val="215968"/>
                </a:solidFill>
                <a:latin typeface="Times New Roman" pitchFamily="18" charset="0"/>
                <a:ea typeface="+mj-ea"/>
                <a:cs typeface="Times New Roman" pitchFamily="18" charset="0"/>
              </a:rPr>
              <a:t>Уніфікація</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і</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стандартизація</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управлінських</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документів</a:t>
            </a:r>
            <a:endParaRPr lang="ru-RU" sz="3200" b="1" i="1" dirty="0">
              <a:ln/>
              <a:solidFill>
                <a:srgbClr val="215968"/>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928688"/>
          </a:xfrm>
        </p:spPr>
        <p:txBody>
          <a:bodyPr>
            <a:normAutofit fontScale="90000"/>
          </a:bodyPr>
          <a:lstStyle/>
          <a:p>
            <a:pPr lvl="0"/>
            <a:r>
              <a:rPr lang="uk-UA" sz="31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31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Поняття </a:t>
            </a:r>
            <a:r>
              <a:rPr lang="uk-UA" sz="3100" dirty="0" smtClean="0">
                <a:latin typeface="Times New Roman" pitchFamily="18" charset="0"/>
                <a:cs typeface="Times New Roman" pitchFamily="18" charset="0"/>
              </a:rPr>
              <a:t>стандарту  </a:t>
            </a:r>
            <a:r>
              <a:rPr lang="uk-UA" sz="2700" dirty="0" smtClean="0">
                <a:latin typeface="Times New Roman" pitchFamily="18" charset="0"/>
                <a:cs typeface="Times New Roman" pitchFamily="18" charset="0"/>
              </a:rPr>
              <a:t>«</a:t>
            </a:r>
            <a:r>
              <a:rPr lang="uk-UA" sz="2700" smtClean="0">
                <a:latin typeface="Times New Roman" pitchFamily="18" charset="0"/>
                <a:cs typeface="Times New Roman" pitchFamily="18" charset="0"/>
              </a:rPr>
              <a:t>Система </a:t>
            </a:r>
            <a:r>
              <a:rPr lang="uk-UA" sz="2700" smtClean="0">
                <a:latin typeface="Times New Roman" pitchFamily="18" charset="0"/>
                <a:cs typeface="Times New Roman" pitchFamily="18" charset="0"/>
              </a:rPr>
              <a:t>ОРД»</a:t>
            </a:r>
            <a:r>
              <a:rPr lang="uk-UA" sz="3100" dirty="0" smtClean="0">
                <a:latin typeface="Times New Roman" pitchFamily="18" charset="0"/>
                <a:cs typeface="Times New Roman" pitchFamily="18" charset="0"/>
              </a:rPr>
              <a:t/>
            </a:r>
            <a:br>
              <a:rPr lang="uk-UA" sz="3100" dirty="0" smtClean="0">
                <a:latin typeface="Times New Roman" pitchFamily="18" charset="0"/>
                <a:cs typeface="Times New Roman" pitchFamily="18" charset="0"/>
              </a:rPr>
            </a:br>
            <a:endParaRPr lang="ru-RU" sz="31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1285860"/>
            <a:ext cx="8229600" cy="4786346"/>
          </a:xfrm>
        </p:spPr>
        <p:txBody>
          <a:bodyPr>
            <a:normAutofit fontScale="25000" lnSpcReduction="20000"/>
          </a:bodyPr>
          <a:lstStyle/>
          <a:p>
            <a:pPr marL="0" indent="363538" algn="just">
              <a:buNone/>
            </a:pPr>
            <a:r>
              <a:rPr lang="uk-UA" sz="8000" dirty="0">
                <a:latin typeface="Times New Roman" pitchFamily="18" charset="0"/>
                <a:cs typeface="Times New Roman" pitchFamily="18" charset="0"/>
              </a:rPr>
              <a:t>Одним з основних завдань сучасного діловодства є - всебічне підвищення технічного рівня та якості документів. Така документація повинна відповідати останнім досягненням науки, найвищим техніко-економічним, естетичним та іншим вимогам</a:t>
            </a:r>
            <a:r>
              <a:rPr lang="uk-UA" sz="8000" dirty="0" smtClean="0">
                <a:latin typeface="Times New Roman" pitchFamily="18" charset="0"/>
                <a:cs typeface="Times New Roman" pitchFamily="18" charset="0"/>
              </a:rPr>
              <a:t>. Одним </a:t>
            </a:r>
            <a:r>
              <a:rPr lang="uk-UA" sz="8000" dirty="0">
                <a:latin typeface="Times New Roman" pitchFamily="18" charset="0"/>
                <a:cs typeface="Times New Roman" pitchFamily="18" charset="0"/>
              </a:rPr>
              <a:t>із ефективних засобів підвищення якості документації на всіх стадіях її створення є стандартизація. </a:t>
            </a:r>
            <a:endParaRPr lang="ru-RU" sz="8000" dirty="0">
              <a:latin typeface="Times New Roman" pitchFamily="18" charset="0"/>
              <a:cs typeface="Times New Roman" pitchFamily="18" charset="0"/>
            </a:endParaRPr>
          </a:p>
          <a:p>
            <a:pPr marL="0" indent="363538" algn="just">
              <a:buNone/>
            </a:pPr>
            <a:r>
              <a:rPr lang="uk-UA" sz="8000" b="1" dirty="0">
                <a:latin typeface="Times New Roman" pitchFamily="18" charset="0"/>
                <a:cs typeface="Times New Roman" pitchFamily="18" charset="0"/>
              </a:rPr>
              <a:t>Стандартизація - установлення та використання у різних галузях обов'язкових норм і правил з метою прискорення виробничого процесу і досягнення високої якості роботи з документами</a:t>
            </a:r>
            <a:r>
              <a:rPr lang="uk-UA" sz="8000" b="1" dirty="0" smtClean="0">
                <a:latin typeface="Times New Roman" pitchFamily="18" charset="0"/>
                <a:cs typeface="Times New Roman" pitchFamily="18" charset="0"/>
              </a:rPr>
              <a:t>. Це діяльність, спрямована на оптимальний ступінь впорядкування у певній галузі.</a:t>
            </a:r>
            <a:r>
              <a:rPr lang="uk-UA" sz="8000" dirty="0" smtClean="0">
                <a:latin typeface="Times New Roman" pitchFamily="18" charset="0"/>
                <a:cs typeface="Times New Roman" pitchFamily="18" charset="0"/>
              </a:rPr>
              <a:t> </a:t>
            </a:r>
            <a:endParaRPr lang="ru-RU" sz="8000" dirty="0">
              <a:latin typeface="Times New Roman" pitchFamily="18" charset="0"/>
              <a:cs typeface="Times New Roman" pitchFamily="18" charset="0"/>
            </a:endParaRPr>
          </a:p>
          <a:p>
            <a:pPr marL="0" indent="363538" algn="just">
              <a:buNone/>
            </a:pPr>
            <a:r>
              <a:rPr lang="uk-UA" sz="8000" b="1" dirty="0">
                <a:latin typeface="Times New Roman" pitchFamily="18" charset="0"/>
                <a:cs typeface="Times New Roman" pitchFamily="18" charset="0"/>
              </a:rPr>
              <a:t>Головним центром стандартизації є Державний комітет України зі стандартизації, метрології і сертифікації (Держстандарт України)</a:t>
            </a:r>
            <a:r>
              <a:rPr lang="uk-UA" sz="8000" dirty="0">
                <a:latin typeface="Times New Roman" pitchFamily="18" charset="0"/>
                <a:cs typeface="Times New Roman" pitchFamily="18" charset="0"/>
              </a:rPr>
              <a:t>, </a:t>
            </a:r>
            <a:r>
              <a:rPr lang="uk-UA" sz="8000" dirty="0" smtClean="0">
                <a:latin typeface="Times New Roman" pitchFamily="18" charset="0"/>
                <a:cs typeface="Times New Roman" pitchFamily="18" charset="0"/>
              </a:rPr>
              <a:t>який </a:t>
            </a:r>
            <a:r>
              <a:rPr lang="uk-UA" sz="8000" dirty="0">
                <a:latin typeface="Times New Roman" pitchFamily="18" charset="0"/>
                <a:cs typeface="Times New Roman" pitchFamily="18" charset="0"/>
              </a:rPr>
              <a:t>організовує, координує і здійснює </a:t>
            </a:r>
            <a:r>
              <a:rPr lang="uk-UA" sz="8000" dirty="0" smtClean="0">
                <a:latin typeface="Times New Roman" pitchFamily="18" charset="0"/>
                <a:cs typeface="Times New Roman" pitchFamily="18" charset="0"/>
              </a:rPr>
              <a:t>роботу відносно  </a:t>
            </a:r>
            <a:r>
              <a:rPr lang="uk-UA" sz="8000" dirty="0">
                <a:latin typeface="Times New Roman" pitchFamily="18" charset="0"/>
                <a:cs typeface="Times New Roman" pitchFamily="18" charset="0"/>
              </a:rPr>
              <a:t>національних </a:t>
            </a:r>
            <a:r>
              <a:rPr lang="uk-UA" sz="8000" dirty="0" smtClean="0">
                <a:latin typeface="Times New Roman" pitchFamily="18" charset="0"/>
                <a:cs typeface="Times New Roman" pitchFamily="18" charset="0"/>
              </a:rPr>
              <a:t>стандартів. </a:t>
            </a:r>
            <a:endParaRPr lang="ru-RU" sz="8000" dirty="0">
              <a:latin typeface="Times New Roman" pitchFamily="18" charset="0"/>
              <a:cs typeface="Times New Roman" pitchFamily="18" charset="0"/>
            </a:endParaRPr>
          </a:p>
          <a:p>
            <a:pPr marL="0" indent="363538" algn="just">
              <a:buNone/>
            </a:pPr>
            <a:r>
              <a:rPr lang="uk-UA" sz="8000" u="sng" dirty="0" smtClean="0">
                <a:latin typeface="Times New Roman" pitchFamily="18" charset="0"/>
                <a:cs typeface="Times New Roman" pitchFamily="18" charset="0"/>
              </a:rPr>
              <a:t>Держстандарт </a:t>
            </a:r>
            <a:r>
              <a:rPr lang="uk-UA" sz="8000" u="sng" dirty="0">
                <a:latin typeface="Times New Roman" pitchFamily="18" charset="0"/>
                <a:cs typeface="Times New Roman" pitchFamily="18" charset="0"/>
              </a:rPr>
              <a:t>України </a:t>
            </a:r>
            <a:r>
              <a:rPr lang="uk-UA" sz="8000" dirty="0">
                <a:latin typeface="Times New Roman" pitchFamily="18" charset="0"/>
                <a:cs typeface="Times New Roman" pitchFamily="18" charset="0"/>
              </a:rPr>
              <a:t>з урахуванням суспільних потреб </a:t>
            </a:r>
            <a:r>
              <a:rPr lang="uk-UA" sz="8000" dirty="0" smtClean="0">
                <a:latin typeface="Times New Roman" pitchFamily="18" charset="0"/>
                <a:cs typeface="Times New Roman" pitchFamily="18" charset="0"/>
              </a:rPr>
              <a:t>щорічно </a:t>
            </a:r>
            <a:r>
              <a:rPr lang="uk-UA" sz="8000" dirty="0">
                <a:latin typeface="Times New Roman" pitchFamily="18" charset="0"/>
                <a:cs typeface="Times New Roman" pitchFamily="18" charset="0"/>
              </a:rPr>
              <a:t>формує програму зі стандартизації, яка включає перелік національних стандартів, прийнятих до розробки. </a:t>
            </a:r>
            <a:r>
              <a:rPr lang="ru-RU" sz="8000" dirty="0" err="1">
                <a:latin typeface="Times New Roman" pitchFamily="18" charset="0"/>
                <a:cs typeface="Times New Roman" pitchFamily="18" charset="0"/>
              </a:rPr>
              <a:t>Програма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публікується</a:t>
            </a:r>
            <a:r>
              <a:rPr lang="ru-RU" sz="8000" dirty="0">
                <a:latin typeface="Times New Roman" pitchFamily="18" charset="0"/>
                <a:cs typeface="Times New Roman" pitchFamily="18" charset="0"/>
              </a:rPr>
              <a:t> один раз у </a:t>
            </a:r>
            <a:r>
              <a:rPr lang="ru-RU" sz="8000" dirty="0" err="1">
                <a:latin typeface="Times New Roman" pitchFamily="18" charset="0"/>
                <a:cs typeface="Times New Roman" pitchFamily="18" charset="0"/>
              </a:rPr>
              <a:t>шість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місяців</a:t>
            </a:r>
            <a:r>
              <a:rPr lang="ru-RU" sz="8000" dirty="0">
                <a:latin typeface="Times New Roman" pitchFamily="18" charset="0"/>
                <a:cs typeface="Times New Roman" pitchFamily="18" charset="0"/>
              </a:rPr>
              <a:t> в </a:t>
            </a:r>
            <a:r>
              <a:rPr lang="ru-RU" sz="8000" dirty="0" err="1">
                <a:latin typeface="Times New Roman" pitchFamily="18" charset="0"/>
                <a:cs typeface="Times New Roman" pitchFamily="18" charset="0"/>
              </a:rPr>
              <a:t>офіційному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виданні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Держстандарту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й</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розміщується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інформаційних</a:t>
            </a:r>
            <a:r>
              <a:rPr lang="ru-RU" sz="8000" dirty="0">
                <a:latin typeface="Times New Roman" pitchFamily="18" charset="0"/>
                <a:cs typeface="Times New Roman" pitchFamily="18" charset="0"/>
              </a:rPr>
              <a:t> мережах.</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928688"/>
          </a:xfrm>
        </p:spPr>
        <p:txBody>
          <a:bodyPr>
            <a:normAutofit fontScale="90000"/>
          </a:bodyPr>
          <a:lstStyle/>
          <a:p>
            <a:pPr lvl="0"/>
            <a: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Мета та принципи стандартизації</a:t>
            </a:r>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endParaRPr lang="ru-RU" sz="31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928670"/>
            <a:ext cx="8229600" cy="5000660"/>
          </a:xfrm>
        </p:spPr>
        <p:txBody>
          <a:bodyPr/>
          <a:lstStyle/>
          <a:p>
            <a:pPr algn="just">
              <a:buNone/>
            </a:pPr>
            <a:r>
              <a:rPr lang="uk-UA" sz="1800" b="1" dirty="0" smtClean="0">
                <a:latin typeface="Times New Roman" pitchFamily="18" charset="0"/>
                <a:cs typeface="Times New Roman" pitchFamily="18" charset="0"/>
              </a:rPr>
              <a:t>Мета: </a:t>
            </a:r>
            <a:r>
              <a:rPr lang="uk-UA" sz="1800" b="1" i="1" dirty="0" smtClean="0">
                <a:latin typeface="Times New Roman" pitchFamily="18" charset="0"/>
                <a:cs typeface="Times New Roman" pitchFamily="18" charset="0"/>
              </a:rPr>
              <a:t>привести до єдиного стандарту усю робочу документацію, пришвидшити роботу з документами та підвищити їх якість.</a:t>
            </a:r>
            <a:endParaRPr lang="ru-RU" sz="1800" dirty="0" smtClean="0">
              <a:latin typeface="Times New Roman" pitchFamily="18" charset="0"/>
              <a:cs typeface="Times New Roman" pitchFamily="18" charset="0"/>
            </a:endParaRPr>
          </a:p>
          <a:p>
            <a:pPr algn="just">
              <a:buNone/>
            </a:pPr>
            <a:r>
              <a:rPr lang="uk-UA" sz="1800" b="1" dirty="0" smtClean="0">
                <a:latin typeface="Times New Roman" pitchFamily="18" charset="0"/>
                <a:cs typeface="Times New Roman" pitchFamily="18" charset="0"/>
              </a:rPr>
              <a:t>Принципи:</a:t>
            </a:r>
            <a:endParaRPr lang="ru-RU" sz="1800" dirty="0" smtClean="0">
              <a:latin typeface="Times New Roman" pitchFamily="18" charset="0"/>
              <a:cs typeface="Times New Roman" pitchFamily="18" charset="0"/>
            </a:endParaRPr>
          </a:p>
          <a:p>
            <a:pPr lvl="0" algn="just">
              <a:buFont typeface="+mj-lt"/>
              <a:buAutoNum type="arabicPeriod"/>
            </a:pPr>
            <a:r>
              <a:rPr lang="uk-UA" sz="1800" b="1" dirty="0" smtClean="0">
                <a:latin typeface="Times New Roman" pitchFamily="18" charset="0"/>
                <a:cs typeface="Times New Roman" pitchFamily="18" charset="0"/>
              </a:rPr>
              <a:t>Досягнення однаковості документів у межах системи і </a:t>
            </a:r>
            <a:r>
              <a:rPr lang="uk-UA" sz="1800" b="1" dirty="0" err="1" smtClean="0">
                <a:latin typeface="Times New Roman" pitchFamily="18" charset="0"/>
                <a:cs typeface="Times New Roman" pitchFamily="18" charset="0"/>
              </a:rPr>
              <a:t>співставність</a:t>
            </a:r>
            <a:r>
              <a:rPr lang="uk-UA" sz="1800" b="1" dirty="0" smtClean="0">
                <a:latin typeface="Times New Roman" pitchFamily="18" charset="0"/>
                <a:cs typeface="Times New Roman" pitchFamily="18" charset="0"/>
              </a:rPr>
              <a:t> їх окремих елементів. </a:t>
            </a:r>
            <a:r>
              <a:rPr lang="uk-UA" sz="1600" dirty="0" smtClean="0">
                <a:latin typeface="Times New Roman" pitchFamily="18" charset="0"/>
                <a:cs typeface="Times New Roman" pitchFamily="18" charset="0"/>
              </a:rPr>
              <a:t>Сучасні організації використовують управлінські документи різної форми подання інформації (традиційна, графічна, електронна). Тому цей принцип може бути реалізований за рахунок використання єдиної вихідної схеми побудови документів, які входять у систему. За таку вихідну схему можна прийняти формуляр-зразок ОРД, включений до </a:t>
            </a:r>
            <a:r>
              <a:rPr lang="uk-UA" sz="1600" u="sng" dirty="0" smtClean="0">
                <a:latin typeface="Times New Roman" pitchFamily="18" charset="0"/>
                <a:cs typeface="Times New Roman" pitchFamily="18" charset="0"/>
              </a:rPr>
              <a:t>Уніфікованої системи організаційно-розпорядчих документів</a:t>
            </a:r>
            <a:r>
              <a:rPr lang="uk-UA" sz="1600" dirty="0" smtClean="0">
                <a:latin typeface="Times New Roman" pitchFamily="18" charset="0"/>
                <a:cs typeface="Times New Roman" pitchFamily="18" charset="0"/>
              </a:rPr>
              <a:t>. Ще одним шляхом досягнення однаковості документів і співставлення їх складових є визначення правил оформлення документа в цілому та окремих його реквізитів, а саме, слід використовувати типові тексти або окремі типізовані складові, виробити єдину схему їх побудови, звести до мінімуму словниковий запас і максимально спростити граматичні засоби, використовувані при підготовці текстів. </a:t>
            </a:r>
            <a:endParaRPr lang="ru-RU" sz="1600" dirty="0" smtClean="0">
              <a:latin typeface="Times New Roman" pitchFamily="18" charset="0"/>
              <a:cs typeface="Times New Roman" pitchFamily="18" charset="0"/>
            </a:endParaRPr>
          </a:p>
          <a:p>
            <a:pPr algn="just">
              <a:buNone/>
            </a:pPr>
            <a:r>
              <a:rPr lang="uk-UA" sz="1800" b="1" i="1" dirty="0" smtClean="0">
                <a:latin typeface="Times New Roman" pitchFamily="18" charset="0"/>
                <a:cs typeface="Times New Roman" pitchFamily="18" charset="0"/>
              </a:rPr>
              <a:t>Основні правила і вимоги до створення, обробки і використання ОРД встановлені Державним стандартом України 4163-2003 </a:t>
            </a:r>
            <a:r>
              <a:rPr lang="uk-UA" sz="1800" b="1" i="1" dirty="0" err="1" smtClean="0">
                <a:latin typeface="Times New Roman" pitchFamily="18" charset="0"/>
                <a:cs typeface="Times New Roman" pitchFamily="18" charset="0"/>
              </a:rPr>
              <a:t>“Державна</a:t>
            </a:r>
            <a:r>
              <a:rPr lang="uk-UA" sz="1800" b="1" i="1" dirty="0" smtClean="0">
                <a:latin typeface="Times New Roman" pitchFamily="18" charset="0"/>
                <a:cs typeface="Times New Roman" pitchFamily="18" charset="0"/>
              </a:rPr>
              <a:t> уніфікована система документації. Уніфікована система організаційно-розпорядчих документації. вимоги до оформлення документів ”.</a:t>
            </a:r>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42852"/>
            <a:ext cx="8229600" cy="928688"/>
          </a:xfrm>
        </p:spPr>
        <p:txBody>
          <a:bodyPr>
            <a:normAutofit/>
          </a:bodyPr>
          <a:lstStyle/>
          <a:p>
            <a:r>
              <a:rPr lang="uk-UA" sz="2800" dirty="0" smtClean="0">
                <a:latin typeface="Times New Roman" pitchFamily="18" charset="0"/>
                <a:cs typeface="Times New Roman" pitchFamily="18" charset="0"/>
              </a:rPr>
              <a:t>принципи стандартизації</a:t>
            </a:r>
            <a:endParaRPr lang="ru-RU" sz="2800" dirty="0"/>
          </a:p>
        </p:txBody>
      </p:sp>
      <p:sp>
        <p:nvSpPr>
          <p:cNvPr id="3" name="Содержимое 2"/>
          <p:cNvSpPr>
            <a:spLocks noGrp="1"/>
          </p:cNvSpPr>
          <p:nvPr>
            <p:ph idx="1"/>
          </p:nvPr>
        </p:nvSpPr>
        <p:spPr>
          <a:xfrm>
            <a:off x="428596" y="1000108"/>
            <a:ext cx="8229600" cy="5143536"/>
          </a:xfrm>
        </p:spPr>
        <p:txBody>
          <a:bodyPr/>
          <a:lstStyle/>
          <a:p>
            <a:pPr lvl="0" algn="just">
              <a:buFont typeface="+mj-lt"/>
              <a:buAutoNum type="arabicPeriod" startAt="2"/>
            </a:pPr>
            <a:r>
              <a:rPr lang="uk-UA" sz="1800" b="1" dirty="0" smtClean="0">
                <a:latin typeface="Times New Roman" pitchFamily="18" charset="0"/>
                <a:cs typeface="Times New Roman" pitchFamily="18" charset="0"/>
              </a:rPr>
              <a:t>Зменшення кількості видів документів: </a:t>
            </a:r>
            <a:r>
              <a:rPr lang="uk-UA" sz="1800" dirty="0" smtClean="0">
                <a:latin typeface="Times New Roman" pitchFamily="18" charset="0"/>
                <a:cs typeface="Times New Roman" pitchFamily="18" charset="0"/>
              </a:rPr>
              <a:t>ОРД має багато видів і різновидів документів, що функціонують у діловодстві всіх установ і є об’єктом постійного вдосконалення й раціоналізації. </a:t>
            </a:r>
          </a:p>
          <a:p>
            <a:pPr algn="just">
              <a:buFont typeface="+mj-lt"/>
              <a:buAutoNum type="arabicPeriod" startAt="3"/>
            </a:pPr>
            <a:r>
              <a:rPr lang="ru-RU" sz="1800" b="1" dirty="0" smtClean="0">
                <a:latin typeface="Times New Roman" pitchFamily="18" charset="0"/>
                <a:cs typeface="Times New Roman" pitchFamily="18" charset="0"/>
              </a:rPr>
              <a:t>П</a:t>
            </a:r>
            <a:r>
              <a:rPr lang="uk-UA" sz="1800" b="1" dirty="0" err="1" smtClean="0">
                <a:latin typeface="Times New Roman" pitchFamily="18" charset="0"/>
                <a:cs typeface="Times New Roman" pitchFamily="18" charset="0"/>
              </a:rPr>
              <a:t>ідвищення</a:t>
            </a:r>
            <a:r>
              <a:rPr lang="uk-UA" sz="1800" b="1" dirty="0" smtClean="0">
                <a:latin typeface="Times New Roman" pitchFamily="18" charset="0"/>
                <a:cs typeface="Times New Roman" pitchFamily="18" charset="0"/>
              </a:rPr>
              <a:t> інформативності документів: </a:t>
            </a:r>
            <a:r>
              <a:rPr lang="uk-UA" sz="1800" dirty="0" smtClean="0">
                <a:latin typeface="Times New Roman" pitchFamily="18" charset="0"/>
                <a:cs typeface="Times New Roman" pitchFamily="18" charset="0"/>
              </a:rPr>
              <a:t>Найближчим часом обсяг інформаційних джерел, що використовується суспільством, може подвоїтись. Опрацювання таких обсягів інформації вимагатиме збільшення і чисельності фахівців, а це є економічно недоцільним. Тому потрібно усунути інформаційне перевантаження документів. Вміщена в них інформація повинна забезпечувати вирішення максимального числа завдань при мінімальному її обсязі. Цього можна досягти уникненням дублювання інформації як у межах одного документа, так і у споріднених групах документів одного призначення</a:t>
            </a:r>
          </a:p>
          <a:p>
            <a:pPr lvl="0" algn="just">
              <a:buFont typeface="+mj-lt"/>
              <a:buAutoNum type="arabicPeriod" startAt="3"/>
            </a:pPr>
            <a:r>
              <a:rPr lang="uk-UA" sz="1800" b="1" dirty="0" smtClean="0">
                <a:latin typeface="Times New Roman" pitchFamily="18" charset="0"/>
                <a:cs typeface="Times New Roman" pitchFamily="18" charset="0"/>
              </a:rPr>
              <a:t>Системність уніфікації</a:t>
            </a:r>
            <a:r>
              <a:rPr lang="uk-UA" sz="1800" b="1" dirty="0" smtClean="0"/>
              <a:t>: </a:t>
            </a:r>
            <a:r>
              <a:rPr lang="uk-UA" sz="1800" dirty="0" smtClean="0">
                <a:latin typeface="Times New Roman" pitchFamily="18" charset="0"/>
                <a:cs typeface="Times New Roman" pitchFamily="18" charset="0"/>
              </a:rPr>
              <a:t>полягає у виявленні основних класифікаційних ознак ОРД і їх наступного обґрунтування. Загальна класифікація схеми групування управлінських документів у відповідні системи закріплена Державним класифікатором управлінської документації (ДКУД 010-98).  ДКУД є нормативним документом, що складають державну систему класифікації і кодування техніко-економічної та соціальної інформації в Україні.</a:t>
            </a:r>
            <a:endParaRPr lang="ru-RU" sz="1800" dirty="0" smtClean="0">
              <a:latin typeface="Times New Roman" pitchFamily="18" charset="0"/>
              <a:cs typeface="Times New Roman" pitchFamily="18" charset="0"/>
            </a:endParaRPr>
          </a:p>
          <a:p>
            <a:pPr algn="just">
              <a:buFont typeface="+mj-lt"/>
              <a:buAutoNum type="arabicPeriod" startAt="3"/>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928688"/>
          </a:xfrm>
        </p:spPr>
        <p:txBody>
          <a:bodyPr>
            <a:normAutofit fontScale="90000"/>
          </a:bodyPr>
          <a:lstStyle/>
          <a:p>
            <a:r>
              <a:rPr lang="uk-UA" sz="3100" dirty="0" smtClean="0">
                <a:latin typeface="Times New Roman" pitchFamily="18" charset="0"/>
                <a:cs typeface="Times New Roman" pitchFamily="18" charset="0"/>
              </a:rPr>
              <a:t/>
            </a:r>
            <a:br>
              <a:rPr lang="uk-UA" sz="3100" dirty="0" smtClean="0">
                <a:latin typeface="Times New Roman" pitchFamily="18" charset="0"/>
                <a:cs typeface="Times New Roman" pitchFamily="18" charset="0"/>
              </a:rPr>
            </a:br>
            <a:r>
              <a:rPr lang="uk-UA" sz="3100" dirty="0" smtClean="0">
                <a:latin typeface="Times New Roman" pitchFamily="18" charset="0"/>
                <a:cs typeface="Times New Roman" pitchFamily="18" charset="0"/>
              </a:rPr>
              <a:t>Принципи стандартизації</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500034" y="1000108"/>
            <a:ext cx="8229600" cy="4525963"/>
          </a:xfrm>
        </p:spPr>
        <p:txBody>
          <a:bodyPr/>
          <a:lstStyle/>
          <a:p>
            <a:pPr lvl="0" algn="just">
              <a:buFont typeface="+mj-lt"/>
              <a:buAutoNum type="arabicPeriod" startAt="5"/>
            </a:pPr>
            <a:r>
              <a:rPr lang="uk-UA" sz="1800" b="1" dirty="0" smtClean="0">
                <a:latin typeface="Times New Roman" pitchFamily="18" charset="0"/>
                <a:cs typeface="Times New Roman" pitchFamily="18" charset="0"/>
              </a:rPr>
              <a:t>Комплексність: </a:t>
            </a:r>
            <a:r>
              <a:rPr lang="uk-UA" sz="1800" dirty="0" smtClean="0">
                <a:latin typeface="Times New Roman" pitchFamily="18" charset="0"/>
                <a:cs typeface="Times New Roman" pitchFamily="18" charset="0"/>
              </a:rPr>
              <a:t>здійснюючи уніфікацію документів у межах конкретної системи всі вимоги необхідно приводити у відповідність із вимогами і оформленням документів в інших </a:t>
            </a:r>
            <a:r>
              <a:rPr lang="uk-UA" sz="1800" dirty="0" err="1" smtClean="0">
                <a:latin typeface="Times New Roman" pitchFamily="18" charset="0"/>
                <a:cs typeface="Times New Roman" pitchFamily="18" charset="0"/>
              </a:rPr>
              <a:t>документаційних</a:t>
            </a:r>
            <a:r>
              <a:rPr lang="uk-UA" sz="1800" dirty="0" smtClean="0">
                <a:latin typeface="Times New Roman" pitchFamily="18" charset="0"/>
                <a:cs typeface="Times New Roman" pitchFamily="18" charset="0"/>
              </a:rPr>
              <a:t> системах. Ці системи  тісно пов’язані між собою, і в практиці менеджменту доводиться мати справу з великими обсягами документів, що належать до різних систем документації. Ефективність управлінської діяльності відчутно знижується через відсутність єдиних форм і правил оформлень документів.</a:t>
            </a:r>
          </a:p>
          <a:p>
            <a:pPr algn="just">
              <a:buFont typeface="+mj-lt"/>
              <a:buAutoNum type="arabicPeriod" startAt="5"/>
            </a:pPr>
            <a:r>
              <a:rPr lang="uk-UA" sz="1800" b="1" dirty="0" smtClean="0">
                <a:latin typeface="Times New Roman" pitchFamily="18" charset="0"/>
                <a:cs typeface="Times New Roman" pitchFamily="18" charset="0"/>
              </a:rPr>
              <a:t>Стабільність вимог:</a:t>
            </a:r>
            <a:r>
              <a:rPr lang="uk-UA" sz="1800" dirty="0" smtClean="0">
                <a:latin typeface="Times New Roman" pitchFamily="18" charset="0"/>
                <a:cs typeface="Times New Roman" pitchFamily="18" charset="0"/>
              </a:rPr>
              <a:t> вимагає державної підтримки і полягає у визначенні загальних методів уніфікації систем документації та їх закріпленні у вигляді основоположного стандарту. </a:t>
            </a:r>
            <a:endParaRPr lang="ru-RU" sz="1800" dirty="0" smtClean="0">
              <a:latin typeface="Times New Roman" pitchFamily="18" charset="0"/>
              <a:cs typeface="Times New Roman" pitchFamily="18" charset="0"/>
            </a:endParaRPr>
          </a:p>
          <a:p>
            <a:pPr algn="just">
              <a:buFont typeface="+mj-lt"/>
              <a:buAutoNum type="arabicPeriod" startAt="5"/>
            </a:pPr>
            <a:r>
              <a:rPr lang="uk-UA" sz="1800" b="1" dirty="0" smtClean="0">
                <a:latin typeface="Times New Roman" pitchFamily="18" charset="0"/>
                <a:cs typeface="Times New Roman" pitchFamily="18" charset="0"/>
              </a:rPr>
              <a:t>Економічна доцільність:</a:t>
            </a:r>
            <a:r>
              <a:rPr lang="uk-UA" sz="1800" dirty="0" smtClean="0">
                <a:latin typeface="Times New Roman" pitchFamily="18" charset="0"/>
                <a:cs typeface="Times New Roman" pitchFamily="18" charset="0"/>
              </a:rPr>
              <a:t> визначається вартістю витрат на розробку уніфікованої форми документа (системи); на використання цих уніфікованих форм або систем документації в управлінській діяльності. Даний принцип реалізовується шляхом доповнення і обробки більшості реквізитів за допомогою технічних пристроїв. </a:t>
            </a:r>
            <a:endParaRPr lang="ru-RU" sz="1800" dirty="0" smtClean="0">
              <a:latin typeface="Times New Roman" pitchFamily="18" charset="0"/>
              <a:cs typeface="Times New Roman" pitchFamily="18" charset="0"/>
            </a:endParaRPr>
          </a:p>
          <a:p>
            <a:pPr lvl="0"/>
            <a:endParaRPr lang="ru-RU" sz="1800" dirty="0" smtClean="0">
              <a:latin typeface="Times New Roman" pitchFamily="18" charset="0"/>
              <a:cs typeface="Times New Roman" pitchFamily="18" charset="0"/>
            </a:endParaRPr>
          </a:p>
          <a:p>
            <a:endParaRPr lang="ru-RU" dirty="0" smtClean="0"/>
          </a:p>
          <a:p>
            <a:pPr lvl="0" algn="just">
              <a:buFont typeface="+mj-lt"/>
              <a:buAutoNum type="arabicPeriod" startAt="5"/>
            </a:pPr>
            <a:endParaRPr lang="ru-RU" sz="18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642942"/>
          </a:xfrm>
        </p:spPr>
        <p:txBody>
          <a:bodyPr>
            <a:normAutofit/>
          </a:bodyPr>
          <a:lstStyle/>
          <a:p>
            <a:r>
              <a:rPr lang="uk-UA" sz="2800" dirty="0" smtClean="0">
                <a:latin typeface="Times New Roman" pitchFamily="18" charset="0"/>
                <a:cs typeface="Times New Roman" pitchFamily="18" charset="0"/>
              </a:rPr>
              <a:t>Нормативні документи зі стандартизації</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857232"/>
            <a:ext cx="8229600" cy="5214974"/>
          </a:xfrm>
        </p:spPr>
        <p:txBody>
          <a:bodyPr/>
          <a:lstStyle/>
          <a:p>
            <a:pPr algn="just">
              <a:buNone/>
            </a:pPr>
            <a:r>
              <a:rPr lang="uk-UA" sz="1800" b="1" dirty="0" smtClean="0"/>
              <a:t>До них належать </a:t>
            </a:r>
            <a:r>
              <a:rPr lang="uk-UA" sz="1800" b="1" u="sng" dirty="0" smtClean="0"/>
              <a:t>стандарти</a:t>
            </a:r>
            <a:r>
              <a:rPr lang="uk-UA" sz="1800" b="1" dirty="0" smtClean="0"/>
              <a:t> й </a:t>
            </a:r>
            <a:r>
              <a:rPr lang="uk-UA" sz="1800" b="1" u="sng" dirty="0" smtClean="0"/>
              <a:t>технічні умови</a:t>
            </a:r>
            <a:r>
              <a:rPr lang="uk-UA" sz="1800" b="1" dirty="0" smtClean="0"/>
              <a:t>.</a:t>
            </a:r>
            <a:endParaRPr lang="ru-RU" sz="1800" dirty="0" smtClean="0"/>
          </a:p>
          <a:p>
            <a:pPr algn="just">
              <a:buNone/>
            </a:pPr>
            <a:r>
              <a:rPr lang="uk-UA" sz="1800" b="1" dirty="0" smtClean="0">
                <a:latin typeface="Times New Roman" pitchFamily="18" charset="0"/>
                <a:cs typeface="Times New Roman" pitchFamily="18" charset="0"/>
              </a:rPr>
              <a:t>Державні стандарти України (ДСТУ) - це нормативні документи, які діють на території України і застосовуються усіма підприємствами незалежно від форми власності та підпорядкування, громадянами - суб'єктами підприємницької діяльності, міністерствами (відомствами), органами державної виконавчої влади, на діяльність яких поширюється дія стандартів</a:t>
            </a:r>
            <a:r>
              <a:rPr lang="uk-UA" sz="1800" dirty="0" smtClean="0">
                <a:latin typeface="Times New Roman" pitchFamily="18" charset="0"/>
                <a:cs typeface="Times New Roman" pitchFamily="18" charset="0"/>
              </a:rPr>
              <a:t>.  Державні стандарти України містять обов'язкові та рекомендовані вимоги. </a:t>
            </a:r>
            <a:endParaRPr lang="ru-RU" sz="1800" dirty="0" smtClean="0">
              <a:latin typeface="Times New Roman" pitchFamily="18" charset="0"/>
              <a:cs typeface="Times New Roman" pitchFamily="18" charset="0"/>
            </a:endParaRPr>
          </a:p>
          <a:p>
            <a:pPr algn="just"/>
            <a:r>
              <a:rPr lang="uk-UA" sz="1600" u="sng" dirty="0" smtClean="0">
                <a:latin typeface="Times New Roman" pitchFamily="18" charset="0"/>
                <a:cs typeface="Times New Roman" pitchFamily="18" charset="0"/>
              </a:rPr>
              <a:t>обов'язкові вимоги </a:t>
            </a:r>
            <a:r>
              <a:rPr lang="uk-UA" sz="1600" dirty="0" smtClean="0">
                <a:latin typeface="Times New Roman" pitchFamily="18" charset="0"/>
                <a:cs typeface="Times New Roman" pitchFamily="18" charset="0"/>
              </a:rPr>
              <a:t>підлягають безумовному виконанню органами державної виконавчої влади, всіма підприємствами та громадянами, на діяльність яких поширюється дія стандартів.</a:t>
            </a:r>
            <a:endParaRPr lang="ru-RU" sz="1600" dirty="0" smtClean="0">
              <a:latin typeface="Times New Roman" pitchFamily="18" charset="0"/>
              <a:cs typeface="Times New Roman" pitchFamily="18" charset="0"/>
            </a:endParaRPr>
          </a:p>
          <a:p>
            <a:pPr algn="just"/>
            <a:r>
              <a:rPr lang="uk-UA" sz="1600" u="sng" dirty="0" smtClean="0">
                <a:latin typeface="Times New Roman" pitchFamily="18" charset="0"/>
                <a:cs typeface="Times New Roman" pitchFamily="18" charset="0"/>
              </a:rPr>
              <a:t>рекомендовані вимоги </a:t>
            </a:r>
            <a:r>
              <a:rPr lang="uk-UA" sz="1600" dirty="0" smtClean="0">
                <a:latin typeface="Times New Roman" pitchFamily="18" charset="0"/>
                <a:cs typeface="Times New Roman" pitchFamily="18" charset="0"/>
              </a:rPr>
              <a:t>є обов'язковими для виконання, якщо це передбачено чинними актами законодавства; ці вимоги включено до договорів на розроблення, виготовлення та поставку продукції; виробником (постачальником) продукції документально заявлено про відповідність продукції цим стандартам.</a:t>
            </a:r>
            <a:endParaRPr lang="ru-RU" sz="1600" dirty="0" smtClean="0">
              <a:latin typeface="Times New Roman" pitchFamily="18" charset="0"/>
              <a:cs typeface="Times New Roman" pitchFamily="18" charset="0"/>
            </a:endParaRPr>
          </a:p>
          <a:p>
            <a:pPr algn="just"/>
            <a:r>
              <a:rPr lang="uk-UA" sz="1600" i="1" dirty="0" smtClean="0">
                <a:latin typeface="Times New Roman" pitchFamily="18" charset="0"/>
                <a:cs typeface="Times New Roman" pitchFamily="18" charset="0"/>
              </a:rPr>
              <a:t>Об’єкт</a:t>
            </a:r>
            <a:r>
              <a:rPr lang="uk-UA" sz="1600" dirty="0" smtClean="0">
                <a:latin typeface="Times New Roman" pitchFamily="18" charset="0"/>
                <a:cs typeface="Times New Roman" pitchFamily="18" charset="0"/>
              </a:rPr>
              <a:t> </a:t>
            </a:r>
            <a:r>
              <a:rPr lang="uk-UA" sz="1600" i="1" dirty="0" smtClean="0">
                <a:latin typeface="Times New Roman" pitchFamily="18" charset="0"/>
                <a:cs typeface="Times New Roman" pitchFamily="18" charset="0"/>
              </a:rPr>
              <a:t>стандартизації</a:t>
            </a:r>
            <a:r>
              <a:rPr lang="uk-UA" sz="1600" dirty="0" smtClean="0">
                <a:latin typeface="Times New Roman" pitchFamily="18" charset="0"/>
                <a:cs typeface="Times New Roman" pitchFamily="18" charset="0"/>
              </a:rPr>
              <a:t>  (продукція, процес, послуга) - предмет.</a:t>
            </a:r>
            <a:endParaRPr lang="ru-RU" sz="1600" dirty="0" smtClean="0">
              <a:latin typeface="Times New Roman" pitchFamily="18" charset="0"/>
              <a:cs typeface="Times New Roman" pitchFamily="18" charset="0"/>
            </a:endParaRPr>
          </a:p>
          <a:p>
            <a:pPr algn="just"/>
            <a:r>
              <a:rPr lang="uk-UA" sz="1600" i="1" dirty="0" smtClean="0">
                <a:latin typeface="Times New Roman" pitchFamily="18" charset="0"/>
                <a:cs typeface="Times New Roman" pitchFamily="18" charset="0"/>
              </a:rPr>
              <a:t>Продукт стандартизації - нормативний документ (</a:t>
            </a:r>
            <a:r>
              <a:rPr lang="uk-UA" sz="1600" i="1" dirty="0" err="1" smtClean="0">
                <a:latin typeface="Times New Roman" pitchFamily="18" charset="0"/>
                <a:cs typeface="Times New Roman" pitchFamily="18" charset="0"/>
              </a:rPr>
              <a:t>документ</a:t>
            </a:r>
            <a:r>
              <a:rPr lang="uk-UA" sz="1600" i="1" dirty="0" smtClean="0">
                <a:latin typeface="Times New Roman" pitchFamily="18" charset="0"/>
                <a:cs typeface="Times New Roman" pitchFamily="18" charset="0"/>
              </a:rPr>
              <a:t>, що встановлює правила, загальні принципи або характеристики, що стосуються різних видів діяльності чи їх результатів). </a:t>
            </a:r>
            <a:endParaRPr lang="ru-RU" sz="1600" i="1"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714380"/>
          </a:xfrm>
        </p:spPr>
        <p:txBody>
          <a:bodyPr>
            <a:normAutofit fontScale="90000"/>
          </a:bodyPr>
          <a:lstStyle/>
          <a:p>
            <a:pPr lvl="0"/>
            <a: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Нормативні документи зі стандартизації</a:t>
            </a:r>
            <a:r>
              <a:rPr lang="ru-RU"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ru-RU" dirty="0" smtClean="0">
                <a:ln>
                  <a:noFill/>
                </a:ln>
                <a:solidFill>
                  <a:schemeClr val="accent2">
                    <a:lumMod val="50000"/>
                  </a:schemeClr>
                </a:solidFill>
                <a:latin typeface="Times New Roman" pitchFamily="18" charset="0"/>
                <a:ea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500034" y="642918"/>
            <a:ext cx="8229600" cy="5572164"/>
          </a:xfrm>
        </p:spPr>
        <p:txBody>
          <a:bodyPr/>
          <a:lstStyle/>
          <a:p>
            <a:pPr algn="just">
              <a:buNone/>
            </a:pPr>
            <a:r>
              <a:rPr lang="uk-UA" sz="1800" dirty="0" smtClean="0">
                <a:latin typeface="Times New Roman" pitchFamily="18" charset="0"/>
                <a:cs typeface="Times New Roman" pitchFamily="18" charset="0"/>
              </a:rPr>
              <a:t>стандарти поділяються на такі категорії:</a:t>
            </a:r>
            <a:endParaRPr lang="ru-RU" sz="1800" dirty="0" smtClean="0">
              <a:latin typeface="Times New Roman" pitchFamily="18" charset="0"/>
              <a:cs typeface="Times New Roman" pitchFamily="18" charset="0"/>
            </a:endParaRPr>
          </a:p>
          <a:p>
            <a:pPr lvl="0" algn="just"/>
            <a:r>
              <a:rPr lang="uk-UA" sz="1800" b="1" u="sng" dirty="0" smtClean="0">
                <a:latin typeface="Times New Roman" pitchFamily="18" charset="0"/>
                <a:cs typeface="Times New Roman" pitchFamily="18" charset="0"/>
              </a:rPr>
              <a:t>Державний стандарт України</a:t>
            </a:r>
            <a:r>
              <a:rPr lang="uk-UA" sz="1800" b="1" dirty="0" smtClean="0">
                <a:latin typeface="Times New Roman" pitchFamily="18" charset="0"/>
                <a:cs typeface="Times New Roman" pitchFamily="18" charset="0"/>
              </a:rPr>
              <a:t> (ДСТУ) – головний нормативний документ зі стандартизації, який має обов’язково виконуватись органами виконавчої влади, підприємствами та громадянами, на діяльність яких поширюється дія стандарту.</a:t>
            </a: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lvl="0" algn="just"/>
            <a:r>
              <a:rPr lang="uk-UA" sz="1800" u="sng" dirty="0" smtClean="0">
                <a:latin typeface="Times New Roman" pitchFamily="18" charset="0"/>
                <a:cs typeface="Times New Roman" pitchFamily="18" charset="0"/>
              </a:rPr>
              <a:t>Галузевий стандарт </a:t>
            </a:r>
            <a:r>
              <a:rPr lang="uk-UA" sz="1800" dirty="0" smtClean="0">
                <a:latin typeface="Times New Roman" pitchFamily="18" charset="0"/>
                <a:cs typeface="Times New Roman" pitchFamily="18" charset="0"/>
              </a:rPr>
              <a:t>(ГСТУ) затверджується міністерством (відомством) на продукцію, послуги, підлягає безумовному виконанню і не повинен перечити державному. </a:t>
            </a:r>
            <a:endParaRPr lang="ru-RU" sz="1800" dirty="0" smtClean="0">
              <a:latin typeface="Times New Roman" pitchFamily="18" charset="0"/>
              <a:cs typeface="Times New Roman" pitchFamily="18" charset="0"/>
            </a:endParaRPr>
          </a:p>
          <a:p>
            <a:pPr lvl="0" algn="just"/>
            <a:r>
              <a:rPr lang="uk-UA" sz="1800" u="sng" dirty="0" smtClean="0">
                <a:latin typeface="Times New Roman" pitchFamily="18" charset="0"/>
                <a:cs typeface="Times New Roman" pitchFamily="18" charset="0"/>
              </a:rPr>
              <a:t>Стандарт підприємства</a:t>
            </a:r>
            <a:r>
              <a:rPr lang="uk-UA" sz="1800" dirty="0" smtClean="0">
                <a:latin typeface="Times New Roman" pitchFamily="18" charset="0"/>
                <a:cs typeface="Times New Roman" pitchFamily="18" charset="0"/>
              </a:rPr>
              <a:t> (СТП) затверджується та використовується тільки на конкретному підприємстві; не повинен суперечити обов’язковим вимогам державних та галузевих стандартів.</a:t>
            </a:r>
            <a:endParaRPr lang="ru-RU" sz="1800" dirty="0" smtClean="0">
              <a:latin typeface="Times New Roman" pitchFamily="18" charset="0"/>
              <a:cs typeface="Times New Roman" pitchFamily="18" charset="0"/>
            </a:endParaRPr>
          </a:p>
          <a:p>
            <a:pPr lvl="0" algn="just"/>
            <a:r>
              <a:rPr lang="uk-UA" sz="1800" b="1" u="sng" dirty="0" smtClean="0">
                <a:latin typeface="Times New Roman" pitchFamily="18" charset="0"/>
                <a:cs typeface="Times New Roman" pitchFamily="18" charset="0"/>
              </a:rPr>
              <a:t>Технічні умови</a:t>
            </a:r>
            <a:r>
              <a:rPr lang="uk-UA" sz="1800" b="1" dirty="0" smtClean="0">
                <a:latin typeface="Times New Roman" pitchFamily="18" charset="0"/>
                <a:cs typeface="Times New Roman" pitchFamily="18" charset="0"/>
              </a:rPr>
              <a:t> (ТУ) – нормативний документ, розроблений для встановлення вимог, що регулюють відносини між постачальником</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і споживачем</a:t>
            </a:r>
            <a:r>
              <a:rPr lang="uk-UA" sz="1800" dirty="0" smtClean="0">
                <a:latin typeface="Times New Roman" pitchFamily="18" charset="0"/>
                <a:cs typeface="Times New Roman" pitchFamily="18" charset="0"/>
              </a:rPr>
              <a:t>, за умови відсутності державних стандартів. </a:t>
            </a:r>
            <a:endParaRPr lang="ru-RU" sz="1800" dirty="0" smtClean="0">
              <a:latin typeface="Times New Roman" pitchFamily="18" charset="0"/>
              <a:cs typeface="Times New Roman" pitchFamily="18" charset="0"/>
            </a:endParaRPr>
          </a:p>
          <a:p>
            <a:pPr lvl="0" algn="just"/>
            <a:r>
              <a:rPr lang="uk-UA" sz="1800" b="1" dirty="0" smtClean="0">
                <a:latin typeface="Times New Roman" pitchFamily="18" charset="0"/>
                <a:cs typeface="Times New Roman" pitchFamily="18" charset="0"/>
              </a:rPr>
              <a:t>Державний класифікатор управлінської </a:t>
            </a:r>
            <a:r>
              <a:rPr lang="uk-UA" sz="1800" b="1" dirty="0" err="1" smtClean="0">
                <a:latin typeface="Times New Roman" pitchFamily="18" charset="0"/>
                <a:cs typeface="Times New Roman" pitchFamily="18" charset="0"/>
              </a:rPr>
              <a:t>документації”</a:t>
            </a:r>
            <a:r>
              <a:rPr lang="uk-UA" sz="1800" b="1" dirty="0" smtClean="0">
                <a:latin typeface="Times New Roman" pitchFamily="18" charset="0"/>
                <a:cs typeface="Times New Roman" pitchFamily="18" charset="0"/>
              </a:rPr>
              <a:t>(ДКУД 010-98)(19) є практичним посібником для роботи з документами.</a:t>
            </a:r>
            <a:r>
              <a:rPr lang="uk-UA" sz="1800" dirty="0" smtClean="0">
                <a:latin typeface="Times New Roman" pitchFamily="18" charset="0"/>
                <a:cs typeface="Times New Roman" pitchFamily="18" charset="0"/>
              </a:rPr>
              <a:t> Будь-які зміни в документуванні процесів управління знаходять своє відображення у класифікаторі внаслідок його доповнення або відповідного редагування.</a:t>
            </a:r>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928688"/>
          </a:xfrm>
        </p:spPr>
        <p:txBody>
          <a:bodyPr>
            <a:normAutofit fontScale="90000"/>
          </a:bodyPr>
          <a:lstStyle/>
          <a:p>
            <a:pPr lvl="0"/>
            <a:r>
              <a:rPr lang="ru-RU"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ru-RU"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ru-RU" sz="2700" dirty="0" err="1" smtClean="0">
                <a:latin typeface="Times New Roman" pitchFamily="18" charset="0"/>
                <a:cs typeface="Times New Roman" pitchFamily="18" charset="0"/>
              </a:rPr>
              <a:t>Уніфікація</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і</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стандартизація</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управлінських</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документів</a:t>
            </a: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endParaRPr lang="ru-RU" sz="27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928670"/>
            <a:ext cx="8229600" cy="5429288"/>
          </a:xfrm>
        </p:spPr>
        <p:txBody>
          <a:bodyPr/>
          <a:lstStyle/>
          <a:p>
            <a:pPr marL="0" indent="363538" algn="just">
              <a:buNone/>
            </a:pPr>
            <a:r>
              <a:rPr lang="uk-UA" sz="1800" dirty="0" smtClean="0">
                <a:latin typeface="Times New Roman" pitchFamily="18" charset="0"/>
                <a:cs typeface="Times New Roman" pitchFamily="18" charset="0"/>
              </a:rPr>
              <a:t>Наразі в Україні розроблено і функціонує більше 20 уніфікованих систем документації. </a:t>
            </a:r>
            <a:r>
              <a:rPr lang="uk-UA" sz="1800" b="1" dirty="0" smtClean="0">
                <a:latin typeface="Times New Roman" pitchFamily="18" charset="0"/>
                <a:cs typeface="Times New Roman" pitchFamily="18" charset="0"/>
              </a:rPr>
              <a:t>Найбільш поширеною з існуючих функціональних систем документації є організаційно-розпорядча документація (ОРД)</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що використовується всіма установами й організаціями</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оскільки в ній відображається організаційна діяльність, спрямована на реалізацію основних функцій управління та доведення до виконавців документованих розпорядчих вказівок уряду, установ вищого рівня.</a:t>
            </a:r>
            <a:endParaRPr lang="ru-RU" sz="1800" b="1" dirty="0" smtClean="0">
              <a:latin typeface="Times New Roman" pitchFamily="18" charset="0"/>
              <a:cs typeface="Times New Roman" pitchFamily="18" charset="0"/>
            </a:endParaRPr>
          </a:p>
          <a:p>
            <a:pPr marL="0" indent="363538" algn="just">
              <a:buNone/>
            </a:pPr>
            <a:r>
              <a:rPr lang="uk-UA" sz="1800" dirty="0" smtClean="0">
                <a:latin typeface="Times New Roman" pitchFamily="18" charset="0"/>
                <a:cs typeface="Times New Roman" pitchFamily="18" charset="0"/>
              </a:rPr>
              <a:t>Управлінську документацію класифікують за різними ознаками. Структура управлінських документів може бути зведена до чотирьох основних типів: </a:t>
            </a:r>
            <a:r>
              <a:rPr lang="uk-UA" sz="1800" b="1" u="sng" dirty="0" smtClean="0">
                <a:latin typeface="Times New Roman" pitchFamily="18" charset="0"/>
                <a:cs typeface="Times New Roman" pitchFamily="18" charset="0"/>
              </a:rPr>
              <a:t>лінійної, матричної, деревоподібної та текстової.</a:t>
            </a:r>
            <a:endParaRPr lang="ru-RU" sz="1800" b="1" dirty="0" smtClean="0">
              <a:latin typeface="Times New Roman" pitchFamily="18" charset="0"/>
              <a:cs typeface="Times New Roman" pitchFamily="18" charset="0"/>
            </a:endParaRPr>
          </a:p>
          <a:p>
            <a:pPr algn="just"/>
            <a:r>
              <a:rPr lang="uk-UA" sz="1800" i="1" u="sng" dirty="0" smtClean="0">
                <a:latin typeface="Times New Roman" pitchFamily="18" charset="0"/>
                <a:cs typeface="Times New Roman" pitchFamily="18" charset="0"/>
              </a:rPr>
              <a:t>Лінійна структура</a:t>
            </a:r>
            <a:r>
              <a:rPr lang="uk-UA" sz="1800" dirty="0" smtClean="0">
                <a:latin typeface="Times New Roman" pitchFamily="18" charset="0"/>
                <a:cs typeface="Times New Roman" pitchFamily="18" charset="0"/>
              </a:rPr>
              <a:t> має вигляд послідовного переліку обов’язкових елементів-реквізитів, кожен з яких має свій порядковий номер. Наприклад:</a:t>
            </a:r>
            <a:endParaRPr lang="ru-RU" sz="18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01-Державний Герб України, </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02-Емблема організації або товарний знак</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03-зображення нагород</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04-код організації</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05-код форми документа</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06-.... .</a:t>
            </a:r>
            <a:endParaRPr lang="ru-RU" sz="1200" dirty="0" smtClean="0">
              <a:latin typeface="Times New Roman" pitchFamily="18" charset="0"/>
              <a:cs typeface="Times New Roman" pitchFamily="18" charset="0"/>
            </a:endParaRPr>
          </a:p>
          <a:p>
            <a:pPr algn="just"/>
            <a:endParaRPr lang="uk-UA" sz="1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714380"/>
          </a:xfrm>
        </p:spPr>
        <p:txBody>
          <a:bodyPr>
            <a:normAutofit/>
          </a:bodyPr>
          <a:lstStyle/>
          <a:p>
            <a:r>
              <a:rPr lang="ru-RU" sz="2400" dirty="0" err="1" smtClean="0">
                <a:latin typeface="Times New Roman" pitchFamily="18" charset="0"/>
                <a:cs typeface="Times New Roman" pitchFamily="18" charset="0"/>
              </a:rPr>
              <a:t>Уніфікація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стандартизація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управлінських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документів</a:t>
            </a:r>
            <a:r>
              <a:rPr lang="ru-RU" sz="2400" dirty="0" smtClean="0">
                <a:latin typeface="Times New Roman" pitchFamily="18" charset="0"/>
                <a:cs typeface="Times New Roman" pitchFamily="18" charset="0"/>
              </a:rPr>
              <a:t> </a:t>
            </a:r>
            <a:endParaRPr lang="ru-RU" sz="2400" dirty="0"/>
          </a:p>
        </p:txBody>
      </p:sp>
      <p:sp>
        <p:nvSpPr>
          <p:cNvPr id="3" name="Содержимое 2"/>
          <p:cNvSpPr>
            <a:spLocks noGrp="1"/>
          </p:cNvSpPr>
          <p:nvPr>
            <p:ph idx="1"/>
          </p:nvPr>
        </p:nvSpPr>
        <p:spPr>
          <a:xfrm>
            <a:off x="357158" y="857232"/>
            <a:ext cx="8443914" cy="4525963"/>
          </a:xfrm>
        </p:spPr>
        <p:txBody>
          <a:bodyPr/>
          <a:lstStyle/>
          <a:p>
            <a:pPr algn="just"/>
            <a:r>
              <a:rPr lang="uk-UA" sz="1800" i="1" u="sng" dirty="0" smtClean="0">
                <a:latin typeface="Times New Roman" pitchFamily="18" charset="0"/>
                <a:cs typeface="Times New Roman" pitchFamily="18" charset="0"/>
              </a:rPr>
              <a:t>Матрична структура</a:t>
            </a:r>
            <a:r>
              <a:rPr lang="uk-UA" sz="1800" dirty="0" smtClean="0">
                <a:latin typeface="Times New Roman" pitchFamily="18" charset="0"/>
                <a:cs typeface="Times New Roman" pitchFamily="18" charset="0"/>
              </a:rPr>
              <a:t> - таке розміщення інформації в документі, при якому кожний інформаційний елемент визначено найменуванням рядка і найменуванням стовпця. Така структура більш відома як таблична. </a:t>
            </a:r>
          </a:p>
          <a:p>
            <a:pPr algn="just"/>
            <a:r>
              <a:rPr lang="uk-UA" sz="1800" i="1" u="sng" dirty="0" smtClean="0">
                <a:latin typeface="Times New Roman" pitchFamily="18" charset="0"/>
                <a:cs typeface="Times New Roman" pitchFamily="18" charset="0"/>
              </a:rPr>
              <a:t>У графічному зображені деревоподібної структури </a:t>
            </a:r>
            <a:r>
              <a:rPr lang="uk-UA" sz="1800" dirty="0" smtClean="0">
                <a:latin typeface="Times New Roman" pitchFamily="18" charset="0"/>
                <a:cs typeface="Times New Roman" pitchFamily="18" charset="0"/>
              </a:rPr>
              <a:t>документа перший рівень включає реквізити, що належать безпосередньо документу, другий рівень-реквізити, пов’язанні з розкриттям інших реквізитів. Кількість рівнів може збільшуватись, а реквізити - ще більше диференціюватись.</a:t>
            </a:r>
            <a:endParaRPr lang="ru-RU" sz="1800" dirty="0" smtClean="0">
              <a:latin typeface="Times New Roman" pitchFamily="18" charset="0"/>
              <a:cs typeface="Times New Roman" pitchFamily="18" charset="0"/>
            </a:endParaRPr>
          </a:p>
          <a:p>
            <a:pPr algn="just"/>
            <a:endParaRPr lang="ru-RU" sz="18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714380"/>
          </a:xfrm>
        </p:spPr>
        <p:txBody>
          <a:bodyPr>
            <a:noAutofit/>
          </a:bodyPr>
          <a:lstStyle/>
          <a:p>
            <a:r>
              <a:rPr lang="ru-RU" sz="2400" dirty="0" err="1" smtClean="0">
                <a:latin typeface="Times New Roman" pitchFamily="18" charset="0"/>
                <a:cs typeface="Times New Roman" pitchFamily="18" charset="0"/>
              </a:rPr>
              <a:t>Уніфікація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стандартизація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управлінських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документів</a:t>
            </a:r>
            <a:r>
              <a:rPr lang="ru-RU" sz="2400" dirty="0" smtClean="0">
                <a:latin typeface="Times New Roman" pitchFamily="18" charset="0"/>
                <a:cs typeface="Times New Roman" pitchFamily="18" charset="0"/>
              </a:rPr>
              <a:t> </a:t>
            </a:r>
            <a:endParaRPr lang="ru-RU" sz="2400" dirty="0"/>
          </a:p>
        </p:txBody>
      </p:sp>
      <p:sp>
        <p:nvSpPr>
          <p:cNvPr id="3" name="Содержимое 2"/>
          <p:cNvSpPr>
            <a:spLocks noGrp="1"/>
          </p:cNvSpPr>
          <p:nvPr>
            <p:ph idx="1"/>
          </p:nvPr>
        </p:nvSpPr>
        <p:spPr>
          <a:xfrm>
            <a:off x="500034" y="1000108"/>
            <a:ext cx="8229600" cy="5357850"/>
          </a:xfrm>
        </p:spPr>
        <p:txBody>
          <a:bodyPr/>
          <a:lstStyle/>
          <a:p>
            <a:pPr algn="just">
              <a:buNone/>
            </a:pPr>
            <a:r>
              <a:rPr lang="uk-UA" sz="1800" dirty="0" smtClean="0">
                <a:latin typeface="Times New Roman" pitchFamily="18" charset="0"/>
                <a:cs typeface="Times New Roman" pitchFamily="18" charset="0"/>
              </a:rPr>
              <a:t>Стандартами встановлено, що уніфікований перелік видів документів має створюватися шляхом заповнення відповідних уніфікованих форм. Такі форми розробляються відповідно до загальної моделі побудови документа, якою визначається формат, корисні площі для розміщення обов’язкових елементів та обмежування для берегів. Така модель називається </a:t>
            </a:r>
            <a:r>
              <a:rPr lang="uk-UA" sz="1800" b="1" dirty="0" smtClean="0">
                <a:latin typeface="Times New Roman" pitchFamily="18" charset="0"/>
                <a:cs typeface="Times New Roman" pitchFamily="18" charset="0"/>
              </a:rPr>
              <a:t>формуляром-зразком документа</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і являє собою креслення з розміченими горизонтальними і вертикальними лініями, що утворюють конструкційну сітку. </a:t>
            </a:r>
            <a:endParaRPr lang="ru-RU" sz="1800" b="1" dirty="0" smtClean="0">
              <a:latin typeface="Times New Roman" pitchFamily="18" charset="0"/>
              <a:cs typeface="Times New Roman" pitchFamily="18" charset="0"/>
            </a:endParaRPr>
          </a:p>
          <a:p>
            <a:pPr algn="just">
              <a:buNone/>
            </a:pPr>
            <a:r>
              <a:rPr lang="uk-UA" sz="1800" b="1" dirty="0" smtClean="0">
                <a:latin typeface="Times New Roman" pitchFamily="18" charset="0"/>
                <a:cs typeface="Times New Roman" pitchFamily="18" charset="0"/>
              </a:rPr>
              <a:t>Уніфікована система ОРД (УСОРД) - самостійна система, являє собою сукупність стандартів, інструкцій і методичних рекомендацій щодо їх використання, спрямовану на встановлення обмежень і визначення вимог до побудови та оформлення певного виду документів.  </a:t>
            </a:r>
            <a:r>
              <a:rPr lang="uk-UA" sz="1800" dirty="0" smtClean="0">
                <a:latin typeface="Times New Roman" pitchFamily="18" charset="0"/>
                <a:cs typeface="Times New Roman" pitchFamily="18" charset="0"/>
              </a:rPr>
              <a:t>УСОРД включає такі уніфіковані форми документів: акт, графік відпусток, доповідна записка, інструкція, положення, постанова, правила, наказ, протокол, розпорядження, </a:t>
            </a:r>
            <a:r>
              <a:rPr lang="uk-UA" sz="1800" dirty="0" err="1" smtClean="0">
                <a:latin typeface="Times New Roman" pitchFamily="18" charset="0"/>
                <a:cs typeface="Times New Roman" pitchFamily="18" charset="0"/>
              </a:rPr>
              <a:t>рішення....-</a:t>
            </a:r>
            <a:r>
              <a:rPr lang="uk-UA" sz="1800" dirty="0" smtClean="0">
                <a:latin typeface="Times New Roman" pitchFamily="18" charset="0"/>
                <a:cs typeface="Times New Roman" pitchFamily="18" charset="0"/>
              </a:rPr>
              <a:t> всього 73 уніфіковані форми документів. </a:t>
            </a:r>
          </a:p>
          <a:p>
            <a:pPr algn="just"/>
            <a:r>
              <a:rPr lang="uk-UA" sz="1800" b="1" dirty="0" smtClean="0">
                <a:latin typeface="Times New Roman" pitchFamily="18" charset="0"/>
                <a:cs typeface="Times New Roman" pitchFamily="18" charset="0"/>
              </a:rPr>
              <a:t>Реквізит - обов’язковий елемент управлінського документа, що надає йому інформаційної повноти і юридичної сили</a:t>
            </a:r>
            <a:r>
              <a:rPr lang="uk-UA" sz="1800"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pPr algn="just"/>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357166"/>
            <a:ext cx="8229600" cy="6286544"/>
          </a:xfrm>
        </p:spPr>
        <p:txBody>
          <a:bodyPr/>
          <a:lstStyle/>
          <a:p>
            <a:pPr algn="ctr"/>
            <a:r>
              <a:rPr lang="uk-UA" sz="1800" b="1" dirty="0" smtClean="0">
                <a:latin typeface="Times New Roman" pitchFamily="18" charset="0"/>
                <a:cs typeface="Times New Roman" pitchFamily="18" charset="0"/>
              </a:rPr>
              <a:t>Закріплення навчального матеріалу</a:t>
            </a:r>
            <a:endParaRPr lang="ru-RU" sz="1800" dirty="0" smtClean="0">
              <a:latin typeface="Times New Roman" pitchFamily="18" charset="0"/>
              <a:cs typeface="Times New Roman" pitchFamily="18" charset="0"/>
            </a:endParaRPr>
          </a:p>
          <a:p>
            <a:pPr algn="just">
              <a:tabLst>
                <a:tab pos="715963" algn="l"/>
              </a:tabLst>
            </a:pPr>
            <a:r>
              <a:rPr lang="uk-UA" sz="1800" dirty="0" smtClean="0">
                <a:latin typeface="Times New Roman" pitchFamily="18" charset="0"/>
                <a:cs typeface="Times New Roman" pitchFamily="18" charset="0"/>
              </a:rPr>
              <a:t>1	</a:t>
            </a:r>
            <a:r>
              <a:rPr lang="uk-UA" sz="1800" b="1" dirty="0" smtClean="0">
                <a:latin typeface="Times New Roman" pitchFamily="18" charset="0"/>
                <a:cs typeface="Times New Roman" pitchFamily="18" charset="0"/>
              </a:rPr>
              <a:t>Що називаємо стандартизацією</a:t>
            </a:r>
            <a:r>
              <a:rPr lang="uk-UA" sz="1800" dirty="0" smtClean="0">
                <a:latin typeface="Times New Roman" pitchFamily="18" charset="0"/>
                <a:cs typeface="Times New Roman" pitchFamily="18" charset="0"/>
              </a:rPr>
              <a:t>? (</a:t>
            </a:r>
            <a:r>
              <a:rPr lang="uk-UA" sz="1800" i="1" dirty="0" smtClean="0">
                <a:latin typeface="Times New Roman" pitchFamily="18" charset="0"/>
                <a:cs typeface="Times New Roman" pitchFamily="18" charset="0"/>
              </a:rPr>
              <a:t>це діяльність з метою досягнення оптимального ступеня впорядкування у певній галузі шляхом установлення положень для загального й багаторазового використання щодо реально існуючих чи можливих завдань</a:t>
            </a: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algn="just">
              <a:tabLst>
                <a:tab pos="715963" algn="l"/>
              </a:tabLst>
            </a:pPr>
            <a:r>
              <a:rPr lang="uk-UA" sz="1800" dirty="0" smtClean="0">
                <a:latin typeface="Times New Roman" pitchFamily="18" charset="0"/>
                <a:cs typeface="Times New Roman" pitchFamily="18" charset="0"/>
              </a:rPr>
              <a:t>2	</a:t>
            </a:r>
            <a:r>
              <a:rPr lang="uk-UA" sz="1800" b="1" dirty="0" smtClean="0">
                <a:latin typeface="Times New Roman" pitchFamily="18" charset="0"/>
                <a:cs typeface="Times New Roman" pitchFamily="18" charset="0"/>
              </a:rPr>
              <a:t>Що включає державний стандарт</a:t>
            </a:r>
            <a:r>
              <a:rPr lang="uk-UA" sz="1800" dirty="0" smtClean="0">
                <a:latin typeface="Times New Roman" pitchFamily="18" charset="0"/>
                <a:cs typeface="Times New Roman" pitchFamily="18" charset="0"/>
              </a:rPr>
              <a:t>? (</a:t>
            </a:r>
            <a:r>
              <a:rPr lang="uk-UA" sz="1800" i="1" dirty="0" smtClean="0">
                <a:latin typeface="Times New Roman" pitchFamily="18" charset="0"/>
                <a:cs typeface="Times New Roman" pitchFamily="18" charset="0"/>
              </a:rPr>
              <a:t>правила, вимоги, загальні принципи чи характеристики, що стосуються різних видів діяльності чи їх результатів й сприяють досягненню оптимального ступеня впорядкованості в певній галузі).</a:t>
            </a:r>
            <a:endParaRPr lang="ru-RU" sz="1800" dirty="0" smtClean="0">
              <a:latin typeface="Times New Roman" pitchFamily="18" charset="0"/>
              <a:cs typeface="Times New Roman" pitchFamily="18" charset="0"/>
            </a:endParaRPr>
          </a:p>
          <a:p>
            <a:pPr algn="just">
              <a:tabLst>
                <a:tab pos="715963" algn="l"/>
              </a:tabLst>
            </a:pPr>
            <a:r>
              <a:rPr lang="uk-UA" sz="1800" i="1" dirty="0" smtClean="0">
                <a:latin typeface="Times New Roman" pitchFamily="18" charset="0"/>
                <a:cs typeface="Times New Roman" pitchFamily="18" charset="0"/>
              </a:rPr>
              <a:t>3	</a:t>
            </a:r>
            <a:r>
              <a:rPr lang="uk-UA" sz="1800" b="1" dirty="0" smtClean="0">
                <a:latin typeface="Times New Roman" pitchFamily="18" charset="0"/>
                <a:cs typeface="Times New Roman" pitchFamily="18" charset="0"/>
              </a:rPr>
              <a:t>Мета стандартизації? (</a:t>
            </a:r>
            <a:r>
              <a:rPr lang="uk-UA" sz="1800" i="1" dirty="0" smtClean="0">
                <a:latin typeface="Times New Roman" pitchFamily="18" charset="0"/>
                <a:cs typeface="Times New Roman" pitchFamily="18" charset="0"/>
              </a:rPr>
              <a:t>привести до єдиного стандарту усю робочу документацію, пришвидшити роботу з документами та підвищити їх якість).</a:t>
            </a:r>
            <a:endParaRPr lang="ru-RU" sz="1800" dirty="0" smtClean="0">
              <a:latin typeface="Times New Roman" pitchFamily="18" charset="0"/>
              <a:cs typeface="Times New Roman" pitchFamily="18" charset="0"/>
            </a:endParaRPr>
          </a:p>
          <a:p>
            <a:pPr algn="just">
              <a:tabLst>
                <a:tab pos="715963" algn="l"/>
              </a:tabLst>
            </a:pPr>
            <a:r>
              <a:rPr lang="uk-UA" sz="1800" dirty="0" smtClean="0">
                <a:latin typeface="Times New Roman" pitchFamily="18" charset="0"/>
                <a:cs typeface="Times New Roman" pitchFamily="18" charset="0"/>
              </a:rPr>
              <a:t>4	</a:t>
            </a:r>
            <a:r>
              <a:rPr lang="uk-UA" sz="1800" b="1" dirty="0" smtClean="0">
                <a:latin typeface="Times New Roman" pitchFamily="18" charset="0"/>
                <a:cs typeface="Times New Roman" pitchFamily="18" charset="0"/>
              </a:rPr>
              <a:t>Який основний документ визначає вимоги до створення, обробки і використання ОРД?</a:t>
            </a:r>
            <a:r>
              <a:rPr lang="uk-UA" sz="1800" dirty="0" smtClean="0">
                <a:latin typeface="Times New Roman" pitchFamily="18" charset="0"/>
                <a:cs typeface="Times New Roman" pitchFamily="18" charset="0"/>
              </a:rPr>
              <a:t> (</a:t>
            </a:r>
            <a:r>
              <a:rPr lang="uk-UA" sz="1800" i="1" dirty="0" smtClean="0">
                <a:latin typeface="Times New Roman" pitchFamily="18" charset="0"/>
                <a:cs typeface="Times New Roman" pitchFamily="18" charset="0"/>
              </a:rPr>
              <a:t>Державний стандарт України 4163-2003</a:t>
            </a:r>
            <a:r>
              <a:rPr lang="uk-UA" sz="1800" dirty="0" smtClean="0">
                <a:latin typeface="Times New Roman" pitchFamily="18" charset="0"/>
                <a:cs typeface="Times New Roman" pitchFamily="18" charset="0"/>
              </a:rPr>
              <a:t> /Державна уніфікована система документації. Уніфікована система організаційно-розпорядчих документації.)</a:t>
            </a:r>
            <a:endParaRPr lang="ru-RU" sz="1800" dirty="0" smtClean="0">
              <a:latin typeface="Times New Roman" pitchFamily="18" charset="0"/>
              <a:cs typeface="Times New Roman" pitchFamily="18" charset="0"/>
            </a:endParaRPr>
          </a:p>
          <a:p>
            <a:pPr algn="just">
              <a:tabLst>
                <a:tab pos="715963" algn="l"/>
              </a:tabLst>
            </a:pPr>
            <a:r>
              <a:rPr lang="uk-UA" sz="1800" dirty="0" smtClean="0">
                <a:latin typeface="Times New Roman" pitchFamily="18" charset="0"/>
                <a:cs typeface="Times New Roman" pitchFamily="18" charset="0"/>
              </a:rPr>
              <a:t>5	</a:t>
            </a:r>
            <a:r>
              <a:rPr lang="uk-UA" sz="1800" b="1" dirty="0" smtClean="0">
                <a:latin typeface="Times New Roman" pitchFamily="18" charset="0"/>
                <a:cs typeface="Times New Roman" pitchFamily="18" charset="0"/>
              </a:rPr>
              <a:t>Назвіть нормативні документи зі стандартизації: </a:t>
            </a:r>
            <a:r>
              <a:rPr lang="uk-UA" sz="1800" u="sng" dirty="0" smtClean="0">
                <a:latin typeface="Times New Roman" pitchFamily="18" charset="0"/>
                <a:cs typeface="Times New Roman" pitchFamily="18" charset="0"/>
              </a:rPr>
              <a:t>стандарти</a:t>
            </a:r>
            <a:r>
              <a:rPr lang="uk-UA" sz="1800" dirty="0" smtClean="0">
                <a:latin typeface="Times New Roman" pitchFamily="18" charset="0"/>
                <a:cs typeface="Times New Roman" pitchFamily="18" charset="0"/>
              </a:rPr>
              <a:t> й </a:t>
            </a:r>
            <a:r>
              <a:rPr lang="uk-UA" sz="1800" u="sng" dirty="0" smtClean="0">
                <a:latin typeface="Times New Roman" pitchFamily="18" charset="0"/>
                <a:cs typeface="Times New Roman" pitchFamily="18" charset="0"/>
              </a:rPr>
              <a:t>технічні умови</a:t>
            </a:r>
            <a:r>
              <a:rPr lang="uk-UA" sz="1800"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pPr algn="just">
              <a:tabLst>
                <a:tab pos="715963" algn="l"/>
              </a:tabLst>
            </a:pPr>
            <a:r>
              <a:rPr lang="uk-UA" sz="1800" dirty="0" smtClean="0">
                <a:latin typeface="Times New Roman" pitchFamily="18" charset="0"/>
                <a:cs typeface="Times New Roman" pitchFamily="18" charset="0"/>
              </a:rPr>
              <a:t>6	</a:t>
            </a:r>
            <a:r>
              <a:rPr lang="uk-UA" sz="1800" b="1" dirty="0" smtClean="0">
                <a:latin typeface="Times New Roman" pitchFamily="18" charset="0"/>
                <a:cs typeface="Times New Roman" pitchFamily="18" charset="0"/>
              </a:rPr>
              <a:t>Яку структуру управлінських документів ми використовуємо</a:t>
            </a:r>
            <a:r>
              <a:rPr lang="uk-UA" sz="1800" dirty="0" smtClean="0">
                <a:latin typeface="Times New Roman" pitchFamily="18" charset="0"/>
                <a:cs typeface="Times New Roman" pitchFamily="18" charset="0"/>
              </a:rPr>
              <a:t>? (лінійна - </a:t>
            </a:r>
            <a:r>
              <a:rPr lang="ru-RU" sz="1800" dirty="0" smtClean="0">
                <a:latin typeface="Times New Roman" pitchFamily="18" charset="0"/>
                <a:cs typeface="Times New Roman" pitchFamily="18" charset="0"/>
              </a:rPr>
              <a:t>подана у </a:t>
            </a:r>
            <a:r>
              <a:rPr lang="ru-RU" sz="1800" dirty="0" err="1" smtClean="0">
                <a:latin typeface="Times New Roman" pitchFamily="18" charset="0"/>
                <a:cs typeface="Times New Roman" pitchFamily="18" charset="0"/>
              </a:rPr>
              <a:t>вигляді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послідовного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переліку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обов’язкових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елементів-реквізитів</a:t>
            </a:r>
            <a:r>
              <a:rPr lang="uk-UA" sz="1800" dirty="0" smtClean="0">
                <a:latin typeface="Times New Roman" pitchFamily="18" charset="0"/>
                <a:cs typeface="Times New Roman" pitchFamily="18" charset="0"/>
              </a:rPr>
              <a:t>, де к</a:t>
            </a:r>
            <a:r>
              <a:rPr lang="ru-RU" sz="1800" dirty="0" err="1" smtClean="0">
                <a:latin typeface="Times New Roman" pitchFamily="18" charset="0"/>
                <a:cs typeface="Times New Roman" pitchFamily="18" charset="0"/>
              </a:rPr>
              <a:t>ожний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реквізит</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має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свій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порядковий</a:t>
            </a:r>
            <a:r>
              <a:rPr lang="ru-RU" sz="1800" dirty="0" smtClean="0">
                <a:latin typeface="Times New Roman" pitchFamily="18" charset="0"/>
                <a:cs typeface="Times New Roman" pitchFamily="18" charset="0"/>
              </a:rPr>
              <a:t> номер</a:t>
            </a:r>
            <a:r>
              <a:rPr lang="uk-UA" sz="1800"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endParaRPr lang="ru-RU" dirty="0"/>
          </a:p>
        </p:txBody>
      </p:sp>
    </p:spTree>
  </p:cSld>
  <p:clrMapOvr>
    <a:masterClrMapping/>
  </p:clrMapOvr>
</p:sld>
</file>

<file path=ppt/theme/theme1.xml><?xml version="1.0" encoding="utf-8"?>
<a:theme xmlns:a="http://schemas.openxmlformats.org/drawingml/2006/main" name="Презентация глобус">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Шаблон ГЛОБУС</Template>
  <TotalTime>129</TotalTime>
  <Words>1306</Words>
  <Application>Microsoft Office PowerPoint</Application>
  <PresentationFormat>Экран (4:3)</PresentationFormat>
  <Paragraphs>64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Презентация глобус</vt:lpstr>
      <vt:lpstr>Стандарт  «Система організаційно-розпорядчої документації»  </vt:lpstr>
      <vt:lpstr>Слайд 2</vt:lpstr>
      <vt:lpstr> Поняття стандарту  «Система ОРД» </vt:lpstr>
      <vt:lpstr> Мета та принципи стандартизації </vt:lpstr>
      <vt:lpstr>принципи стандартизації</vt:lpstr>
      <vt:lpstr> Принципи стандартизації </vt:lpstr>
      <vt:lpstr>Нормативні документи зі стандартизації</vt:lpstr>
      <vt:lpstr> Нормативні документи зі стандартизації </vt:lpstr>
      <vt:lpstr> Уніфікація і стандартизація управлінських документів </vt:lpstr>
      <vt:lpstr>Уніфікація і стандартизація управлінських документів </vt:lpstr>
      <vt:lpstr>Уніфікація і стандартизація управлінських документів </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Olga</dc:creator>
  <cp:lastModifiedBy>Olga</cp:lastModifiedBy>
  <cp:revision>15</cp:revision>
  <dcterms:created xsi:type="dcterms:W3CDTF">2015-09-13T06:38:17Z</dcterms:created>
  <dcterms:modified xsi:type="dcterms:W3CDTF">2015-09-13T09:10:52Z</dcterms:modified>
</cp:coreProperties>
</file>