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35"/>
  </p:notesMasterIdLst>
  <p:sldIdLst>
    <p:sldId id="256" r:id="rId2"/>
    <p:sldId id="258" r:id="rId3"/>
    <p:sldId id="276" r:id="rId4"/>
    <p:sldId id="259" r:id="rId5"/>
    <p:sldId id="260" r:id="rId6"/>
    <p:sldId id="261" r:id="rId7"/>
    <p:sldId id="262" r:id="rId8"/>
    <p:sldId id="274" r:id="rId9"/>
    <p:sldId id="273" r:id="rId10"/>
    <p:sldId id="275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7" r:id="rId19"/>
    <p:sldId id="279" r:id="rId20"/>
    <p:sldId id="280" r:id="rId21"/>
    <p:sldId id="281" r:id="rId22"/>
    <p:sldId id="285" r:id="rId23"/>
    <p:sldId id="286" r:id="rId24"/>
    <p:sldId id="287" r:id="rId25"/>
    <p:sldId id="288" r:id="rId26"/>
    <p:sldId id="289" r:id="rId27"/>
    <p:sldId id="270" r:id="rId28"/>
    <p:sldId id="271" r:id="rId29"/>
    <p:sldId id="272" r:id="rId30"/>
    <p:sldId id="282" r:id="rId31"/>
    <p:sldId id="283" r:id="rId32"/>
    <p:sldId id="284" r:id="rId33"/>
    <p:sldId id="278" r:id="rId3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66"/>
    <a:srgbClr val="F88608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885" autoAdjust="0"/>
    <p:restoredTop sz="94660"/>
  </p:normalViewPr>
  <p:slideViewPr>
    <p:cSldViewPr>
      <p:cViewPr varScale="1">
        <p:scale>
          <a:sx n="104" d="100"/>
          <a:sy n="104" d="100"/>
        </p:scale>
        <p:origin x="-16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да</c:v>
                </c:pt>
              </c:strCache>
            </c:strRef>
          </c:tx>
          <c:spPr>
            <a:solidFill>
              <a:srgbClr val="FFFF00"/>
            </a:solidFill>
          </c:spPr>
          <c:cat>
            <c:strRef>
              <c:f>Лист1!$A$2:$A$4</c:f>
              <c:strCache>
                <c:ptCount val="3"/>
                <c:pt idx="0">
                  <c:v>7-10лет</c:v>
                </c:pt>
                <c:pt idx="1">
                  <c:v>11-14лет</c:v>
                </c:pt>
                <c:pt idx="2">
                  <c:v>15-18лет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82</c:v>
                </c:pt>
                <c:pt idx="1">
                  <c:v>84</c:v>
                </c:pt>
                <c:pt idx="2">
                  <c:v>65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нет</c:v>
                </c:pt>
              </c:strCache>
            </c:strRef>
          </c:tx>
          <c:spPr>
            <a:solidFill>
              <a:srgbClr val="66FF66"/>
            </a:solidFill>
          </c:spPr>
          <c:cat>
            <c:strRef>
              <c:f>Лист1!$A$2:$A$4</c:f>
              <c:strCache>
                <c:ptCount val="3"/>
                <c:pt idx="0">
                  <c:v>7-10лет</c:v>
                </c:pt>
                <c:pt idx="1">
                  <c:v>11-14лет</c:v>
                </c:pt>
                <c:pt idx="2">
                  <c:v>15-18лет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18</c:v>
                </c:pt>
                <c:pt idx="1">
                  <c:v>16</c:v>
                </c:pt>
                <c:pt idx="2">
                  <c:v>35</c:v>
                </c:pt>
              </c:numCache>
            </c:numRef>
          </c:val>
        </c:ser>
        <c:shape val="cylinder"/>
        <c:axId val="69794816"/>
        <c:axId val="69698304"/>
        <c:axId val="0"/>
      </c:bar3DChart>
      <c:catAx>
        <c:axId val="69794816"/>
        <c:scaling>
          <c:orientation val="minMax"/>
        </c:scaling>
        <c:axPos val="b"/>
        <c:tickLblPos val="nextTo"/>
        <c:crossAx val="69698304"/>
        <c:crosses val="autoZero"/>
        <c:auto val="1"/>
        <c:lblAlgn val="ctr"/>
        <c:lblOffset val="100"/>
      </c:catAx>
      <c:valAx>
        <c:axId val="69698304"/>
        <c:scaling>
          <c:orientation val="minMax"/>
        </c:scaling>
        <c:axPos val="l"/>
        <c:majorGridlines/>
        <c:numFmt formatCode="General" sourceLinked="1"/>
        <c:tickLblPos val="nextTo"/>
        <c:crossAx val="69794816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да</c:v>
                </c:pt>
              </c:strCache>
            </c:strRef>
          </c:tx>
          <c:spPr>
            <a:solidFill>
              <a:srgbClr val="7030A0"/>
            </a:solidFill>
          </c:spPr>
          <c:cat>
            <c:strRef>
              <c:f>Лист1!$A$2:$A$4</c:f>
              <c:strCache>
                <c:ptCount val="3"/>
                <c:pt idx="0">
                  <c:v>7-10лет</c:v>
                </c:pt>
                <c:pt idx="1">
                  <c:v>11-14лет</c:v>
                </c:pt>
                <c:pt idx="2">
                  <c:v>15-18лет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79</c:v>
                </c:pt>
                <c:pt idx="1">
                  <c:v>86</c:v>
                </c:pt>
                <c:pt idx="2">
                  <c:v>71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нет</c:v>
                </c:pt>
              </c:strCache>
            </c:strRef>
          </c:tx>
          <c:spPr>
            <a:solidFill>
              <a:srgbClr val="FFFF00"/>
            </a:solidFill>
          </c:spPr>
          <c:cat>
            <c:strRef>
              <c:f>Лист1!$A$2:$A$4</c:f>
              <c:strCache>
                <c:ptCount val="3"/>
                <c:pt idx="0">
                  <c:v>7-10лет</c:v>
                </c:pt>
                <c:pt idx="1">
                  <c:v>11-14лет</c:v>
                </c:pt>
                <c:pt idx="2">
                  <c:v>15-18лет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21</c:v>
                </c:pt>
                <c:pt idx="1">
                  <c:v>14</c:v>
                </c:pt>
                <c:pt idx="2">
                  <c:v>29</c:v>
                </c:pt>
              </c:numCache>
            </c:numRef>
          </c:val>
        </c:ser>
        <c:shape val="cylinder"/>
        <c:axId val="69465984"/>
        <c:axId val="69702016"/>
        <c:axId val="0"/>
      </c:bar3DChart>
      <c:catAx>
        <c:axId val="69465984"/>
        <c:scaling>
          <c:orientation val="minMax"/>
        </c:scaling>
        <c:axPos val="b"/>
        <c:tickLblPos val="nextTo"/>
        <c:crossAx val="69702016"/>
        <c:crosses val="autoZero"/>
        <c:auto val="1"/>
        <c:lblAlgn val="ctr"/>
        <c:lblOffset val="100"/>
      </c:catAx>
      <c:valAx>
        <c:axId val="69702016"/>
        <c:scaling>
          <c:orientation val="minMax"/>
        </c:scaling>
        <c:axPos val="l"/>
        <c:majorGridlines/>
        <c:numFmt formatCode="General" sourceLinked="1"/>
        <c:tickLblPos val="nextTo"/>
        <c:crossAx val="69465984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2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7-10лет</c:v>
                </c:pt>
                <c:pt idx="1">
                  <c:v>11-14лет</c:v>
                </c:pt>
                <c:pt idx="2">
                  <c:v>15-18лет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да</c:v>
                </c:pt>
              </c:strCache>
            </c:strRef>
          </c:tx>
          <c:spPr>
            <a:solidFill>
              <a:srgbClr val="FF0000"/>
            </a:solidFill>
          </c:spPr>
          <c:cat>
            <c:strRef>
              <c:f>Лист1!$A$2:$A$4</c:f>
              <c:strCache>
                <c:ptCount val="3"/>
                <c:pt idx="0">
                  <c:v>7-10лет</c:v>
                </c:pt>
                <c:pt idx="1">
                  <c:v>11-14лет</c:v>
                </c:pt>
                <c:pt idx="2">
                  <c:v>15-18лет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79</c:v>
                </c:pt>
                <c:pt idx="1">
                  <c:v>81</c:v>
                </c:pt>
                <c:pt idx="2">
                  <c:v>51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нет</c:v>
                </c:pt>
              </c:strCache>
            </c:strRef>
          </c:tx>
          <c:spPr>
            <a:solidFill>
              <a:srgbClr val="00B050"/>
            </a:solidFill>
          </c:spPr>
          <c:cat>
            <c:strRef>
              <c:f>Лист1!$A$2:$A$4</c:f>
              <c:strCache>
                <c:ptCount val="3"/>
                <c:pt idx="0">
                  <c:v>7-10лет</c:v>
                </c:pt>
                <c:pt idx="1">
                  <c:v>11-14лет</c:v>
                </c:pt>
                <c:pt idx="2">
                  <c:v>15-18лет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21</c:v>
                </c:pt>
                <c:pt idx="1">
                  <c:v>19</c:v>
                </c:pt>
                <c:pt idx="2">
                  <c:v>49</c:v>
                </c:pt>
              </c:numCache>
            </c:numRef>
          </c:val>
        </c:ser>
        <c:shape val="cylinder"/>
        <c:axId val="79522816"/>
        <c:axId val="79524608"/>
        <c:axId val="0"/>
      </c:bar3DChart>
      <c:catAx>
        <c:axId val="79522816"/>
        <c:scaling>
          <c:orientation val="minMax"/>
        </c:scaling>
        <c:axPos val="b"/>
        <c:tickLblPos val="nextTo"/>
        <c:crossAx val="79524608"/>
        <c:crosses val="autoZero"/>
        <c:auto val="1"/>
        <c:lblAlgn val="ctr"/>
        <c:lblOffset val="100"/>
      </c:catAx>
      <c:valAx>
        <c:axId val="79524608"/>
        <c:scaling>
          <c:orientation val="minMax"/>
        </c:scaling>
        <c:axPos val="l"/>
        <c:majorGridlines/>
        <c:numFmt formatCode="General" sourceLinked="1"/>
        <c:tickLblPos val="nextTo"/>
        <c:crossAx val="79522816"/>
        <c:crosses val="autoZero"/>
        <c:crossBetween val="between"/>
      </c:valAx>
    </c:plotArea>
    <c:legend>
      <c:legendPos val="r"/>
      <c:legendEntry>
        <c:idx val="0"/>
        <c:delete val="1"/>
      </c:legendEntry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да</c:v>
                </c:pt>
              </c:strCache>
            </c:strRef>
          </c:tx>
          <c:spPr>
            <a:solidFill>
              <a:srgbClr val="FFFF00"/>
            </a:solidFill>
          </c:spPr>
          <c:cat>
            <c:strRef>
              <c:f>Лист1!$A$2:$A$4</c:f>
              <c:strCache>
                <c:ptCount val="3"/>
                <c:pt idx="0">
                  <c:v>7-10лет</c:v>
                </c:pt>
                <c:pt idx="1">
                  <c:v>11-14лет</c:v>
                </c:pt>
                <c:pt idx="2">
                  <c:v>15-18лет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33</c:v>
                </c:pt>
                <c:pt idx="1">
                  <c:v>33</c:v>
                </c:pt>
                <c:pt idx="2">
                  <c:v>41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7-10лет</c:v>
                </c:pt>
                <c:pt idx="1">
                  <c:v>11-14лет</c:v>
                </c:pt>
                <c:pt idx="2">
                  <c:v>15-18лет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нет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7-10лет</c:v>
                </c:pt>
                <c:pt idx="1">
                  <c:v>11-14лет</c:v>
                </c:pt>
                <c:pt idx="2">
                  <c:v>15-18лет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67</c:v>
                </c:pt>
                <c:pt idx="1">
                  <c:v>67</c:v>
                </c:pt>
                <c:pt idx="2">
                  <c:v>59</c:v>
                </c:pt>
              </c:numCache>
            </c:numRef>
          </c:val>
        </c:ser>
        <c:shape val="cylinder"/>
        <c:axId val="79527936"/>
        <c:axId val="79530624"/>
        <c:axId val="0"/>
      </c:bar3DChart>
      <c:catAx>
        <c:axId val="79527936"/>
        <c:scaling>
          <c:orientation val="minMax"/>
        </c:scaling>
        <c:axPos val="b"/>
        <c:tickLblPos val="nextTo"/>
        <c:crossAx val="79530624"/>
        <c:crosses val="autoZero"/>
        <c:auto val="1"/>
        <c:lblAlgn val="ctr"/>
        <c:lblOffset val="100"/>
      </c:catAx>
      <c:valAx>
        <c:axId val="79530624"/>
        <c:scaling>
          <c:orientation val="minMax"/>
        </c:scaling>
        <c:axPos val="l"/>
        <c:majorGridlines/>
        <c:numFmt formatCode="General" sourceLinked="1"/>
        <c:tickLblPos val="nextTo"/>
        <c:crossAx val="7952793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8519744563516944"/>
          <c:y val="0.37296689031923758"/>
          <c:w val="8.5544296025392721E-2"/>
          <c:h val="0.27887630885443343"/>
        </c:manualLayout>
      </c:layout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plotArea>
      <c:layout>
        <c:manualLayout>
          <c:layoutTarget val="inner"/>
          <c:xMode val="edge"/>
          <c:yMode val="edge"/>
          <c:x val="7.5389519250014622E-2"/>
          <c:y val="8.2430668286643027E-2"/>
          <c:w val="0.86992935010299755"/>
          <c:h val="0.65916364210072065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да</c:v>
                </c:pt>
              </c:strCache>
            </c:strRef>
          </c:tx>
          <c:spPr>
            <a:solidFill>
              <a:srgbClr val="FFFF00"/>
            </a:solidFill>
          </c:spPr>
          <c:cat>
            <c:strRef>
              <c:f>Лист1!$A$2:$A$4</c:f>
              <c:strCache>
                <c:ptCount val="3"/>
                <c:pt idx="0">
                  <c:v>7-10лет</c:v>
                </c:pt>
                <c:pt idx="1">
                  <c:v>11-14лет</c:v>
                </c:pt>
                <c:pt idx="2">
                  <c:v>15-18лет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10</c:v>
                </c:pt>
                <c:pt idx="1">
                  <c:v>40</c:v>
                </c:pt>
                <c:pt idx="2">
                  <c:v>90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нет</c:v>
                </c:pt>
              </c:strCache>
            </c:strRef>
          </c:tx>
          <c:spPr>
            <a:solidFill>
              <a:srgbClr val="002060"/>
            </a:solidFill>
          </c:spPr>
          <c:cat>
            <c:strRef>
              <c:f>Лист1!$A$2:$A$4</c:f>
              <c:strCache>
                <c:ptCount val="3"/>
                <c:pt idx="0">
                  <c:v>7-10лет</c:v>
                </c:pt>
                <c:pt idx="1">
                  <c:v>11-14лет</c:v>
                </c:pt>
                <c:pt idx="2">
                  <c:v>15-18лет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90</c:v>
                </c:pt>
                <c:pt idx="1">
                  <c:v>60</c:v>
                </c:pt>
                <c:pt idx="2">
                  <c:v>10</c:v>
                </c:pt>
              </c:numCache>
            </c:numRef>
          </c:val>
        </c:ser>
        <c:shape val="cylinder"/>
        <c:axId val="80880384"/>
        <c:axId val="80882688"/>
        <c:axId val="0"/>
      </c:bar3DChart>
      <c:catAx>
        <c:axId val="80880384"/>
        <c:scaling>
          <c:orientation val="minMax"/>
        </c:scaling>
        <c:axPos val="b"/>
        <c:tickLblPos val="nextTo"/>
        <c:crossAx val="80882688"/>
        <c:crosses val="autoZero"/>
        <c:auto val="1"/>
        <c:lblAlgn val="ctr"/>
        <c:lblOffset val="100"/>
      </c:catAx>
      <c:valAx>
        <c:axId val="80882688"/>
        <c:scaling>
          <c:orientation val="minMax"/>
        </c:scaling>
        <c:axPos val="l"/>
        <c:majorGridlines/>
        <c:numFmt formatCode="General" sourceLinked="1"/>
        <c:tickLblPos val="nextTo"/>
        <c:crossAx val="80880384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4C3C00-CF30-43E2-8835-7D8BCAD53579}" type="datetimeFigureOut">
              <a:rPr lang="ru-RU" smtClean="0"/>
              <a:pPr/>
              <a:t>01.04.2012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796F26-7381-4E0D-B89E-E10E8FD639E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D78582C6-454F-4D58-AF0A-07C4C5DD3C3F}" type="datetimeFigureOut">
              <a:rPr lang="ru-RU" smtClean="0"/>
              <a:pPr/>
              <a:t>01.04.2012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3EAFA832-AD67-4FA1-A4AF-BF616A0910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78582C6-454F-4D58-AF0A-07C4C5DD3C3F}" type="datetimeFigureOut">
              <a:rPr lang="ru-RU" smtClean="0"/>
              <a:pPr/>
              <a:t>01.04.2012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3EAFA832-AD67-4FA1-A4AF-BF616A09109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D78582C6-454F-4D58-AF0A-07C4C5DD3C3F}" type="datetimeFigureOut">
              <a:rPr lang="ru-RU" smtClean="0"/>
              <a:pPr/>
              <a:t>01.04.2012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3EAFA832-AD67-4FA1-A4AF-BF616A0910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582C6-454F-4D58-AF0A-07C4C5DD3C3F}" type="datetimeFigureOut">
              <a:rPr lang="ru-RU" smtClean="0"/>
              <a:pPr/>
              <a:t>01.04.2012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FA832-AD67-4FA1-A4AF-BF616A09109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582C6-454F-4D58-AF0A-07C4C5DD3C3F}" type="datetimeFigureOut">
              <a:rPr lang="ru-RU" smtClean="0"/>
              <a:pPr/>
              <a:t>01.04.2012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FA832-AD67-4FA1-A4AF-BF616A09109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78582C6-454F-4D58-AF0A-07C4C5DD3C3F}" type="datetimeFigureOut">
              <a:rPr lang="ru-RU" smtClean="0"/>
              <a:pPr/>
              <a:t>01.04.2012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3EAFA832-AD67-4FA1-A4AF-BF616A09109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582C6-454F-4D58-AF0A-07C4C5DD3C3F}" type="datetimeFigureOut">
              <a:rPr lang="ru-RU" smtClean="0"/>
              <a:pPr/>
              <a:t>01.04.2012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FA832-AD67-4FA1-A4AF-BF616A0910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78582C6-454F-4D58-AF0A-07C4C5DD3C3F}" type="datetimeFigureOut">
              <a:rPr lang="ru-RU" smtClean="0"/>
              <a:pPr/>
              <a:t>01.04.2012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3EAFA832-AD67-4FA1-A4AF-BF616A09109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78582C6-454F-4D58-AF0A-07C4C5DD3C3F}" type="datetimeFigureOut">
              <a:rPr lang="ru-RU" smtClean="0"/>
              <a:pPr/>
              <a:t>01.04.2012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3EAFA832-AD67-4FA1-A4AF-BF616A09109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582C6-454F-4D58-AF0A-07C4C5DD3C3F}" type="datetimeFigureOut">
              <a:rPr lang="ru-RU" smtClean="0"/>
              <a:pPr/>
              <a:t>01.04.2012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FA832-AD67-4FA1-A4AF-BF616A0910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582C6-454F-4D58-AF0A-07C4C5DD3C3F}" type="datetimeFigureOut">
              <a:rPr lang="ru-RU" smtClean="0"/>
              <a:pPr/>
              <a:t>01.04.2012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FA832-AD67-4FA1-A4AF-BF616A0910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D78582C6-454F-4D58-AF0A-07C4C5DD3C3F}" type="datetimeFigureOut">
              <a:rPr lang="ru-RU" smtClean="0"/>
              <a:pPr/>
              <a:t>01.04.2012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3EAFA832-AD67-4FA1-A4AF-BF616A09109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0" y="571480"/>
            <a:ext cx="6172200" cy="135732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Влияние </a:t>
            </a:r>
            <a:r>
              <a:rPr lang="en-US" dirty="0" smtClean="0"/>
              <a:t>SMS</a:t>
            </a:r>
            <a:r>
              <a:rPr lang="ru-RU" dirty="0" smtClean="0"/>
              <a:t>-сообщений на лексику школьников.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143372" y="5357826"/>
            <a:ext cx="4314828" cy="1285884"/>
          </a:xfrm>
        </p:spPr>
        <p:txBody>
          <a:bodyPr>
            <a:noAutofit/>
          </a:bodyPr>
          <a:lstStyle/>
          <a:p>
            <a:r>
              <a:rPr lang="ru-RU" sz="1400" dirty="0" smtClean="0"/>
              <a:t> </a:t>
            </a:r>
            <a:r>
              <a:rPr lang="ru-RU" sz="1200" dirty="0" smtClean="0"/>
              <a:t>Подготовили: </a:t>
            </a:r>
            <a:r>
              <a:rPr lang="ru-RU" sz="1200" i="1" dirty="0" smtClean="0"/>
              <a:t>Пёрышкина </a:t>
            </a:r>
            <a:r>
              <a:rPr lang="ru-RU" sz="1200" i="1" dirty="0" smtClean="0"/>
              <a:t>Юлия, Сысоева </a:t>
            </a:r>
            <a:r>
              <a:rPr lang="ru-RU" sz="1200" i="1" dirty="0" smtClean="0"/>
              <a:t>Снежана  учащиеся 6 «А» класса, МБОУ  «СОШ №1 г. Медногорска</a:t>
            </a:r>
            <a:r>
              <a:rPr lang="ru-RU" sz="1200" i="1" dirty="0" smtClean="0"/>
              <a:t>»</a:t>
            </a:r>
          </a:p>
          <a:p>
            <a:r>
              <a:rPr lang="ru-RU" sz="1200" dirty="0" smtClean="0"/>
              <a:t>Руководитель</a:t>
            </a:r>
            <a:r>
              <a:rPr lang="ru-RU" sz="1200" dirty="0" smtClean="0"/>
              <a:t>: </a:t>
            </a:r>
            <a:r>
              <a:rPr lang="ru-RU" sz="1200" i="1" dirty="0" smtClean="0"/>
              <a:t>Сафарова Ольга Федоровна учитель русского языка </a:t>
            </a:r>
            <a:r>
              <a:rPr lang="ru-RU" sz="1200" i="1" dirty="0" smtClean="0"/>
              <a:t>и</a:t>
            </a:r>
            <a:r>
              <a:rPr lang="en-US" sz="1200" i="1" dirty="0" smtClean="0"/>
              <a:t> </a:t>
            </a:r>
            <a:r>
              <a:rPr lang="ru-RU" sz="1200" i="1" dirty="0" smtClean="0"/>
              <a:t>литературы</a:t>
            </a:r>
            <a:endParaRPr lang="ru-RU" sz="1200" dirty="0"/>
          </a:p>
        </p:txBody>
      </p:sp>
      <p:pic>
        <p:nvPicPr>
          <p:cNvPr id="1026" name="Picture 2" descr="E:\Юленька\Фото\101_01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8860" y="1571612"/>
            <a:ext cx="5715040" cy="3807714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270248" y="785794"/>
            <a:ext cx="4230842" cy="557216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 smtClean="0"/>
              <a:t>Язык народа – вечный, лучший, никогда не увядающий и вечно</a:t>
            </a:r>
            <a:br>
              <a:rPr lang="ru-RU" dirty="0" smtClean="0"/>
            </a:br>
            <a:r>
              <a:rPr lang="ru-RU" dirty="0" smtClean="0"/>
              <a:t>распускающийся цвет его </a:t>
            </a:r>
            <a:br>
              <a:rPr lang="ru-RU" dirty="0" smtClean="0"/>
            </a:br>
            <a:r>
              <a:rPr lang="ru-RU" dirty="0" smtClean="0"/>
              <a:t>духовной жизни, начинающейся далеко за границами истории.                    </a:t>
            </a:r>
            <a:br>
              <a:rPr lang="ru-RU" dirty="0" smtClean="0"/>
            </a:br>
            <a:r>
              <a:rPr lang="ru-RU" dirty="0" smtClean="0"/>
              <a:t>Язык есть самая жизнь, самая обильная и прочная связь, соединяющая отжившие, живущие и будущие поколения в одно великое, историческое и  живое целое.</a:t>
            </a:r>
            <a:br>
              <a:rPr lang="ru-RU" dirty="0" smtClean="0"/>
            </a:br>
            <a:r>
              <a:rPr lang="ru-RU" dirty="0" smtClean="0"/>
              <a:t>(К. Ушинский)</a:t>
            </a:r>
            <a:endParaRPr lang="ru-RU" dirty="0"/>
          </a:p>
        </p:txBody>
      </p:sp>
      <p:pic>
        <p:nvPicPr>
          <p:cNvPr id="5" name="Содержимое 4" descr="F:\Новая папка\ушинский.jpg"/>
          <p:cNvPicPr>
            <a:picLocks noGrp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285728"/>
            <a:ext cx="3571900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135509"/>
            <a:ext cx="7500990" cy="6177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b="1" u="sng" dirty="0" smtClean="0">
                <a:solidFill>
                  <a:srgbClr val="F88608"/>
                </a:solidFill>
              </a:rPr>
              <a:t>Цель</a:t>
            </a:r>
            <a:r>
              <a:rPr lang="ru-RU" sz="4400" dirty="0" smtClean="0"/>
              <a:t> </a:t>
            </a:r>
            <a:r>
              <a:rPr lang="ru-RU" sz="4400" b="1" dirty="0" smtClean="0"/>
              <a:t>нашей работы</a:t>
            </a:r>
            <a:r>
              <a:rPr lang="ru-RU" b="1" dirty="0" smtClean="0"/>
              <a:t>: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14734" cy="4572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800" dirty="0" smtClean="0"/>
              <a:t>Выявить характер влияния </a:t>
            </a:r>
            <a:r>
              <a:rPr lang="en-US" sz="3800" dirty="0" smtClean="0"/>
              <a:t>SMS-</a:t>
            </a:r>
            <a:r>
              <a:rPr lang="ru-RU" sz="3800" dirty="0" smtClean="0"/>
              <a:t>сообщений на культуру речи школьников.</a:t>
            </a:r>
          </a:p>
        </p:txBody>
      </p:sp>
      <p:pic>
        <p:nvPicPr>
          <p:cNvPr id="1026" name="Picture 2" descr="E:\Юленька\11468822-young-happy-woman-texting-on-mobile-phone-sms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929058" y="1428736"/>
            <a:ext cx="4214842" cy="457203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400" b="1" u="sng" dirty="0" smtClean="0">
                <a:solidFill>
                  <a:srgbClr val="F88608"/>
                </a:solidFill>
              </a:rPr>
              <a:t>Задачи</a:t>
            </a:r>
            <a:r>
              <a:rPr lang="ru-RU" sz="4400" b="1" dirty="0" smtClean="0">
                <a:solidFill>
                  <a:srgbClr val="F88608"/>
                </a:solidFill>
              </a:rPr>
              <a:t> </a:t>
            </a:r>
            <a:r>
              <a:rPr lang="ru-RU" sz="4400" b="1" dirty="0" smtClean="0"/>
              <a:t>, которые необходимо решить:</a:t>
            </a:r>
            <a:endParaRPr lang="ru-RU" sz="44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/>
            <a:r>
              <a:rPr lang="ru-RU" sz="2800" dirty="0" smtClean="0"/>
              <a:t>Изучить материал по теме исследования.</a:t>
            </a:r>
          </a:p>
          <a:p>
            <a:r>
              <a:rPr lang="ru-RU" sz="2800" dirty="0" smtClean="0"/>
              <a:t> Провести анкетирование.</a:t>
            </a:r>
          </a:p>
          <a:p>
            <a:r>
              <a:rPr lang="ru-RU" sz="2800" dirty="0" smtClean="0"/>
              <a:t> Определить состав лексики </a:t>
            </a:r>
            <a:r>
              <a:rPr lang="en-US" sz="2800" dirty="0" smtClean="0"/>
              <a:t>SMS</a:t>
            </a:r>
            <a:r>
              <a:rPr lang="ru-RU" sz="2800" dirty="0" smtClean="0"/>
              <a:t>-сообщений</a:t>
            </a:r>
          </a:p>
          <a:p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28" y="2124352"/>
            <a:ext cx="2914195" cy="28048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1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22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3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25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from x="100000" y="100000"/>
                                      <p:to x="100000" y="5000"/>
                                    </p:animScale>
                                    <p:animScale>
                                      <p:cBhvr>
                                        <p:cTn id="2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from x="100000" y="5000"/>
                                      <p:to x="120000" y="150000"/>
                                    </p:animScale>
                                    <p:animScale>
                                      <p:cBhvr>
                                        <p:cTn id="27" dur="6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2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b="1" dirty="0" smtClean="0">
                <a:solidFill>
                  <a:srgbClr val="F88608"/>
                </a:solidFill>
              </a:rPr>
              <a:t>Гипотеза:</a:t>
            </a:r>
            <a:endParaRPr lang="ru-RU" sz="4400" b="1" dirty="0">
              <a:solidFill>
                <a:srgbClr val="F88608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357298"/>
            <a:ext cx="7472386" cy="16430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Если словарный запас школьников будет «обогащаться» только за счет лексики SMS-ок, то это негативно будет влиять на культуру речи школьников.</a:t>
            </a:r>
            <a:endParaRPr lang="ru-RU" dirty="0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643042" y="3071810"/>
            <a:ext cx="5072097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:\Юленька\00115b4a401b0a90ab3d32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19" y="0"/>
            <a:ext cx="8358247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14480" y="274638"/>
            <a:ext cx="5857916" cy="1143000"/>
          </a:xfrm>
        </p:spPr>
        <p:txBody>
          <a:bodyPr>
            <a:normAutofit/>
          </a:bodyPr>
          <a:lstStyle/>
          <a:p>
            <a:r>
              <a:rPr lang="ru-RU" sz="4400" b="1" u="sng" dirty="0" smtClean="0">
                <a:solidFill>
                  <a:srgbClr val="F88608"/>
                </a:solidFill>
              </a:rPr>
              <a:t>Нейл </a:t>
            </a:r>
            <a:r>
              <a:rPr lang="ru-RU" sz="4400" b="1" u="sng" dirty="0" err="1" smtClean="0">
                <a:solidFill>
                  <a:srgbClr val="F88608"/>
                </a:solidFill>
              </a:rPr>
              <a:t>Пэпуорс</a:t>
            </a:r>
            <a:endParaRPr lang="ru-RU" sz="4400" b="1" u="sng" dirty="0">
              <a:solidFill>
                <a:srgbClr val="F88608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2154230"/>
          </a:xfrm>
        </p:spPr>
        <p:txBody>
          <a:bodyPr>
            <a:noAutofit/>
          </a:bodyPr>
          <a:lstStyle/>
          <a:p>
            <a:pPr algn="ctr"/>
            <a:r>
              <a:rPr lang="ru-RU" sz="6600" dirty="0" smtClean="0">
                <a:solidFill>
                  <a:srgbClr val="F88608"/>
                </a:solidFill>
              </a:rPr>
              <a:t>Несоблюдение </a:t>
            </a:r>
            <a:r>
              <a:rPr lang="ru-RU" sz="6600" dirty="0" err="1" smtClean="0">
                <a:solidFill>
                  <a:srgbClr val="F88608"/>
                </a:solidFill>
              </a:rPr>
              <a:t>орфогрфии</a:t>
            </a:r>
            <a:endParaRPr lang="ru-RU" sz="6600" dirty="0">
              <a:solidFill>
                <a:srgbClr val="F88608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 rot="10547737" flipV="1">
            <a:off x="4270248" y="6172200"/>
            <a:ext cx="444628" cy="257196"/>
          </a:xfrm>
        </p:spPr>
        <p:txBody>
          <a:bodyPr>
            <a:normAutofit fontScale="55000" lnSpcReduction="20000"/>
          </a:bodyPr>
          <a:lstStyle/>
          <a:p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42976" y="2786058"/>
            <a:ext cx="6072210" cy="4071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quarter" idx="1"/>
          </p:nvPr>
        </p:nvGraphicFramePr>
        <p:xfrm>
          <a:off x="457201" y="285730"/>
          <a:ext cx="7758138" cy="28575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86046"/>
                <a:gridCol w="2586046"/>
                <a:gridCol w="2586046"/>
              </a:tblGrid>
              <a:tr h="905619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Слово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Транскрипция 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Написание в </a:t>
                      </a:r>
                      <a:r>
                        <a:rPr lang="en-US" sz="2000" dirty="0" smtClean="0"/>
                        <a:t>SMS-</a:t>
                      </a:r>
                      <a:r>
                        <a:rPr lang="ru-RU" sz="2000" dirty="0" err="1" smtClean="0"/>
                        <a:t>ках</a:t>
                      </a:r>
                      <a:endParaRPr lang="ru-RU" sz="2000" dirty="0"/>
                    </a:p>
                  </a:txBody>
                  <a:tcPr/>
                </a:tc>
              </a:tr>
              <a:tr h="650633">
                <a:tc>
                  <a:txBody>
                    <a:bodyPr/>
                    <a:lstStyle/>
                    <a:p>
                      <a:r>
                        <a:rPr lang="ru-RU" dirty="0" smtClean="0"/>
                        <a:t>Не было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[</a:t>
                      </a:r>
                      <a:r>
                        <a:rPr lang="ru-RU" dirty="0" err="1" smtClean="0"/>
                        <a:t>н</a:t>
                      </a:r>
                      <a:r>
                        <a:rPr lang="en-US" dirty="0" smtClean="0"/>
                        <a:t>`</a:t>
                      </a:r>
                      <a:r>
                        <a:rPr lang="ru-RU" dirty="0" err="1" smtClean="0"/>
                        <a:t>эбыла</a:t>
                      </a:r>
                      <a:r>
                        <a:rPr lang="en-US" dirty="0" smtClean="0"/>
                        <a:t>]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небыла</a:t>
                      </a:r>
                      <a:endParaRPr lang="ru-RU" dirty="0"/>
                    </a:p>
                  </a:txBody>
                  <a:tcPr/>
                </a:tc>
              </a:tr>
              <a:tr h="650633">
                <a:tc>
                  <a:txBody>
                    <a:bodyPr/>
                    <a:lstStyle/>
                    <a:p>
                      <a:r>
                        <a:rPr lang="ru-RU" dirty="0" smtClean="0"/>
                        <a:t>В </a:t>
                      </a:r>
                      <a:r>
                        <a:rPr lang="ru-RU" dirty="0" smtClean="0"/>
                        <a:t> роще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[</a:t>
                      </a:r>
                      <a:r>
                        <a:rPr lang="ru-RU" dirty="0" err="1" smtClean="0"/>
                        <a:t>Врощ</a:t>
                      </a:r>
                      <a:r>
                        <a:rPr lang="en-US" dirty="0" smtClean="0"/>
                        <a:t>`</a:t>
                      </a:r>
                      <a:r>
                        <a:rPr lang="ru-RU" dirty="0" smtClean="0"/>
                        <a:t>и</a:t>
                      </a:r>
                      <a:r>
                        <a:rPr lang="en-US" dirty="0" smtClean="0"/>
                        <a:t>]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Врощи</a:t>
                      </a:r>
                      <a:endParaRPr lang="ru-RU" dirty="0"/>
                    </a:p>
                  </a:txBody>
                  <a:tcPr/>
                </a:tc>
              </a:tr>
              <a:tr h="650633">
                <a:tc>
                  <a:txBody>
                    <a:bodyPr/>
                    <a:lstStyle/>
                    <a:p>
                      <a:r>
                        <a:rPr lang="ru-RU" dirty="0" smtClean="0"/>
                        <a:t>Влюбляться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[</a:t>
                      </a:r>
                      <a:r>
                        <a:rPr lang="ru-RU" dirty="0" err="1" smtClean="0"/>
                        <a:t>Вл</a:t>
                      </a:r>
                      <a:r>
                        <a:rPr lang="en-US" dirty="0" smtClean="0"/>
                        <a:t>`</a:t>
                      </a:r>
                      <a:r>
                        <a:rPr lang="ru-RU" dirty="0" err="1" smtClean="0"/>
                        <a:t>убл</a:t>
                      </a:r>
                      <a:r>
                        <a:rPr lang="en-US" dirty="0" smtClean="0"/>
                        <a:t>`</a:t>
                      </a:r>
                      <a:r>
                        <a:rPr lang="ru-RU" dirty="0" err="1" smtClean="0"/>
                        <a:t>аца</a:t>
                      </a:r>
                      <a:r>
                        <a:rPr lang="en-US" dirty="0" smtClean="0"/>
                        <a:t>]</a:t>
                      </a:r>
                      <a:r>
                        <a:rPr lang="ru-RU" dirty="0" smtClean="0"/>
                        <a:t>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влюбляца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3143240" y="4500570"/>
            <a:ext cx="2357454" cy="167163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3357562"/>
            <a:ext cx="5143536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7467600" cy="1143000"/>
          </a:xfrm>
        </p:spPr>
        <p:txBody>
          <a:bodyPr>
            <a:normAutofit/>
          </a:bodyPr>
          <a:lstStyle/>
          <a:p>
            <a:r>
              <a:rPr lang="ru-RU" sz="5400" u="sng" dirty="0" smtClean="0">
                <a:solidFill>
                  <a:srgbClr val="F88608"/>
                </a:solidFill>
              </a:rPr>
              <a:t>Речь должна быть</a:t>
            </a:r>
            <a:r>
              <a:rPr lang="ru-RU" sz="4800" u="sng" dirty="0" smtClean="0">
                <a:solidFill>
                  <a:srgbClr val="F88608"/>
                </a:solidFill>
              </a:rPr>
              <a:t>:</a:t>
            </a:r>
            <a:endParaRPr lang="ru-RU" sz="4800" u="sng" dirty="0">
              <a:solidFill>
                <a:srgbClr val="F88608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Правильной</a:t>
            </a:r>
          </a:p>
          <a:p>
            <a:endParaRPr lang="ru-RU" sz="4000" dirty="0" smtClean="0"/>
          </a:p>
          <a:p>
            <a:r>
              <a:rPr lang="ru-RU" sz="4000" dirty="0" smtClean="0"/>
              <a:t>Точной </a:t>
            </a:r>
          </a:p>
          <a:p>
            <a:endParaRPr lang="ru-RU" sz="4000" dirty="0" smtClean="0"/>
          </a:p>
          <a:p>
            <a:r>
              <a:rPr lang="ru-RU" sz="4000" dirty="0" smtClean="0"/>
              <a:t>Красивой </a:t>
            </a:r>
            <a:endParaRPr lang="ru-RU" sz="40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70375" y="1976120"/>
            <a:ext cx="3657600" cy="382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7467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88608"/>
                </a:solidFill>
              </a:rPr>
              <a:t>К факторам, влияющим на развитие речи школьников </a:t>
            </a:r>
            <a:r>
              <a:rPr lang="ru-RU" b="1" dirty="0" smtClean="0">
                <a:solidFill>
                  <a:srgbClr val="F88608"/>
                </a:solidFill>
              </a:rPr>
              <a:t>,можно </a:t>
            </a:r>
            <a:r>
              <a:rPr lang="ru-RU" b="1" dirty="0" smtClean="0">
                <a:solidFill>
                  <a:srgbClr val="F88608"/>
                </a:solidFill>
              </a:rPr>
              <a:t>отнести:</a:t>
            </a:r>
            <a:endParaRPr lang="ru-RU" b="1" dirty="0">
              <a:solidFill>
                <a:srgbClr val="F88608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71472" y="1357298"/>
            <a:ext cx="7829576" cy="57150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3200" dirty="0" smtClean="0"/>
              <a:t>Речевое общение со взрослыми</a:t>
            </a:r>
            <a:endParaRPr lang="ru-RU" sz="3200" dirty="0"/>
          </a:p>
        </p:txBody>
      </p:sp>
      <p:pic>
        <p:nvPicPr>
          <p:cNvPr id="5122" name="Picture 2" descr="E:\Юленька\c513db7659b6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57225" y="2000240"/>
            <a:ext cx="6306658" cy="464347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214422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Речевое общение со сверстниками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 descr="E:\Юленька\1213395345_00m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 bwMode="auto">
          <a:xfrm rot="21289970">
            <a:off x="717897" y="1404556"/>
            <a:ext cx="7149059" cy="495894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54032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Обучение в школе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E:\Юленька\1557735-schoolboys-at-a-lesson-at-school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 bwMode="auto">
          <a:xfrm rot="748590">
            <a:off x="428596" y="1357298"/>
            <a:ext cx="7499379" cy="492922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868346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Образцовая речь учителя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5" name="Picture 3" descr="E:\Юленька\2419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 bwMode="auto">
          <a:xfrm rot="577965">
            <a:off x="428596" y="1500174"/>
            <a:ext cx="7499379" cy="500066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Чтение художественной литературы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E:\Юленька\m-Image8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 rot="415846">
            <a:off x="571472" y="1500174"/>
            <a:ext cx="7686700" cy="4977214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85728"/>
            <a:ext cx="7467600" cy="571504"/>
          </a:xfrm>
        </p:spPr>
        <p:txBody>
          <a:bodyPr/>
          <a:lstStyle/>
          <a:p>
            <a:pPr algn="ctr"/>
            <a:r>
              <a:rPr lang="ru-RU" b="1" dirty="0" smtClean="0"/>
              <a:t>Просмотр телепереда</a:t>
            </a:r>
            <a:r>
              <a:rPr lang="ru-RU" b="1" dirty="0" smtClean="0">
                <a:solidFill>
                  <a:schemeClr val="tx1"/>
                </a:solidFill>
              </a:rPr>
              <a:t>ч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E:\Юленька\televidenie-kak-istochnik-gendernyx-pravil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 rot="21311097">
            <a:off x="698500" y="1385886"/>
            <a:ext cx="6731020" cy="518638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Работа с компьютером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1" name="Picture 3" descr="E:\Юленька\j1028269_1322130918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571612"/>
            <a:ext cx="7615262" cy="500066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868478"/>
          </a:xfrm>
        </p:spPr>
        <p:txBody>
          <a:bodyPr numCol="1">
            <a:normAutofit/>
          </a:bodyPr>
          <a:lstStyle/>
          <a:p>
            <a:r>
              <a:rPr lang="ru-RU" sz="2800" dirty="0" smtClean="0">
                <a:solidFill>
                  <a:schemeClr val="tx1"/>
                </a:solidFill>
              </a:rPr>
              <a:t>Состав лексики литературного языка стилистически неоднороден. Лексика разговорного стиля выделяется некоторой </a:t>
            </a:r>
            <a:r>
              <a:rPr lang="ru-RU" sz="2800" dirty="0" err="1" smtClean="0">
                <a:solidFill>
                  <a:schemeClr val="tx1"/>
                </a:solidFill>
              </a:rPr>
              <a:t>сниженностью</a:t>
            </a:r>
            <a:r>
              <a:rPr lang="ru-RU" sz="2800" dirty="0" smtClean="0">
                <a:solidFill>
                  <a:schemeClr val="tx1"/>
                </a:solidFill>
              </a:rPr>
              <a:t>.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85720" y="2143116"/>
            <a:ext cx="7829576" cy="4100522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solidFill>
                  <a:srgbClr val="F88608"/>
                </a:solidFill>
              </a:rPr>
              <a:t>   Разговорная лексика</a:t>
            </a:r>
            <a:r>
              <a:rPr lang="ru-RU" dirty="0" smtClean="0"/>
              <a:t> – это </a:t>
            </a:r>
            <a:r>
              <a:rPr lang="ru-RU" dirty="0" smtClean="0"/>
              <a:t>слова, </a:t>
            </a:r>
            <a:r>
              <a:rPr lang="ru-RU" dirty="0" smtClean="0"/>
              <a:t>которые употребляются в повседневной, обиходной жизни.</a:t>
            </a:r>
            <a:endParaRPr lang="ru-RU" dirty="0">
              <a:solidFill>
                <a:srgbClr val="F88608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500034" y="2857496"/>
            <a:ext cx="7427814" cy="3386142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Они не уместны в книжной и письменной речи.</a:t>
            </a:r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3500438"/>
            <a:ext cx="3500462" cy="2875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4" y="3500439"/>
            <a:ext cx="3952876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1" name="Прямая соединительная линия 10"/>
          <p:cNvCxnSpPr/>
          <p:nvPr/>
        </p:nvCxnSpPr>
        <p:spPr>
          <a:xfrm flipV="1">
            <a:off x="285720" y="3429000"/>
            <a:ext cx="8215370" cy="314327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28596" y="3429000"/>
            <a:ext cx="8143932" cy="321471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800" decel="100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800" decel="100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E:\image003.gif"/>
          <p:cNvPicPr>
            <a:picLocks noGrp="1" noChangeAspect="1" noChangeArrowheads="1" noCrop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215338" cy="6857999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54032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rgbClr val="F88608"/>
                </a:solidFill>
              </a:rPr>
              <a:t>Причины безграмотного письма:</a:t>
            </a:r>
            <a:endParaRPr lang="ru-RU" sz="2000" dirty="0">
              <a:solidFill>
                <a:srgbClr val="F88608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928670"/>
            <a:ext cx="3657600" cy="5243530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 экономия места на SMS-страничках, т.к. SMS – платная форма общения</a:t>
            </a:r>
          </a:p>
          <a:p>
            <a:r>
              <a:rPr lang="ru-RU" dirty="0" smtClean="0"/>
              <a:t>мнение, что SMS-письма не совсем письменная речь, а значит, в них допустимы любые ошибки. Основной принцип почти всех отправляющих – «Пишу, как говорю и слышу»</a:t>
            </a:r>
          </a:p>
          <a:p>
            <a:r>
              <a:rPr lang="ru-RU" dirty="0" smtClean="0"/>
              <a:t> многие подвержены влиянию и пишут так, как пишут другие</a:t>
            </a:r>
          </a:p>
          <a:p>
            <a:r>
              <a:rPr lang="ru-RU" dirty="0" smtClean="0"/>
              <a:t> многие считают неправильное письмо «прикольным».</a:t>
            </a:r>
          </a:p>
          <a:p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70374" y="1643050"/>
            <a:ext cx="4087839" cy="36167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F88608"/>
                </a:solidFill>
              </a:rPr>
              <a:t>Причины </a:t>
            </a:r>
            <a:r>
              <a:rPr lang="ru-RU" sz="2400" dirty="0" smtClean="0">
                <a:solidFill>
                  <a:srgbClr val="F88608"/>
                </a:solidFill>
              </a:rPr>
              <a:t>грамотного </a:t>
            </a:r>
            <a:r>
              <a:rPr lang="ru-RU" sz="2400" dirty="0" smtClean="0">
                <a:solidFill>
                  <a:srgbClr val="F88608"/>
                </a:solidFill>
              </a:rPr>
              <a:t>письма.</a:t>
            </a:r>
            <a:endParaRPr lang="ru-RU" sz="2400" dirty="0">
              <a:solidFill>
                <a:srgbClr val="F88608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я привык,/привыкла писать грамотно(28%)</a:t>
            </a:r>
          </a:p>
          <a:p>
            <a:r>
              <a:rPr lang="ru-RU" dirty="0" smtClean="0"/>
              <a:t>у меня льготный тариф, поэтому не экономлю место(22%)</a:t>
            </a:r>
          </a:p>
          <a:p>
            <a:r>
              <a:rPr lang="ru-RU" dirty="0" smtClean="0"/>
              <a:t> терпеть не могу, когда получаю SMS и не могу его прочитать из-за ошибок. Я себе такого не позволю(50%)</a:t>
            </a:r>
          </a:p>
          <a:p>
            <a:endParaRPr lang="ru-RU" dirty="0"/>
          </a:p>
        </p:txBody>
      </p:sp>
      <p:pic>
        <p:nvPicPr>
          <p:cNvPr id="4098" name="Picture 2" descr="E:\1a53d744ff462809fdc6cdabe258e152.gif"/>
          <p:cNvPicPr>
            <a:picLocks noGrp="1" noChangeAspect="1" noChangeArrowheads="1" noCrop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929190" y="1785108"/>
            <a:ext cx="3770296" cy="4072784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65416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88608"/>
                </a:solidFill>
              </a:rPr>
              <a:t>Любите ли вы получать </a:t>
            </a:r>
            <a:r>
              <a:rPr lang="en-US" b="1" dirty="0" smtClean="0">
                <a:solidFill>
                  <a:srgbClr val="F88608"/>
                </a:solidFill>
              </a:rPr>
              <a:t>SMS</a:t>
            </a:r>
            <a:r>
              <a:rPr lang="ru-RU" b="1" dirty="0" smtClean="0">
                <a:solidFill>
                  <a:srgbClr val="F88608"/>
                </a:solidFill>
              </a:rPr>
              <a:t>-сообщения?</a:t>
            </a:r>
            <a:br>
              <a:rPr lang="ru-RU" b="1" dirty="0" smtClean="0">
                <a:solidFill>
                  <a:srgbClr val="F88608"/>
                </a:solidFill>
              </a:rPr>
            </a:br>
            <a:r>
              <a:rPr lang="ru-RU" dirty="0" smtClean="0"/>
              <a:t> 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285720" y="1142984"/>
          <a:ext cx="8429684" cy="55721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-214338"/>
            <a:ext cx="7467600" cy="1285884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F88608"/>
                </a:solidFill>
              </a:rPr>
              <a:t>Любите ли вы писать их?</a:t>
            </a:r>
            <a:endParaRPr lang="ru-RU" sz="2800" b="1" dirty="0">
              <a:solidFill>
                <a:srgbClr val="F88608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quarter" idx="1"/>
          </p:nvPr>
        </p:nvGraphicFramePr>
        <p:xfrm>
          <a:off x="457200" y="1285860"/>
          <a:ext cx="8186766" cy="48863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142852"/>
            <a:ext cx="7467600" cy="128587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88608"/>
                </a:solidFill>
              </a:rPr>
              <a:t>Используете ли вы вежливые слова в </a:t>
            </a:r>
            <a:r>
              <a:rPr lang="en-US" b="1" dirty="0" smtClean="0">
                <a:solidFill>
                  <a:srgbClr val="F88608"/>
                </a:solidFill>
              </a:rPr>
              <a:t>SMS</a:t>
            </a:r>
            <a:r>
              <a:rPr lang="ru-RU" b="1" dirty="0" smtClean="0">
                <a:solidFill>
                  <a:srgbClr val="F88608"/>
                </a:solidFill>
              </a:rPr>
              <a:t>-сообщениях?</a:t>
            </a:r>
            <a:br>
              <a:rPr lang="ru-RU" b="1" dirty="0" smtClean="0">
                <a:solidFill>
                  <a:srgbClr val="F88608"/>
                </a:solidFill>
              </a:rPr>
            </a:br>
            <a:endParaRPr lang="ru-RU" b="1" dirty="0">
              <a:solidFill>
                <a:srgbClr val="F88608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quarter" idx="1"/>
          </p:nvPr>
        </p:nvGraphicFramePr>
        <p:xfrm>
          <a:off x="357158" y="1071546"/>
          <a:ext cx="7572428" cy="52149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7467600" cy="135732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88608"/>
                </a:solidFill>
              </a:rPr>
              <a:t>Как вы думаете, засоряют ли </a:t>
            </a:r>
            <a:r>
              <a:rPr lang="en-US" b="1" dirty="0" smtClean="0">
                <a:solidFill>
                  <a:srgbClr val="F88608"/>
                </a:solidFill>
              </a:rPr>
              <a:t>SMS</a:t>
            </a:r>
            <a:r>
              <a:rPr lang="ru-RU" b="1" dirty="0" smtClean="0">
                <a:solidFill>
                  <a:srgbClr val="F88608"/>
                </a:solidFill>
              </a:rPr>
              <a:t>-сообщения русский язык?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quarter" idx="1"/>
          </p:nvPr>
        </p:nvGraphicFramePr>
        <p:xfrm>
          <a:off x="457200" y="1571612"/>
          <a:ext cx="7472386" cy="4600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7467600" cy="157163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88608"/>
                </a:solidFill>
              </a:rPr>
              <a:t>Думаете ли вы над грамматикой в </a:t>
            </a:r>
            <a:r>
              <a:rPr lang="en-US" b="1" dirty="0" smtClean="0">
                <a:solidFill>
                  <a:srgbClr val="F88608"/>
                </a:solidFill>
              </a:rPr>
              <a:t>SMS</a:t>
            </a:r>
            <a:r>
              <a:rPr lang="ru-RU" b="1" dirty="0" smtClean="0">
                <a:solidFill>
                  <a:srgbClr val="F88608"/>
                </a:solidFill>
              </a:rPr>
              <a:t>?</a:t>
            </a:r>
            <a:br>
              <a:rPr lang="ru-RU" b="1" dirty="0" smtClean="0">
                <a:solidFill>
                  <a:srgbClr val="F88608"/>
                </a:solidFill>
              </a:rPr>
            </a:br>
            <a:r>
              <a:rPr lang="ru-RU" dirty="0" smtClean="0"/>
              <a:t> 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sz="quarter" idx="1"/>
          </p:nvPr>
        </p:nvGraphicFramePr>
        <p:xfrm>
          <a:off x="457200" y="1000108"/>
          <a:ext cx="8258204" cy="56436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4583122"/>
          </a:xfrm>
        </p:spPr>
        <p:txBody>
          <a:bodyPr>
            <a:normAutofit/>
          </a:bodyPr>
          <a:lstStyle/>
          <a:p>
            <a:r>
              <a:rPr lang="ru-RU" b="1" u="sng" dirty="0" smtClean="0">
                <a:solidFill>
                  <a:srgbClr val="F88608"/>
                </a:solidFill>
              </a:rPr>
              <a:t>Сокращения в SMS-сообщениях.</a:t>
            </a:r>
            <a:r>
              <a:rPr lang="ru-RU" dirty="0" smtClean="0"/>
              <a:t> Мы решили сравнить текст SMS и текст бумажного письма и выявили, что в письмах мы больше раскрываем мысль, чем в SMS . В сообщениях из-за сокращения допускаются грамматические ошибки. 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4357694"/>
            <a:ext cx="4071966" cy="2294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3954974"/>
            <a:ext cx="3714776" cy="290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quarter" idx="1"/>
          </p:nvPr>
        </p:nvGraphicFramePr>
        <p:xfrm>
          <a:off x="500034" y="428604"/>
          <a:ext cx="7758138" cy="57864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79069"/>
                <a:gridCol w="3879069"/>
              </a:tblGrid>
              <a:tr h="939300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Текст письма 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Текст </a:t>
                      </a:r>
                      <a:r>
                        <a:rPr lang="en-US" sz="2800" dirty="0" smtClean="0"/>
                        <a:t>SMS</a:t>
                      </a:r>
                      <a:endParaRPr lang="ru-RU" sz="2800" dirty="0"/>
                    </a:p>
                  </a:txBody>
                  <a:tcPr/>
                </a:tc>
              </a:tr>
              <a:tr h="4847178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Segoe Script" pitchFamily="34" charset="0"/>
                        </a:rPr>
                        <a:t>Здравствуй! Как дела? Как жизнь? Как учеба? Как здоровье? Как мама, сестренка твоя? Извини, что давно писем не писала, замоталась как-то, все дела, дела.… Но лучше поздно, чем никогда! У меня все хорошо. Готовлюсь к экзаменам, правда, устаю немного, но все равно настроение хорошее! Лето же на дворе!</a:t>
                      </a:r>
                      <a:endParaRPr lang="ru-RU" sz="2000" dirty="0">
                        <a:latin typeface="Segoe Scrip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200" dirty="0">
                        <a:latin typeface="Segoe Script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357686" y="1357298"/>
            <a:ext cx="3786214" cy="498529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latin typeface="Segoe Script" pitchFamily="34" charset="0"/>
              </a:rPr>
              <a:t> </a:t>
            </a:r>
            <a:r>
              <a:rPr lang="ru-RU" dirty="0" err="1" smtClean="0">
                <a:latin typeface="Segoe Script" pitchFamily="34" charset="0"/>
              </a:rPr>
              <a:t>Приф</a:t>
            </a:r>
            <a:r>
              <a:rPr lang="ru-RU" dirty="0" smtClean="0">
                <a:latin typeface="Segoe Script" pitchFamily="34" charset="0"/>
              </a:rPr>
              <a:t>. Как ты? </a:t>
            </a:r>
            <a:r>
              <a:rPr lang="ru-RU" dirty="0" err="1" smtClean="0">
                <a:latin typeface="Segoe Script" pitchFamily="34" charset="0"/>
              </a:rPr>
              <a:t>уменя</a:t>
            </a:r>
            <a:r>
              <a:rPr lang="ru-RU" dirty="0" smtClean="0">
                <a:latin typeface="Segoe Script" pitchFamily="34" charset="0"/>
              </a:rPr>
              <a:t> все норм</a:t>
            </a:r>
            <a:r>
              <a:rPr lang="en-US" dirty="0" smtClean="0">
                <a:latin typeface="Segoe Script" pitchFamily="34" charset="0"/>
              </a:rPr>
              <a:t>.</a:t>
            </a:r>
            <a:r>
              <a:rPr lang="ru-RU" dirty="0" smtClean="0">
                <a:latin typeface="Segoe Script" pitchFamily="34" charset="0"/>
                <a:sym typeface="Wingdings" pitchFamily="2" charset="2"/>
              </a:rPr>
              <a:t></a:t>
            </a:r>
            <a:endParaRPr lang="ru-RU" dirty="0">
              <a:latin typeface="Segoe Script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54032"/>
          </a:xfrm>
        </p:spPr>
        <p:txBody>
          <a:bodyPr/>
          <a:lstStyle/>
          <a:p>
            <a:r>
              <a:rPr lang="ru-RU" dirty="0" err="1" smtClean="0">
                <a:solidFill>
                  <a:srgbClr val="F88608"/>
                </a:solidFill>
              </a:rPr>
              <a:t>Эмотиконы</a:t>
            </a:r>
            <a:r>
              <a:rPr lang="ru-RU" dirty="0" smtClean="0">
                <a:solidFill>
                  <a:srgbClr val="F88608"/>
                </a:solidFill>
              </a:rPr>
              <a:t> и </a:t>
            </a:r>
            <a:r>
              <a:rPr lang="ru-RU" dirty="0" err="1" smtClean="0">
                <a:solidFill>
                  <a:srgbClr val="F88608"/>
                </a:solidFill>
              </a:rPr>
              <a:t>смайлы</a:t>
            </a:r>
            <a:endParaRPr lang="ru-RU" dirty="0">
              <a:solidFill>
                <a:srgbClr val="F88608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928670"/>
            <a:ext cx="7543824" cy="5243530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«Какими символами вы чаще всего пользуетесь</a:t>
            </a:r>
          </a:p>
          <a:p>
            <a:pPr>
              <a:buNone/>
            </a:pPr>
            <a:r>
              <a:rPr lang="ru-RU" dirty="0" smtClean="0"/>
              <a:t>при составлении SMS-сообщений?»</a:t>
            </a:r>
          </a:p>
          <a:p>
            <a:pPr>
              <a:buNone/>
            </a:pPr>
            <a:r>
              <a:rPr lang="ru-RU" dirty="0" smtClean="0"/>
              <a:t>-</a:t>
            </a:r>
            <a:r>
              <a:rPr lang="ru-RU" dirty="0" err="1" smtClean="0"/>
              <a:t>Эмотиконы</a:t>
            </a:r>
            <a:r>
              <a:rPr lang="ru-RU" dirty="0" smtClean="0"/>
              <a:t> </a:t>
            </a:r>
          </a:p>
          <a:p>
            <a:pPr>
              <a:buNone/>
            </a:pPr>
            <a:r>
              <a:rPr lang="ru-RU" dirty="0" smtClean="0"/>
              <a:t>-</a:t>
            </a:r>
            <a:r>
              <a:rPr lang="ru-RU" dirty="0" err="1" smtClean="0"/>
              <a:t>Смайлы</a:t>
            </a:r>
            <a:r>
              <a:rPr lang="ru-RU" dirty="0" smtClean="0"/>
              <a:t>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5124" name="Picture 4" descr="E:\a83e691aaf566d089c0dd99eb45da6ef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571736" y="1886086"/>
            <a:ext cx="5286412" cy="432899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543296" cy="1143000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Радость - </a:t>
            </a:r>
            <a:r>
              <a:rPr lang="ru-RU" dirty="0" smtClean="0">
                <a:solidFill>
                  <a:srgbClr val="FF0000"/>
                </a:solidFill>
                <a:sym typeface="Wingdings" pitchFamily="2" charset="2"/>
              </a:rPr>
              <a:t> = :-) </a:t>
            </a:r>
            <a:br>
              <a:rPr lang="ru-RU" dirty="0" smtClean="0">
                <a:solidFill>
                  <a:srgbClr val="FF0000"/>
                </a:solidFill>
                <a:sym typeface="Wingdings" pitchFamily="2" charset="2"/>
              </a:rPr>
            </a:br>
            <a:r>
              <a:rPr lang="ru-RU" dirty="0" smtClean="0">
                <a:solidFill>
                  <a:srgbClr val="FF0000"/>
                </a:solidFill>
                <a:sym typeface="Wingdings" pitchFamily="2" charset="2"/>
              </a:rPr>
              <a:t>Грусть -     = :-(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:-</a:t>
            </a:r>
            <a:r>
              <a:rPr lang="en-US" dirty="0" smtClean="0"/>
              <a:t>D </a:t>
            </a:r>
            <a:r>
              <a:rPr lang="ru-RU" dirty="0" smtClean="0"/>
              <a:t>- ржу</a:t>
            </a:r>
          </a:p>
          <a:p>
            <a:pPr>
              <a:buNone/>
            </a:pPr>
            <a:r>
              <a:rPr lang="ru-RU" dirty="0" smtClean="0"/>
              <a:t>:-</a:t>
            </a:r>
            <a:r>
              <a:rPr lang="en-US" dirty="0" smtClean="0"/>
              <a:t>/</a:t>
            </a:r>
            <a:r>
              <a:rPr lang="ru-RU" dirty="0" smtClean="0"/>
              <a:t> - не верю</a:t>
            </a:r>
          </a:p>
          <a:p>
            <a:pPr>
              <a:buNone/>
            </a:pPr>
            <a:r>
              <a:rPr lang="ru-RU" dirty="0" smtClean="0"/>
              <a:t>:-</a:t>
            </a:r>
            <a:r>
              <a:rPr lang="ru-RU" dirty="0" err="1" smtClean="0"/>
              <a:t>х</a:t>
            </a:r>
            <a:r>
              <a:rPr lang="ru-RU" dirty="0" smtClean="0"/>
              <a:t> - молчок</a:t>
            </a:r>
          </a:p>
          <a:p>
            <a:pPr>
              <a:buNone/>
            </a:pPr>
            <a:r>
              <a:rPr lang="ru-RU" dirty="0" smtClean="0"/>
              <a:t>:-с - зеваю</a:t>
            </a:r>
          </a:p>
          <a:p>
            <a:pPr>
              <a:buNone/>
            </a:pPr>
            <a:r>
              <a:rPr lang="ru-RU" dirty="0" smtClean="0"/>
              <a:t>:- </a:t>
            </a:r>
            <a:r>
              <a:rPr lang="en-US" dirty="0" smtClean="0"/>
              <a:t># - </a:t>
            </a:r>
            <a:r>
              <a:rPr lang="ru-RU" dirty="0" smtClean="0"/>
              <a:t>у меня </a:t>
            </a:r>
            <a:r>
              <a:rPr lang="ru-RU" dirty="0" err="1" smtClean="0"/>
              <a:t>брекеты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:</a:t>
            </a:r>
            <a:r>
              <a:rPr lang="en-US" dirty="0" smtClean="0"/>
              <a:t>-~) – </a:t>
            </a:r>
            <a:r>
              <a:rPr lang="ru-RU" dirty="0" smtClean="0"/>
              <a:t>у меня насморк</a:t>
            </a:r>
          </a:p>
          <a:p>
            <a:pPr>
              <a:buNone/>
            </a:pPr>
            <a:r>
              <a:rPr lang="ru-RU" dirty="0" smtClean="0"/>
              <a:t>:</a:t>
            </a:r>
            <a:r>
              <a:rPr lang="en-US" dirty="0" smtClean="0"/>
              <a:t>` ) – </a:t>
            </a:r>
            <a:r>
              <a:rPr lang="ru-RU" dirty="0" smtClean="0"/>
              <a:t>плачу от счастья</a:t>
            </a:r>
          </a:p>
          <a:p>
            <a:pPr>
              <a:buNone/>
            </a:pPr>
            <a:r>
              <a:rPr lang="ru-RU" dirty="0" smtClean="0"/>
              <a:t>8-) – я в очках</a:t>
            </a:r>
          </a:p>
          <a:p>
            <a:pPr>
              <a:buNone/>
            </a:pPr>
            <a:r>
              <a:rPr lang="ru-RU" dirty="0" smtClean="0"/>
              <a:t>:-</a:t>
            </a:r>
            <a:r>
              <a:rPr lang="en-US" dirty="0" smtClean="0"/>
              <a:t>&amp; - </a:t>
            </a:r>
            <a:r>
              <a:rPr lang="ru-RU" dirty="0" smtClean="0"/>
              <a:t>молчу, как</a:t>
            </a:r>
          </a:p>
          <a:p>
            <a:pPr>
              <a:buNone/>
            </a:pPr>
            <a:r>
              <a:rPr lang="ru-RU" dirty="0" smtClean="0"/>
              <a:t>Павлик Морозов</a:t>
            </a:r>
            <a:endParaRPr lang="ru-RU" dirty="0"/>
          </a:p>
        </p:txBody>
      </p:sp>
      <p:pic>
        <p:nvPicPr>
          <p:cNvPr id="1026" name="Picture 2" descr="E:\в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071934" y="571480"/>
            <a:ext cx="3643338" cy="545784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142984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solidFill>
                  <a:srgbClr val="FF0000"/>
                </a:solidFill>
              </a:rPr>
              <a:t>Вывод исследования.</a:t>
            </a:r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214422"/>
            <a:ext cx="7258072" cy="521497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 smtClean="0"/>
              <a:t>      </a:t>
            </a:r>
            <a:r>
              <a:rPr lang="en-US" sz="1800" dirty="0" smtClean="0"/>
              <a:t>	</a:t>
            </a:r>
            <a:r>
              <a:rPr lang="ru-RU" sz="1800" dirty="0" smtClean="0"/>
              <a:t>По результатам исследования мы выявили, что большая часть школьников любят получать </a:t>
            </a:r>
            <a:r>
              <a:rPr lang="en-US" sz="1800" dirty="0" smtClean="0"/>
              <a:t>SMS</a:t>
            </a:r>
            <a:r>
              <a:rPr lang="ru-RU" sz="1800" dirty="0" smtClean="0"/>
              <a:t>, а также любят писать  </a:t>
            </a:r>
            <a:r>
              <a:rPr lang="ru-RU" sz="1800" dirty="0" smtClean="0"/>
              <a:t>их. Они удобны, практичны, дешевы, а порой просто необходимы . Но это не более, чем один из видов электронного общения, не способного  заменить родной язык, который «в умелых руках и опытных устах – красив, певуч, выразителен, гибок, послушен, ловок и вместителен»(А.И.Куприн).</a:t>
            </a:r>
          </a:p>
          <a:p>
            <a:pPr marL="0" indent="0" algn="just">
              <a:buNone/>
            </a:pPr>
            <a:r>
              <a:rPr lang="ru-RU" sz="1800" dirty="0" smtClean="0"/>
              <a:t>Мы думаем, что использование </a:t>
            </a:r>
            <a:r>
              <a:rPr lang="en-US" sz="1800" dirty="0" smtClean="0"/>
              <a:t>SMS</a:t>
            </a:r>
            <a:r>
              <a:rPr lang="ru-RU" sz="1800" dirty="0" smtClean="0"/>
              <a:t>-сообщений негативно влияет на культуру речи школьников, а это в свою очередь отражается </a:t>
            </a:r>
            <a:r>
              <a:rPr lang="ru-RU" sz="1800" dirty="0" smtClean="0"/>
              <a:t>в </a:t>
            </a:r>
            <a:r>
              <a:rPr lang="ru-RU" sz="1800" dirty="0" smtClean="0"/>
              <a:t>диктантах, сочинениях, докладах и т.п. </a:t>
            </a:r>
            <a:endParaRPr lang="ru-RU" sz="1800" dirty="0"/>
          </a:p>
        </p:txBody>
      </p:sp>
      <p:pic>
        <p:nvPicPr>
          <p:cNvPr id="2051" name="Picture 3" descr="E:\аааааа.gif"/>
          <p:cNvPicPr>
            <a:picLocks noGrp="1" noChangeAspect="1" noChangeArrowheads="1" noCrop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8934" y="4500570"/>
            <a:ext cx="3134966" cy="217423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quarter" idx="1"/>
          </p:nvPr>
        </p:nvGraphicFramePr>
        <p:xfrm>
          <a:off x="457200" y="285728"/>
          <a:ext cx="7472386" cy="5783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36193"/>
                <a:gridCol w="3736193"/>
              </a:tblGrid>
              <a:tr h="571504">
                <a:tc>
                  <a:txBody>
                    <a:bodyPr/>
                    <a:lstStyle/>
                    <a:p>
                      <a:r>
                        <a:rPr lang="ru-RU" dirty="0" smtClean="0"/>
                        <a:t>Плюсы</a:t>
                      </a:r>
                      <a:r>
                        <a:rPr lang="ru-RU" baseline="0" dirty="0" smtClean="0"/>
                        <a:t> языка </a:t>
                      </a:r>
                      <a:r>
                        <a:rPr lang="en-US" baseline="0" dirty="0" smtClean="0"/>
                        <a:t>SMS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Минусы</a:t>
                      </a:r>
                      <a:r>
                        <a:rPr lang="ru-RU" baseline="0" dirty="0" smtClean="0"/>
                        <a:t> языка </a:t>
                      </a:r>
                      <a:r>
                        <a:rPr lang="en-US" baseline="0" dirty="0" smtClean="0"/>
                        <a:t>SMS</a:t>
                      </a:r>
                      <a:endParaRPr lang="ru-RU" dirty="0"/>
                    </a:p>
                  </a:txBody>
                  <a:tcPr/>
                </a:tc>
              </a:tr>
              <a:tr h="2928958">
                <a:tc>
                  <a:txBody>
                    <a:bodyPr/>
                    <a:lstStyle/>
                    <a:p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1.Передача большого количества информации за минимальное количество времени.</a:t>
                      </a:r>
                    </a:p>
                    <a:p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2.Секретность информации.</a:t>
                      </a:r>
                    </a:p>
                    <a:p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3.Наглядно-эмоционное окрашивание речи.</a:t>
                      </a:r>
                    </a:p>
                    <a:p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4. Служит одновременно для </a:t>
                      </a:r>
                    </a:p>
                    <a:p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передачи информации и эмоции(могут передавать интонацию устной речи)</a:t>
                      </a:r>
                    </a:p>
                    <a:p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5.Возможность передачи информации при не доступности адреса.</a:t>
                      </a:r>
                    </a:p>
                    <a:p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6.Возможность научится лаконично и четко формулировать свои мысли.</a:t>
                      </a:r>
                    </a:p>
                    <a:p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7. Компенсирует не удобство набора текста на большинстве современных мобильных аппаратов.</a:t>
                      </a:r>
                    </a:p>
                    <a:p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8.Возраждение традиции переписки. 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1.Затруднение в понимании и содержании .</a:t>
                      </a:r>
                    </a:p>
                    <a:p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2.Ограниченное количество символов.</a:t>
                      </a:r>
                    </a:p>
                    <a:p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3.Принебрежное правила грамматики и орфографии, что приводит к тотальному снижению грамотности.</a:t>
                      </a:r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80000" cy="6885000"/>
          </a:xfrm>
          <a:prstGeom prst="rect">
            <a:avLst/>
          </a:prstGeom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softEdge rad="6350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1071538" y="1600200"/>
            <a:ext cx="6856310" cy="5257800"/>
          </a:xfrm>
        </p:spPr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580</TotalTime>
  <Words>670</Words>
  <Application>Microsoft Office PowerPoint</Application>
  <PresentationFormat>Экран (4:3)</PresentationFormat>
  <Paragraphs>104</Paragraphs>
  <Slides>33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4" baseType="lpstr">
      <vt:lpstr>Эркер</vt:lpstr>
      <vt:lpstr>Влияние SMS-сообщений на лексику школьников. </vt:lpstr>
      <vt:lpstr>    </vt:lpstr>
      <vt:lpstr>Слайд 3</vt:lpstr>
      <vt:lpstr>Цель нашей работы:</vt:lpstr>
      <vt:lpstr>Задачи , которые необходимо решить:</vt:lpstr>
      <vt:lpstr>Гипотеза:</vt:lpstr>
      <vt:lpstr>Нейл Пэпуорс</vt:lpstr>
      <vt:lpstr>Несоблюдение орфогрфии</vt:lpstr>
      <vt:lpstr>Слайд 9</vt:lpstr>
      <vt:lpstr>Речь должна быть:</vt:lpstr>
      <vt:lpstr>К факторам, влияющим на развитие речи школьников ,можно отнести:</vt:lpstr>
      <vt:lpstr>Речевое общение со сверстниками</vt:lpstr>
      <vt:lpstr>Обучение в школе</vt:lpstr>
      <vt:lpstr>Образцовая речь учителя</vt:lpstr>
      <vt:lpstr>Чтение художественной литературы</vt:lpstr>
      <vt:lpstr>Просмотр телепередач</vt:lpstr>
      <vt:lpstr>Работа с компьютером</vt:lpstr>
      <vt:lpstr>Состав лексики литературного языка стилистически неоднороден. Лексика разговорного стиля выделяется некоторой сниженностью.</vt:lpstr>
      <vt:lpstr>Слайд 19</vt:lpstr>
      <vt:lpstr>Причины безграмотного письма:</vt:lpstr>
      <vt:lpstr>Причины грамотного письма.</vt:lpstr>
      <vt:lpstr>Любите ли вы получать SMS-сообщения?   </vt:lpstr>
      <vt:lpstr>Любите ли вы писать их?</vt:lpstr>
      <vt:lpstr>Используете ли вы вежливые слова в SMS-сообщениях? </vt:lpstr>
      <vt:lpstr>Как вы думаете, засоряют ли SMS-сообщения русский язык?  </vt:lpstr>
      <vt:lpstr>Думаете ли вы над грамматикой в SMS?   </vt:lpstr>
      <vt:lpstr>Сокращения в SMS-сообщениях. Мы решили сравнить текст SMS и текст бумажного письма и выявили, что в письмах мы больше раскрываем мысль, чем в SMS . В сообщениях из-за сокращения допускаются грамматические ошибки.  </vt:lpstr>
      <vt:lpstr>Слайд 28</vt:lpstr>
      <vt:lpstr>Эмотиконы и смайлы</vt:lpstr>
      <vt:lpstr>Радость -  = :-)  Грусть -     = :-(</vt:lpstr>
      <vt:lpstr>Вывод исследования.</vt:lpstr>
      <vt:lpstr>Слайд 32</vt:lpstr>
      <vt:lpstr>Слайд 33</vt:lpstr>
    </vt:vector>
  </TitlesOfParts>
  <Company>DreamLair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Серёга</dc:creator>
  <cp:lastModifiedBy>USER</cp:lastModifiedBy>
  <cp:revision>58</cp:revision>
  <dcterms:created xsi:type="dcterms:W3CDTF">2012-03-25T14:22:48Z</dcterms:created>
  <dcterms:modified xsi:type="dcterms:W3CDTF">2012-04-01T06:11:19Z</dcterms:modified>
</cp:coreProperties>
</file>