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63" r:id="rId6"/>
    <p:sldId id="264" r:id="rId7"/>
    <p:sldId id="262" r:id="rId8"/>
    <p:sldId id="261" r:id="rId9"/>
    <p:sldId id="271" r:id="rId10"/>
    <p:sldId id="284" r:id="rId11"/>
    <p:sldId id="283" r:id="rId12"/>
    <p:sldId id="282" r:id="rId13"/>
    <p:sldId id="281" r:id="rId14"/>
    <p:sldId id="280" r:id="rId15"/>
    <p:sldId id="279" r:id="rId16"/>
    <p:sldId id="278" r:id="rId17"/>
    <p:sldId id="277" r:id="rId18"/>
    <p:sldId id="276" r:id="rId19"/>
    <p:sldId id="275" r:id="rId20"/>
    <p:sldId id="274" r:id="rId21"/>
    <p:sldId id="273" r:id="rId22"/>
    <p:sldId id="272" r:id="rId23"/>
    <p:sldId id="270" r:id="rId24"/>
    <p:sldId id="26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BC58D-41D6-463A-9674-E8FE31C46077}" type="datetimeFigureOut">
              <a:rPr lang="ru-RU" smtClean="0"/>
              <a:pPr/>
              <a:t>12.08.2012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3CCF3-EC02-4349-B353-EB187C6D7E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                        </a:t>
            </a:r>
            <a:r>
              <a:rPr lang="ru-RU" sz="1800" dirty="0" smtClean="0">
                <a:solidFill>
                  <a:srgbClr val="00B050"/>
                </a:solidFill>
              </a:rPr>
              <a:t>Занятие 4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80728"/>
            <a:ext cx="878497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chemeClr val="accent3">
                    <a:lumMod val="75000"/>
                  </a:schemeClr>
                </a:solidFill>
              </a:rPr>
              <a:t>Приемы сжатия текста</a:t>
            </a:r>
            <a:endParaRPr lang="ru-RU" sz="6600" b="1" cap="none" spc="0" dirty="0">
              <a:ln/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b="1" i="1" u="sng" dirty="0" smtClean="0">
                <a:solidFill>
                  <a:schemeClr val="accent3">
                    <a:lumMod val="75000"/>
                  </a:schemeClr>
                </a:solidFill>
              </a:rPr>
              <a:t>Сжатое изложение направлено на проверку следующих умений и навыков: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-верно понимать и предавать основную мысль исходного текста;</a:t>
            </a:r>
            <a:b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- правильно выделять макро- и микротемы;</a:t>
            </a:r>
            <a:b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- владеть навыками компрессии (сжатия) текста;</a:t>
            </a:r>
            <a:b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- логично, стройно, без искажений передавать в собственном высказывании содержание исходного текста, пользуясь способами компрессии;</a:t>
            </a:r>
            <a:b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- выдерживать в работе стилевое и стилистическое единство и соблюдать речевые нормы;</a:t>
            </a:r>
            <a:b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- строить высказывание, учитывая отношение автора к проблеме.</a:t>
            </a:r>
            <a:b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Сжатое изложение представляет собой </a:t>
            </a:r>
            <a:r>
              <a:rPr lang="ru-RU" sz="3100" b="1" i="1" dirty="0" smtClean="0">
                <a:solidFill>
                  <a:schemeClr val="accent3">
                    <a:lumMod val="75000"/>
                  </a:schemeClr>
                </a:solidFill>
              </a:rPr>
              <a:t>пересказ основного содержания исходного текста.</a:t>
            </a:r>
            <a:br>
              <a:rPr lang="ru-RU" sz="31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1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1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7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27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7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27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ru-RU" sz="2400" b="1" i="1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2400" b="1" i="1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>Сжатое изложение должно отвечать следующим методическим требованиям: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сохранение последовательности в развитии событий;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 наличие предложений, выражающих мысль, общую для каждой смысловой части;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установление смысловой и грамматической связи между предложениями;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использование уместных, точных и лаконичных языковых средств обобщенной передачи содержания.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16632"/>
            <a:ext cx="9144000" cy="60631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Приемы компрессии (сжатия) текста</a:t>
            </a:r>
          </a:p>
          <a:p>
            <a:pPr algn="ctr"/>
            <a:r>
              <a:rPr lang="ru-RU" sz="2800" dirty="0" smtClean="0">
                <a:ln/>
                <a:solidFill>
                  <a:schemeClr val="accent3">
                    <a:lumMod val="75000"/>
                  </a:schemeClr>
                </a:solidFill>
              </a:rPr>
              <a:t>Сжатое изложение должно быть коротким по форме, но не бедным по содержанию. </a:t>
            </a:r>
          </a:p>
          <a:p>
            <a:pPr algn="ctr"/>
            <a:r>
              <a:rPr lang="ru-RU" sz="2800" b="1" dirty="0" smtClean="0">
                <a:ln/>
                <a:solidFill>
                  <a:schemeClr val="accent3">
                    <a:lumMod val="75000"/>
                  </a:schemeClr>
                </a:solidFill>
              </a:rPr>
              <a:t>Помните, что </a:t>
            </a:r>
            <a:r>
              <a:rPr lang="ru-RU" sz="2800" dirty="0" smtClean="0">
                <a:ln/>
                <a:solidFill>
                  <a:schemeClr val="accent3">
                    <a:lumMod val="75000"/>
                  </a:schemeClr>
                </a:solidFill>
              </a:rPr>
              <a:t>в новом, создаваемом тексте должны быть отражены основные мысли автора, соблюдена логическая последовательность событий. Недопустимы искажения при передаче характеров действующих и обстановки.</a:t>
            </a:r>
          </a:p>
          <a:p>
            <a:pPr algn="ctr"/>
            <a:r>
              <a:rPr lang="ru-RU" sz="2800" b="1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Следите за тем, </a:t>
            </a:r>
            <a:r>
              <a:rPr lang="ru-RU" sz="2800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чтобы сохранились </a:t>
            </a:r>
            <a:r>
              <a:rPr lang="ru-RU" sz="2800" b="1" i="1" u="sng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все</a:t>
            </a:r>
            <a:r>
              <a:rPr lang="ru-RU" sz="2800" cap="none" spc="0" dirty="0" smtClean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 микротемы исходного текста. А вот количество абзацев в сжатом изложении может отличаться от количества абзацев в авторском тексте.</a:t>
            </a:r>
            <a:endParaRPr lang="ru-RU" sz="2800" cap="none" spc="0" dirty="0">
              <a:ln/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6857999"/>
          </a:xfr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</a:rPr>
              <a:t>       </a:t>
            </a:r>
          </a:p>
          <a:p>
            <a:endParaRPr lang="ru-RU" sz="32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32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</a:rPr>
              <a:t>                СОДЕРЖАТЕЛЬНЫЕ приемы компрессии</a:t>
            </a:r>
          </a:p>
          <a:p>
            <a:endParaRPr lang="ru-RU" sz="32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2600" b="1" i="1" dirty="0" smtClean="0">
                <a:solidFill>
                  <a:schemeClr val="accent3">
                    <a:lumMod val="75000"/>
                  </a:schemeClr>
                </a:solidFill>
              </a:rPr>
              <a:t>                                             Информация текста</a:t>
            </a:r>
          </a:p>
          <a:p>
            <a:r>
              <a:rPr lang="ru-RU" sz="3500" b="1" i="1" dirty="0" smtClean="0">
                <a:solidFill>
                  <a:schemeClr val="accent3">
                    <a:lumMod val="75000"/>
                  </a:schemeClr>
                </a:solidFill>
              </a:rPr>
              <a:t>                            </a:t>
            </a: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051720" y="332656"/>
            <a:ext cx="122413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940152" y="332656"/>
            <a:ext cx="108012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251520" y="1196752"/>
            <a:ext cx="4104456" cy="2736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разделение информации на главную и второстепенную, исключение</a:t>
            </a:r>
            <a:b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несущественной и второстепенной информации</a:t>
            </a: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16016" y="1196752"/>
            <a:ext cx="4104456" cy="2736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свёртывание исходной информации за счёт обобщения (перевода частного</a:t>
            </a:r>
            <a:b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в общее)</a:t>
            </a: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339752" y="4653136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364088" y="4653136"/>
            <a:ext cx="115212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179512" y="5013176"/>
            <a:ext cx="4320480" cy="17281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Главная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та, без которой не понятен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авторский замысел исходного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текста, то есть ключевые слова в нем </a:t>
            </a: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72000" y="5013176"/>
            <a:ext cx="4392488" cy="17281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Второстепенная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повторы, подробности, детали,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примеры, отсутствие которых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не помешает восприятию главной информации исходного текса</a:t>
            </a: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6857999"/>
          </a:xfr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</a:rPr>
              <a:t>                  ЯЗЫКОВЫЕ приемы компрессии</a:t>
            </a:r>
          </a:p>
          <a:p>
            <a:endParaRPr lang="ru-RU" sz="32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051720" y="476672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572000" y="54868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372200" y="476672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179512" y="764704"/>
            <a:ext cx="2592288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ИСКЛЮЧЕНИЕ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347864" y="908720"/>
            <a:ext cx="2448272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ОБОБЩЕНИЕ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764704"/>
            <a:ext cx="2664296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УПРОЩЕНИЕ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0" y="1484784"/>
            <a:ext cx="3059832" cy="43204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исключение повторов</a:t>
            </a:r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0" y="1988840"/>
            <a:ext cx="3059832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исключение одного или нескольких из синонимов</a:t>
            </a:r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0" y="2924944"/>
            <a:ext cx="3059832" cy="8640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исключение уточняющих, поясняющих, вводных конструкций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0" y="3861048"/>
            <a:ext cx="3059832" cy="1080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исключение фрагмента предложения, имеющего менее существенное значение</a:t>
            </a: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0" y="5085184"/>
            <a:ext cx="3059832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исключение однородных членов при обобщающем слове</a:t>
            </a:r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0" y="6021288"/>
            <a:ext cx="3131840" cy="8367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исключение одного или нескольких предложений</a:t>
            </a:r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347864" y="4581128"/>
            <a:ext cx="2520280" cy="21328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замена предложения или его части определительным или отрицательным местоимением с обобщающим значением.</a:t>
            </a:r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47864" y="3140968"/>
            <a:ext cx="2520280" cy="12961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замена прямой речи косвенной</a:t>
            </a:r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347864" y="1628800"/>
            <a:ext cx="2520280" cy="12961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замена однородных членов обобщающим наименованием</a:t>
            </a:r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084168" y="5661248"/>
            <a:ext cx="3059832" cy="11967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сокращение количества частей сложного предложения</a:t>
            </a:r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084168" y="4365104"/>
            <a:ext cx="3059832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замена фрагмента предложения синонимичным выражением</a:t>
            </a:r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084168" y="3284984"/>
            <a:ext cx="3059832" cy="9361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замена сложноподчинённого предложения простым</a:t>
            </a:r>
            <a:endParaRPr lang="ru-RU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084168" y="2276872"/>
            <a:ext cx="3059832" cy="8640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замена предложения или его части указательным местоимением</a:t>
            </a:r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084168" y="1484784"/>
            <a:ext cx="3059832" cy="6480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слияние нескольких предложений в одно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>Рассмотрим примеры</a:t>
            </a:r>
            <a:r>
              <a:rPr lang="ru-RU" dirty="0" smtClean="0"/>
              <a:t> </a:t>
            </a: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000" b="1" i="1" dirty="0" smtClean="0">
                <a:solidFill>
                  <a:schemeClr val="accent3">
                    <a:lumMod val="75000"/>
                  </a:schemeClr>
                </a:solidFill>
              </a:rPr>
              <a:t>1. Исключение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При </a:t>
            </a:r>
            <a:r>
              <a:rPr lang="ru-RU" sz="2700" dirty="0" smtClean="0"/>
              <a:t>исключении необходимо сначала выделить главное с точки зрения основной мысли текста и детали (подробности), затем убрать детали, объединить существенное и составить новый текст. Исключается все, без чего текст остается понятным и цельным</a:t>
            </a:r>
            <a:r>
              <a:rPr lang="ru-RU" sz="2700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исключение повторов</a:t>
            </a:r>
            <a:r>
              <a:rPr lang="ru-RU" sz="4900" dirty="0" smtClean="0"/>
              <a:t> </a:t>
            </a: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b="1" i="1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3284984"/>
          <a:ext cx="9144000" cy="3108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/>
                <a:gridCol w="4572000"/>
              </a:tblGrid>
              <a:tr h="764479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18724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Чувства - это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внутреннее отношение человека к окружающему. </a:t>
                      </a:r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Чувства - это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неотъемлемая часть нашей личности.</a:t>
                      </a: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Чувства - это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внутреннее отношение человека к окружающему. Неотъемлемая часть нашей личности.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исключение одного или нескольких из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синонимов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844824"/>
          <a:ext cx="8856984" cy="46085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451310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         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3157202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Попечителем одной из школ под Серпуховом был Гиляровский. И фотография учеников есть: деревенские ребятишки с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открытыми, простодушными, ясными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лицами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(По Е. Киселёвой)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Попечителем одной из школ под Серпуховом был Гиляровский. И фотография учеников есть: деревенские ребятишки с </a:t>
                      </a: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ясными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лицами.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исключение уточняющих, поясняющих, вводных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конструкций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556793"/>
          <a:ext cx="8856984" cy="48245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225574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3598961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Такие«знатоки», 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разумеется,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  ничему не удивляются, 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 следовательно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 и не способны совершить открытие, 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даже самое маленькое. По моему мнению,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люди, которым всё ясно, - безнадёжные люди.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(По В.И. Курбатову)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Такие «знатоки» ничему не удивляются и не способны совершить открытие. Люди, которым всё ясно, - безнадёжные люди.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66935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b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исключение </a:t>
            </a: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фрагмента предложения, имеющего менее существенное </a:t>
            </a: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значение</a:t>
            </a: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endParaRPr lang="ru-RU" sz="3200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2204864"/>
          <a:ext cx="9144000" cy="44644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55220"/>
                <a:gridCol w="4088780"/>
              </a:tblGrid>
              <a:tr h="967950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3496546"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Почему Куприн так часто менял свои профессии? Какая сила толкала его натягивать брезентовую робу, надевать каску и мчаться на пожарных лошадях? Что заставляло его сутками, до ломоты в руках, разгружать баржи с арбузами, кирпичом, цементом?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(Из учебной литературы)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Почему Куприн так часто менял свои профессии?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5445224"/>
          <a:ext cx="9153331" cy="1332736"/>
        </p:xfrm>
        <a:graphic>
          <a:graphicData uri="http://schemas.openxmlformats.org/drawingml/2006/table">
            <a:tbl>
              <a:tblPr/>
              <a:tblGrid>
                <a:gridCol w="9153331"/>
              </a:tblGrid>
              <a:tr h="1332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Комментарий: наиболее важным из трех предложений является первое. Второе и третье лишь расширяют, конкретизируют смысл первого. Поэтому мы можем использовать прием исключения предложений: оставить только первое из трех.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исключение однородных членов при обобщающем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слове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4" y="1412776"/>
          <a:ext cx="8928992" cy="4680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64496"/>
                <a:gridCol w="4464496"/>
              </a:tblGrid>
              <a:tr h="1233765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3446755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Есть люди, которым всё всегда ясно. Они, по их мнению, лучше всех разбираются 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политике, медицине, образовании - короче говоря, в любых областях человеческого знания и деятельности.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(По В.И. Курбатову)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Есть люди, которым всё всегда ясно. Они, по их мнению, лучше всех разбираются в любых областях человеческого знания и деятельности.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исключение одного или нескольких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предложений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412777"/>
          <a:ext cx="8856984" cy="539063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336799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3847776"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Взаимоотношения подростков и родителей тема для научно-популярных психологических и педагогических статей банальная.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Кажется, что все, что можно сказать, написать по этому поводу, неоднократно написано и сказано и уже знакомо всем, как говорится, до зубной боли.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Поэтому, вновь приступая к ней, невольно испытываешь чувство некоторой неловкости.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(По А. Прихожан)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Взаимоотношения подростков и родителей — тема для научно-популярных психологических и педагогических статей банальная. Поэтому, вновь приступая к ней, невольно испытываешь чувство некоторой неловкости.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>2. 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>Обобщение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При обобщении материала вычленяем единичные факты, затем подбираем языковые средства их обобщенной передачи и составляем новый текст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замена однородных членов обобщающим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наименованием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3284984"/>
          <a:ext cx="8856984" cy="34563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315904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2140479"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Многие утверждают, что слушать музыку дома даже лучше, чем в зале: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никто не шепчется, не шуршит конфетными бумажками, не кашляет, не скрипит креслами.</a:t>
                      </a:r>
                    </a:p>
                    <a:p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(С.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Газарян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Многие утверждают, что слушать музыку дома даже лучше, чем в зале: </a:t>
                      </a:r>
                      <a:r>
                        <a:rPr lang="ru-RU" sz="20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никто не мешает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замена прямой речи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косвенной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196751"/>
          <a:ext cx="8856984" cy="46085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104464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3504049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«Сударыня, вы подарили им минуту счастья, дав на миг позабыть ежедневные заботы», - ответила горничная на вопрос великой балерины.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(По В. Носовой)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Горничная ответила, что балерина своим искусством подарила окружающим минуту счастья.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замена предложения или его части определительным или отрицательным местоимением с обобщающим значением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2780928"/>
          <a:ext cx="9144000" cy="3960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/>
                <a:gridCol w="4572000"/>
              </a:tblGrid>
              <a:tr h="1156727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2803713"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Поэтов и писателей того времени волнуют эти проблемы. Но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ни Пушкин, ни Языков, ни Жуковский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не могут ещё дать ответ на тревожный вопрос, который связан с будущим страны: 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Куда ты скачешь, гордый конь, 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где опустишь ты копыта?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(По Ю.М. Лотману)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Поэтов и писателей того времени волнуют эти проблемы. Но </a:t>
                      </a:r>
                      <a:r>
                        <a:rPr lang="ru-RU" sz="20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никто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не может ещё дать ответ на тревожный вопрос, который связан с будущим страны: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Куда ты скачешь, гордый конь, 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где опустишь ты копыта?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chemeClr val="accent3">
                    <a:lumMod val="75000"/>
                  </a:schemeClr>
                </a:solidFill>
              </a:rPr>
              <a:t>3. </a:t>
            </a:r>
            <a:r>
              <a:rPr lang="ru-RU" sz="4000" b="1" i="1" dirty="0" smtClean="0">
                <a:solidFill>
                  <a:schemeClr val="accent3">
                    <a:lumMod val="75000"/>
                  </a:schemeClr>
                </a:solidFill>
              </a:rPr>
              <a:t>Упрощение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И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з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двух близких по смыслу простых предложений в составе сложного {«то возникают неприятные переживания, мы начинаем чувствуем себя несчастными») оставлено то, которое обладает большей смысловой емкостью в данном контексте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b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слияние нескольких предложений в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одно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3068960"/>
          <a:ext cx="8856984" cy="3640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080120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2127402"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Домашнее чтение вслух очень сближает. Когда вся семья вместе несколько вечеров подряд читает одну книгу, это невольно влечёт за собой обмен мыслями.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Если это книга большая и её читают долго, она превращается в друга семьи, её герои оживают и входят в наш дом.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(По С. Львову)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Домашнее чтение вслух очень сближает</a:t>
                      </a:r>
                      <a:r>
                        <a:rPr lang="ru-RU" sz="1800" b="1" i="1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поскольку это невольно влечёт за собой обмен мыслями. 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Если это книга большая и её читают долго, она превращается в друга семьи, её герои оживают и входят в наш дом.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замена предложения или его части указательным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местоимением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772816"/>
          <a:ext cx="8856984" cy="41044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072760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30316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Уметь дружить и любить - большое искусство. Психологи часто говорят о том, что любовь и дружба должны пройти определенные испытания, проверку на прочность.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Уметь дружить и любить - большое искусство. Об </a:t>
                      </a:r>
                      <a:r>
                        <a:rPr lang="ru-RU" sz="24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этом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часто говорят психологи.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замена сложноподчинённого предложения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простым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772816"/>
          <a:ext cx="8856984" cy="385529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987865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2867426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Настроение 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преимущественно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зависит 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от событий как таковых, а от того, как мы их воспринимаем.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(Из периодической печати)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Настроение зависит не от самих событий, а от их восприятия нами.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замена </a:t>
            </a: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фрагмента предложения синонимичным </a:t>
            </a: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выражением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000" b="1" i="1" dirty="0" smtClean="0">
                <a:solidFill>
                  <a:schemeClr val="accent3">
                    <a:lumMod val="75000"/>
                  </a:schemeClr>
                </a:solidFill>
              </a:rPr>
              <a:t>А) замена </a:t>
            </a:r>
            <a:r>
              <a:rPr lang="ru-RU" sz="4000" b="1" i="1" dirty="0" smtClean="0">
                <a:solidFill>
                  <a:schemeClr val="accent3">
                    <a:lumMod val="75000"/>
                  </a:schemeClr>
                </a:solidFill>
              </a:rPr>
              <a:t>придаточного синонимичным </a:t>
            </a:r>
            <a:r>
              <a:rPr lang="ru-RU" sz="4000" b="1" i="1" dirty="0" smtClean="0">
                <a:solidFill>
                  <a:schemeClr val="accent3">
                    <a:lumMod val="75000"/>
                  </a:schemeClr>
                </a:solidFill>
              </a:rPr>
              <a:t>определением</a:t>
            </a:r>
            <a:r>
              <a:rPr lang="ru-RU" sz="40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4000" b="1" i="1" dirty="0" smtClean="0">
                <a:solidFill>
                  <a:schemeClr val="accent3">
                    <a:lumMod val="75000"/>
                  </a:schemeClr>
                </a:solidFill>
              </a:rPr>
              <a:t>определительного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2852936"/>
          <a:ext cx="8856984" cy="39580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016394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2941674"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Автомодели, 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которые снабжены электродвигателями, 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принимают участие в настоящих спортивных соревнованиях. Конфигурация трассы, 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которой проходят соревнования,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включает в себя скоростные участки, профилированные повороты, трамплины и горки.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Автомодели, </a:t>
                      </a:r>
                      <a:r>
                        <a:rPr lang="ru-RU" sz="20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снабженные электродвигателями,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принимают участие в настоящих спортивных соревнованиях. Конфигурация </a:t>
                      </a:r>
                      <a:r>
                        <a:rPr lang="ru-RU" sz="20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трассы соревнований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включает в себя скоростные участки, профилированные повороты, трамплины и горки.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замена фрагмента предложения синонимичным выражением </a:t>
            </a: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>Б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>) замена придаточного обстоятельственного синонимичным 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dirty="0" smtClean="0"/>
              <a:t>деепричастным </a:t>
            </a:r>
            <a:r>
              <a:rPr lang="ru-RU" dirty="0" smtClean="0"/>
              <a:t>оборотом;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2708920"/>
          <a:ext cx="8856984" cy="40744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220932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2853481">
                <a:tc>
                  <a:txBody>
                    <a:bodyPr/>
                    <a:lstStyle/>
                    <a:p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Когда анализируешь события,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относящиеся к прошлому, помни о будущем. 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Когда говоришь о том, 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есть и будет, не забывай о том, что было.                                                               (С. Соловьёв)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Анализируя события,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относящиеся к прошлому, помни о 6vdvmeM. </a:t>
                      </a:r>
                      <a:r>
                        <a:rPr lang="ru-RU" sz="24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Говоря о том,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есть и будет, не забывай о том, что было.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сокращение количества частей сложного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предложения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628800"/>
          <a:ext cx="8856984" cy="46085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8492"/>
                <a:gridCol w="4428492"/>
              </a:tblGrid>
              <a:tr h="1154079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3454433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Если мы в какой-то ситуации действовали во вред себе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то возникают неприятные переживания, так что мы начинаем чувствуем себя несчастными.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(Из периодической печати)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Если мы в какой-то ситуации действовали во вред себе, </a:t>
                      </a:r>
                      <a:r>
                        <a:rPr lang="ru-RU" sz="2400" b="1" i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 возникают неприятные переживания.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Все перечисленные </a:t>
            </a: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и другие приёмы сжатия текста могут применяться как по отдельности, так и в комплексе</a:t>
            </a:r>
            <a:r>
              <a:rPr lang="ru-RU" sz="4900" b="1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r>
              <a:rPr lang="ru-RU" sz="4900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sz="36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Пример комплексного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применения приёмов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сжатия</a:t>
            </a: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1" i="1" u="sng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293096"/>
            <a:ext cx="9144000" cy="2564904"/>
          </a:xfrm>
        </p:spPr>
        <p:txBody>
          <a:bodyPr>
            <a:normAutofit fontScale="77500" lnSpcReduction="20000"/>
          </a:bodyPr>
          <a:lstStyle/>
          <a:p>
            <a:r>
              <a:rPr lang="ru-RU" sz="2900" dirty="0" smtClean="0">
                <a:solidFill>
                  <a:schemeClr val="accent3">
                    <a:lumMod val="50000"/>
                  </a:schemeClr>
                </a:solidFill>
              </a:rPr>
              <a:t>В </a:t>
            </a:r>
            <a:r>
              <a:rPr lang="ru-RU" sz="2900" dirty="0" smtClean="0">
                <a:solidFill>
                  <a:schemeClr val="accent3">
                    <a:lumMod val="50000"/>
                  </a:schemeClr>
                </a:solidFill>
              </a:rPr>
              <a:t>ходе сжатия данного фрагмента текста использована:</a:t>
            </a:r>
          </a:p>
          <a:p>
            <a:pPr lvl="0"/>
            <a:r>
              <a:rPr lang="ru-RU" sz="2900" dirty="0" smtClean="0">
                <a:solidFill>
                  <a:schemeClr val="accent3">
                    <a:lumMod val="50000"/>
                  </a:schemeClr>
                </a:solidFill>
              </a:rPr>
              <a:t>одновременная замена придаточного обстоятельственного деепричастным оборотом;</a:t>
            </a:r>
          </a:p>
          <a:p>
            <a:pPr lvl="0"/>
            <a:r>
              <a:rPr lang="ru-RU" sz="2900" dirty="0" smtClean="0">
                <a:solidFill>
                  <a:schemeClr val="accent3">
                    <a:lumMod val="50000"/>
                  </a:schemeClr>
                </a:solidFill>
              </a:rPr>
              <a:t>замена согласованного определения, выраженного причастным оборотом, нераспространённым несогласованным определением;</a:t>
            </a:r>
          </a:p>
          <a:p>
            <a:pPr lvl="0"/>
            <a:r>
              <a:rPr lang="ru-RU" sz="2900" dirty="0" smtClean="0">
                <a:solidFill>
                  <a:schemeClr val="accent3">
                    <a:lumMod val="50000"/>
                  </a:schemeClr>
                </a:solidFill>
              </a:rPr>
              <a:t>замена придаточных дополнениями;</a:t>
            </a:r>
          </a:p>
          <a:p>
            <a:pPr lvl="0"/>
            <a:r>
              <a:rPr lang="ru-RU" sz="2900" dirty="0" smtClean="0">
                <a:solidFill>
                  <a:schemeClr val="accent3">
                    <a:lumMod val="50000"/>
                  </a:schemeClr>
                </a:solidFill>
              </a:rPr>
              <a:t>замена слова с отрицанием лексическим синонимом.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412777"/>
          <a:ext cx="9144000" cy="280831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/>
                <a:gridCol w="4572000"/>
              </a:tblGrid>
              <a:tr h="11174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Фрагмент исходного текста</a:t>
                      </a:r>
                      <a:endParaRPr lang="ru-RU" sz="2400" dirty="0" smtClean="0"/>
                    </a:p>
                    <a:p>
                      <a:endParaRPr lang="ru-R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Вариант его сжатия при помощи указанного приема</a:t>
                      </a:r>
                      <a:endParaRPr lang="ru-RU" sz="2400" dirty="0"/>
                    </a:p>
                  </a:txBody>
                  <a:tcPr/>
                </a:tc>
              </a:tr>
              <a:tr h="1690872"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Когда анализируешь события, относящиеся к прошлому, помни о будущем. Когда говоришь о том, что есть и будет, не забывай о том, что было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Анализируя события прошлого, помни о будущем. Говоря о настоящем и будущем, помни о прошлом.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568952" cy="554461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При написании сжатого изложения не ставится задача сохранения авторского стиля, однако нужно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использовать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авторские ключевые слова и словосочетания.</a:t>
            </a:r>
          </a:p>
          <a:p>
            <a:pPr lvl="0"/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</a:rPr>
              <a:t>Что должно остаться в тексте: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то содержание, без которого был бы неясен или искажен авторский замысел. Ключевые слова и микротемы - опора для определения главной информации.</a:t>
            </a:r>
          </a:p>
          <a:p>
            <a:pPr lvl="0"/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</a:rPr>
              <a:t>Что подлежит компрессии: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подробности, повторы, детали, конкретные примеры.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Отсутствие второстепенной информации не мешает воспринимать основную тему, идею, проблемы, композицию текста.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171</TotalTime>
  <Words>1163</Words>
  <Application>Microsoft Office PowerPoint</Application>
  <PresentationFormat>Экран (4:3)</PresentationFormat>
  <Paragraphs>181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                                                                                             Занятие 4</vt:lpstr>
      <vt:lpstr>              Сжатое изложение направлено на проверку следующих умений и навыков: -верно понимать и предавать основную мысль исходного текста; - правильно выделять макро- и микротемы; - владеть навыками компрессии (сжатия) текста; - логично, стройно, без искажений передавать в собственном высказывании содержание исходного текста, пользуясь способами компрессии; - выдерживать в работе стилевое и стилистическое единство и соблюдать речевые нормы; - строить высказывание, учитывая отношение автора к проблеме. Сжатое изложение представляет собой пересказ основного содержания исходного текста.               </vt:lpstr>
      <vt:lpstr>Слайд 3</vt:lpstr>
      <vt:lpstr>Слайд 4</vt:lpstr>
      <vt:lpstr>Слайд 5</vt:lpstr>
      <vt:lpstr>Слайд 6</vt:lpstr>
      <vt:lpstr>      Рассмотрим примеры  1. Исключение При исключении необходимо сначала выделить главное с точки зрения основной мысли текста и детали (подробности), затем убрать детали, объединить существенное и составить новый текст. Исключается все, без чего текст остается понятным и цельным.  исключение повторов             </vt:lpstr>
      <vt:lpstr>исключение одного или нескольких из синонимов        </vt:lpstr>
      <vt:lpstr>исключение уточняющих, поясняющих, вводных конструкций        </vt:lpstr>
      <vt:lpstr>  исключение фрагмента предложения, имеющего менее существенное значение            </vt:lpstr>
      <vt:lpstr>исключение однородных членов при обобщающем слове        </vt:lpstr>
      <vt:lpstr>исключение одного или нескольких предложений        </vt:lpstr>
      <vt:lpstr>2. Обобщение При обобщении материала вычленяем единичные факты, затем подбираем языковые средства их обобщенной передачи и составляем новый текст. замена однородных членов обобщающим наименованием     </vt:lpstr>
      <vt:lpstr>замена прямой речи косвенной         </vt:lpstr>
      <vt:lpstr>замена предложения или его части определительным или отрицательным местоимением с обобщающим значением.      </vt:lpstr>
      <vt:lpstr>3. Упрощение Из двух близких по смыслу простых предложений в составе сложного {«то возникают неприятные переживания, мы начинаем чувствуем себя несчастными») оставлено то, которое обладает большей смысловой емкостью в данном контексте. слияние нескольких предложений в одно       </vt:lpstr>
      <vt:lpstr>замена предложения или его части указательным местоимением        </vt:lpstr>
      <vt:lpstr>замена сложноподчинённого предложения простым        </vt:lpstr>
      <vt:lpstr>  замена фрагмента предложения синонимичным выражением А) замена придаточного синонимичным определением определительного         </vt:lpstr>
      <vt:lpstr>замена фрагмента предложения синонимичным выражением  Б) замена придаточного обстоятельственного синонимичным        деепричастным оборотом;</vt:lpstr>
      <vt:lpstr>сокращение количества частей сложного предложения        </vt:lpstr>
      <vt:lpstr>  Все перечисленные и другие приёмы сжатия текста могут применяться как по отдельности, так и в комплексе.          </vt:lpstr>
      <vt:lpstr>Пример комплексного применения приёмов сжатия        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                                                        Занятие 4</dc:title>
  <dc:creator>Андрей</dc:creator>
  <cp:lastModifiedBy>Андрей</cp:lastModifiedBy>
  <cp:revision>51</cp:revision>
  <dcterms:created xsi:type="dcterms:W3CDTF">2012-08-10T16:26:12Z</dcterms:created>
  <dcterms:modified xsi:type="dcterms:W3CDTF">2012-08-12T11:29:34Z</dcterms:modified>
</cp:coreProperties>
</file>