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7" r:id="rId14"/>
    <p:sldId id="274" r:id="rId15"/>
    <p:sldId id="275" r:id="rId16"/>
    <p:sldId id="276" r:id="rId17"/>
    <p:sldId id="273" r:id="rId18"/>
    <p:sldId id="269" r:id="rId19"/>
    <p:sldId id="270" r:id="rId20"/>
    <p:sldId id="271" r:id="rId21"/>
    <p:sldId id="272" r:id="rId22"/>
    <p:sldId id="278" r:id="rId23"/>
    <p:sldId id="279" r:id="rId24"/>
    <p:sldId id="280" r:id="rId25"/>
    <p:sldId id="281" r:id="rId26"/>
    <p:sldId id="282" r:id="rId27"/>
    <p:sldId id="268" r:id="rId2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52401"/>
            <a:ext cx="8458200" cy="371951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Виртуальная экскурсия по Москве М.А.Булгакова (роман «Мастер и Маргарита»)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4267200"/>
            <a:ext cx="6248400" cy="22098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Автор: учитель русского языка и литературы МБОУ СОШ№6  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Иванцова Ирина  Владимировна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1 остановка: Новодевичий монастырь (м. Спортивная)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sz="3100" b="1" i="1" dirty="0" smtClean="0">
                <a:solidFill>
                  <a:schemeClr val="tx1"/>
                </a:solidFill>
              </a:rPr>
              <a:t>Отношение к роману : могила М.А.Булгакова</a:t>
            </a:r>
            <a:endParaRPr lang="ru-RU" sz="3100" dirty="0">
              <a:solidFill>
                <a:schemeClr val="tx1"/>
              </a:solidFill>
            </a:endParaRPr>
          </a:p>
        </p:txBody>
      </p:sp>
      <p:pic>
        <p:nvPicPr>
          <p:cNvPr id="6" name="Содержимое 5" descr="evpatoriya-8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603151"/>
            <a:ext cx="4038600" cy="3069336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3200" b="1" dirty="0" smtClean="0"/>
              <a:t>Надгробье М.А.Булгакова -  бывшая Голгофа с могилы Н.В.Гоголя </a:t>
            </a:r>
            <a:r>
              <a:rPr lang="en-US" sz="3200" b="1" dirty="0" smtClean="0"/>
              <a:t>(</a:t>
            </a:r>
            <a:r>
              <a:rPr lang="ru-RU" sz="3200" b="1" dirty="0" smtClean="0"/>
              <a:t>из </a:t>
            </a:r>
            <a:r>
              <a:rPr lang="ru-RU" sz="3200" b="1" dirty="0" smtClean="0"/>
              <a:t>захоронения в </a:t>
            </a:r>
            <a:r>
              <a:rPr lang="ru-RU" sz="3200" b="1" dirty="0" err="1" smtClean="0"/>
              <a:t>Свято-Даниловом</a:t>
            </a:r>
            <a:r>
              <a:rPr lang="ru-RU" sz="3200" b="1" dirty="0" smtClean="0"/>
              <a:t> </a:t>
            </a:r>
            <a:r>
              <a:rPr lang="ru-RU" sz="3200" b="1" dirty="0" smtClean="0"/>
              <a:t>монастыре</a:t>
            </a:r>
            <a:r>
              <a:rPr lang="en-US" sz="3200" b="1" dirty="0" smtClean="0"/>
              <a:t>)</a:t>
            </a:r>
            <a:r>
              <a:rPr lang="ru-RU" sz="3200" b="1" dirty="0" smtClean="0"/>
              <a:t>.</a:t>
            </a:r>
            <a:endParaRPr lang="ru-RU" sz="3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«Нехорошая могила»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4040188" cy="1371600"/>
          </a:xfrm>
        </p:spPr>
        <p:txBody>
          <a:bodyPr/>
          <a:lstStyle/>
          <a:p>
            <a:r>
              <a:rPr lang="ru-RU" sz="3200" i="1" dirty="0" smtClean="0">
                <a:solidFill>
                  <a:schemeClr val="tx1"/>
                </a:solidFill>
              </a:rPr>
              <a:t>Старая фотография захоронения в монастыре</a:t>
            </a:r>
            <a:endParaRPr lang="ru-RU" sz="3200" i="1" dirty="0">
              <a:solidFill>
                <a:schemeClr val="tx1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>
          <a:xfrm>
            <a:off x="4645025" y="1066800"/>
            <a:ext cx="4041775" cy="1447801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solidFill>
                  <a:schemeClr val="tx1"/>
                </a:solidFill>
              </a:rPr>
              <a:t>Предпоследнее надгробье великого писателя</a:t>
            </a:r>
            <a:endParaRPr lang="ru-RU" sz="3200" i="1" dirty="0">
              <a:solidFill>
                <a:schemeClr val="tx1"/>
              </a:solidFill>
            </a:endParaRPr>
          </a:p>
        </p:txBody>
      </p:sp>
      <p:pic>
        <p:nvPicPr>
          <p:cNvPr id="8" name="Содержимое 7" descr="11777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57200" y="3200400"/>
            <a:ext cx="3733800" cy="2971800"/>
          </a:xfrm>
        </p:spPr>
      </p:pic>
      <p:pic>
        <p:nvPicPr>
          <p:cNvPr id="9" name="Содержимое 8" descr="bimg090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277962" y="2514600"/>
            <a:ext cx="2775900" cy="384651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3810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1600200"/>
          </a:xfrm>
        </p:spPr>
        <p:txBody>
          <a:bodyPr/>
          <a:lstStyle/>
          <a:p>
            <a:r>
              <a:rPr lang="ru-RU" sz="3200" i="1" dirty="0" smtClean="0">
                <a:solidFill>
                  <a:schemeClr val="tx1"/>
                </a:solidFill>
              </a:rPr>
              <a:t>Тот самый Алексей Александрович Бахрушин</a:t>
            </a:r>
            <a:endParaRPr lang="ru-RU" sz="3200" i="1" dirty="0">
              <a:solidFill>
                <a:schemeClr val="tx1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45025" y="304800"/>
            <a:ext cx="4041775" cy="1371599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chemeClr val="tx1"/>
                </a:solidFill>
              </a:rPr>
              <a:t>Могила Гоголя (современный вид)</a:t>
            </a:r>
            <a:endParaRPr lang="ru-RU" sz="3200" i="1" dirty="0">
              <a:solidFill>
                <a:schemeClr val="tx1"/>
              </a:solidFill>
            </a:endParaRPr>
          </a:p>
        </p:txBody>
      </p:sp>
      <p:pic>
        <p:nvPicPr>
          <p:cNvPr id="9" name="Содержимое 8" descr="220px-Bakhrishin_Alexey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685800" y="1981200"/>
            <a:ext cx="3200400" cy="4267200"/>
          </a:xfrm>
        </p:spPr>
      </p:pic>
      <p:pic>
        <p:nvPicPr>
          <p:cNvPr id="10" name="Содержимое 9" descr="1269809657_16483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724400" y="1752600"/>
            <a:ext cx="3505200" cy="44958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2 остановка: </a:t>
            </a:r>
            <a:r>
              <a:rPr lang="ru-RU" sz="4000" b="1" dirty="0" err="1" smtClean="0">
                <a:solidFill>
                  <a:srgbClr val="002060"/>
                </a:solidFill>
              </a:rPr>
              <a:t>Румянцевский</a:t>
            </a:r>
            <a:r>
              <a:rPr lang="ru-RU" sz="4000" b="1" dirty="0" smtClean="0">
                <a:solidFill>
                  <a:srgbClr val="002060"/>
                </a:solidFill>
              </a:rPr>
              <a:t> музей, Александровский сад (м. Библиотека им. Ленина)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962400"/>
          </a:xfrm>
        </p:spPr>
        <p:txBody>
          <a:bodyPr>
            <a:normAutofit/>
          </a:bodyPr>
          <a:lstStyle/>
          <a:p>
            <a:r>
              <a:rPr lang="ru-RU" sz="2800" b="1" i="1" dirty="0" smtClean="0"/>
              <a:t>Отношение к роману: </a:t>
            </a:r>
          </a:p>
          <a:p>
            <a:r>
              <a:rPr lang="ru-RU" sz="2800" b="1" i="1" dirty="0" smtClean="0"/>
              <a:t>Сковорода - прототип Мастера, </a:t>
            </a:r>
          </a:p>
          <a:p>
            <a:r>
              <a:rPr lang="ru-RU" sz="2800" b="1" i="1" dirty="0" smtClean="0"/>
              <a:t>место встречи Маргариты и </a:t>
            </a:r>
            <a:r>
              <a:rPr lang="ru-RU" sz="2800" b="1" i="1" dirty="0" err="1" smtClean="0"/>
              <a:t>Азазелло</a:t>
            </a:r>
            <a:r>
              <a:rPr lang="ru-RU" sz="2800" b="1" i="1" dirty="0" smtClean="0"/>
              <a:t>, </a:t>
            </a:r>
          </a:p>
          <a:p>
            <a:r>
              <a:rPr lang="ru-RU" sz="2800" b="1" i="1" dirty="0" smtClean="0"/>
              <a:t>место, из которого </a:t>
            </a:r>
            <a:r>
              <a:rPr lang="ru-RU" sz="2800" b="1" i="1" dirty="0" err="1" smtClean="0"/>
              <a:t>Воланд</a:t>
            </a:r>
            <a:r>
              <a:rPr lang="ru-RU" sz="2800" b="1" i="1" dirty="0" smtClean="0"/>
              <a:t> со свитой покидают Москву, </a:t>
            </a:r>
          </a:p>
          <a:p>
            <a:r>
              <a:rPr lang="ru-RU" sz="2800" b="1" i="1" dirty="0" smtClean="0"/>
              <a:t>возле Кремля по набережной гуляют Мастер и Маргарита в день знакомства </a:t>
            </a:r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382000" cy="9906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002060"/>
                </a:solidFill>
              </a:rPr>
              <a:t>Григорий </a:t>
            </a:r>
            <a:r>
              <a:rPr lang="ru-RU" sz="5400" dirty="0" err="1" smtClean="0">
                <a:solidFill>
                  <a:srgbClr val="002060"/>
                </a:solidFill>
              </a:rPr>
              <a:t>Саввич</a:t>
            </a:r>
            <a:r>
              <a:rPr lang="ru-RU" sz="5400" dirty="0" smtClean="0">
                <a:solidFill>
                  <a:srgbClr val="002060"/>
                </a:solidFill>
              </a:rPr>
              <a:t> Сковорода</a:t>
            </a:r>
            <a:endParaRPr lang="ru-RU" sz="5400" dirty="0">
              <a:solidFill>
                <a:srgbClr val="002060"/>
              </a:solidFill>
            </a:endParaRPr>
          </a:p>
        </p:txBody>
      </p:sp>
      <p:pic>
        <p:nvPicPr>
          <p:cNvPr id="6" name="Содержимое 5" descr="1dddnm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3400" y="1828800"/>
            <a:ext cx="3129360" cy="4433888"/>
          </a:xfrm>
        </p:spPr>
      </p:pic>
      <p:pic>
        <p:nvPicPr>
          <p:cNvPr id="11" name="Рисунок 10" descr="IRA 2008-02 19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1066800"/>
            <a:ext cx="3100388" cy="4133850"/>
          </a:xfrm>
          <a:prstGeom prst="rect">
            <a:avLst/>
          </a:prstGeom>
        </p:spPr>
      </p:pic>
      <p:pic>
        <p:nvPicPr>
          <p:cNvPr id="9" name="Содержимое 8" descr="Pashkov-old1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724400" y="3810000"/>
            <a:ext cx="4038600" cy="2641244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-3505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152400" y="381000"/>
            <a:ext cx="4191000" cy="1676400"/>
          </a:xfrm>
        </p:spPr>
        <p:txBody>
          <a:bodyPr/>
          <a:lstStyle/>
          <a:p>
            <a:r>
              <a:rPr lang="ru-RU" sz="4800" i="1" dirty="0" smtClean="0">
                <a:solidFill>
                  <a:schemeClr val="tx1"/>
                </a:solidFill>
              </a:rPr>
              <a:t>Александровский сад</a:t>
            </a:r>
            <a:endParaRPr lang="ru-RU" sz="4800" i="1" dirty="0">
              <a:solidFill>
                <a:schemeClr val="tx1"/>
              </a:solidFill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half" idx="3"/>
          </p:nvPr>
        </p:nvSpPr>
        <p:spPr>
          <a:xfrm>
            <a:off x="4876800" y="381001"/>
            <a:ext cx="4114800" cy="1752599"/>
          </a:xfrm>
        </p:spPr>
        <p:txBody>
          <a:bodyPr>
            <a:noAutofit/>
          </a:bodyPr>
          <a:lstStyle/>
          <a:p>
            <a:r>
              <a:rPr lang="ru-RU" sz="4400" i="1" dirty="0" smtClean="0">
                <a:solidFill>
                  <a:schemeClr val="tx1"/>
                </a:solidFill>
              </a:rPr>
              <a:t>Набережная Москвы-реки возле Кремля</a:t>
            </a:r>
            <a:endParaRPr lang="ru-RU" sz="4400" i="1" dirty="0">
              <a:solidFill>
                <a:schemeClr val="tx1"/>
              </a:solidFill>
            </a:endParaRPr>
          </a:p>
        </p:txBody>
      </p:sp>
      <p:pic>
        <p:nvPicPr>
          <p:cNvPr id="7" name="Содержимое 6" descr="gr-82b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228600" y="2133600"/>
            <a:ext cx="4572000" cy="4419600"/>
          </a:xfrm>
        </p:spPr>
      </p:pic>
      <p:pic>
        <p:nvPicPr>
          <p:cNvPr id="8" name="Содержимое 7" descr="max_cux_1285572049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5025" y="2362200"/>
            <a:ext cx="4041775" cy="42672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3 остановка: Гоголевский бульвар, Арбат, </a:t>
            </a:r>
            <a:r>
              <a:rPr lang="ru-RU" sz="4000" b="1" dirty="0" err="1" smtClean="0">
                <a:solidFill>
                  <a:srgbClr val="002060"/>
                </a:solidFill>
              </a:rPr>
              <a:t>Никитский</a:t>
            </a:r>
            <a:r>
              <a:rPr lang="ru-RU" sz="4000" b="1" dirty="0" smtClean="0">
                <a:solidFill>
                  <a:srgbClr val="002060"/>
                </a:solidFill>
              </a:rPr>
              <a:t> бульвар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i="1" dirty="0" smtClean="0"/>
          </a:p>
          <a:p>
            <a:r>
              <a:rPr lang="ru-RU" sz="3600" b="1" i="1" dirty="0" smtClean="0"/>
              <a:t>Отношение </a:t>
            </a:r>
            <a:r>
              <a:rPr lang="ru-RU" sz="3600" b="1" i="1" dirty="0" smtClean="0"/>
              <a:t>к </a:t>
            </a:r>
            <a:r>
              <a:rPr lang="ru-RU" sz="3600" b="1" i="1" dirty="0" smtClean="0"/>
              <a:t>роману:</a:t>
            </a:r>
          </a:p>
          <a:p>
            <a:r>
              <a:rPr lang="ru-RU" sz="3600" b="1" i="1" dirty="0" smtClean="0"/>
              <a:t> </a:t>
            </a:r>
            <a:r>
              <a:rPr lang="ru-RU" sz="3600" b="1" i="1" dirty="0" smtClean="0"/>
              <a:t>Гоголь – </a:t>
            </a:r>
            <a:r>
              <a:rPr lang="ru-RU" sz="3600" b="1" i="1" dirty="0" smtClean="0"/>
              <a:t> один из прототипов Мастера,</a:t>
            </a:r>
          </a:p>
          <a:p>
            <a:r>
              <a:rPr lang="ru-RU" sz="3600" b="1" i="1" dirty="0" smtClean="0"/>
              <a:t>Арбат </a:t>
            </a:r>
            <a:r>
              <a:rPr lang="ru-RU" sz="3600" b="1" i="1" dirty="0" smtClean="0"/>
              <a:t>– место, где живёт Маргарита </a:t>
            </a:r>
            <a:r>
              <a:rPr lang="ru-RU" sz="3600" b="1" i="1" dirty="0" smtClean="0"/>
              <a:t>Николаевна (</a:t>
            </a:r>
            <a:r>
              <a:rPr lang="ru-RU" sz="3600" b="1" i="1" dirty="0" smtClean="0"/>
              <a:t>Малый </a:t>
            </a:r>
            <a:r>
              <a:rPr lang="ru-RU" sz="3600" b="1" i="1" dirty="0" err="1" smtClean="0"/>
              <a:t>Власьевский</a:t>
            </a:r>
            <a:r>
              <a:rPr lang="ru-RU" sz="3600" b="1" i="1" dirty="0" smtClean="0"/>
              <a:t> </a:t>
            </a:r>
            <a:r>
              <a:rPr lang="ru-RU" sz="3600" b="1" i="1" dirty="0" smtClean="0"/>
              <a:t>12 </a:t>
            </a:r>
            <a:r>
              <a:rPr lang="ru-RU" sz="3600" b="1" i="1" dirty="0" smtClean="0"/>
              <a:t>(ул. Танеевых</a:t>
            </a:r>
            <a:r>
              <a:rPr lang="ru-RU" sz="3600" b="1" i="1" dirty="0" smtClean="0"/>
              <a:t>))</a:t>
            </a:r>
            <a:endParaRPr lang="ru-RU" sz="3600" b="1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Два памятника Н.В.Гоголю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52400" y="1143000"/>
            <a:ext cx="4344988" cy="1371600"/>
          </a:xfrm>
        </p:spPr>
        <p:txBody>
          <a:bodyPr/>
          <a:lstStyle/>
          <a:p>
            <a:r>
              <a:rPr lang="ru-RU" sz="2800" i="1" dirty="0" smtClean="0">
                <a:solidFill>
                  <a:schemeClr val="tx1"/>
                </a:solidFill>
              </a:rPr>
              <a:t>Скульптор </a:t>
            </a:r>
            <a:r>
              <a:rPr lang="ru-RU" sz="2800" i="1" dirty="0" smtClean="0">
                <a:solidFill>
                  <a:schemeClr val="tx1"/>
                </a:solidFill>
              </a:rPr>
              <a:t>Н. </a:t>
            </a:r>
            <a:r>
              <a:rPr lang="ru-RU" sz="2800" i="1" dirty="0" smtClean="0">
                <a:solidFill>
                  <a:schemeClr val="tx1"/>
                </a:solidFill>
              </a:rPr>
              <a:t>Андреев, архитектор </a:t>
            </a:r>
            <a:r>
              <a:rPr lang="ru-RU" sz="2800" i="1" dirty="0" smtClean="0">
                <a:solidFill>
                  <a:schemeClr val="tx1"/>
                </a:solidFill>
              </a:rPr>
              <a:t>                     Ф. </a:t>
            </a:r>
            <a:r>
              <a:rPr lang="ru-RU" sz="2800" i="1" dirty="0" err="1" smtClean="0">
                <a:solidFill>
                  <a:schemeClr val="tx1"/>
                </a:solidFill>
              </a:rPr>
              <a:t>Шехтель</a:t>
            </a:r>
            <a:r>
              <a:rPr lang="ru-RU" sz="2800" i="1" dirty="0" smtClean="0">
                <a:solidFill>
                  <a:schemeClr val="tx1"/>
                </a:solidFill>
              </a:rPr>
              <a:t> (1909 г.)</a:t>
            </a:r>
            <a:endParaRPr lang="ru-RU" sz="2800" i="1" dirty="0">
              <a:solidFill>
                <a:schemeClr val="tx1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45025" y="1066800"/>
            <a:ext cx="4041775" cy="1447801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solidFill>
                  <a:schemeClr val="tx1"/>
                </a:solidFill>
              </a:rPr>
              <a:t>Скульптор Н. Томский, архитектор Л. </a:t>
            </a:r>
            <a:r>
              <a:rPr lang="ru-RU" sz="2800" i="1" dirty="0" err="1" smtClean="0">
                <a:solidFill>
                  <a:schemeClr val="tx1"/>
                </a:solidFill>
              </a:rPr>
              <a:t>Голубовский</a:t>
            </a:r>
            <a:r>
              <a:rPr lang="ru-RU" sz="2800" i="1" dirty="0" smtClean="0">
                <a:solidFill>
                  <a:schemeClr val="tx1"/>
                </a:solidFill>
              </a:rPr>
              <a:t> (1952г.)</a:t>
            </a:r>
            <a:endParaRPr lang="ru-RU" sz="2800" i="1" dirty="0">
              <a:solidFill>
                <a:schemeClr val="tx1"/>
              </a:solidFill>
            </a:endParaRPr>
          </a:p>
        </p:txBody>
      </p:sp>
      <p:pic>
        <p:nvPicPr>
          <p:cNvPr id="9" name="Содержимое 8" descr="300px-Nikolay_Gogol_01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990600" y="2743200"/>
            <a:ext cx="2895600" cy="3581400"/>
          </a:xfrm>
        </p:spPr>
      </p:pic>
      <p:pic>
        <p:nvPicPr>
          <p:cNvPr id="14" name="Содержимое 13" descr="953912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334000" y="2514600"/>
            <a:ext cx="3155355" cy="40386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Дом Маргариты на Арбате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margarita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524000"/>
            <a:ext cx="5852583" cy="4389437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4 остановка: Тверской </a:t>
            </a:r>
            <a:r>
              <a:rPr lang="ru-RU" b="1" dirty="0" smtClean="0">
                <a:solidFill>
                  <a:srgbClr val="002060"/>
                </a:solidFill>
              </a:rPr>
              <a:t>бульвар, (Литературный </a:t>
            </a:r>
            <a:r>
              <a:rPr lang="ru-RU" b="1" dirty="0" smtClean="0">
                <a:solidFill>
                  <a:srgbClr val="002060"/>
                </a:solidFill>
              </a:rPr>
              <a:t>институт)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Содержимое 5" descr="LIT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14400" y="2133600"/>
            <a:ext cx="2971800" cy="4114800"/>
          </a:xfrm>
        </p:spPr>
      </p:pic>
      <p:pic>
        <p:nvPicPr>
          <p:cNvPr id="7" name="Содержимое 6" descr="8241cac4a8768e2cac0677e96804131351036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67200" y="2209800"/>
            <a:ext cx="4419600" cy="40386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0668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 </a:t>
            </a:r>
            <a:r>
              <a:rPr lang="ru-RU" b="1" i="1" dirty="0" err="1" smtClean="0">
                <a:solidFill>
                  <a:schemeClr val="tx1"/>
                </a:solidFill>
              </a:rPr>
              <a:t>Спиридоновка</a:t>
            </a:r>
            <a:r>
              <a:rPr lang="ru-RU" b="1" i="1" dirty="0" smtClean="0">
                <a:solidFill>
                  <a:schemeClr val="tx1"/>
                </a:solidFill>
              </a:rPr>
              <a:t>, </a:t>
            </a:r>
            <a:r>
              <a:rPr lang="ru-RU" b="1" i="1" dirty="0" smtClean="0">
                <a:solidFill>
                  <a:schemeClr val="tx1"/>
                </a:solidFill>
              </a:rPr>
              <a:t>д.17</a:t>
            </a:r>
            <a:endParaRPr lang="ru-RU" i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1558.jpg"/>
          <p:cNvPicPr>
            <a:picLocks noGrp="1" noChangeAspect="1"/>
          </p:cNvPicPr>
          <p:nvPr>
            <p:ph idx="1"/>
          </p:nvPr>
        </p:nvPicPr>
        <p:blipFill>
          <a:blip r:embed="rId2"/>
          <a:srcRect b="6711"/>
          <a:stretch>
            <a:fillRect/>
          </a:stretch>
        </p:blipFill>
        <p:spPr>
          <a:xfrm>
            <a:off x="1143000" y="1935163"/>
            <a:ext cx="6705600" cy="4237037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5 остановка: </a:t>
            </a:r>
            <a:r>
              <a:rPr lang="ru-RU" b="1" dirty="0" err="1" smtClean="0">
                <a:solidFill>
                  <a:srgbClr val="002060"/>
                </a:solidFill>
              </a:rPr>
              <a:t>Спиридоновка</a:t>
            </a:r>
            <a:r>
              <a:rPr lang="ru-RU" b="1" dirty="0" smtClean="0">
                <a:solidFill>
                  <a:srgbClr val="002060"/>
                </a:solidFill>
              </a:rPr>
              <a:t>, д.17 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Особняк С.Морозова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Отношение к </a:t>
            </a:r>
            <a:r>
              <a:rPr lang="ru-RU" b="1" i="1" dirty="0" smtClean="0"/>
              <a:t>роману:</a:t>
            </a:r>
          </a:p>
          <a:p>
            <a:r>
              <a:rPr lang="ru-RU" b="1" i="1" dirty="0" smtClean="0"/>
              <a:t>реальный </a:t>
            </a:r>
            <a:r>
              <a:rPr lang="ru-RU" b="1" i="1" dirty="0" smtClean="0"/>
              <a:t>дом Маргариты, </a:t>
            </a:r>
            <a:endParaRPr lang="ru-RU" b="1" i="1" dirty="0" smtClean="0"/>
          </a:p>
          <a:p>
            <a:r>
              <a:rPr lang="ru-RU" b="1" i="1" dirty="0" smtClean="0"/>
              <a:t>история </a:t>
            </a:r>
            <a:r>
              <a:rPr lang="ru-RU" b="1" i="1" dirty="0" smtClean="0"/>
              <a:t>с деньгами </a:t>
            </a:r>
            <a:r>
              <a:rPr lang="ru-RU" b="1" i="1" dirty="0" smtClean="0"/>
              <a:t>Мастера</a:t>
            </a:r>
            <a:r>
              <a:rPr lang="ru-RU" b="1" i="1" dirty="0" smtClean="0"/>
              <a:t> </a:t>
            </a:r>
            <a:r>
              <a:rPr lang="ru-RU" b="1" i="1" dirty="0" smtClean="0"/>
              <a:t>(история Саввы Морозова),</a:t>
            </a:r>
          </a:p>
          <a:p>
            <a:r>
              <a:rPr lang="ru-RU" b="1" i="1" dirty="0" smtClean="0"/>
              <a:t>Андреева </a:t>
            </a:r>
            <a:r>
              <a:rPr lang="ru-RU" b="1" i="1" dirty="0" smtClean="0"/>
              <a:t>как прообраз </a:t>
            </a:r>
            <a:r>
              <a:rPr lang="ru-RU" b="1" i="1" dirty="0" smtClean="0"/>
              <a:t>Маргариты,</a:t>
            </a:r>
          </a:p>
          <a:p>
            <a:r>
              <a:rPr lang="ru-RU" b="1" i="1" dirty="0" smtClean="0"/>
              <a:t>Любовные </a:t>
            </a:r>
            <a:r>
              <a:rPr lang="ru-RU" b="1" i="1" dirty="0" err="1" smtClean="0"/>
              <a:t>треугльники</a:t>
            </a:r>
            <a:endParaRPr lang="ru-RU" b="1" i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" name="Содержимое 12" descr="dom_morozova_spiridonovka4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14800" y="3048000"/>
            <a:ext cx="4876800" cy="3505200"/>
          </a:xfrm>
        </p:spPr>
      </p:pic>
      <p:pic>
        <p:nvPicPr>
          <p:cNvPr id="7" name="Содержимое 6" descr="dom_morozova_spiridonovka2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81000" y="1143000"/>
            <a:ext cx="4953000" cy="43434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dom_morozova_spiridonovka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400" y="457200"/>
            <a:ext cx="5105400" cy="3385344"/>
          </a:xfrm>
        </p:spPr>
      </p:pic>
      <p:pic>
        <p:nvPicPr>
          <p:cNvPr id="6" name="Содержимое 5" descr="dom_morozova_spiridonovka6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352800" y="2438400"/>
            <a:ext cx="5105400" cy="36576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dom_morozova_spiridonovka7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1000" y="838200"/>
            <a:ext cx="5029200" cy="3810000"/>
          </a:xfrm>
        </p:spPr>
      </p:pic>
      <p:pic>
        <p:nvPicPr>
          <p:cNvPr id="6" name="Содержимое 5" descr="dom_morozova_spiridonovka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114800" y="2819400"/>
            <a:ext cx="4648200" cy="32004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381000"/>
            <a:ext cx="5943600" cy="4457700"/>
          </a:xfrm>
          <a:prstGeom prst="rect">
            <a:avLst/>
          </a:prstGeom>
        </p:spPr>
      </p:pic>
      <p:pic>
        <p:nvPicPr>
          <p:cNvPr id="2" name="Рисунок 1" descr="220px-Stanislavski_Constantin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0"/>
            <a:ext cx="2794000" cy="4013200"/>
          </a:xfrm>
          <a:prstGeom prst="rect">
            <a:avLst/>
          </a:prstGeom>
        </p:spPr>
      </p:pic>
      <p:pic>
        <p:nvPicPr>
          <p:cNvPr id="4" name="Рисунок 3" descr="0a1f552ad9e18c71467d0eab05469b9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590800"/>
            <a:ext cx="3213615" cy="4076700"/>
          </a:xfrm>
          <a:prstGeom prst="rect">
            <a:avLst/>
          </a:prstGeom>
        </p:spPr>
      </p:pic>
      <p:pic>
        <p:nvPicPr>
          <p:cNvPr id="5" name="Рисунок 4" descr="i_08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6200" y="3276600"/>
            <a:ext cx="2495550" cy="3333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df6g6t4k_575c5q244f3_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381000"/>
            <a:ext cx="2514600" cy="3429000"/>
          </a:xfrm>
          <a:prstGeom prst="rect">
            <a:avLst/>
          </a:prstGeom>
        </p:spPr>
      </p:pic>
      <p:pic>
        <p:nvPicPr>
          <p:cNvPr id="8" name="Рисунок 7" descr="0_5c519_11e06264_X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762000"/>
            <a:ext cx="4034011" cy="4784701"/>
          </a:xfrm>
          <a:prstGeom prst="rect">
            <a:avLst/>
          </a:prstGeom>
        </p:spPr>
      </p:pic>
      <p:pic>
        <p:nvPicPr>
          <p:cNvPr id="9" name="Рисунок 8" descr="Morozov blog_entry_13384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124200"/>
            <a:ext cx="2390775" cy="33337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shilovskiy-01212008034720CG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447800"/>
            <a:ext cx="3326009" cy="4648200"/>
          </a:xfrm>
          <a:prstGeom prst="rect">
            <a:avLst/>
          </a:prstGeom>
        </p:spPr>
      </p:pic>
      <p:pic>
        <p:nvPicPr>
          <p:cNvPr id="4" name="Рисунок 3" descr="2f851523c0019313ded7481e9b6c8131_1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838200"/>
            <a:ext cx="3048000" cy="3581400"/>
          </a:xfrm>
          <a:prstGeom prst="rect">
            <a:avLst/>
          </a:prstGeom>
        </p:spPr>
      </p:pic>
      <p:pic>
        <p:nvPicPr>
          <p:cNvPr id="5" name="Рисунок 4" descr="i_09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124200"/>
            <a:ext cx="2257425" cy="3171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ms.jpg"/>
          <p:cNvPicPr>
            <a:picLocks noChangeAspect="1"/>
          </p:cNvPicPr>
          <p:nvPr/>
        </p:nvPicPr>
        <p:blipFill>
          <a:blip r:embed="rId2"/>
          <a:srcRect b="4545"/>
          <a:stretch>
            <a:fillRect/>
          </a:stretch>
        </p:blipFill>
        <p:spPr>
          <a:xfrm>
            <a:off x="5029200" y="838200"/>
            <a:ext cx="3581400" cy="4800600"/>
          </a:xfrm>
          <a:prstGeom prst="rect">
            <a:avLst/>
          </a:prstGeom>
        </p:spPr>
      </p:pic>
      <p:pic>
        <p:nvPicPr>
          <p:cNvPr id="5" name="Рисунок 4" descr="58926557_1273630400_791_master_1_Sredni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838200"/>
            <a:ext cx="4181475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6 остановка: Патриаршие пруды</a:t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Autofit/>
          </a:bodyPr>
          <a:lstStyle/>
          <a:p>
            <a:r>
              <a:rPr lang="ru-RU" sz="3600" b="1" i="1" dirty="0" smtClean="0"/>
              <a:t>Отношение к </a:t>
            </a:r>
            <a:r>
              <a:rPr lang="ru-RU" sz="3600" b="1" i="1" dirty="0" smtClean="0"/>
              <a:t>роману: </a:t>
            </a:r>
            <a:r>
              <a:rPr lang="ru-RU" sz="3600" b="1" i="1" dirty="0" smtClean="0"/>
              <a:t>аллея, где всё началось</a:t>
            </a:r>
            <a:r>
              <a:rPr lang="ru-RU" sz="3600" b="1" i="1" dirty="0" smtClean="0"/>
              <a:t>, где «они впервые увидели его»,</a:t>
            </a:r>
          </a:p>
          <a:p>
            <a:r>
              <a:rPr lang="ru-RU" sz="3600" b="1" i="1" dirty="0" smtClean="0"/>
              <a:t>н</a:t>
            </a:r>
            <a:r>
              <a:rPr lang="ru-RU" sz="3600" b="1" i="1" dirty="0" smtClean="0"/>
              <a:t>очные гости Булгакова и Елены Сергеевны, </a:t>
            </a:r>
          </a:p>
          <a:p>
            <a:r>
              <a:rPr lang="ru-RU" sz="3600" b="1" i="1" dirty="0" smtClean="0"/>
              <a:t>перекрёсток </a:t>
            </a:r>
            <a:r>
              <a:rPr lang="ru-RU" sz="3600" b="1" i="1" dirty="0" err="1" smtClean="0"/>
              <a:t>Ермолаевского</a:t>
            </a:r>
            <a:r>
              <a:rPr lang="ru-RU" sz="3600" b="1" i="1" dirty="0" smtClean="0"/>
              <a:t> и М.Бронной (место гибели Берлиоза)</a:t>
            </a:r>
            <a:endParaRPr lang="ru-RU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d8a6da416e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9400" y="381000"/>
            <a:ext cx="5977106" cy="4389437"/>
          </a:xfrm>
        </p:spPr>
      </p:pic>
      <p:pic>
        <p:nvPicPr>
          <p:cNvPr id="5" name="Рисунок 4" descr="IRA 2008-02 3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76400"/>
            <a:ext cx="3571875" cy="4762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i="1" dirty="0" smtClean="0">
                <a:solidFill>
                  <a:schemeClr val="tx1"/>
                </a:solidFill>
              </a:rPr>
              <a:t>Где же всё-таки ходил трамвай???!!!</a:t>
            </a:r>
            <a:endParaRPr lang="ru-RU" sz="5400" b="1" i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M_Bronnaya_44_01-307x4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57400"/>
            <a:ext cx="4038600" cy="441960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7 остановка: Музей «Нехорошая квартира»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b="1" i="1" dirty="0" smtClean="0"/>
              <a:t>Отношение к </a:t>
            </a:r>
            <a:r>
              <a:rPr lang="ru-RU" sz="3600" b="1" i="1" dirty="0" smtClean="0"/>
              <a:t>роману:</a:t>
            </a:r>
          </a:p>
          <a:p>
            <a:r>
              <a:rPr lang="ru-RU" sz="3600" b="1" i="1" dirty="0" smtClean="0"/>
              <a:t> </a:t>
            </a:r>
            <a:r>
              <a:rPr lang="ru-RU" sz="3600" b="1" i="1" dirty="0" smtClean="0"/>
              <a:t>Б.Садовая 302-бис (квартира Стёпы </a:t>
            </a:r>
            <a:r>
              <a:rPr lang="ru-RU" sz="3600" b="1" i="1" dirty="0" err="1" smtClean="0"/>
              <a:t>Лиходеева</a:t>
            </a:r>
            <a:r>
              <a:rPr lang="ru-RU" sz="3600" b="1" i="1" dirty="0" smtClean="0"/>
              <a:t> и Михаила Берлиоза), </a:t>
            </a:r>
            <a:endParaRPr lang="ru-RU" sz="3600" b="1" i="1" dirty="0" smtClean="0"/>
          </a:p>
          <a:p>
            <a:r>
              <a:rPr lang="ru-RU" sz="3600" b="1" i="1" dirty="0" smtClean="0"/>
              <a:t>квартира  </a:t>
            </a:r>
            <a:r>
              <a:rPr lang="ru-RU" sz="3600" b="1" i="1" dirty="0" smtClean="0"/>
              <a:t>чумы </a:t>
            </a:r>
            <a:r>
              <a:rPr lang="ru-RU" sz="3600" b="1" i="1" dirty="0" smtClean="0"/>
              <a:t>Аннушки (так бесстыдно пролившей масло и стащившей золотую подковку).</a:t>
            </a:r>
            <a:endParaRPr lang="ru-RU" sz="36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RA 2008-02 27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412" y="1047750"/>
            <a:ext cx="6353175" cy="4762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RA 2008-02 2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609600"/>
            <a:ext cx="3571875" cy="4762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3295650"/>
          </a:xfrm>
        </p:spPr>
        <p:txBody>
          <a:bodyPr>
            <a:normAutofit/>
          </a:bodyPr>
          <a:lstStyle/>
          <a:p>
            <a:endParaRPr lang="ru-RU" sz="36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197</TotalTime>
  <Words>290</Words>
  <PresentationFormat>Экран (4:3)</PresentationFormat>
  <Paragraphs>45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Поток</vt:lpstr>
      <vt:lpstr>Виртуальная экскурсия по Москве М.А.Булгакова (роман «Мастер и Маргарита»)</vt:lpstr>
      <vt:lpstr>1 остановка: Новодевичий монастырь (м. Спортивная) Отношение к роману : могила М.А.Булгакова</vt:lpstr>
      <vt:lpstr>«Нехорошая могила»</vt:lpstr>
      <vt:lpstr>Слайд 4</vt:lpstr>
      <vt:lpstr>2 остановка: Румянцевский музей, Александровский сад (м. Библиотека им. Ленина)</vt:lpstr>
      <vt:lpstr>Григорий Саввич Сковорода</vt:lpstr>
      <vt:lpstr>Слайд 7</vt:lpstr>
      <vt:lpstr>3 остановка: Гоголевский бульвар, Арбат, Никитский бульвар</vt:lpstr>
      <vt:lpstr>Два памятника Н.В.Гоголю</vt:lpstr>
      <vt:lpstr>Дом Маргариты на Арбате</vt:lpstr>
      <vt:lpstr>4 остановка: Тверской бульвар, (Литературный институт)</vt:lpstr>
      <vt:lpstr> Спиридоновка, д.17</vt:lpstr>
      <vt:lpstr>5 остановка: Спиридоновка, д.17  Особняк С.Морозова 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6 остановка: Патриаршие пруды </vt:lpstr>
      <vt:lpstr>Слайд 22</vt:lpstr>
      <vt:lpstr>Где же всё-таки ходил трамвай???!!!</vt:lpstr>
      <vt:lpstr>7 остановка: Музей «Нехорошая квартира»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Виртуальная экскурсия по Москве М.А.Булгакова (роман «Мастер и Маргарита»)</dc:title>
  <cp:lastModifiedBy>Admin</cp:lastModifiedBy>
  <cp:revision>21</cp:revision>
  <dcterms:modified xsi:type="dcterms:W3CDTF">2012-04-12T15:16:52Z</dcterms:modified>
</cp:coreProperties>
</file>