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57" r:id="rId3"/>
    <p:sldId id="258" r:id="rId4"/>
    <p:sldId id="259" r:id="rId5"/>
    <p:sldId id="260" r:id="rId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21" d="100"/>
          <a:sy n="121" d="100"/>
        </p:scale>
        <p:origin x="-1738" y="-8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Равнобедренный треугольник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540544" y="776288"/>
            <a:ext cx="8062912" cy="1470025"/>
          </a:xfrm>
        </p:spPr>
        <p:txBody>
          <a:bodyPr anchor="b">
            <a:normAutofit/>
          </a:bodyPr>
          <a:lstStyle>
            <a:lvl1pPr algn="r">
              <a:defRPr sz="4400"/>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1371600" y="6012656"/>
            <a:ext cx="5791200" cy="365125"/>
          </a:xfrm>
        </p:spPr>
        <p:txBody>
          <a:bodyPr tIns="0" bIns="0" anchor="t"/>
          <a:lstStyle>
            <a:lvl1pPr algn="r">
              <a:defRPr sz="1000"/>
            </a:lvl1pPr>
          </a:lstStyle>
          <a:p>
            <a:fld id="{587BDFCB-68C4-4548-A506-5C0133A70BEE}" type="datetimeFigureOut">
              <a:rPr lang="ru-RU" smtClean="0"/>
              <a:t>15.05.2013</a:t>
            </a:fld>
            <a:endParaRPr lang="ru-RU"/>
          </a:p>
        </p:txBody>
      </p:sp>
      <p:sp>
        <p:nvSpPr>
          <p:cNvPr id="17" name="Нижний колонтитул 16"/>
          <p:cNvSpPr>
            <a:spLocks noGrp="1"/>
          </p:cNvSpPr>
          <p:nvPr>
            <p:ph type="ftr" sz="quarter" idx="11"/>
          </p:nvPr>
        </p:nvSpPr>
        <p:spPr>
          <a:xfrm>
            <a:off x="1371600" y="5650704"/>
            <a:ext cx="5791200" cy="365125"/>
          </a:xfrm>
        </p:spPr>
        <p:txBody>
          <a:bodyPr tIns="0" bIns="0" anchor="b"/>
          <a:lstStyle>
            <a:lvl1pPr algn="r">
              <a:defRPr sz="1100"/>
            </a:lvl1pPr>
          </a:lstStyle>
          <a:p>
            <a:endParaRPr lang="ru-RU"/>
          </a:p>
        </p:txBody>
      </p:sp>
      <p:sp>
        <p:nvSpPr>
          <p:cNvPr id="29" name="Номер слайда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68D740D5-1993-4982-83C1-C3D1A136C709}"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1399032"/>
          </a:xfrm>
        </p:spPr>
        <p:txBody>
          <a:bodyPr/>
          <a:lstStyle/>
          <a:p>
            <a:r>
              <a:rPr kumimoji="0" lang="ru-RU" smtClean="0"/>
              <a:t>Образец заголовка</a:t>
            </a:r>
            <a:endParaRPr kumimoji="0" lang="en-US"/>
          </a:p>
        </p:txBody>
      </p:sp>
      <p:sp>
        <p:nvSpPr>
          <p:cNvPr id="3" name="Содержимое 2"/>
          <p:cNvSpPr>
            <a:spLocks noGrp="1"/>
          </p:cNvSpPr>
          <p:nvPr>
            <p:ph idx="1"/>
          </p:nvPr>
        </p:nvSpPr>
        <p:spPr>
          <a:xfrm>
            <a:off x="457200" y="1882808"/>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791456" y="6480048"/>
            <a:ext cx="2133600" cy="301752"/>
          </a:xfrm>
        </p:spPr>
        <p:txBody>
          <a:bodyPr/>
          <a:lstStyle/>
          <a:p>
            <a:fld id="{587BDFCB-68C4-4548-A506-5C0133A70BEE}" type="datetimeFigureOut">
              <a:rPr lang="ru-RU" smtClean="0"/>
              <a:t>15.05.2013</a:t>
            </a:fld>
            <a:endParaRPr lang="ru-RU"/>
          </a:p>
        </p:txBody>
      </p:sp>
      <p:sp>
        <p:nvSpPr>
          <p:cNvPr id="5" name="Нижний колонтитул 4"/>
          <p:cNvSpPr>
            <a:spLocks noGrp="1"/>
          </p:cNvSpPr>
          <p:nvPr>
            <p:ph type="ftr" sz="quarter" idx="11"/>
          </p:nvPr>
        </p:nvSpPr>
        <p:spPr>
          <a:xfrm>
            <a:off x="457200" y="6480969"/>
            <a:ext cx="4260056" cy="300831"/>
          </a:xfrm>
        </p:spPr>
        <p:txBody>
          <a:bodyPr/>
          <a:lstStyle/>
          <a:p>
            <a:endParaRPr lang="ru-RU"/>
          </a:p>
        </p:txBody>
      </p:sp>
      <p:sp>
        <p:nvSpPr>
          <p:cNvPr id="6" name="Номер слайда 5"/>
          <p:cNvSpPr>
            <a:spLocks noGrp="1"/>
          </p:cNvSpPr>
          <p:nvPr>
            <p:ph type="sldNum" sz="quarter" idx="12"/>
          </p:nvPr>
        </p:nvSpPr>
        <p:spPr/>
        <p:txBody>
          <a:bodyPr/>
          <a:lstStyle/>
          <a:p>
            <a:fld id="{68D740D5-1993-4982-83C1-C3D1A136C709}"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9" name="Прямоугольный треугольник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Равнобедренный треугольник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Дата 3"/>
          <p:cNvSpPr>
            <a:spLocks noGrp="1"/>
          </p:cNvSpPr>
          <p:nvPr>
            <p:ph type="dt" sz="half" idx="10"/>
          </p:nvPr>
        </p:nvSpPr>
        <p:spPr>
          <a:xfrm>
            <a:off x="6955632" y="6477000"/>
            <a:ext cx="2133600" cy="304800"/>
          </a:xfrm>
        </p:spPr>
        <p:txBody>
          <a:bodyPr/>
          <a:lstStyle/>
          <a:p>
            <a:fld id="{587BDFCB-68C4-4548-A506-5C0133A70BEE}" type="datetimeFigureOut">
              <a:rPr lang="ru-RU" smtClean="0"/>
              <a:t>15.05.2013</a:t>
            </a:fld>
            <a:endParaRPr lang="ru-RU"/>
          </a:p>
        </p:txBody>
      </p:sp>
      <p:sp>
        <p:nvSpPr>
          <p:cNvPr id="5" name="Нижний колонтитул 4"/>
          <p:cNvSpPr>
            <a:spLocks noGrp="1"/>
          </p:cNvSpPr>
          <p:nvPr>
            <p:ph type="ftr" sz="quarter" idx="11"/>
          </p:nvPr>
        </p:nvSpPr>
        <p:spPr>
          <a:xfrm>
            <a:off x="2619376" y="6480969"/>
            <a:ext cx="4260056" cy="300831"/>
          </a:xfrm>
        </p:spPr>
        <p:txBody>
          <a:bodyPr/>
          <a:lstStyle/>
          <a:p>
            <a:endParaRPr lang="ru-RU"/>
          </a:p>
        </p:txBody>
      </p:sp>
      <p:sp>
        <p:nvSpPr>
          <p:cNvPr id="6" name="Номер слайда 5"/>
          <p:cNvSpPr>
            <a:spLocks noGrp="1"/>
          </p:cNvSpPr>
          <p:nvPr>
            <p:ph type="sldNum" sz="quarter" idx="12"/>
          </p:nvPr>
        </p:nvSpPr>
        <p:spPr>
          <a:xfrm>
            <a:off x="8451056" y="809624"/>
            <a:ext cx="502920" cy="300831"/>
          </a:xfrm>
        </p:spPr>
        <p:txBody>
          <a:bodyPr/>
          <a:lstStyle/>
          <a:p>
            <a:fld id="{68D740D5-1993-4982-83C1-C3D1A136C709}" type="slidenum">
              <a:rPr lang="ru-RU" smtClean="0"/>
              <a:t>‹#›</a:t>
            </a:fld>
            <a:endParaRPr lang="ru-RU"/>
          </a:p>
        </p:txBody>
      </p:sp>
      <p:cxnSp>
        <p:nvCxnSpPr>
          <p:cNvPr id="11" name="Прямая соединительная линия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Прямая соединительная линия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Заголовок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marL="0" algn="l">
              <a:defRPr/>
            </a:lvl1p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4791456" y="6480969"/>
            <a:ext cx="2133600" cy="301752"/>
          </a:xfrm>
        </p:spPr>
        <p:txBody>
          <a:bodyPr/>
          <a:lstStyle/>
          <a:p>
            <a:fld id="{587BDFCB-68C4-4548-A506-5C0133A70BEE}" type="datetimeFigureOut">
              <a:rPr lang="ru-RU" smtClean="0"/>
              <a:t>15.05.2013</a:t>
            </a:fld>
            <a:endParaRPr lang="ru-RU"/>
          </a:p>
        </p:txBody>
      </p:sp>
      <p:sp>
        <p:nvSpPr>
          <p:cNvPr id="6" name="Нижний колонтитул 5"/>
          <p:cNvSpPr>
            <a:spLocks noGrp="1"/>
          </p:cNvSpPr>
          <p:nvPr>
            <p:ph type="ftr" sz="quarter" idx="11"/>
          </p:nvPr>
        </p:nvSpPr>
        <p:spPr>
          <a:xfrm>
            <a:off x="457200" y="6480969"/>
            <a:ext cx="4260056" cy="301752"/>
          </a:xfrm>
        </p:spPr>
        <p:txBody>
          <a:bodyPr/>
          <a:lstStyle/>
          <a:p>
            <a:endParaRPr lang="ru-RU"/>
          </a:p>
        </p:txBody>
      </p:sp>
      <p:sp>
        <p:nvSpPr>
          <p:cNvPr id="7" name="Номер слайда 6"/>
          <p:cNvSpPr>
            <a:spLocks noGrp="1"/>
          </p:cNvSpPr>
          <p:nvPr>
            <p:ph type="sldNum" sz="quarter" idx="12"/>
          </p:nvPr>
        </p:nvSpPr>
        <p:spPr>
          <a:xfrm>
            <a:off x="7589520" y="6480969"/>
            <a:ext cx="502920" cy="301752"/>
          </a:xfrm>
        </p:spPr>
        <p:txBody>
          <a:bodyPr/>
          <a:lstStyle/>
          <a:p>
            <a:fld id="{68D740D5-1993-4982-83C1-C3D1A136C709}"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a:xfrm>
            <a:off x="4791456" y="6480969"/>
            <a:ext cx="2130552" cy="301752"/>
          </a:xfrm>
        </p:spPr>
        <p:txBody>
          <a:bodyPr/>
          <a:lstStyle/>
          <a:p>
            <a:fld id="{587BDFCB-68C4-4548-A506-5C0133A70BEE}" type="datetimeFigureOut">
              <a:rPr lang="ru-RU" smtClean="0"/>
              <a:t>15.05.2013</a:t>
            </a:fld>
            <a:endParaRPr lang="ru-RU"/>
          </a:p>
        </p:txBody>
      </p:sp>
      <p:sp>
        <p:nvSpPr>
          <p:cNvPr id="8" name="Нижний колонтитул 7"/>
          <p:cNvSpPr>
            <a:spLocks noGrp="1"/>
          </p:cNvSpPr>
          <p:nvPr>
            <p:ph type="ftr" sz="quarter" idx="11"/>
          </p:nvPr>
        </p:nvSpPr>
        <p:spPr>
          <a:xfrm>
            <a:off x="457200" y="6480969"/>
            <a:ext cx="4261104" cy="301752"/>
          </a:xfrm>
        </p:spPr>
        <p:txBody>
          <a:bodyPr/>
          <a:lstStyle/>
          <a:p>
            <a:endParaRPr lang="ru-RU"/>
          </a:p>
        </p:txBody>
      </p:sp>
      <p:sp>
        <p:nvSpPr>
          <p:cNvPr id="9" name="Номер слайда 8"/>
          <p:cNvSpPr>
            <a:spLocks noGrp="1"/>
          </p:cNvSpPr>
          <p:nvPr>
            <p:ph type="sldNum" sz="quarter" idx="12"/>
          </p:nvPr>
        </p:nvSpPr>
        <p:spPr>
          <a:xfrm>
            <a:off x="7589520" y="6483096"/>
            <a:ext cx="502920" cy="301752"/>
          </a:xfrm>
        </p:spPr>
        <p:txBody>
          <a:bodyPr/>
          <a:lstStyle>
            <a:lvl1pPr algn="ctr">
              <a:defRPr/>
            </a:lvl1pPr>
          </a:lstStyle>
          <a:p>
            <a:fld id="{68D740D5-1993-4982-83C1-C3D1A136C709}"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b="0"/>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87BDFCB-68C4-4548-A506-5C0133A70BEE}" type="datetimeFigureOut">
              <a:rPr lang="ru-RU" smtClean="0"/>
              <a:t>15.05.2013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8D740D5-1993-4982-83C1-C3D1A136C709}"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4791456" y="6480969"/>
            <a:ext cx="2133600" cy="301752"/>
          </a:xfrm>
        </p:spPr>
        <p:txBody>
          <a:bodyPr/>
          <a:lstStyle/>
          <a:p>
            <a:fld id="{587BDFCB-68C4-4548-A506-5C0133A70BEE}" type="datetimeFigureOut">
              <a:rPr lang="ru-RU" smtClean="0"/>
              <a:t>15.05.2013</a:t>
            </a:fld>
            <a:endParaRPr lang="ru-RU"/>
          </a:p>
        </p:txBody>
      </p:sp>
      <p:sp>
        <p:nvSpPr>
          <p:cNvPr id="3" name="Нижний колонтитул 2"/>
          <p:cNvSpPr>
            <a:spLocks noGrp="1"/>
          </p:cNvSpPr>
          <p:nvPr>
            <p:ph type="ftr" sz="quarter" idx="11"/>
          </p:nvPr>
        </p:nvSpPr>
        <p:spPr>
          <a:xfrm>
            <a:off x="457200" y="6481890"/>
            <a:ext cx="4260056" cy="300831"/>
          </a:xfrm>
        </p:spPr>
        <p:txBody>
          <a:bodyPr/>
          <a:lstStyle/>
          <a:p>
            <a:endParaRPr lang="ru-RU"/>
          </a:p>
        </p:txBody>
      </p:sp>
      <p:sp>
        <p:nvSpPr>
          <p:cNvPr id="4" name="Номер слайда 3"/>
          <p:cNvSpPr>
            <a:spLocks noGrp="1"/>
          </p:cNvSpPr>
          <p:nvPr>
            <p:ph type="sldNum" sz="quarter" idx="12"/>
          </p:nvPr>
        </p:nvSpPr>
        <p:spPr>
          <a:xfrm>
            <a:off x="7589520" y="6480969"/>
            <a:ext cx="502920" cy="301752"/>
          </a:xfrm>
        </p:spPr>
        <p:txBody>
          <a:bodyPr/>
          <a:lstStyle/>
          <a:p>
            <a:fld id="{68D740D5-1993-4982-83C1-C3D1A136C709}"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278976" y="6556248"/>
            <a:ext cx="2133600" cy="301752"/>
          </a:xfrm>
        </p:spPr>
        <p:txBody>
          <a:bodyPr/>
          <a:lstStyle>
            <a:lvl1pPr>
              <a:defRPr sz="900"/>
            </a:lvl1pPr>
          </a:lstStyle>
          <a:p>
            <a:fld id="{587BDFCB-68C4-4548-A506-5C0133A70BEE}" type="datetimeFigureOut">
              <a:rPr lang="ru-RU" smtClean="0"/>
              <a:t>15.05.2013</a:t>
            </a:fld>
            <a:endParaRPr lang="ru-RU"/>
          </a:p>
        </p:txBody>
      </p:sp>
      <p:sp>
        <p:nvSpPr>
          <p:cNvPr id="6" name="Нижний колонтитул 5"/>
          <p:cNvSpPr>
            <a:spLocks noGrp="1"/>
          </p:cNvSpPr>
          <p:nvPr>
            <p:ph type="ftr" sz="quarter" idx="11"/>
          </p:nvPr>
        </p:nvSpPr>
        <p:spPr>
          <a:xfrm>
            <a:off x="1135856" y="6556248"/>
            <a:ext cx="5143120"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410576" y="6556248"/>
            <a:ext cx="502920" cy="301752"/>
          </a:xfrm>
        </p:spPr>
        <p:txBody>
          <a:bodyPr/>
          <a:lstStyle>
            <a:lvl1pPr>
              <a:defRPr sz="900"/>
            </a:lvl1pPr>
          </a:lstStyle>
          <a:p>
            <a:fld id="{68D740D5-1993-4982-83C1-C3D1A136C709}"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6108192" y="6556248"/>
            <a:ext cx="2103120" cy="301752"/>
          </a:xfrm>
        </p:spPr>
        <p:txBody>
          <a:bodyPr/>
          <a:lstStyle>
            <a:lvl1pPr>
              <a:defRPr sz="900"/>
            </a:lvl1pPr>
          </a:lstStyle>
          <a:p>
            <a:fld id="{587BDFCB-68C4-4548-A506-5C0133A70BEE}" type="datetimeFigureOut">
              <a:rPr lang="ru-RU" smtClean="0"/>
              <a:t>15.05.2013</a:t>
            </a:fld>
            <a:endParaRPr lang="ru-RU"/>
          </a:p>
        </p:txBody>
      </p:sp>
      <p:sp>
        <p:nvSpPr>
          <p:cNvPr id="6" name="Нижний колонтитул 5"/>
          <p:cNvSpPr>
            <a:spLocks noGrp="1"/>
          </p:cNvSpPr>
          <p:nvPr>
            <p:ph type="ftr" sz="quarter" idx="11"/>
          </p:nvPr>
        </p:nvSpPr>
        <p:spPr>
          <a:xfrm>
            <a:off x="1170432" y="6557169"/>
            <a:ext cx="4948072"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217192" y="6556248"/>
            <a:ext cx="365760" cy="301752"/>
          </a:xfrm>
        </p:spPr>
        <p:txBody>
          <a:bodyPr/>
          <a:lstStyle>
            <a:lvl1pPr algn="ctr">
              <a:defRPr sz="900"/>
            </a:lvl1pPr>
          </a:lstStyle>
          <a:p>
            <a:fld id="{68D740D5-1993-4982-83C1-C3D1A136C709}"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87BDFCB-68C4-4548-A506-5C0133A70BEE}" type="datetimeFigureOut">
              <a:rPr lang="ru-RU" smtClean="0"/>
              <a:t>15.05.2013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8D740D5-1993-4982-83C1-C3D1A136C709}"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381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381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87BDFCB-68C4-4548-A506-5C0133A70BEE}" type="datetimeFigureOut">
              <a:rPr lang="ru-RU" smtClean="0"/>
              <a:t>15.05.2013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8D740D5-1993-4982-83C1-C3D1A136C709}"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Прямоугольный треугольник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Прямая соединительная линия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Прямая соединительная линия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Заголовок 21"/>
          <p:cNvSpPr>
            <a:spLocks noGrp="1"/>
          </p:cNvSpPr>
          <p:nvPr>
            <p:ph type="title"/>
          </p:nvPr>
        </p:nvSpPr>
        <p:spPr>
          <a:xfrm>
            <a:off x="457200" y="267494"/>
            <a:ext cx="8229600" cy="1399032"/>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587BDFCB-68C4-4548-A506-5C0133A70BEE}" type="datetimeFigureOut">
              <a:rPr lang="ru-RU" smtClean="0"/>
              <a:t>15.05.2013</a:t>
            </a:fld>
            <a:endParaRPr lang="ru-RU"/>
          </a:p>
        </p:txBody>
      </p:sp>
      <p:sp>
        <p:nvSpPr>
          <p:cNvPr id="3" name="Нижний колонтитул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ru-RU"/>
          </a:p>
        </p:txBody>
      </p:sp>
      <p:sp>
        <p:nvSpPr>
          <p:cNvPr id="23" name="Номер слайда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68D740D5-1993-4982-83C1-C3D1A136C709}"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764704"/>
            <a:ext cx="8062912" cy="1470025"/>
          </a:xfrm>
        </p:spPr>
        <p:txBody>
          <a:bodyPr/>
          <a:lstStyle/>
          <a:p>
            <a:r>
              <a:rPr lang="ru-RU" dirty="0" smtClean="0"/>
              <a:t>Природные ресурсы России</a:t>
            </a:r>
            <a:endParaRPr lang="ru-RU" dirty="0"/>
          </a:p>
        </p:txBody>
      </p:sp>
      <p:sp>
        <p:nvSpPr>
          <p:cNvPr id="3" name="Подзаголовок 2"/>
          <p:cNvSpPr>
            <a:spLocks noGrp="1"/>
          </p:cNvSpPr>
          <p:nvPr>
            <p:ph type="subTitle" idx="1"/>
          </p:nvPr>
        </p:nvSpPr>
        <p:spPr/>
        <p:txBody>
          <a:bodyPr/>
          <a:lstStyle/>
          <a:p>
            <a:endParaRPr lang="ru-RU"/>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X:\CAT\Картинки\69.jpg"/>
          <p:cNvPicPr>
            <a:picLocks noChangeAspect="1" noChangeArrowheads="1"/>
          </p:cNvPicPr>
          <p:nvPr/>
        </p:nvPicPr>
        <p:blipFill>
          <a:blip r:embed="rId2" cstate="print"/>
          <a:srcRect/>
          <a:stretch>
            <a:fillRect/>
          </a:stretch>
        </p:blipFill>
        <p:spPr bwMode="auto">
          <a:xfrm>
            <a:off x="0" y="-19087"/>
            <a:ext cx="9144000" cy="6877087"/>
          </a:xfrm>
          <a:prstGeom prst="rect">
            <a:avLst/>
          </a:prstGeom>
          <a:noFill/>
        </p:spPr>
      </p:pic>
      <p:sp>
        <p:nvSpPr>
          <p:cNvPr id="2" name="Заголовок 1"/>
          <p:cNvSpPr>
            <a:spLocks noGrp="1"/>
          </p:cNvSpPr>
          <p:nvPr>
            <p:ph type="title"/>
          </p:nvPr>
        </p:nvSpPr>
        <p:spPr/>
        <p:txBody>
          <a:bodyPr/>
          <a:lstStyle/>
          <a:p>
            <a:r>
              <a:rPr lang="ru-RU" dirty="0" smtClean="0"/>
              <a:t>Водные ресурсы</a:t>
            </a:r>
            <a:endParaRPr lang="ru-RU" dirty="0"/>
          </a:p>
        </p:txBody>
      </p:sp>
      <p:sp>
        <p:nvSpPr>
          <p:cNvPr id="6" name="Содержимое 5"/>
          <p:cNvSpPr>
            <a:spLocks noGrp="1"/>
          </p:cNvSpPr>
          <p:nvPr>
            <p:ph idx="1"/>
          </p:nvPr>
        </p:nvSpPr>
        <p:spPr/>
        <p:txBody>
          <a:bodyPr>
            <a:normAutofit fontScale="47500" lnSpcReduction="20000"/>
          </a:bodyPr>
          <a:lstStyle/>
          <a:p>
            <a:r>
              <a:rPr lang="ru-RU" dirty="0" smtClean="0"/>
              <a:t>Россия омывается водами 12 морей, принадлежащих трем океанам, а также внутриматериковому Каспийскому морю. На территории России насчитывается свыше 2,5 млн. больших и малых рек, более 2 млн. озер, сотни тысяч болот и других объектов водного фонда.</a:t>
            </a:r>
            <a:br>
              <a:rPr lang="ru-RU" dirty="0" smtClean="0"/>
            </a:br>
            <a:r>
              <a:rPr lang="ru-RU" dirty="0" smtClean="0"/>
              <a:t/>
            </a:r>
            <a:br>
              <a:rPr lang="ru-RU" dirty="0" smtClean="0"/>
            </a:br>
            <a:r>
              <a:rPr lang="ru-RU" dirty="0" smtClean="0"/>
              <a:t>В народном хозяйстве страны в количественном отношении потребление воды превышает суммарное использование всех иных природных ресурсов. Это во многом определяется сложившейся структурой производства во многих отраслях промышленности. Одним из важнейших направлений использования водных ресурсов является гидроэнергетика, которая обладает несомненными преимуществами перед иными способами получения электроэнергии (ТЭС, ГРЭС, АЭС). Водные акватории широко используются как транспортные артерии. При этом себестоимость перевозок водным транспортом в среднем на 45% ниже железнодорожных и в 3-5 раз дешевле автомобильных. Большое значение водные ресурсы оказывают на рекреационный потенциал территории. В количественном отношении водные ресурсы слагаются из статических и возобновляемых запасов. Первые считаются неизменными и постоянными в течение длительного времени; возобновляемые водные ресурсы оцениваются объемом годового стока рек. </a:t>
            </a:r>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Биологические ресурсы</a:t>
            </a:r>
            <a:endParaRPr lang="ru-RU" dirty="0"/>
          </a:p>
        </p:txBody>
      </p:sp>
      <p:sp>
        <p:nvSpPr>
          <p:cNvPr id="3" name="Содержимое 2"/>
          <p:cNvSpPr>
            <a:spLocks noGrp="1"/>
          </p:cNvSpPr>
          <p:nvPr>
            <p:ph idx="1"/>
          </p:nvPr>
        </p:nvSpPr>
        <p:spPr>
          <a:xfrm>
            <a:off x="457200" y="1882808"/>
            <a:ext cx="6275040" cy="3850448"/>
          </a:xfrm>
        </p:spPr>
        <p:txBody>
          <a:bodyPr>
            <a:normAutofit fontScale="47500" lnSpcReduction="20000"/>
          </a:bodyPr>
          <a:lstStyle/>
          <a:p>
            <a:r>
              <a:rPr lang="ru-RU" i="1" u="sng" dirty="0" smtClean="0"/>
              <a:t>Растительный мир: </a:t>
            </a:r>
            <a:r>
              <a:rPr lang="ru-RU" dirty="0" smtClean="0"/>
              <a:t>на территории России насчитывается 11 400 видов сосудистых растений; 1370 – мохообразных; более 9000 водорослей, около 3000 видов лишайников, более 30 000 – грибов. 1363 вида обладают различными полезными свойствами, из них 1103 вида используются в медицине Следует отметить, что по некоторым оценкам, объем промысловых запасов дикорастущих растений составляет около 50% от биологических запасов.</a:t>
            </a:r>
            <a:br>
              <a:rPr lang="ru-RU" dirty="0" smtClean="0"/>
            </a:br>
            <a:r>
              <a:rPr lang="ru-RU" dirty="0" smtClean="0"/>
              <a:t/>
            </a:r>
            <a:br>
              <a:rPr lang="ru-RU" dirty="0" smtClean="0"/>
            </a:br>
            <a:r>
              <a:rPr lang="ru-RU" i="1" u="sng" dirty="0" smtClean="0"/>
              <a:t>Животный мир:</a:t>
            </a:r>
            <a:r>
              <a:rPr lang="ru-RU" dirty="0" smtClean="0"/>
              <a:t> Территория России огромна – свыше 17 миллионов квадратных километров. Природные условия – самые разнообразные. Поэтому и значительная часть мирового биологического разнообразия находится в нашей стране. В России насчитывается около 1513 видов позвоночных:</a:t>
            </a:r>
            <a:br>
              <a:rPr lang="ru-RU" dirty="0" smtClean="0"/>
            </a:br>
            <a:r>
              <a:rPr lang="ru-RU" dirty="0" smtClean="0"/>
              <a:t>320 видов млекопитающих,</a:t>
            </a:r>
            <a:r>
              <a:rPr lang="ru-RU" dirty="0" smtClean="0"/>
              <a:t> 732 вида птиц, 80 видов рептилий, 29 видов амфибий, </a:t>
            </a:r>
            <a:r>
              <a:rPr lang="ru-RU" dirty="0" smtClean="0"/>
              <a:t>343 вида пресноводных рыб </a:t>
            </a:r>
            <a:r>
              <a:rPr lang="ru-RU" dirty="0" smtClean="0"/>
              <a:t>9 видов круглоротых. Кроме того, в омывающих нашу страну морях обитает около 1500 видов морских рыб. </a:t>
            </a:r>
            <a:r>
              <a:rPr lang="ru-RU" dirty="0" smtClean="0"/>
              <a:t/>
            </a:r>
            <a:br>
              <a:rPr lang="ru-RU" dirty="0" smtClean="0"/>
            </a:br>
            <a:endParaRPr lang="ru-RU" dirty="0"/>
          </a:p>
        </p:txBody>
      </p:sp>
      <p:pic>
        <p:nvPicPr>
          <p:cNvPr id="4098" name="Picture 2" descr="X:\CAT\Картинки\images.jpg467.jpg"/>
          <p:cNvPicPr>
            <a:picLocks noChangeAspect="1" noChangeArrowheads="1"/>
          </p:cNvPicPr>
          <p:nvPr/>
        </p:nvPicPr>
        <p:blipFill>
          <a:blip r:embed="rId2" cstate="print"/>
          <a:srcRect/>
          <a:stretch>
            <a:fillRect/>
          </a:stretch>
        </p:blipFill>
        <p:spPr bwMode="auto">
          <a:xfrm>
            <a:off x="6858000" y="2420888"/>
            <a:ext cx="2286000" cy="1714500"/>
          </a:xfrm>
          <a:prstGeom prst="ellipse">
            <a:avLst/>
          </a:prstGeom>
          <a:ln>
            <a:noFill/>
          </a:ln>
          <a:effectLst>
            <a:softEdge rad="112500"/>
          </a:effectLst>
        </p:spPr>
      </p:pic>
      <p:pic>
        <p:nvPicPr>
          <p:cNvPr id="4099" name="Picture 3" descr="X:\CAT\Картинки\images.jpg46.jpg"/>
          <p:cNvPicPr>
            <a:picLocks noChangeAspect="1" noChangeArrowheads="1"/>
          </p:cNvPicPr>
          <p:nvPr/>
        </p:nvPicPr>
        <p:blipFill>
          <a:blip r:embed="rId3" cstate="print"/>
          <a:srcRect/>
          <a:stretch>
            <a:fillRect/>
          </a:stretch>
        </p:blipFill>
        <p:spPr bwMode="auto">
          <a:xfrm>
            <a:off x="6588224" y="4581128"/>
            <a:ext cx="2286000" cy="1543050"/>
          </a:xfrm>
          <a:prstGeom prst="rect">
            <a:avLst/>
          </a:prstGeom>
          <a:ln>
            <a:noFill/>
          </a:ln>
          <a:effectLst>
            <a:softEdge rad="112500"/>
          </a:effectLst>
        </p:spPr>
      </p:pic>
      <p:pic>
        <p:nvPicPr>
          <p:cNvPr id="4100" name="Picture 4" descr="X:\CAT\Картинки\64.jpg"/>
          <p:cNvPicPr>
            <a:picLocks noChangeAspect="1" noChangeArrowheads="1"/>
          </p:cNvPicPr>
          <p:nvPr/>
        </p:nvPicPr>
        <p:blipFill>
          <a:blip r:embed="rId4" cstate="print"/>
          <a:srcRect/>
          <a:stretch>
            <a:fillRect/>
          </a:stretch>
        </p:blipFill>
        <p:spPr bwMode="auto">
          <a:xfrm>
            <a:off x="4932040" y="5373216"/>
            <a:ext cx="1219200" cy="120967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X:\CAT\Картинки\1314251229_24243_prev_425.jpg45.jpg"/>
          <p:cNvPicPr>
            <a:picLocks noChangeAspect="1" noChangeArrowheads="1"/>
          </p:cNvPicPr>
          <p:nvPr/>
        </p:nvPicPr>
        <p:blipFill>
          <a:blip r:embed="rId2" cstate="print"/>
          <a:srcRect/>
          <a:stretch>
            <a:fillRect/>
          </a:stretch>
        </p:blipFill>
        <p:spPr bwMode="auto">
          <a:xfrm>
            <a:off x="0" y="-1"/>
            <a:ext cx="9144000" cy="6849377"/>
          </a:xfrm>
          <a:prstGeom prst="rect">
            <a:avLst/>
          </a:prstGeom>
          <a:noFill/>
        </p:spPr>
      </p:pic>
      <p:sp>
        <p:nvSpPr>
          <p:cNvPr id="2" name="Заголовок 1"/>
          <p:cNvSpPr>
            <a:spLocks noGrp="1"/>
          </p:cNvSpPr>
          <p:nvPr>
            <p:ph type="title"/>
          </p:nvPr>
        </p:nvSpPr>
        <p:spPr/>
        <p:txBody>
          <a:bodyPr/>
          <a:lstStyle/>
          <a:p>
            <a:r>
              <a:rPr lang="ru-RU" dirty="0" smtClean="0"/>
              <a:t>Лесные ресурсы</a:t>
            </a:r>
            <a:endParaRPr lang="ru-RU" dirty="0"/>
          </a:p>
        </p:txBody>
      </p:sp>
      <p:sp>
        <p:nvSpPr>
          <p:cNvPr id="3" name="Содержимое 2"/>
          <p:cNvSpPr>
            <a:spLocks noGrp="1"/>
          </p:cNvSpPr>
          <p:nvPr>
            <p:ph idx="1"/>
          </p:nvPr>
        </p:nvSpPr>
        <p:spPr/>
        <p:txBody>
          <a:bodyPr>
            <a:normAutofit fontScale="62500" lnSpcReduction="20000"/>
          </a:bodyPr>
          <a:lstStyle/>
          <a:p>
            <a:r>
              <a:rPr lang="ru-RU" dirty="0" smtClean="0"/>
              <a:t>Россия является крупнейшей лесной державой. Площадь лесного фонда и лесов, не входящих в лесной фонд, превышает в Российской Федерации 1180 млн. га. По обеспеченности лесами Россия занимает первое место в мире, обладая примерно 1/5 мировых лесонасаждений и запасов древесины, а в отношении бореальных и умеренных лесов является практически монополистом, обладая 2/3 мирового запаса. Лесной фонд Российской Федерации, простирающийся на многие тысячи километров от сосновых лесов Куршской косы на берегах Балтики до березняков Камчатки и ельников Северного Сахалина, от скудной карликовой растительности севера Кольского Приполярья до богатейших по видовому составу лесов Причерноморья, занимает 69% суши страны. При этом уровень лесистости (отношение покрытой лесом площади ко всей территории) в целом по России составляет 45,3%.</a:t>
            </a:r>
            <a:br>
              <a:rPr lang="ru-RU" dirty="0" smtClean="0"/>
            </a:br>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Минеральные ресурсы</a:t>
            </a:r>
            <a:endParaRPr lang="ru-RU" dirty="0"/>
          </a:p>
        </p:txBody>
      </p:sp>
      <p:sp>
        <p:nvSpPr>
          <p:cNvPr id="3" name="Содержимое 2"/>
          <p:cNvSpPr>
            <a:spLocks noGrp="1"/>
          </p:cNvSpPr>
          <p:nvPr>
            <p:ph idx="1"/>
          </p:nvPr>
        </p:nvSpPr>
        <p:spPr>
          <a:xfrm>
            <a:off x="179512" y="1556792"/>
            <a:ext cx="5122912" cy="4975192"/>
          </a:xfrm>
        </p:spPr>
        <p:txBody>
          <a:bodyPr>
            <a:normAutofit fontScale="32500" lnSpcReduction="20000"/>
          </a:bodyPr>
          <a:lstStyle/>
          <a:p>
            <a:r>
              <a:rPr lang="ru-RU" b="1" dirty="0"/>
              <a:t>Полезные ископаемые - </a:t>
            </a:r>
            <a:r>
              <a:rPr lang="ru-RU" dirty="0"/>
              <a:t>минеральные образования земной коры, которые могут эффективно использоваться в хозяйстве. Полезные ископаемые (минеральные ресурсы) формируются в ходе геологической истории под влиянием внешних и внутренних процессов. Россия богата разнообразными полезными ископаемыми, что связанно с разнообразием тектонического строения территории страны</a:t>
            </a:r>
            <a:r>
              <a:rPr lang="ru-RU" dirty="0" smtClean="0"/>
              <a:t>.</a:t>
            </a:r>
          </a:p>
          <a:p>
            <a:pPr>
              <a:buNone/>
            </a:pPr>
            <a:r>
              <a:rPr lang="ru-RU" dirty="0" smtClean="0"/>
              <a:t> </a:t>
            </a:r>
          </a:p>
          <a:p>
            <a:r>
              <a:rPr lang="ru-RU" dirty="0"/>
              <a:t>Месторождения </a:t>
            </a:r>
            <a:r>
              <a:rPr lang="ru-RU" b="1" dirty="0"/>
              <a:t>рудных </a:t>
            </a:r>
            <a:r>
              <a:rPr lang="ru-RU" dirty="0"/>
              <a:t>полезных ископаемых (железная, алюминиевая руда, полиметаллические руды, медно-никелевые, </a:t>
            </a:r>
            <a:r>
              <a:rPr lang="ru-RU" dirty="0" smtClean="0"/>
              <a:t>апатитонефелиновые </a:t>
            </a:r>
            <a:r>
              <a:rPr lang="ru-RU" dirty="0" smtClean="0"/>
              <a:t>руды </a:t>
            </a:r>
            <a:r>
              <a:rPr lang="ru-RU" dirty="0"/>
              <a:t>и др.) как правило, приурочены к складчатым областям, либо к местам выхода кристаллического фундамента древних платформ. К фундаменту платформ относятся месторождения – железной руды Курской магнитной аномалии, железные, медно-никелевые, </a:t>
            </a:r>
            <a:r>
              <a:rPr lang="ru-RU" dirty="0" smtClean="0"/>
              <a:t>апатитонефелиновые </a:t>
            </a:r>
            <a:r>
              <a:rPr lang="ru-RU" dirty="0"/>
              <a:t>руды Балтийского щита, полиметаллические руды Норильска, золото, редкие металлы, железная руда Алданского щита   Сибирской платформы. К складчатым областям относятся железные и медно-никелевые руды Урала и Западного </a:t>
            </a:r>
            <a:r>
              <a:rPr lang="ru-RU" dirty="0" smtClean="0"/>
              <a:t>Сояна, </a:t>
            </a:r>
            <a:r>
              <a:rPr lang="ru-RU" dirty="0"/>
              <a:t>полиметаллические руды Алтая и Забайкалья, олово, вольфрам и золото на Дальнем Востоке и в горах Северо-Восточной Сибири, свинец и цинк Приморского края и Северного Кавказа. </a:t>
            </a:r>
            <a:endParaRPr lang="ru-RU" dirty="0" smtClean="0"/>
          </a:p>
          <a:p>
            <a:r>
              <a:rPr lang="ru-RU" dirty="0"/>
              <a:t>В осадочном чехле платформ, чаще всего встречаются   </a:t>
            </a:r>
            <a:r>
              <a:rPr lang="ru-RU" b="1" dirty="0"/>
              <a:t>осадочные </a:t>
            </a:r>
            <a:r>
              <a:rPr lang="ru-RU" dirty="0"/>
              <a:t>полезные ископаемые, такие как нефть, природный газ, уголь, горючие сланцы и другие. Крупнейшие месторождения угля - Печорский, Подмосковный, Тунгусский, </a:t>
            </a:r>
            <a:r>
              <a:rPr lang="ru-RU" dirty="0" smtClean="0"/>
              <a:t>Ленский, </a:t>
            </a:r>
            <a:r>
              <a:rPr lang="ru-RU" dirty="0"/>
              <a:t>Южно-Якутский, Канско-Ачинский и Кузнецкий бассейны. Нефть и газ разведаны - в Западной Сибири, между Волгой и Уралом, на равнинах Северного Кавказа и острове Сахалин. </a:t>
            </a:r>
            <a:endParaRPr lang="ru-RU" dirty="0" smtClean="0"/>
          </a:p>
          <a:p>
            <a:r>
              <a:rPr lang="ru-RU" dirty="0"/>
              <a:t>Важное значение имеют месторождения алмазов в западной Якутии, калийных и поваренных   солей в Поволжье, слюды в Восточной Сибири, а так же графита на Урале, в Восточной Сибири и на Дальнем Востоке. </a:t>
            </a:r>
            <a:endParaRPr lang="ru-RU" dirty="0" smtClean="0"/>
          </a:p>
          <a:p>
            <a:endParaRPr lang="ru-RU" dirty="0"/>
          </a:p>
        </p:txBody>
      </p:sp>
      <p:pic>
        <p:nvPicPr>
          <p:cNvPr id="3075" name="Picture 3" descr="X:\CAT\Картинки\0009-008-Mineralnye-resursy.jpg43.jpg"/>
          <p:cNvPicPr>
            <a:picLocks noChangeAspect="1" noChangeArrowheads="1"/>
          </p:cNvPicPr>
          <p:nvPr/>
        </p:nvPicPr>
        <p:blipFill>
          <a:blip r:embed="rId2" cstate="print"/>
          <a:srcRect/>
          <a:stretch>
            <a:fillRect/>
          </a:stretch>
        </p:blipFill>
        <p:spPr bwMode="auto">
          <a:xfrm>
            <a:off x="5436096" y="1628799"/>
            <a:ext cx="3528392" cy="3918629"/>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Яркая">
  <a:themeElements>
    <a:clrScheme name="Яркая">
      <a:dk1>
        <a:sysClr val="windowText" lastClr="000000"/>
      </a:dk1>
      <a:lt1>
        <a:sysClr val="window" lastClr="EFEFE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Ярк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71</TotalTime>
  <Words>371</Words>
  <Application>Microsoft Office PowerPoint</Application>
  <PresentationFormat>Экран (4:3)</PresentationFormat>
  <Paragraphs>13</Paragraphs>
  <Slides>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vt:i4>
      </vt:variant>
    </vt:vector>
  </HeadingPairs>
  <TitlesOfParts>
    <vt:vector size="6" baseType="lpstr">
      <vt:lpstr>Яркая</vt:lpstr>
      <vt:lpstr>Природные ресурсы России</vt:lpstr>
      <vt:lpstr>Водные ресурсы</vt:lpstr>
      <vt:lpstr>Биологические ресурсы</vt:lpstr>
      <vt:lpstr>Лесные ресурсы</vt:lpstr>
      <vt:lpstr>Минеральные ресурсы</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Природные ресурсы России</dc:title>
  <dc:creator>Nevajno</dc:creator>
  <cp:lastModifiedBy>Nevajno</cp:lastModifiedBy>
  <cp:revision>8</cp:revision>
  <dcterms:created xsi:type="dcterms:W3CDTF">2013-05-15T01:11:40Z</dcterms:created>
  <dcterms:modified xsi:type="dcterms:W3CDTF">2013-05-15T02:23:21Z</dcterms:modified>
</cp:coreProperties>
</file>