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3" r:id="rId1"/>
  </p:sldMasterIdLst>
  <p:sldIdLst>
    <p:sldId id="274" r:id="rId2"/>
    <p:sldId id="270" r:id="rId3"/>
    <p:sldId id="258" r:id="rId4"/>
    <p:sldId id="259" r:id="rId5"/>
    <p:sldId id="262" r:id="rId6"/>
    <p:sldId id="275" r:id="rId7"/>
    <p:sldId id="264" r:id="rId8"/>
    <p:sldId id="269" r:id="rId9"/>
    <p:sldId id="273" r:id="rId10"/>
    <p:sldId id="271" r:id="rId11"/>
    <p:sldId id="272" r:id="rId1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E7FF"/>
    <a:srgbClr val="FFCCCC"/>
    <a:srgbClr val="FFFFCC"/>
    <a:srgbClr val="FFCC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62" autoAdjust="0"/>
    <p:restoredTop sz="94660"/>
  </p:normalViewPr>
  <p:slideViewPr>
    <p:cSldViewPr>
      <p:cViewPr varScale="1">
        <p:scale>
          <a:sx n="98" d="100"/>
          <a:sy n="98" d="100"/>
        </p:scale>
        <p:origin x="-28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28C537-95B5-494C-B705-524F721057B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1E7F2B-A16E-4C39-BF8A-33158C7F230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44EE1E-FCD1-4335-8B67-F0B56C6F6D6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F7ACD2-50DC-40CF-8351-859D7184A6C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4901AF-4EE6-4378-97D4-21EB6124A47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BA3565-CEFA-4C5B-9A4C-15A0E7FD78E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D35AEB-D598-4A73-8304-1B7643D7E6C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414688-36F5-4A9F-83DB-CD8DBC56A8B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с одним вырезанным скругленным углом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рямоугольный треугольник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Полилиния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9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B4CC23-5C68-4E23-83E4-CE15FF5A5E9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3290C7-0644-485E-B4D8-EA8FA21C84A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6DA1B1-B5C4-461E-B2BF-5C1C628EDBA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</a:endParaRPr>
          </a:p>
        </p:txBody>
      </p:sp>
      <p:sp>
        <p:nvSpPr>
          <p:cNvPr id="3076" name="Заголовок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3077" name="Текст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3493C624-86DA-4326-A0C4-A95E5CFE767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3081" name="Группа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02" r:id="rId2"/>
    <p:sldLayoutId id="2147483811" r:id="rId3"/>
    <p:sldLayoutId id="2147483803" r:id="rId4"/>
    <p:sldLayoutId id="2147483804" r:id="rId5"/>
    <p:sldLayoutId id="2147483805" r:id="rId6"/>
    <p:sldLayoutId id="2147483806" r:id="rId7"/>
    <p:sldLayoutId id="2147483807" r:id="rId8"/>
    <p:sldLayoutId id="2147483812" r:id="rId9"/>
    <p:sldLayoutId id="2147483808" r:id="rId10"/>
    <p:sldLayoutId id="2147483809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prezentacii.com/" TargetMode="External"/><Relationship Id="rId2" Type="http://schemas.openxmlformats.org/officeDocument/2006/relationships/hyperlink" Target="http://www.matematika-na5.narod.ru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matematika-na5.narod.ru/" TargetMode="Externa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eg"/><Relationship Id="rId4" Type="http://schemas.openxmlformats.org/officeDocument/2006/relationships/image" Target="../media/image11.w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wmf"/><Relationship Id="rId3" Type="http://schemas.openxmlformats.org/officeDocument/2006/relationships/image" Target="../media/image14.wmf"/><Relationship Id="rId7" Type="http://schemas.openxmlformats.org/officeDocument/2006/relationships/image" Target="../media/image17.wmf"/><Relationship Id="rId12" Type="http://schemas.openxmlformats.org/officeDocument/2006/relationships/hyperlink" Target="http://prezentacii.com/" TargetMode="Externa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4.bin"/><Relationship Id="rId11" Type="http://schemas.openxmlformats.org/officeDocument/2006/relationships/oleObject" Target="../embeddings/oleObject5.bin"/><Relationship Id="rId5" Type="http://schemas.openxmlformats.org/officeDocument/2006/relationships/image" Target="../media/image16.wmf"/><Relationship Id="rId10" Type="http://schemas.openxmlformats.org/officeDocument/2006/relationships/image" Target="../media/image20.wmf"/><Relationship Id="rId4" Type="http://schemas.openxmlformats.org/officeDocument/2006/relationships/image" Target="../media/image15.wmf"/><Relationship Id="rId9" Type="http://schemas.openxmlformats.org/officeDocument/2006/relationships/image" Target="../media/image19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 txBox="1">
            <a:spLocks noChangeArrowheads="1"/>
          </p:cNvSpPr>
          <p:nvPr/>
        </p:nvSpPr>
        <p:spPr>
          <a:xfrm>
            <a:off x="539750" y="260350"/>
            <a:ext cx="8229600" cy="2664594"/>
          </a:xfrm>
          <a:prstGeom prst="rect">
            <a:avLst/>
          </a:prstGeom>
          <a:ln>
            <a:noFill/>
          </a:ln>
        </p:spPr>
        <p:txBody>
          <a:bodyPr lIns="0" tIns="0" rIns="18288" bIns="0" anchor="b">
            <a:normAutofit fontScale="62500" lnSpcReduction="20000"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 algn="r" fontAlgn="auto">
              <a:spcAft>
                <a:spcPts val="0"/>
              </a:spcAft>
              <a:defRPr/>
            </a:pPr>
            <a:r>
              <a:rPr lang="ru-RU" sz="8000" b="1" i="1" u="sng" dirty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ПРИЗМА.</a:t>
            </a:r>
          </a:p>
          <a:p>
            <a:pPr algn="r" fontAlgn="auto">
              <a:spcAft>
                <a:spcPts val="0"/>
              </a:spcAft>
              <a:defRPr/>
            </a:pPr>
            <a:r>
              <a:rPr lang="ru-RU" sz="13100" b="1" dirty="0">
                <a:solidFill>
                  <a:schemeClr val="accent3">
                    <a:tint val="90000"/>
                    <a:satMod val="120000"/>
                  </a:schemeClr>
                </a:solidFill>
                <a:latin typeface="Adine Kirnberg" pitchFamily="2" charset="0"/>
                <a:ea typeface="+mj-ea"/>
                <a:cs typeface="+mj-cs"/>
              </a:rPr>
              <a:t>Сечения призмы.</a:t>
            </a:r>
          </a:p>
        </p:txBody>
      </p:sp>
      <p:sp>
        <p:nvSpPr>
          <p:cNvPr id="7171" name="Line 12"/>
          <p:cNvSpPr>
            <a:spLocks noChangeShapeType="1"/>
          </p:cNvSpPr>
          <p:nvPr/>
        </p:nvSpPr>
        <p:spPr bwMode="auto">
          <a:xfrm flipV="1">
            <a:off x="2671763" y="2905125"/>
            <a:ext cx="2814637" cy="142875"/>
          </a:xfrm>
          <a:prstGeom prst="line">
            <a:avLst/>
          </a:prstGeom>
          <a:noFill/>
          <a:ln w="50800">
            <a:solidFill>
              <a:srgbClr val="FF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172" name="Line 13"/>
          <p:cNvSpPr>
            <a:spLocks noChangeShapeType="1"/>
          </p:cNvSpPr>
          <p:nvPr/>
        </p:nvSpPr>
        <p:spPr bwMode="auto">
          <a:xfrm>
            <a:off x="2671763" y="3030538"/>
            <a:ext cx="747712" cy="755650"/>
          </a:xfrm>
          <a:prstGeom prst="line">
            <a:avLst/>
          </a:prstGeom>
          <a:noFill/>
          <a:ln w="50800">
            <a:solidFill>
              <a:srgbClr val="FF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173" name="Line 14"/>
          <p:cNvSpPr>
            <a:spLocks noChangeShapeType="1"/>
          </p:cNvSpPr>
          <p:nvPr/>
        </p:nvSpPr>
        <p:spPr bwMode="auto">
          <a:xfrm flipV="1">
            <a:off x="3433763" y="2919413"/>
            <a:ext cx="2043112" cy="863600"/>
          </a:xfrm>
          <a:prstGeom prst="line">
            <a:avLst/>
          </a:prstGeom>
          <a:noFill/>
          <a:ln w="50800">
            <a:solidFill>
              <a:srgbClr val="FF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174" name="Line 15"/>
          <p:cNvSpPr>
            <a:spLocks noChangeShapeType="1"/>
          </p:cNvSpPr>
          <p:nvPr/>
        </p:nvSpPr>
        <p:spPr bwMode="auto">
          <a:xfrm flipV="1">
            <a:off x="2681288" y="4714875"/>
            <a:ext cx="2814637" cy="142875"/>
          </a:xfrm>
          <a:prstGeom prst="line">
            <a:avLst/>
          </a:prstGeom>
          <a:noFill/>
          <a:ln w="25400">
            <a:solidFill>
              <a:srgbClr val="FF00FF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175" name="Line 16"/>
          <p:cNvSpPr>
            <a:spLocks noChangeShapeType="1"/>
          </p:cNvSpPr>
          <p:nvPr/>
        </p:nvSpPr>
        <p:spPr bwMode="auto">
          <a:xfrm>
            <a:off x="2681288" y="4840288"/>
            <a:ext cx="747712" cy="755650"/>
          </a:xfrm>
          <a:prstGeom prst="line">
            <a:avLst/>
          </a:prstGeom>
          <a:noFill/>
          <a:ln w="50800">
            <a:solidFill>
              <a:srgbClr val="FF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176" name="Line 17"/>
          <p:cNvSpPr>
            <a:spLocks noChangeShapeType="1"/>
          </p:cNvSpPr>
          <p:nvPr/>
        </p:nvSpPr>
        <p:spPr bwMode="auto">
          <a:xfrm flipV="1">
            <a:off x="3443288" y="4729163"/>
            <a:ext cx="2043112" cy="863600"/>
          </a:xfrm>
          <a:prstGeom prst="line">
            <a:avLst/>
          </a:prstGeom>
          <a:noFill/>
          <a:ln w="50800">
            <a:solidFill>
              <a:srgbClr val="FF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177" name="Line 18"/>
          <p:cNvSpPr>
            <a:spLocks noChangeShapeType="1"/>
          </p:cNvSpPr>
          <p:nvPr/>
        </p:nvSpPr>
        <p:spPr bwMode="auto">
          <a:xfrm>
            <a:off x="2681288" y="3057525"/>
            <a:ext cx="33337" cy="1828800"/>
          </a:xfrm>
          <a:prstGeom prst="line">
            <a:avLst/>
          </a:prstGeom>
          <a:noFill/>
          <a:ln w="50800">
            <a:solidFill>
              <a:srgbClr val="FF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178" name="Line 19"/>
          <p:cNvSpPr>
            <a:spLocks noChangeShapeType="1"/>
          </p:cNvSpPr>
          <p:nvPr/>
        </p:nvSpPr>
        <p:spPr bwMode="auto">
          <a:xfrm>
            <a:off x="3424238" y="3790950"/>
            <a:ext cx="33337" cy="1828800"/>
          </a:xfrm>
          <a:prstGeom prst="line">
            <a:avLst/>
          </a:prstGeom>
          <a:noFill/>
          <a:ln w="50800">
            <a:solidFill>
              <a:srgbClr val="FF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179" name="Line 20"/>
          <p:cNvSpPr>
            <a:spLocks noChangeShapeType="1"/>
          </p:cNvSpPr>
          <p:nvPr/>
        </p:nvSpPr>
        <p:spPr bwMode="auto">
          <a:xfrm>
            <a:off x="5453063" y="2905125"/>
            <a:ext cx="33337" cy="1828800"/>
          </a:xfrm>
          <a:prstGeom prst="line">
            <a:avLst/>
          </a:prstGeom>
          <a:noFill/>
          <a:ln w="50800">
            <a:solidFill>
              <a:srgbClr val="FF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180" name="Text Box 40">
            <a:hlinkClick r:id="rId2"/>
          </p:cNvPr>
          <p:cNvSpPr txBox="1">
            <a:spLocks noChangeArrowheads="1"/>
          </p:cNvSpPr>
          <p:nvPr/>
        </p:nvSpPr>
        <p:spPr bwMode="auto">
          <a:xfrm>
            <a:off x="3419475" y="6524625"/>
            <a:ext cx="227488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000">
                <a:solidFill>
                  <a:schemeClr val="bg2"/>
                </a:solidFill>
                <a:latin typeface="Batang" pitchFamily="18" charset="-127"/>
              </a:rPr>
              <a:t>www.matematika-na5.narod.ru</a:t>
            </a:r>
            <a:endParaRPr lang="ru-RU" sz="1000">
              <a:solidFill>
                <a:schemeClr val="bg2"/>
              </a:solidFill>
              <a:latin typeface="Batang" pitchFamily="18" charset="-127"/>
            </a:endParaRPr>
          </a:p>
        </p:txBody>
      </p:sp>
      <p:sp>
        <p:nvSpPr>
          <p:cNvPr id="19" name="Заголовок 1"/>
          <p:cNvSpPr>
            <a:spLocks noGrp="1"/>
          </p:cNvSpPr>
          <p:nvPr>
            <p:ph type="ctrTitle"/>
          </p:nvPr>
        </p:nvSpPr>
        <p:spPr>
          <a:xfrm>
            <a:off x="899592" y="4437112"/>
            <a:ext cx="7851648" cy="18288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0" dirty="0" smtClean="0">
                <a:effectLst/>
                <a:latin typeface="Adine Kirnberg" pitchFamily="2" charset="0"/>
              </a:rPr>
              <a:t>Автор: </a:t>
            </a:r>
            <a:r>
              <a:rPr lang="ru-RU" b="0" dirty="0" err="1" smtClean="0">
                <a:effectLst/>
                <a:latin typeface="Adine Kirnberg" pitchFamily="2" charset="0"/>
              </a:rPr>
              <a:t>Самохвалова</a:t>
            </a:r>
            <a:r>
              <a:rPr lang="ru-RU" b="0" dirty="0" smtClean="0">
                <a:effectLst/>
                <a:latin typeface="Adine Kirnberg" pitchFamily="2" charset="0"/>
              </a:rPr>
              <a:t> Т.М</a:t>
            </a:r>
            <a:endParaRPr lang="ru-RU" b="0" dirty="0">
              <a:effectLst/>
              <a:latin typeface="Adine Kirnberg" pitchFamily="2" charset="0"/>
            </a:endParaRPr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3428992" y="6429375"/>
            <a:ext cx="2214562" cy="4286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eaLnBrk="0" hangingPunct="0">
              <a:defRPr/>
            </a:pPr>
            <a:r>
              <a:rPr lang="en-US" sz="2000" b="1" dirty="0">
                <a:solidFill>
                  <a:schemeClr val="bg1"/>
                </a:solidFill>
                <a:latin typeface="Times New Roman" pitchFamily="18" charset="0"/>
                <a:hlinkClick r:id="rId3"/>
              </a:rPr>
              <a:t>Prezentacii.com</a:t>
            </a:r>
            <a:endParaRPr lang="ru-RU" sz="2000" b="1" dirty="0">
              <a:solidFill>
                <a:schemeClr val="bg1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WordArt 4"/>
          <p:cNvSpPr>
            <a:spLocks noChangeArrowheads="1" noChangeShapeType="1" noTextEdit="1"/>
          </p:cNvSpPr>
          <p:nvPr/>
        </p:nvSpPr>
        <p:spPr bwMode="auto">
          <a:xfrm>
            <a:off x="2895600" y="533400"/>
            <a:ext cx="3581400" cy="685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>
              <a:defRPr/>
            </a:pPr>
            <a:r>
              <a:rPr lang="ru-RU" sz="3600" kern="10" dirty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chemeClr val="accent5">
                    <a:lumMod val="10000"/>
                  </a:scheme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"/>
                <a:cs typeface="Arial"/>
              </a:rPr>
              <a:t>Виды призм</a:t>
            </a:r>
            <a:r>
              <a:rPr lang="ru-RU" sz="3600" kern="10" dirty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"/>
                <a:cs typeface="Arial"/>
              </a:rPr>
              <a:t>.</a:t>
            </a:r>
          </a:p>
        </p:txBody>
      </p:sp>
      <p:sp>
        <p:nvSpPr>
          <p:cNvPr id="1030" name="Line 6"/>
          <p:cNvSpPr>
            <a:spLocks noChangeShapeType="1"/>
          </p:cNvSpPr>
          <p:nvPr/>
        </p:nvSpPr>
        <p:spPr bwMode="auto">
          <a:xfrm flipH="1">
            <a:off x="1219200" y="1143000"/>
            <a:ext cx="1676400" cy="1524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031" name="Line 7"/>
          <p:cNvSpPr>
            <a:spLocks noChangeShapeType="1"/>
          </p:cNvSpPr>
          <p:nvPr/>
        </p:nvSpPr>
        <p:spPr bwMode="auto">
          <a:xfrm flipH="1">
            <a:off x="4495800" y="1295400"/>
            <a:ext cx="0" cy="2057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032" name="Line 8"/>
          <p:cNvSpPr>
            <a:spLocks noChangeShapeType="1"/>
          </p:cNvSpPr>
          <p:nvPr/>
        </p:nvSpPr>
        <p:spPr bwMode="auto">
          <a:xfrm>
            <a:off x="5791200" y="1143000"/>
            <a:ext cx="1600200" cy="1676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6" name="WordArt 9"/>
          <p:cNvSpPr>
            <a:spLocks noChangeArrowheads="1" noChangeShapeType="1" noTextEdit="1"/>
          </p:cNvSpPr>
          <p:nvPr/>
        </p:nvSpPr>
        <p:spPr bwMode="auto">
          <a:xfrm>
            <a:off x="533400" y="2895600"/>
            <a:ext cx="1524000" cy="381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>
              <a:defRPr/>
            </a:pPr>
            <a:r>
              <a:rPr lang="ru-RU" kern="10" dirty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chemeClr val="accent5">
                    <a:lumMod val="10000"/>
                  </a:scheme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"/>
                <a:cs typeface="Arial"/>
              </a:rPr>
              <a:t>Прямая</a:t>
            </a:r>
            <a:r>
              <a:rPr lang="ru-RU" kern="10" dirty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"/>
                <a:cs typeface="Arial"/>
              </a:rPr>
              <a:t>.</a:t>
            </a:r>
          </a:p>
        </p:txBody>
      </p:sp>
      <p:sp>
        <p:nvSpPr>
          <p:cNvPr id="7" name="WordArt 10"/>
          <p:cNvSpPr>
            <a:spLocks noChangeArrowheads="1" noChangeShapeType="1" noTextEdit="1"/>
          </p:cNvSpPr>
          <p:nvPr/>
        </p:nvSpPr>
        <p:spPr bwMode="auto">
          <a:xfrm>
            <a:off x="3581400" y="3429000"/>
            <a:ext cx="1752600" cy="381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>
              <a:defRPr/>
            </a:pPr>
            <a:r>
              <a:rPr lang="ru-RU" kern="10" dirty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chemeClr val="accent5">
                    <a:lumMod val="10000"/>
                  </a:scheme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"/>
                <a:cs typeface="Arial"/>
              </a:rPr>
              <a:t>Правильная</a:t>
            </a:r>
            <a:r>
              <a:rPr lang="ru-RU" kern="10" dirty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"/>
                <a:cs typeface="Arial"/>
              </a:rPr>
              <a:t>.</a:t>
            </a:r>
          </a:p>
        </p:txBody>
      </p:sp>
      <p:sp>
        <p:nvSpPr>
          <p:cNvPr id="8" name="WordArt 11"/>
          <p:cNvSpPr>
            <a:spLocks noChangeArrowheads="1" noChangeShapeType="1" noTextEdit="1"/>
          </p:cNvSpPr>
          <p:nvPr/>
        </p:nvSpPr>
        <p:spPr bwMode="auto">
          <a:xfrm>
            <a:off x="6629400" y="2971800"/>
            <a:ext cx="1828800" cy="381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>
              <a:defRPr/>
            </a:pPr>
            <a:r>
              <a:rPr lang="ru-RU" kern="10" dirty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chemeClr val="accent5">
                    <a:lumMod val="10000"/>
                  </a:scheme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"/>
                <a:cs typeface="Arial"/>
              </a:rPr>
              <a:t>Наклонная</a:t>
            </a:r>
            <a:r>
              <a:rPr lang="ru-RU" kern="10" dirty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"/>
                <a:cs typeface="Arial"/>
              </a:rPr>
              <a:t>.</a:t>
            </a:r>
          </a:p>
        </p:txBody>
      </p:sp>
      <p:graphicFrame>
        <p:nvGraphicFramePr>
          <p:cNvPr id="1026" name="Object 12"/>
          <p:cNvGraphicFramePr>
            <a:graphicFrameLocks noChangeAspect="1"/>
          </p:cNvGraphicFramePr>
          <p:nvPr/>
        </p:nvGraphicFramePr>
        <p:xfrm>
          <a:off x="223838" y="4124325"/>
          <a:ext cx="2835275" cy="2293938"/>
        </p:xfrm>
        <a:graphic>
          <a:graphicData uri="http://schemas.openxmlformats.org/presentationml/2006/ole">
            <p:oleObj spid="_x0000_s1026" name="Точечный рисунок" r:id="rId3" imgW="1800476" imgH="1905266" progId="Paint.Picture">
              <p:embed/>
            </p:oleObj>
          </a:graphicData>
        </a:graphic>
      </p:graphicFrame>
      <p:sp>
        <p:nvSpPr>
          <p:cNvPr id="1036" name="Line 13"/>
          <p:cNvSpPr>
            <a:spLocks noChangeShapeType="1"/>
          </p:cNvSpPr>
          <p:nvPr/>
        </p:nvSpPr>
        <p:spPr bwMode="auto">
          <a:xfrm>
            <a:off x="1143000" y="33528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graphicFrame>
        <p:nvGraphicFramePr>
          <p:cNvPr id="1027" name="Object 15"/>
          <p:cNvGraphicFramePr>
            <a:graphicFrameLocks noChangeAspect="1"/>
          </p:cNvGraphicFramePr>
          <p:nvPr/>
        </p:nvGraphicFramePr>
        <p:xfrm>
          <a:off x="6934200" y="4038600"/>
          <a:ext cx="1611313" cy="2209800"/>
        </p:xfrm>
        <a:graphic>
          <a:graphicData uri="http://schemas.openxmlformats.org/presentationml/2006/ole">
            <p:oleObj spid="_x0000_s1027" name="Точечный рисунок" r:id="rId4" imgW="1352381" imgH="2228571" progId="Paint.Picture">
              <p:embed/>
            </p:oleObj>
          </a:graphicData>
        </a:graphic>
      </p:graphicFrame>
      <p:graphicFrame>
        <p:nvGraphicFramePr>
          <p:cNvPr id="1028" name="Object 18"/>
          <p:cNvGraphicFramePr>
            <a:graphicFrameLocks noChangeAspect="1"/>
          </p:cNvGraphicFramePr>
          <p:nvPr/>
        </p:nvGraphicFramePr>
        <p:xfrm>
          <a:off x="3657600" y="4267200"/>
          <a:ext cx="1801813" cy="1981200"/>
        </p:xfrm>
        <a:graphic>
          <a:graphicData uri="http://schemas.openxmlformats.org/presentationml/2006/ole">
            <p:oleObj spid="_x0000_s1028" name="Точечный рисунок" r:id="rId5" imgW="1542857" imgH="2228571" progId="Paint.Picture">
              <p:embed/>
            </p:oleObj>
          </a:graphicData>
        </a:graphic>
      </p:graphicFrame>
      <p:sp>
        <p:nvSpPr>
          <p:cNvPr id="1037" name="Line 19"/>
          <p:cNvSpPr>
            <a:spLocks noChangeShapeType="1"/>
          </p:cNvSpPr>
          <p:nvPr/>
        </p:nvSpPr>
        <p:spPr bwMode="auto">
          <a:xfrm>
            <a:off x="4495800" y="38862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038" name="Line 20"/>
          <p:cNvSpPr>
            <a:spLocks noChangeShapeType="1"/>
          </p:cNvSpPr>
          <p:nvPr/>
        </p:nvSpPr>
        <p:spPr bwMode="auto">
          <a:xfrm>
            <a:off x="7696200" y="35052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7" descr="2470116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78200" y="0"/>
            <a:ext cx="5765800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7" name="Rectangle 5"/>
          <p:cNvSpPr>
            <a:spLocks noGrp="1" noChangeArrowheads="1"/>
          </p:cNvSpPr>
          <p:nvPr>
            <p:ph type="ctrTitle"/>
          </p:nvPr>
        </p:nvSpPr>
        <p:spPr>
          <a:xfrm>
            <a:off x="0" y="115888"/>
            <a:ext cx="3348038" cy="273685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800" dirty="0" smtClean="0"/>
              <a:t>Все призмы делятся на </a:t>
            </a:r>
            <a:r>
              <a:rPr lang="ru-RU" sz="3600" i="1" u="sng" dirty="0" smtClean="0"/>
              <a:t>прямые</a:t>
            </a:r>
            <a:r>
              <a:rPr lang="ru-RU" sz="2800" dirty="0" smtClean="0"/>
              <a:t> и </a:t>
            </a:r>
            <a:r>
              <a:rPr lang="ru-RU" sz="3600" i="1" u="sng" dirty="0" smtClean="0"/>
              <a:t>наклонные</a:t>
            </a:r>
            <a:r>
              <a:rPr lang="ru-RU" sz="2800" dirty="0" smtClean="0"/>
              <a:t>.</a:t>
            </a:r>
            <a:br>
              <a:rPr lang="ru-RU" sz="2800" dirty="0" smtClean="0"/>
            </a:br>
            <a:endParaRPr lang="ru-RU" sz="2800" dirty="0" smtClean="0"/>
          </a:p>
        </p:txBody>
      </p:sp>
      <p:sp>
        <p:nvSpPr>
          <p:cNvPr id="8196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107950" y="3473450"/>
            <a:ext cx="9036050" cy="3384550"/>
          </a:xfrm>
        </p:spPr>
        <p:txBody>
          <a:bodyPr/>
          <a:lstStyle/>
          <a:p>
            <a:pPr marR="0" eaLnBrk="1" hangingPunct="1">
              <a:lnSpc>
                <a:spcPct val="80000"/>
              </a:lnSpc>
            </a:pPr>
            <a:r>
              <a:rPr lang="ru-RU" sz="2700" smtClean="0"/>
              <a:t>Если боковое ребро призмы перпендикулярно плоскости ее основания, то такую призму называют </a:t>
            </a:r>
            <a:r>
              <a:rPr lang="ru-RU" sz="2700" i="1" smtClean="0"/>
              <a:t>прямой</a:t>
            </a:r>
            <a:r>
              <a:rPr lang="ru-RU" sz="2700" smtClean="0"/>
              <a:t>; если боковое ребро призмы перпендикулярно плоскости ее основания, то такую призму называют </a:t>
            </a:r>
            <a:r>
              <a:rPr lang="ru-RU" sz="2700" i="1" smtClean="0"/>
              <a:t>наклонной</a:t>
            </a:r>
            <a:r>
              <a:rPr lang="ru-RU" sz="2700" smtClean="0"/>
              <a:t>. У прямой призмы боковые грани - прямоугольники. Перпендикуляр к плоскостям оснований, концы которого принадлежат этим плоскостям, называют </a:t>
            </a:r>
            <a:r>
              <a:rPr lang="ru-RU" sz="2700" i="1" smtClean="0"/>
              <a:t>высотой </a:t>
            </a:r>
            <a:r>
              <a:rPr lang="ru-RU" sz="2700" smtClean="0"/>
              <a:t>призмы. </a:t>
            </a:r>
            <a:br>
              <a:rPr lang="ru-RU" sz="2700" smtClean="0"/>
            </a:br>
            <a:endParaRPr lang="ru-RU" sz="27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476250"/>
            <a:ext cx="9144000" cy="1557338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6600" b="1" smtClean="0"/>
              <a:t>Свойства призмы.</a:t>
            </a:r>
            <a:r>
              <a:rPr lang="ru-RU" sz="6600" smtClean="0"/>
              <a:t/>
            </a:r>
            <a:br>
              <a:rPr lang="ru-RU" sz="6600" smtClean="0"/>
            </a:br>
            <a:endParaRPr lang="ru-RU" sz="6600" smtClean="0"/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0" y="2420938"/>
            <a:ext cx="9144000" cy="401637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 smtClean="0"/>
              <a:t>   </a:t>
            </a:r>
            <a:r>
              <a:rPr lang="ru-RU" sz="4000" smtClean="0"/>
              <a:t>1. Основания призмы являются равными многоугольниками.</a:t>
            </a:r>
            <a:br>
              <a:rPr lang="ru-RU" sz="4000" smtClean="0"/>
            </a:br>
            <a:r>
              <a:rPr lang="ru-RU" sz="4000" smtClean="0"/>
              <a:t>2. Боковые грани призмы являются параллелограммами.</a:t>
            </a:r>
            <a:br>
              <a:rPr lang="ru-RU" sz="4000" smtClean="0"/>
            </a:br>
            <a:r>
              <a:rPr lang="ru-RU" sz="4000" smtClean="0"/>
              <a:t>3о. Боковые ребра призмы равны.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052513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000" b="1" smtClean="0"/>
              <a:t>Сечение призмы </a:t>
            </a:r>
            <a:r>
              <a:rPr lang="ru-RU" sz="4000" smtClean="0"/>
              <a:t/>
            </a:r>
            <a:br>
              <a:rPr lang="ru-RU" sz="4000" smtClean="0"/>
            </a:br>
            <a:endParaRPr lang="ru-RU" sz="4000" smtClean="0"/>
          </a:p>
        </p:txBody>
      </p:sp>
      <p:pic>
        <p:nvPicPr>
          <p:cNvPr id="10243" name="Picture 4" descr="p0143"/>
          <p:cNvPicPr>
            <a:picLocks noChangeAspect="1" noChangeArrowheads="1"/>
          </p:cNvPicPr>
          <p:nvPr/>
        </p:nvPicPr>
        <p:blipFill>
          <a:blip r:embed="rId2" cstate="print"/>
          <a:srcRect l="3600" t="9447" r="4494"/>
          <a:stretch>
            <a:fillRect/>
          </a:stretch>
        </p:blipFill>
        <p:spPr bwMode="auto">
          <a:xfrm>
            <a:off x="5292725" y="765175"/>
            <a:ext cx="3671888" cy="609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4" name="Rectangle 3"/>
          <p:cNvSpPr>
            <a:spLocks noGrp="1" noChangeArrowheads="1"/>
          </p:cNvSpPr>
          <p:nvPr>
            <p:ph idx="1"/>
          </p:nvPr>
        </p:nvSpPr>
        <p:spPr>
          <a:xfrm>
            <a:off x="0" y="836613"/>
            <a:ext cx="5651500" cy="6021387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2800" smtClean="0"/>
              <a:t>1. Сечение призмы плоскостью, параллельной основанию. В сечении образуется многоугольник, равный многоугольнику, лежащему в основании.</a:t>
            </a:r>
          </a:p>
          <a:p>
            <a:pPr eaLnBrk="1" hangingPunct="1">
              <a:lnSpc>
                <a:spcPct val="80000"/>
              </a:lnSpc>
            </a:pPr>
            <a:r>
              <a:rPr lang="ru-RU" sz="2800" smtClean="0"/>
              <a:t>2. Сечение призмы плоскостью, проходящей через два не соседних боковых ребра. В сечении образуется параллелограмм. Такое сечение называется диагональным сечением призмы. В некоторых случаях может получаться ромб, прямоугольник или квадрат.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588963" y="1052513"/>
            <a:ext cx="8229600" cy="1758950"/>
          </a:xfrm>
          <a:prstGeom prst="rect">
            <a:avLst/>
          </a:prstGeo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sz="2800" i="1" dirty="0">
                <a:solidFill>
                  <a:schemeClr val="accent5">
                    <a:lumMod val="10000"/>
                  </a:schemeClr>
                </a:solidFill>
                <a:latin typeface="+mn-lt"/>
                <a:ea typeface="+mj-ea"/>
                <a:cs typeface="+mj-cs"/>
              </a:rPr>
              <a:t>Наиболее доступными и эффективными методами построения сечения призмы являются три метода:</a:t>
            </a:r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633413" y="2654300"/>
            <a:ext cx="8229600" cy="59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838200" indent="-838200"/>
            <a:r>
              <a:rPr lang="ru-RU" sz="2800">
                <a:solidFill>
                  <a:schemeClr val="tx2"/>
                </a:solidFill>
              </a:rPr>
              <a:t>1. Метод следов.</a:t>
            </a:r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665163" y="3584575"/>
            <a:ext cx="8229600" cy="693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838200" indent="-838200"/>
            <a:r>
              <a:rPr lang="ru-RU" sz="2800">
                <a:solidFill>
                  <a:schemeClr val="tx2"/>
                </a:solidFill>
              </a:rPr>
              <a:t>3. Комбинированный метод.</a:t>
            </a:r>
          </a:p>
        </p:txBody>
      </p:sp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663575" y="3076575"/>
            <a:ext cx="8229600" cy="766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838200" indent="-838200"/>
            <a:r>
              <a:rPr lang="ru-RU" sz="2800">
                <a:solidFill>
                  <a:schemeClr val="tx2"/>
                </a:solidFill>
              </a:rPr>
              <a:t>2. Метод вспомогательных сечений.</a:t>
            </a:r>
          </a:p>
        </p:txBody>
      </p:sp>
      <p:sp>
        <p:nvSpPr>
          <p:cNvPr id="11270" name="Text Box 8">
            <a:hlinkClick r:id="rId2"/>
          </p:cNvPr>
          <p:cNvSpPr txBox="1">
            <a:spLocks noChangeArrowheads="1"/>
          </p:cNvSpPr>
          <p:nvPr/>
        </p:nvSpPr>
        <p:spPr bwMode="auto">
          <a:xfrm>
            <a:off x="3419475" y="6524625"/>
            <a:ext cx="227488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000">
                <a:solidFill>
                  <a:schemeClr val="bg2"/>
                </a:solidFill>
                <a:latin typeface="Batang" pitchFamily="18" charset="-127"/>
              </a:rPr>
              <a:t>www.matematika-na5.narod.ru</a:t>
            </a:r>
            <a:endParaRPr lang="ru-RU" sz="1000">
              <a:solidFill>
                <a:schemeClr val="bg2"/>
              </a:solidFill>
              <a:latin typeface="Batang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240"/>
                            </p:stCondLst>
                            <p:childTnLst>
                              <p:par>
                                <p:cTn id="11" presetID="2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240"/>
                            </p:stCondLst>
                            <p:childTnLst>
                              <p:par>
                                <p:cTn id="17" presetID="2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240"/>
                            </p:stCondLst>
                            <p:childTnLst>
                              <p:par>
                                <p:cTn id="23" presetID="2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4" descr="прямая призм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0425" y="1773238"/>
            <a:ext cx="3203575" cy="309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txBody>
          <a:bodyPr/>
          <a:lstStyle/>
          <a:p>
            <a:pPr eaLnBrk="1" hangingPunct="1"/>
            <a:r>
              <a:rPr lang="ru-RU" b="1" smtClean="0"/>
              <a:t>Сечение правильной призмы.</a:t>
            </a:r>
          </a:p>
        </p:txBody>
      </p:sp>
      <p:sp>
        <p:nvSpPr>
          <p:cNvPr id="12292" name="Rectangle 3"/>
          <p:cNvSpPr>
            <a:spLocks noGrp="1" noChangeArrowheads="1"/>
          </p:cNvSpPr>
          <p:nvPr>
            <p:ph idx="1"/>
          </p:nvPr>
        </p:nvSpPr>
        <p:spPr>
          <a:xfrm>
            <a:off x="0" y="1196975"/>
            <a:ext cx="6948488" cy="56610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endParaRPr lang="ru-RU" sz="280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sz="2800" smtClean="0"/>
              <a:t>   1. Сечение правильной призмы плоскостью, параллельной основанию. В сечении образуется правильный многоугольник, равный многоугольнику, лежащему в основании.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sz="2800" smtClean="0"/>
              <a:t>   2. Сечение правильной призмы плоскостью, проходящей через два не соседних боковых ребра. В сечении образуется прямоугольник. В некоторых случаях может образоваться квадрат.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4" descr="БезымянныйС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6463" y="2492375"/>
            <a:ext cx="4427537" cy="3571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637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765175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u="sng" smtClean="0"/>
              <a:t>Задача.</a:t>
            </a:r>
          </a:p>
        </p:txBody>
      </p:sp>
      <p:sp>
        <p:nvSpPr>
          <p:cNvPr id="13316" name="Rectangle 3"/>
          <p:cNvSpPr>
            <a:spLocks noGrp="1" noChangeArrowheads="1"/>
          </p:cNvSpPr>
          <p:nvPr>
            <p:ph idx="1"/>
          </p:nvPr>
        </p:nvSpPr>
        <p:spPr>
          <a:xfrm>
            <a:off x="0" y="981075"/>
            <a:ext cx="9144000" cy="5876925"/>
          </a:xfrm>
        </p:spPr>
        <p:txBody>
          <a:bodyPr/>
          <a:lstStyle/>
          <a:p>
            <a:pPr marL="609600" indent="-609600" eaLnBrk="1" hangingPunct="1">
              <a:buFont typeface="Wingdings" pitchFamily="2" charset="2"/>
              <a:buNone/>
            </a:pPr>
            <a:r>
              <a:rPr lang="ru-RU" sz="2800" b="1" i="1" u="sng" smtClean="0"/>
              <a:t>Дано:</a:t>
            </a:r>
            <a:r>
              <a:rPr lang="ru-RU" sz="2800" smtClean="0"/>
              <a:t>  </a:t>
            </a:r>
            <a:r>
              <a:rPr lang="ru-RU" sz="2000" smtClean="0"/>
              <a:t>Сторона основания правильной треугольной призмы равна 8 см, боковое ребро - 6 см. Найдите </a:t>
            </a:r>
            <a:r>
              <a:rPr lang="en-US" sz="2000" b="1" smtClean="0"/>
              <a:t>S</a:t>
            </a:r>
            <a:r>
              <a:rPr lang="ru-RU" sz="2000" b="1" smtClean="0"/>
              <a:t>сеч</a:t>
            </a:r>
            <a:r>
              <a:rPr lang="ru-RU" sz="2000" smtClean="0"/>
              <a:t>, проходящего через сторону верхнего основания и противолежащую вершину нижнего основания.</a:t>
            </a:r>
          </a:p>
          <a:p>
            <a:pPr marL="609600" indent="-609600" eaLnBrk="1" hangingPunct="1">
              <a:buFont typeface="Wingdings" pitchFamily="2" charset="2"/>
              <a:buNone/>
            </a:pPr>
            <a:r>
              <a:rPr lang="ru-RU" sz="2800" b="1" i="1" u="sng" smtClean="0"/>
              <a:t>Решение:</a:t>
            </a:r>
            <a:r>
              <a:rPr lang="ru-RU" sz="1800" b="1" i="1" u="sng" smtClean="0"/>
              <a:t> </a:t>
            </a:r>
            <a:r>
              <a:rPr lang="ru-RU" sz="1800" smtClean="0"/>
              <a:t>Треугольник</a:t>
            </a:r>
            <a:r>
              <a:rPr lang="en-US" sz="1800" smtClean="0"/>
              <a:t> A</a:t>
            </a:r>
            <a:r>
              <a:rPr lang="en-US" sz="2800" baseline="-25000" smtClean="0"/>
              <a:t>1</a:t>
            </a:r>
            <a:r>
              <a:rPr lang="en-US" sz="1800" smtClean="0"/>
              <a:t>B</a:t>
            </a:r>
            <a:r>
              <a:rPr lang="en-US" sz="2800" baseline="-25000" smtClean="0"/>
              <a:t>1</a:t>
            </a:r>
            <a:r>
              <a:rPr lang="en-US" sz="1800" smtClean="0"/>
              <a:t>C</a:t>
            </a:r>
            <a:r>
              <a:rPr lang="en-US" sz="2800" baseline="-25000" smtClean="0"/>
              <a:t>1</a:t>
            </a:r>
            <a:r>
              <a:rPr lang="en-US" sz="1800" smtClean="0"/>
              <a:t> </a:t>
            </a:r>
            <a:r>
              <a:rPr lang="ru-RU" sz="1800" smtClean="0"/>
              <a:t>- равнобедренный(</a:t>
            </a:r>
            <a:r>
              <a:rPr lang="en-US" sz="1800" smtClean="0"/>
              <a:t>A</a:t>
            </a:r>
            <a:r>
              <a:rPr lang="en-US" sz="2800" baseline="-25000" smtClean="0"/>
              <a:t>1</a:t>
            </a:r>
            <a:r>
              <a:rPr lang="en-US" sz="1800" smtClean="0"/>
              <a:t>B=C</a:t>
            </a:r>
            <a:r>
              <a:rPr lang="en-US" sz="2800" baseline="-25000" smtClean="0"/>
              <a:t>1</a:t>
            </a:r>
            <a:r>
              <a:rPr lang="en-US" sz="1800" smtClean="0"/>
              <a:t>B </a:t>
            </a:r>
            <a:r>
              <a:rPr lang="ru-RU" sz="1800" smtClean="0"/>
              <a:t>как диагональ равных граней)</a:t>
            </a:r>
          </a:p>
          <a:p>
            <a:pPr marL="609600" indent="-609600" eaLnBrk="1" hangingPunct="1">
              <a:buFont typeface="Wingdings" pitchFamily="2" charset="2"/>
              <a:buNone/>
            </a:pPr>
            <a:r>
              <a:rPr lang="en-US" sz="1800" smtClean="0"/>
              <a:t>1)</a:t>
            </a:r>
            <a:r>
              <a:rPr lang="ru-RU" sz="1800" smtClean="0"/>
              <a:t>Рассмотрим треугольник </a:t>
            </a:r>
            <a:r>
              <a:rPr lang="en-US" sz="1800" smtClean="0"/>
              <a:t>BCC</a:t>
            </a:r>
            <a:r>
              <a:rPr lang="en-US" sz="2800" baseline="-25000" smtClean="0"/>
              <a:t>1</a:t>
            </a:r>
            <a:r>
              <a:rPr lang="ru-RU" sz="1800" smtClean="0"/>
              <a:t>– прямоуг</a:t>
            </a:r>
            <a:r>
              <a:rPr lang="ru-RU" sz="1800" smtClean="0">
                <a:solidFill>
                  <a:schemeClr val="accent2"/>
                </a:solidFill>
              </a:rPr>
              <a:t>ольный</a:t>
            </a:r>
            <a:endParaRPr lang="en-US" sz="1800" smtClean="0">
              <a:solidFill>
                <a:schemeClr val="accent2"/>
              </a:solidFill>
            </a:endParaRPr>
          </a:p>
          <a:p>
            <a:pPr marL="609600" indent="-609600" eaLnBrk="1" hangingPunct="1">
              <a:buFont typeface="Wingdings" pitchFamily="2" charset="2"/>
              <a:buNone/>
            </a:pPr>
            <a:r>
              <a:rPr lang="en-US" sz="1800" smtClean="0"/>
              <a:t>BC</a:t>
            </a:r>
            <a:r>
              <a:rPr lang="en-US" baseline="-25000" smtClean="0"/>
              <a:t>1</a:t>
            </a:r>
            <a:r>
              <a:rPr lang="en-US" sz="2000" baseline="30000" smtClean="0"/>
              <a:t>2</a:t>
            </a:r>
            <a:r>
              <a:rPr lang="en-US" sz="2000" smtClean="0"/>
              <a:t>=</a:t>
            </a:r>
            <a:r>
              <a:rPr lang="en-US" sz="1800" smtClean="0"/>
              <a:t>B</a:t>
            </a:r>
            <a:r>
              <a:rPr lang="ru-RU" sz="1800" smtClean="0"/>
              <a:t>С</a:t>
            </a:r>
            <a:r>
              <a:rPr lang="en-US" sz="2000" baseline="30000" smtClean="0"/>
              <a:t>2+</a:t>
            </a:r>
            <a:r>
              <a:rPr lang="en-US" sz="1800" smtClean="0"/>
              <a:t>CC</a:t>
            </a:r>
            <a:r>
              <a:rPr lang="en-US" sz="2800" baseline="-25000" smtClean="0"/>
              <a:t>1</a:t>
            </a:r>
            <a:r>
              <a:rPr lang="en-US" sz="2000" baseline="30000" smtClean="0"/>
              <a:t>2</a:t>
            </a:r>
          </a:p>
          <a:p>
            <a:pPr marL="609600" indent="-609600" eaLnBrk="1" hangingPunct="1">
              <a:buFont typeface="Wingdings" pitchFamily="2" charset="2"/>
              <a:buNone/>
            </a:pPr>
            <a:r>
              <a:rPr lang="en-US" sz="1800" smtClean="0"/>
              <a:t>BC</a:t>
            </a:r>
            <a:r>
              <a:rPr lang="en-US" baseline="-25000" smtClean="0"/>
              <a:t>1</a:t>
            </a:r>
            <a:r>
              <a:rPr lang="en-US" sz="2000" smtClean="0"/>
              <a:t>= </a:t>
            </a:r>
            <a:r>
              <a:rPr lang="ru-RU" sz="2000" smtClean="0">
                <a:cs typeface="Arial" charset="0"/>
              </a:rPr>
              <a:t>√</a:t>
            </a:r>
            <a:r>
              <a:rPr lang="ru-RU" sz="2000" smtClean="0"/>
              <a:t> 64+36=10 см</a:t>
            </a:r>
          </a:p>
          <a:p>
            <a:pPr marL="609600" indent="-609600" eaLnBrk="1" hangingPunct="1">
              <a:buFont typeface="Wingdings" pitchFamily="2" charset="2"/>
              <a:buNone/>
            </a:pPr>
            <a:r>
              <a:rPr lang="ru-RU" sz="1800" smtClean="0"/>
              <a:t>2) Рассмотрим треугольник </a:t>
            </a:r>
            <a:r>
              <a:rPr lang="en-US" sz="1800" smtClean="0"/>
              <a:t>BMC</a:t>
            </a:r>
            <a:r>
              <a:rPr lang="en-US" baseline="-25000" smtClean="0"/>
              <a:t>1</a:t>
            </a:r>
            <a:r>
              <a:rPr lang="ru-RU" sz="1800" smtClean="0"/>
              <a:t>– прямоу</a:t>
            </a:r>
            <a:r>
              <a:rPr lang="ru-RU" sz="1800" smtClean="0">
                <a:solidFill>
                  <a:schemeClr val="accent2"/>
                </a:solidFill>
              </a:rPr>
              <a:t>гольный</a:t>
            </a:r>
            <a:endParaRPr lang="en-US" sz="1800" smtClean="0">
              <a:solidFill>
                <a:schemeClr val="accent2"/>
              </a:solidFill>
            </a:endParaRPr>
          </a:p>
          <a:p>
            <a:pPr marL="609600" indent="-609600" eaLnBrk="1" hangingPunct="1">
              <a:buFont typeface="Wingdings" pitchFamily="2" charset="2"/>
              <a:buNone/>
            </a:pPr>
            <a:r>
              <a:rPr lang="en-US" sz="1800" smtClean="0"/>
              <a:t>BC</a:t>
            </a:r>
            <a:r>
              <a:rPr lang="en-US" baseline="-25000" smtClean="0"/>
              <a:t>1</a:t>
            </a:r>
            <a:r>
              <a:rPr lang="en-US" sz="2000" baseline="30000" smtClean="0"/>
              <a:t>2</a:t>
            </a:r>
            <a:r>
              <a:rPr lang="en-US" sz="2000" smtClean="0"/>
              <a:t>=</a:t>
            </a:r>
            <a:r>
              <a:rPr lang="en-US" sz="1800" smtClean="0"/>
              <a:t>BM</a:t>
            </a:r>
            <a:r>
              <a:rPr lang="en-US" sz="2000" baseline="30000" smtClean="0"/>
              <a:t>2+</a:t>
            </a:r>
            <a:r>
              <a:rPr lang="en-US" sz="1800" smtClean="0"/>
              <a:t>MC</a:t>
            </a:r>
            <a:r>
              <a:rPr lang="en-US" sz="2800" baseline="-25000" smtClean="0"/>
              <a:t>1</a:t>
            </a:r>
            <a:r>
              <a:rPr lang="en-US" sz="2000" baseline="30000" smtClean="0"/>
              <a:t>2</a:t>
            </a:r>
            <a:endParaRPr lang="en-US" sz="1800" smtClean="0"/>
          </a:p>
          <a:p>
            <a:pPr marL="609600" indent="-609600" eaLnBrk="1" hangingPunct="1">
              <a:buFont typeface="Wingdings" pitchFamily="2" charset="2"/>
              <a:buNone/>
            </a:pPr>
            <a:r>
              <a:rPr lang="en-US" sz="1800" smtClean="0"/>
              <a:t>BM</a:t>
            </a:r>
            <a:r>
              <a:rPr lang="en-US" sz="2000" baseline="30000" smtClean="0"/>
              <a:t>2</a:t>
            </a:r>
            <a:r>
              <a:rPr lang="en-US" sz="2000" smtClean="0"/>
              <a:t>=</a:t>
            </a:r>
            <a:r>
              <a:rPr lang="en-US" sz="1800" smtClean="0"/>
              <a:t>BC</a:t>
            </a:r>
            <a:r>
              <a:rPr lang="en-US" baseline="-25000" smtClean="0"/>
              <a:t>1</a:t>
            </a:r>
            <a:r>
              <a:rPr lang="en-US" sz="2000" baseline="30000" smtClean="0"/>
              <a:t>2</a:t>
            </a:r>
            <a:r>
              <a:rPr lang="en-US" sz="2000" smtClean="0"/>
              <a:t>-</a:t>
            </a:r>
            <a:r>
              <a:rPr lang="en-US" sz="1800" smtClean="0"/>
              <a:t>MC</a:t>
            </a:r>
            <a:r>
              <a:rPr lang="en-US" sz="2800" baseline="-25000" smtClean="0"/>
              <a:t>1</a:t>
            </a:r>
            <a:r>
              <a:rPr lang="en-US" sz="2000" baseline="30000" smtClean="0"/>
              <a:t>2</a:t>
            </a:r>
          </a:p>
          <a:p>
            <a:pPr marL="609600" indent="-609600" eaLnBrk="1" hangingPunct="1">
              <a:buFont typeface="Wingdings" pitchFamily="2" charset="2"/>
              <a:buNone/>
            </a:pPr>
            <a:r>
              <a:rPr lang="en-US" sz="1800" smtClean="0"/>
              <a:t>BM</a:t>
            </a:r>
            <a:r>
              <a:rPr lang="en-US" sz="2000" baseline="30000" smtClean="0"/>
              <a:t>2</a:t>
            </a:r>
            <a:r>
              <a:rPr lang="en-US" sz="2000" smtClean="0"/>
              <a:t>=100-16=84</a:t>
            </a:r>
          </a:p>
          <a:p>
            <a:pPr marL="609600" indent="-609600" eaLnBrk="1" hangingPunct="1">
              <a:buFont typeface="Wingdings" pitchFamily="2" charset="2"/>
              <a:buNone/>
            </a:pPr>
            <a:r>
              <a:rPr lang="en-US" sz="1800" smtClean="0"/>
              <a:t>BM</a:t>
            </a:r>
            <a:r>
              <a:rPr lang="en-US" sz="2400" smtClean="0"/>
              <a:t>= </a:t>
            </a:r>
            <a:r>
              <a:rPr lang="ru-RU" sz="2000" smtClean="0">
                <a:cs typeface="Arial" charset="0"/>
              </a:rPr>
              <a:t>√</a:t>
            </a:r>
            <a:r>
              <a:rPr lang="ru-RU" sz="2000" smtClean="0"/>
              <a:t> 84=2 </a:t>
            </a:r>
            <a:r>
              <a:rPr lang="ru-RU" sz="2000" smtClean="0">
                <a:cs typeface="Arial" charset="0"/>
              </a:rPr>
              <a:t>√</a:t>
            </a:r>
            <a:r>
              <a:rPr lang="ru-RU" sz="2000" smtClean="0"/>
              <a:t> 21 см</a:t>
            </a:r>
            <a:endParaRPr lang="ru-RU" sz="2400" smtClean="0"/>
          </a:p>
          <a:p>
            <a:pPr marL="609600" indent="-609600" eaLnBrk="1" hangingPunct="1">
              <a:buFont typeface="Wingdings" pitchFamily="2" charset="2"/>
              <a:buNone/>
            </a:pPr>
            <a:r>
              <a:rPr lang="ru-RU" sz="1800" smtClean="0"/>
              <a:t>3) </a:t>
            </a:r>
            <a:r>
              <a:rPr lang="en-US" sz="2000" smtClean="0"/>
              <a:t>S</a:t>
            </a:r>
            <a:r>
              <a:rPr lang="ru-RU" sz="2000" smtClean="0"/>
              <a:t>сеч</a:t>
            </a:r>
            <a:r>
              <a:rPr lang="en-US" sz="2000" smtClean="0"/>
              <a:t>=</a:t>
            </a:r>
            <a:r>
              <a:rPr lang="ru-RU" baseline="30000" smtClean="0"/>
              <a:t>1</a:t>
            </a:r>
            <a:r>
              <a:rPr lang="ru-RU" sz="2000" smtClean="0"/>
              <a:t>2</a:t>
            </a:r>
            <a:r>
              <a:rPr lang="en-US" sz="1800" smtClean="0"/>
              <a:t> A</a:t>
            </a:r>
            <a:r>
              <a:rPr lang="en-US" sz="2800" baseline="-25000" smtClean="0"/>
              <a:t>1</a:t>
            </a:r>
            <a:r>
              <a:rPr lang="en-US" sz="1800" smtClean="0"/>
              <a:t>C</a:t>
            </a:r>
            <a:r>
              <a:rPr lang="en-US" sz="2800" baseline="-25000" smtClean="0"/>
              <a:t>1</a:t>
            </a:r>
            <a:r>
              <a:rPr lang="ru-RU" sz="2800" baseline="-25000" smtClean="0"/>
              <a:t>*</a:t>
            </a:r>
            <a:r>
              <a:rPr lang="en-US" sz="2000" smtClean="0"/>
              <a:t>BM</a:t>
            </a:r>
            <a:r>
              <a:rPr lang="ru-RU" sz="2000" smtClean="0"/>
              <a:t>= </a:t>
            </a:r>
            <a:r>
              <a:rPr lang="ru-RU" baseline="30000" smtClean="0"/>
              <a:t>1</a:t>
            </a:r>
            <a:r>
              <a:rPr lang="ru-RU" sz="2000" smtClean="0"/>
              <a:t>2*2</a:t>
            </a:r>
            <a:r>
              <a:rPr lang="ru-RU" sz="2000" smtClean="0">
                <a:cs typeface="Arial" charset="0"/>
              </a:rPr>
              <a:t>√</a:t>
            </a:r>
            <a:r>
              <a:rPr lang="ru-RU" sz="2000" smtClean="0"/>
              <a:t> 21 см*8=8 </a:t>
            </a:r>
            <a:r>
              <a:rPr lang="ru-RU" sz="2000" smtClean="0">
                <a:cs typeface="Arial" charset="0"/>
              </a:rPr>
              <a:t>√</a:t>
            </a:r>
            <a:r>
              <a:rPr lang="ru-RU" sz="2000" smtClean="0"/>
              <a:t> 21</a:t>
            </a:r>
            <a:endParaRPr lang="ru-RU" sz="2400" smtClean="0"/>
          </a:p>
          <a:p>
            <a:pPr marL="609600" indent="-609600" eaLnBrk="1" hangingPunct="1">
              <a:buFont typeface="Wingdings" pitchFamily="2" charset="2"/>
              <a:buNone/>
            </a:pPr>
            <a:endParaRPr lang="ru-RU" sz="2000" smtClean="0"/>
          </a:p>
          <a:p>
            <a:pPr marL="609600" indent="-609600" eaLnBrk="1" hangingPunct="1">
              <a:buFont typeface="Wingdings" pitchFamily="2" charset="2"/>
              <a:buNone/>
            </a:pPr>
            <a:endParaRPr lang="ru-RU" sz="20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Line 6"/>
          <p:cNvSpPr>
            <a:spLocks noChangeShapeType="1"/>
          </p:cNvSpPr>
          <p:nvPr/>
        </p:nvSpPr>
        <p:spPr bwMode="auto">
          <a:xfrm>
            <a:off x="2700338" y="1484313"/>
            <a:ext cx="0" cy="273526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4339" name="Line 7"/>
          <p:cNvSpPr>
            <a:spLocks noChangeShapeType="1"/>
          </p:cNvSpPr>
          <p:nvPr/>
        </p:nvSpPr>
        <p:spPr bwMode="auto">
          <a:xfrm>
            <a:off x="3348038" y="476250"/>
            <a:ext cx="0" cy="273685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4340" name="Line 8"/>
          <p:cNvSpPr>
            <a:spLocks noChangeShapeType="1"/>
          </p:cNvSpPr>
          <p:nvPr/>
        </p:nvSpPr>
        <p:spPr bwMode="auto">
          <a:xfrm>
            <a:off x="1619250" y="476250"/>
            <a:ext cx="0" cy="2736850"/>
          </a:xfrm>
          <a:prstGeom prst="line">
            <a:avLst/>
          </a:prstGeom>
          <a:noFill/>
          <a:ln w="28575">
            <a:solidFill>
              <a:schemeClr val="tx1"/>
            </a:solidFill>
            <a:prstDash val="lg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4341" name="Line 9"/>
          <p:cNvSpPr>
            <a:spLocks noChangeShapeType="1"/>
          </p:cNvSpPr>
          <p:nvPr/>
        </p:nvSpPr>
        <p:spPr bwMode="auto">
          <a:xfrm>
            <a:off x="900113" y="1484313"/>
            <a:ext cx="0" cy="280828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grpSp>
        <p:nvGrpSpPr>
          <p:cNvPr id="14342" name="Group 10"/>
          <p:cNvGrpSpPr>
            <a:grpSpLocks/>
          </p:cNvGrpSpPr>
          <p:nvPr/>
        </p:nvGrpSpPr>
        <p:grpSpPr bwMode="auto">
          <a:xfrm>
            <a:off x="611188" y="0"/>
            <a:ext cx="3241675" cy="1879600"/>
            <a:chOff x="463" y="1401"/>
            <a:chExt cx="2042" cy="1184"/>
          </a:xfrm>
        </p:grpSpPr>
        <p:grpSp>
          <p:nvGrpSpPr>
            <p:cNvPr id="14397" name="Group 11"/>
            <p:cNvGrpSpPr>
              <a:grpSpLocks/>
            </p:cNvGrpSpPr>
            <p:nvPr/>
          </p:nvGrpSpPr>
          <p:grpSpPr bwMode="auto">
            <a:xfrm>
              <a:off x="657" y="1661"/>
              <a:ext cx="1588" cy="680"/>
              <a:chOff x="657" y="1661"/>
              <a:chExt cx="1588" cy="680"/>
            </a:xfrm>
          </p:grpSpPr>
          <p:sp>
            <p:nvSpPr>
              <p:cNvPr id="14402" name="Line 12"/>
              <p:cNvSpPr>
                <a:spLocks noChangeShapeType="1"/>
              </p:cNvSpPr>
              <p:nvPr/>
            </p:nvSpPr>
            <p:spPr bwMode="auto">
              <a:xfrm flipV="1">
                <a:off x="657" y="1661"/>
                <a:ext cx="454" cy="68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403" name="Line 13"/>
              <p:cNvSpPr>
                <a:spLocks noChangeShapeType="1"/>
              </p:cNvSpPr>
              <p:nvPr/>
            </p:nvSpPr>
            <p:spPr bwMode="auto">
              <a:xfrm>
                <a:off x="1111" y="1661"/>
                <a:ext cx="113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404" name="Line 14"/>
              <p:cNvSpPr>
                <a:spLocks noChangeShapeType="1"/>
              </p:cNvSpPr>
              <p:nvPr/>
            </p:nvSpPr>
            <p:spPr bwMode="auto">
              <a:xfrm>
                <a:off x="657" y="2341"/>
                <a:ext cx="113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405" name="Line 15"/>
              <p:cNvSpPr>
                <a:spLocks noChangeShapeType="1"/>
              </p:cNvSpPr>
              <p:nvPr/>
            </p:nvSpPr>
            <p:spPr bwMode="auto">
              <a:xfrm flipH="1">
                <a:off x="1791" y="1661"/>
                <a:ext cx="409" cy="68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14398" name="Text Box 16"/>
            <p:cNvSpPr txBox="1">
              <a:spLocks noChangeArrowheads="1"/>
            </p:cNvSpPr>
            <p:nvPr/>
          </p:nvSpPr>
          <p:spPr bwMode="auto">
            <a:xfrm>
              <a:off x="463" y="2354"/>
              <a:ext cx="265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A</a:t>
              </a:r>
              <a:r>
                <a:rPr lang="ru-RU" baseline="-25000"/>
                <a:t>1</a:t>
              </a:r>
              <a:endParaRPr lang="ru-RU"/>
            </a:p>
          </p:txBody>
        </p:sp>
        <p:sp>
          <p:nvSpPr>
            <p:cNvPr id="14399" name="Text Box 17"/>
            <p:cNvSpPr txBox="1">
              <a:spLocks noChangeArrowheads="1"/>
            </p:cNvSpPr>
            <p:nvPr/>
          </p:nvSpPr>
          <p:spPr bwMode="auto">
            <a:xfrm>
              <a:off x="1824" y="2309"/>
              <a:ext cx="265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B</a:t>
              </a:r>
              <a:r>
                <a:rPr lang="ru-RU" baseline="-25000"/>
                <a:t>1</a:t>
              </a:r>
              <a:endParaRPr lang="ru-RU"/>
            </a:p>
          </p:txBody>
        </p:sp>
        <p:sp>
          <p:nvSpPr>
            <p:cNvPr id="14400" name="Text Box 18"/>
            <p:cNvSpPr txBox="1">
              <a:spLocks noChangeArrowheads="1"/>
            </p:cNvSpPr>
            <p:nvPr/>
          </p:nvSpPr>
          <p:spPr bwMode="auto">
            <a:xfrm>
              <a:off x="2232" y="1492"/>
              <a:ext cx="273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C</a:t>
              </a:r>
              <a:r>
                <a:rPr lang="ru-RU" baseline="-25000"/>
                <a:t>1</a:t>
              </a:r>
              <a:endParaRPr lang="ru-RU"/>
            </a:p>
          </p:txBody>
        </p:sp>
        <p:sp>
          <p:nvSpPr>
            <p:cNvPr id="14401" name="Text Box 19"/>
            <p:cNvSpPr txBox="1">
              <a:spLocks noChangeArrowheads="1"/>
            </p:cNvSpPr>
            <p:nvPr/>
          </p:nvSpPr>
          <p:spPr bwMode="auto">
            <a:xfrm>
              <a:off x="1098" y="1401"/>
              <a:ext cx="273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D</a:t>
              </a:r>
              <a:r>
                <a:rPr lang="ru-RU" baseline="-25000"/>
                <a:t>1</a:t>
              </a:r>
              <a:endParaRPr lang="ru-RU"/>
            </a:p>
          </p:txBody>
        </p:sp>
      </p:grpSp>
      <p:grpSp>
        <p:nvGrpSpPr>
          <p:cNvPr id="4" name="Group 20"/>
          <p:cNvGrpSpPr>
            <a:grpSpLocks/>
          </p:cNvGrpSpPr>
          <p:nvPr/>
        </p:nvGrpSpPr>
        <p:grpSpPr bwMode="auto">
          <a:xfrm>
            <a:off x="611188" y="2781300"/>
            <a:ext cx="3157537" cy="1879600"/>
            <a:chOff x="463" y="1401"/>
            <a:chExt cx="1989" cy="1184"/>
          </a:xfrm>
        </p:grpSpPr>
        <p:grpSp>
          <p:nvGrpSpPr>
            <p:cNvPr id="14388" name="Group 21"/>
            <p:cNvGrpSpPr>
              <a:grpSpLocks/>
            </p:cNvGrpSpPr>
            <p:nvPr/>
          </p:nvGrpSpPr>
          <p:grpSpPr bwMode="auto">
            <a:xfrm>
              <a:off x="657" y="1661"/>
              <a:ext cx="1588" cy="680"/>
              <a:chOff x="657" y="1661"/>
              <a:chExt cx="1588" cy="680"/>
            </a:xfrm>
          </p:grpSpPr>
          <p:sp>
            <p:nvSpPr>
              <p:cNvPr id="14393" name="Line 22"/>
              <p:cNvSpPr>
                <a:spLocks noChangeShapeType="1"/>
              </p:cNvSpPr>
              <p:nvPr/>
            </p:nvSpPr>
            <p:spPr bwMode="auto">
              <a:xfrm flipV="1">
                <a:off x="657" y="1661"/>
                <a:ext cx="454" cy="68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prstDash val="lgDash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394" name="Line 23"/>
              <p:cNvSpPr>
                <a:spLocks noChangeShapeType="1"/>
              </p:cNvSpPr>
              <p:nvPr/>
            </p:nvSpPr>
            <p:spPr bwMode="auto">
              <a:xfrm>
                <a:off x="1111" y="1661"/>
                <a:ext cx="113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prstDash val="lgDash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395" name="Line 24"/>
              <p:cNvSpPr>
                <a:spLocks noChangeShapeType="1"/>
              </p:cNvSpPr>
              <p:nvPr/>
            </p:nvSpPr>
            <p:spPr bwMode="auto">
              <a:xfrm>
                <a:off x="657" y="2341"/>
                <a:ext cx="113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396" name="Line 25"/>
              <p:cNvSpPr>
                <a:spLocks noChangeShapeType="1"/>
              </p:cNvSpPr>
              <p:nvPr/>
            </p:nvSpPr>
            <p:spPr bwMode="auto">
              <a:xfrm flipH="1">
                <a:off x="1791" y="1661"/>
                <a:ext cx="409" cy="68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14389" name="Text Box 26"/>
            <p:cNvSpPr txBox="1">
              <a:spLocks noChangeArrowheads="1"/>
            </p:cNvSpPr>
            <p:nvPr/>
          </p:nvSpPr>
          <p:spPr bwMode="auto">
            <a:xfrm>
              <a:off x="463" y="2354"/>
              <a:ext cx="212" cy="231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A</a:t>
              </a:r>
              <a:endParaRPr lang="ru-RU"/>
            </a:p>
          </p:txBody>
        </p:sp>
        <p:sp>
          <p:nvSpPr>
            <p:cNvPr id="14390" name="Text Box 27"/>
            <p:cNvSpPr txBox="1">
              <a:spLocks noChangeArrowheads="1"/>
            </p:cNvSpPr>
            <p:nvPr/>
          </p:nvSpPr>
          <p:spPr bwMode="auto">
            <a:xfrm>
              <a:off x="1824" y="2309"/>
              <a:ext cx="212" cy="231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B</a:t>
              </a:r>
              <a:endParaRPr lang="ru-RU"/>
            </a:p>
          </p:txBody>
        </p:sp>
        <p:sp>
          <p:nvSpPr>
            <p:cNvPr id="14391" name="Text Box 28"/>
            <p:cNvSpPr txBox="1">
              <a:spLocks noChangeArrowheads="1"/>
            </p:cNvSpPr>
            <p:nvPr/>
          </p:nvSpPr>
          <p:spPr bwMode="auto">
            <a:xfrm>
              <a:off x="2232" y="1492"/>
              <a:ext cx="220" cy="231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C</a:t>
              </a:r>
              <a:endParaRPr lang="ru-RU"/>
            </a:p>
          </p:txBody>
        </p:sp>
        <p:sp>
          <p:nvSpPr>
            <p:cNvPr id="14392" name="Text Box 29"/>
            <p:cNvSpPr txBox="1">
              <a:spLocks noChangeArrowheads="1"/>
            </p:cNvSpPr>
            <p:nvPr/>
          </p:nvSpPr>
          <p:spPr bwMode="auto">
            <a:xfrm>
              <a:off x="1098" y="1401"/>
              <a:ext cx="220" cy="231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D</a:t>
              </a:r>
              <a:endParaRPr lang="ru-RU"/>
            </a:p>
          </p:txBody>
        </p:sp>
      </p:grpSp>
      <p:sp>
        <p:nvSpPr>
          <p:cNvPr id="96" name="Text Box 30"/>
          <p:cNvSpPr txBox="1">
            <a:spLocks noChangeArrowheads="1"/>
          </p:cNvSpPr>
          <p:nvPr/>
        </p:nvSpPr>
        <p:spPr bwMode="auto">
          <a:xfrm>
            <a:off x="4133850" y="188913"/>
            <a:ext cx="4235450" cy="6408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/>
              <a:t>Дано: правильная призма, АВ=3см,</a:t>
            </a:r>
          </a:p>
          <a:p>
            <a:r>
              <a:rPr lang="ru-RU" b="1"/>
              <a:t>            АА</a:t>
            </a:r>
            <a:r>
              <a:rPr lang="ru-RU" b="1" baseline="-25000"/>
              <a:t>1</a:t>
            </a:r>
            <a:r>
              <a:rPr lang="ru-RU" b="1"/>
              <a:t>= 5см</a:t>
            </a:r>
          </a:p>
          <a:p>
            <a:r>
              <a:rPr lang="ru-RU" b="1"/>
              <a:t>Найти: </a:t>
            </a:r>
          </a:p>
          <a:p>
            <a:r>
              <a:rPr lang="ru-RU" b="1"/>
              <a:t>Диагональ основания</a:t>
            </a:r>
          </a:p>
          <a:p>
            <a:r>
              <a:rPr lang="ru-RU" b="1">
                <a:solidFill>
                  <a:srgbClr val="FF3300"/>
                </a:solidFill>
              </a:rPr>
              <a:t>3</a:t>
            </a:r>
            <a:r>
              <a:rPr lang="ru-RU" b="1">
                <a:solidFill>
                  <a:srgbClr val="FF3300"/>
                </a:solidFill>
                <a:cs typeface="Arial" charset="0"/>
              </a:rPr>
              <a:t>√</a:t>
            </a:r>
            <a:r>
              <a:rPr lang="en-US" b="1">
                <a:solidFill>
                  <a:srgbClr val="FF3300"/>
                </a:solidFill>
                <a:cs typeface="Arial" charset="0"/>
              </a:rPr>
              <a:t>2</a:t>
            </a:r>
            <a:r>
              <a:rPr lang="ru-RU" b="1">
                <a:solidFill>
                  <a:srgbClr val="FF3300"/>
                </a:solidFill>
                <a:cs typeface="Arial" charset="0"/>
              </a:rPr>
              <a:t>см</a:t>
            </a:r>
            <a:endParaRPr lang="en-US" b="1">
              <a:solidFill>
                <a:srgbClr val="FF3300"/>
              </a:solidFill>
              <a:cs typeface="Arial" charset="0"/>
            </a:endParaRPr>
          </a:p>
          <a:p>
            <a:endParaRPr lang="ru-RU" b="1">
              <a:solidFill>
                <a:srgbClr val="FF3300"/>
              </a:solidFill>
            </a:endParaRPr>
          </a:p>
          <a:p>
            <a:r>
              <a:rPr lang="ru-RU" b="1"/>
              <a:t>Диагональ боковой грани</a:t>
            </a:r>
          </a:p>
          <a:p>
            <a:r>
              <a:rPr lang="ru-RU" b="1">
                <a:solidFill>
                  <a:srgbClr val="FF3300"/>
                </a:solidFill>
                <a:cs typeface="Arial" charset="0"/>
              </a:rPr>
              <a:t>√</a:t>
            </a:r>
            <a:r>
              <a:rPr lang="en-US" b="1">
                <a:solidFill>
                  <a:srgbClr val="FF3300"/>
                </a:solidFill>
                <a:cs typeface="Arial" charset="0"/>
              </a:rPr>
              <a:t>34</a:t>
            </a:r>
            <a:r>
              <a:rPr lang="ru-RU" b="1">
                <a:solidFill>
                  <a:srgbClr val="FF3300"/>
                </a:solidFill>
                <a:cs typeface="Arial" charset="0"/>
              </a:rPr>
              <a:t>см</a:t>
            </a:r>
            <a:endParaRPr lang="en-US" b="1">
              <a:solidFill>
                <a:srgbClr val="FF3300"/>
              </a:solidFill>
              <a:cs typeface="Arial" charset="0"/>
            </a:endParaRPr>
          </a:p>
          <a:p>
            <a:endParaRPr lang="ru-RU" b="1">
              <a:solidFill>
                <a:srgbClr val="FF3300"/>
              </a:solidFill>
            </a:endParaRPr>
          </a:p>
          <a:p>
            <a:r>
              <a:rPr lang="ru-RU" b="1"/>
              <a:t>Диагональ призмы</a:t>
            </a:r>
          </a:p>
          <a:p>
            <a:r>
              <a:rPr lang="ru-RU" b="1">
                <a:solidFill>
                  <a:srgbClr val="FF3300"/>
                </a:solidFill>
                <a:cs typeface="Arial" charset="0"/>
              </a:rPr>
              <a:t>√43см</a:t>
            </a:r>
            <a:endParaRPr lang="en-US" b="1">
              <a:solidFill>
                <a:srgbClr val="FF3300"/>
              </a:solidFill>
              <a:cs typeface="Arial" charset="0"/>
            </a:endParaRPr>
          </a:p>
          <a:p>
            <a:endParaRPr lang="ru-RU" b="1"/>
          </a:p>
          <a:p>
            <a:r>
              <a:rPr lang="ru-RU" b="1"/>
              <a:t>Площадь основания</a:t>
            </a:r>
          </a:p>
          <a:p>
            <a:r>
              <a:rPr lang="ru-RU" b="1">
                <a:solidFill>
                  <a:srgbClr val="FF3300"/>
                </a:solidFill>
              </a:rPr>
              <a:t>9см</a:t>
            </a:r>
            <a:r>
              <a:rPr lang="ru-RU" b="1" baseline="30000">
                <a:solidFill>
                  <a:srgbClr val="FF3300"/>
                </a:solidFill>
              </a:rPr>
              <a:t>2</a:t>
            </a:r>
            <a:endParaRPr lang="ru-RU" b="1">
              <a:solidFill>
                <a:srgbClr val="FF3300"/>
              </a:solidFill>
            </a:endParaRPr>
          </a:p>
          <a:p>
            <a:endParaRPr lang="ru-RU" b="1"/>
          </a:p>
          <a:p>
            <a:r>
              <a:rPr lang="ru-RU" b="1"/>
              <a:t>Площадь диагонального сечения</a:t>
            </a:r>
          </a:p>
          <a:p>
            <a:r>
              <a:rPr lang="ru-RU" b="1">
                <a:solidFill>
                  <a:srgbClr val="FF3300"/>
                </a:solidFill>
              </a:rPr>
              <a:t>15</a:t>
            </a:r>
            <a:r>
              <a:rPr lang="ru-RU" b="1">
                <a:solidFill>
                  <a:srgbClr val="FF3300"/>
                </a:solidFill>
                <a:cs typeface="Arial" charset="0"/>
              </a:rPr>
              <a:t>√</a:t>
            </a:r>
            <a:r>
              <a:rPr lang="en-US" b="1">
                <a:solidFill>
                  <a:srgbClr val="FF3300"/>
                </a:solidFill>
                <a:cs typeface="Arial" charset="0"/>
              </a:rPr>
              <a:t>2</a:t>
            </a:r>
            <a:r>
              <a:rPr lang="ru-RU" b="1">
                <a:solidFill>
                  <a:srgbClr val="FF3300"/>
                </a:solidFill>
                <a:cs typeface="Arial" charset="0"/>
              </a:rPr>
              <a:t>см</a:t>
            </a:r>
            <a:r>
              <a:rPr lang="ru-RU" b="1" baseline="30000">
                <a:solidFill>
                  <a:srgbClr val="FF3300"/>
                </a:solidFill>
                <a:cs typeface="Arial" charset="0"/>
              </a:rPr>
              <a:t>2</a:t>
            </a:r>
            <a:endParaRPr lang="en-US" b="1">
              <a:solidFill>
                <a:srgbClr val="FF3300"/>
              </a:solidFill>
              <a:cs typeface="Arial" charset="0"/>
            </a:endParaRPr>
          </a:p>
          <a:p>
            <a:endParaRPr lang="ru-RU" b="1">
              <a:solidFill>
                <a:srgbClr val="FF3300"/>
              </a:solidFill>
            </a:endParaRPr>
          </a:p>
          <a:p>
            <a:r>
              <a:rPr lang="ru-RU" b="1"/>
              <a:t>Площадь боковой поверхности</a:t>
            </a:r>
          </a:p>
          <a:p>
            <a:r>
              <a:rPr lang="ru-RU" b="1">
                <a:solidFill>
                  <a:srgbClr val="FF3300"/>
                </a:solidFill>
              </a:rPr>
              <a:t>60см</a:t>
            </a:r>
            <a:r>
              <a:rPr lang="ru-RU" b="1" baseline="30000">
                <a:solidFill>
                  <a:srgbClr val="FF3300"/>
                </a:solidFill>
              </a:rPr>
              <a:t>2</a:t>
            </a:r>
            <a:endParaRPr lang="ru-RU" b="1">
              <a:solidFill>
                <a:srgbClr val="FF3300"/>
              </a:solidFill>
            </a:endParaRPr>
          </a:p>
          <a:p>
            <a:endParaRPr lang="ru-RU" b="1"/>
          </a:p>
          <a:p>
            <a:r>
              <a:rPr lang="ru-RU" b="1"/>
              <a:t>Площадь поверхности призмы</a:t>
            </a:r>
          </a:p>
          <a:p>
            <a:r>
              <a:rPr lang="ru-RU" b="1">
                <a:solidFill>
                  <a:srgbClr val="FF3300"/>
                </a:solidFill>
              </a:rPr>
              <a:t>78см</a:t>
            </a:r>
            <a:r>
              <a:rPr lang="ru-RU" b="1" baseline="30000">
                <a:solidFill>
                  <a:srgbClr val="FF3300"/>
                </a:solidFill>
              </a:rPr>
              <a:t>2</a:t>
            </a:r>
            <a:endParaRPr lang="ru-RU" b="1">
              <a:solidFill>
                <a:srgbClr val="FF3300"/>
              </a:solidFill>
            </a:endParaRPr>
          </a:p>
        </p:txBody>
      </p:sp>
      <p:sp>
        <p:nvSpPr>
          <p:cNvPr id="97" name="Line 31"/>
          <p:cNvSpPr>
            <a:spLocks noChangeShapeType="1"/>
          </p:cNvSpPr>
          <p:nvPr/>
        </p:nvSpPr>
        <p:spPr bwMode="auto">
          <a:xfrm>
            <a:off x="1619250" y="3141663"/>
            <a:ext cx="1081088" cy="1079500"/>
          </a:xfrm>
          <a:prstGeom prst="line">
            <a:avLst/>
          </a:prstGeom>
          <a:noFill/>
          <a:ln w="9525">
            <a:solidFill>
              <a:schemeClr val="tx1"/>
            </a:solidFill>
            <a:prstDash val="lg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98" name="Line 32"/>
          <p:cNvSpPr>
            <a:spLocks noChangeShapeType="1"/>
          </p:cNvSpPr>
          <p:nvPr/>
        </p:nvSpPr>
        <p:spPr bwMode="auto">
          <a:xfrm flipH="1">
            <a:off x="2700338" y="476250"/>
            <a:ext cx="647700" cy="37449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99" name="Line 33"/>
          <p:cNvSpPr>
            <a:spLocks noChangeShapeType="1"/>
          </p:cNvSpPr>
          <p:nvPr/>
        </p:nvSpPr>
        <p:spPr bwMode="auto">
          <a:xfrm>
            <a:off x="1619250" y="404813"/>
            <a:ext cx="1081088" cy="3887787"/>
          </a:xfrm>
          <a:prstGeom prst="line">
            <a:avLst/>
          </a:prstGeom>
          <a:noFill/>
          <a:ln w="9525">
            <a:solidFill>
              <a:schemeClr val="tx1"/>
            </a:solidFill>
            <a:prstDash val="lg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4348" name="Line 34"/>
          <p:cNvSpPr>
            <a:spLocks noChangeShapeType="1"/>
          </p:cNvSpPr>
          <p:nvPr/>
        </p:nvSpPr>
        <p:spPr bwMode="auto">
          <a:xfrm flipH="1" flipV="1">
            <a:off x="1619250" y="404813"/>
            <a:ext cx="1081088" cy="1079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4349" name="Line 35"/>
          <p:cNvSpPr>
            <a:spLocks noChangeShapeType="1"/>
          </p:cNvSpPr>
          <p:nvPr/>
        </p:nvSpPr>
        <p:spPr bwMode="auto">
          <a:xfrm>
            <a:off x="1619250" y="476250"/>
            <a:ext cx="0" cy="2736850"/>
          </a:xfrm>
          <a:prstGeom prst="line">
            <a:avLst/>
          </a:prstGeom>
          <a:noFill/>
          <a:ln w="28575">
            <a:solidFill>
              <a:schemeClr val="tx1"/>
            </a:solidFill>
            <a:prstDash val="lg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4350" name="Line 36"/>
          <p:cNvSpPr>
            <a:spLocks noChangeShapeType="1"/>
          </p:cNvSpPr>
          <p:nvPr/>
        </p:nvSpPr>
        <p:spPr bwMode="auto">
          <a:xfrm>
            <a:off x="1619250" y="3141663"/>
            <a:ext cx="1081088" cy="1079500"/>
          </a:xfrm>
          <a:prstGeom prst="line">
            <a:avLst/>
          </a:prstGeom>
          <a:noFill/>
          <a:ln w="9525">
            <a:solidFill>
              <a:schemeClr val="tx1"/>
            </a:solidFill>
            <a:prstDash val="lg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4351" name="Line 37"/>
          <p:cNvSpPr>
            <a:spLocks noChangeShapeType="1"/>
          </p:cNvSpPr>
          <p:nvPr/>
        </p:nvSpPr>
        <p:spPr bwMode="auto">
          <a:xfrm flipH="1" flipV="1">
            <a:off x="1619250" y="404813"/>
            <a:ext cx="1081088" cy="1079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4352" name="Line 38"/>
          <p:cNvSpPr>
            <a:spLocks noChangeShapeType="1"/>
          </p:cNvSpPr>
          <p:nvPr/>
        </p:nvSpPr>
        <p:spPr bwMode="auto">
          <a:xfrm>
            <a:off x="1619250" y="476250"/>
            <a:ext cx="0" cy="2736850"/>
          </a:xfrm>
          <a:prstGeom prst="line">
            <a:avLst/>
          </a:prstGeom>
          <a:noFill/>
          <a:ln w="28575">
            <a:solidFill>
              <a:schemeClr val="tx1"/>
            </a:solidFill>
            <a:prstDash val="lg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4353" name="Line 39"/>
          <p:cNvSpPr>
            <a:spLocks noChangeShapeType="1"/>
          </p:cNvSpPr>
          <p:nvPr/>
        </p:nvSpPr>
        <p:spPr bwMode="auto">
          <a:xfrm>
            <a:off x="1619250" y="3141663"/>
            <a:ext cx="1081088" cy="1079500"/>
          </a:xfrm>
          <a:prstGeom prst="line">
            <a:avLst/>
          </a:prstGeom>
          <a:noFill/>
          <a:ln w="9525">
            <a:solidFill>
              <a:schemeClr val="tx1"/>
            </a:solidFill>
            <a:prstDash val="lg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grpSp>
        <p:nvGrpSpPr>
          <p:cNvPr id="6" name="Group 44"/>
          <p:cNvGrpSpPr>
            <a:grpSpLocks/>
          </p:cNvGrpSpPr>
          <p:nvPr/>
        </p:nvGrpSpPr>
        <p:grpSpPr bwMode="auto">
          <a:xfrm>
            <a:off x="1619250" y="404813"/>
            <a:ext cx="1081088" cy="3816350"/>
            <a:chOff x="1020" y="255"/>
            <a:chExt cx="681" cy="2404"/>
          </a:xfrm>
        </p:grpSpPr>
        <p:sp>
          <p:nvSpPr>
            <p:cNvPr id="14384" name="Line 40"/>
            <p:cNvSpPr>
              <a:spLocks noChangeShapeType="1"/>
            </p:cNvSpPr>
            <p:nvPr/>
          </p:nvSpPr>
          <p:spPr bwMode="auto">
            <a:xfrm>
              <a:off x="1701" y="935"/>
              <a:ext cx="0" cy="172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85" name="Line 41"/>
            <p:cNvSpPr>
              <a:spLocks noChangeShapeType="1"/>
            </p:cNvSpPr>
            <p:nvPr/>
          </p:nvSpPr>
          <p:spPr bwMode="auto">
            <a:xfrm flipH="1" flipV="1">
              <a:off x="1020" y="255"/>
              <a:ext cx="681" cy="6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86" name="Line 42"/>
            <p:cNvSpPr>
              <a:spLocks noChangeShapeType="1"/>
            </p:cNvSpPr>
            <p:nvPr/>
          </p:nvSpPr>
          <p:spPr bwMode="auto">
            <a:xfrm>
              <a:off x="1020" y="300"/>
              <a:ext cx="0" cy="172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lgDash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87" name="Line 43"/>
            <p:cNvSpPr>
              <a:spLocks noChangeShapeType="1"/>
            </p:cNvSpPr>
            <p:nvPr/>
          </p:nvSpPr>
          <p:spPr bwMode="auto">
            <a:xfrm>
              <a:off x="1020" y="1979"/>
              <a:ext cx="681" cy="6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lgDash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4355" name="Group 45"/>
          <p:cNvGrpSpPr>
            <a:grpSpLocks/>
          </p:cNvGrpSpPr>
          <p:nvPr/>
        </p:nvGrpSpPr>
        <p:grpSpPr bwMode="auto">
          <a:xfrm>
            <a:off x="611188" y="2781300"/>
            <a:ext cx="3157537" cy="1879600"/>
            <a:chOff x="463" y="1401"/>
            <a:chExt cx="1989" cy="1184"/>
          </a:xfrm>
        </p:grpSpPr>
        <p:grpSp>
          <p:nvGrpSpPr>
            <p:cNvPr id="14375" name="Group 46"/>
            <p:cNvGrpSpPr>
              <a:grpSpLocks/>
            </p:cNvGrpSpPr>
            <p:nvPr/>
          </p:nvGrpSpPr>
          <p:grpSpPr bwMode="auto">
            <a:xfrm>
              <a:off x="657" y="1661"/>
              <a:ext cx="1588" cy="680"/>
              <a:chOff x="657" y="1661"/>
              <a:chExt cx="1588" cy="680"/>
            </a:xfrm>
          </p:grpSpPr>
          <p:sp>
            <p:nvSpPr>
              <p:cNvPr id="14380" name="Line 47"/>
              <p:cNvSpPr>
                <a:spLocks noChangeShapeType="1"/>
              </p:cNvSpPr>
              <p:nvPr/>
            </p:nvSpPr>
            <p:spPr bwMode="auto">
              <a:xfrm flipV="1">
                <a:off x="657" y="1661"/>
                <a:ext cx="454" cy="68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prstDash val="lgDash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381" name="Line 48"/>
              <p:cNvSpPr>
                <a:spLocks noChangeShapeType="1"/>
              </p:cNvSpPr>
              <p:nvPr/>
            </p:nvSpPr>
            <p:spPr bwMode="auto">
              <a:xfrm>
                <a:off x="1111" y="1661"/>
                <a:ext cx="113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prstDash val="lgDash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382" name="Line 49"/>
              <p:cNvSpPr>
                <a:spLocks noChangeShapeType="1"/>
              </p:cNvSpPr>
              <p:nvPr/>
            </p:nvSpPr>
            <p:spPr bwMode="auto">
              <a:xfrm>
                <a:off x="657" y="2341"/>
                <a:ext cx="113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383" name="Line 50"/>
              <p:cNvSpPr>
                <a:spLocks noChangeShapeType="1"/>
              </p:cNvSpPr>
              <p:nvPr/>
            </p:nvSpPr>
            <p:spPr bwMode="auto">
              <a:xfrm flipH="1">
                <a:off x="1791" y="1661"/>
                <a:ext cx="409" cy="68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14376" name="Text Box 51"/>
            <p:cNvSpPr txBox="1">
              <a:spLocks noChangeArrowheads="1"/>
            </p:cNvSpPr>
            <p:nvPr/>
          </p:nvSpPr>
          <p:spPr bwMode="auto">
            <a:xfrm>
              <a:off x="463" y="2354"/>
              <a:ext cx="212" cy="231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A</a:t>
              </a:r>
              <a:endParaRPr lang="ru-RU"/>
            </a:p>
          </p:txBody>
        </p:sp>
        <p:sp>
          <p:nvSpPr>
            <p:cNvPr id="14377" name="Text Box 52"/>
            <p:cNvSpPr txBox="1">
              <a:spLocks noChangeArrowheads="1"/>
            </p:cNvSpPr>
            <p:nvPr/>
          </p:nvSpPr>
          <p:spPr bwMode="auto">
            <a:xfrm>
              <a:off x="1824" y="2309"/>
              <a:ext cx="212" cy="231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B</a:t>
              </a:r>
              <a:endParaRPr lang="ru-RU"/>
            </a:p>
          </p:txBody>
        </p:sp>
        <p:sp>
          <p:nvSpPr>
            <p:cNvPr id="14378" name="Text Box 53"/>
            <p:cNvSpPr txBox="1">
              <a:spLocks noChangeArrowheads="1"/>
            </p:cNvSpPr>
            <p:nvPr/>
          </p:nvSpPr>
          <p:spPr bwMode="auto">
            <a:xfrm>
              <a:off x="2232" y="1492"/>
              <a:ext cx="220" cy="231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C</a:t>
              </a:r>
              <a:endParaRPr lang="ru-RU"/>
            </a:p>
          </p:txBody>
        </p:sp>
        <p:sp>
          <p:nvSpPr>
            <p:cNvPr id="14379" name="Text Box 54"/>
            <p:cNvSpPr txBox="1">
              <a:spLocks noChangeArrowheads="1"/>
            </p:cNvSpPr>
            <p:nvPr/>
          </p:nvSpPr>
          <p:spPr bwMode="auto">
            <a:xfrm>
              <a:off x="1098" y="1401"/>
              <a:ext cx="220" cy="231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D</a:t>
              </a:r>
              <a:endParaRPr lang="ru-RU"/>
            </a:p>
          </p:txBody>
        </p:sp>
      </p:grpSp>
      <p:sp>
        <p:nvSpPr>
          <p:cNvPr id="14356" name="Line 55"/>
          <p:cNvSpPr>
            <a:spLocks noChangeShapeType="1"/>
          </p:cNvSpPr>
          <p:nvPr/>
        </p:nvSpPr>
        <p:spPr bwMode="auto">
          <a:xfrm>
            <a:off x="1619250" y="404813"/>
            <a:ext cx="1081088" cy="3887787"/>
          </a:xfrm>
          <a:prstGeom prst="line">
            <a:avLst/>
          </a:prstGeom>
          <a:noFill/>
          <a:ln w="9525">
            <a:solidFill>
              <a:schemeClr val="tx1"/>
            </a:solidFill>
            <a:prstDash val="lg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4357" name="Line 56"/>
          <p:cNvSpPr>
            <a:spLocks noChangeShapeType="1"/>
          </p:cNvSpPr>
          <p:nvPr/>
        </p:nvSpPr>
        <p:spPr bwMode="auto">
          <a:xfrm>
            <a:off x="3348038" y="476250"/>
            <a:ext cx="0" cy="273685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4358" name="Line 57"/>
          <p:cNvSpPr>
            <a:spLocks noChangeShapeType="1"/>
          </p:cNvSpPr>
          <p:nvPr/>
        </p:nvSpPr>
        <p:spPr bwMode="auto">
          <a:xfrm>
            <a:off x="900113" y="1484313"/>
            <a:ext cx="0" cy="280828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grpSp>
        <p:nvGrpSpPr>
          <p:cNvPr id="14359" name="Group 58"/>
          <p:cNvGrpSpPr>
            <a:grpSpLocks/>
          </p:cNvGrpSpPr>
          <p:nvPr/>
        </p:nvGrpSpPr>
        <p:grpSpPr bwMode="auto">
          <a:xfrm>
            <a:off x="1619250" y="404813"/>
            <a:ext cx="1081088" cy="3816350"/>
            <a:chOff x="1020" y="255"/>
            <a:chExt cx="681" cy="2404"/>
          </a:xfrm>
        </p:grpSpPr>
        <p:sp>
          <p:nvSpPr>
            <p:cNvPr id="14371" name="Line 59"/>
            <p:cNvSpPr>
              <a:spLocks noChangeShapeType="1"/>
            </p:cNvSpPr>
            <p:nvPr/>
          </p:nvSpPr>
          <p:spPr bwMode="auto">
            <a:xfrm>
              <a:off x="1701" y="935"/>
              <a:ext cx="0" cy="172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72" name="Line 60"/>
            <p:cNvSpPr>
              <a:spLocks noChangeShapeType="1"/>
            </p:cNvSpPr>
            <p:nvPr/>
          </p:nvSpPr>
          <p:spPr bwMode="auto">
            <a:xfrm flipH="1" flipV="1">
              <a:off x="1020" y="255"/>
              <a:ext cx="681" cy="6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73" name="Line 61"/>
            <p:cNvSpPr>
              <a:spLocks noChangeShapeType="1"/>
            </p:cNvSpPr>
            <p:nvPr/>
          </p:nvSpPr>
          <p:spPr bwMode="auto">
            <a:xfrm>
              <a:off x="1020" y="300"/>
              <a:ext cx="0" cy="172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lgDash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74" name="Line 62"/>
            <p:cNvSpPr>
              <a:spLocks noChangeShapeType="1"/>
            </p:cNvSpPr>
            <p:nvPr/>
          </p:nvSpPr>
          <p:spPr bwMode="auto">
            <a:xfrm>
              <a:off x="1020" y="1979"/>
              <a:ext cx="681" cy="6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lgDash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4360" name="Group 63"/>
          <p:cNvGrpSpPr>
            <a:grpSpLocks/>
          </p:cNvGrpSpPr>
          <p:nvPr/>
        </p:nvGrpSpPr>
        <p:grpSpPr bwMode="auto">
          <a:xfrm>
            <a:off x="611188" y="2781300"/>
            <a:ext cx="3157537" cy="1879600"/>
            <a:chOff x="463" y="1401"/>
            <a:chExt cx="1989" cy="1184"/>
          </a:xfrm>
        </p:grpSpPr>
        <p:grpSp>
          <p:nvGrpSpPr>
            <p:cNvPr id="14362" name="Group 64"/>
            <p:cNvGrpSpPr>
              <a:grpSpLocks/>
            </p:cNvGrpSpPr>
            <p:nvPr/>
          </p:nvGrpSpPr>
          <p:grpSpPr bwMode="auto">
            <a:xfrm>
              <a:off x="657" y="1661"/>
              <a:ext cx="1588" cy="680"/>
              <a:chOff x="657" y="1661"/>
              <a:chExt cx="1588" cy="680"/>
            </a:xfrm>
          </p:grpSpPr>
          <p:sp>
            <p:nvSpPr>
              <p:cNvPr id="14367" name="Line 65"/>
              <p:cNvSpPr>
                <a:spLocks noChangeShapeType="1"/>
              </p:cNvSpPr>
              <p:nvPr/>
            </p:nvSpPr>
            <p:spPr bwMode="auto">
              <a:xfrm flipV="1">
                <a:off x="657" y="1661"/>
                <a:ext cx="454" cy="68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prstDash val="lgDash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368" name="Line 66"/>
              <p:cNvSpPr>
                <a:spLocks noChangeShapeType="1"/>
              </p:cNvSpPr>
              <p:nvPr/>
            </p:nvSpPr>
            <p:spPr bwMode="auto">
              <a:xfrm>
                <a:off x="1111" y="1661"/>
                <a:ext cx="113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prstDash val="lgDash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369" name="Line 67"/>
              <p:cNvSpPr>
                <a:spLocks noChangeShapeType="1"/>
              </p:cNvSpPr>
              <p:nvPr/>
            </p:nvSpPr>
            <p:spPr bwMode="auto">
              <a:xfrm>
                <a:off x="657" y="2341"/>
                <a:ext cx="113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370" name="Line 68"/>
              <p:cNvSpPr>
                <a:spLocks noChangeShapeType="1"/>
              </p:cNvSpPr>
              <p:nvPr/>
            </p:nvSpPr>
            <p:spPr bwMode="auto">
              <a:xfrm flipH="1">
                <a:off x="1791" y="1661"/>
                <a:ext cx="409" cy="68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14363" name="Text Box 69"/>
            <p:cNvSpPr txBox="1">
              <a:spLocks noChangeArrowheads="1"/>
            </p:cNvSpPr>
            <p:nvPr/>
          </p:nvSpPr>
          <p:spPr bwMode="auto">
            <a:xfrm>
              <a:off x="463" y="2354"/>
              <a:ext cx="21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A</a:t>
              </a:r>
              <a:endParaRPr lang="ru-RU"/>
            </a:p>
          </p:txBody>
        </p:sp>
        <p:sp>
          <p:nvSpPr>
            <p:cNvPr id="14364" name="Text Box 70"/>
            <p:cNvSpPr txBox="1">
              <a:spLocks noChangeArrowheads="1"/>
            </p:cNvSpPr>
            <p:nvPr/>
          </p:nvSpPr>
          <p:spPr bwMode="auto">
            <a:xfrm>
              <a:off x="1824" y="2309"/>
              <a:ext cx="212" cy="231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B</a:t>
              </a:r>
              <a:endParaRPr lang="ru-RU"/>
            </a:p>
          </p:txBody>
        </p:sp>
        <p:sp>
          <p:nvSpPr>
            <p:cNvPr id="14365" name="Text Box 71"/>
            <p:cNvSpPr txBox="1">
              <a:spLocks noChangeArrowheads="1"/>
            </p:cNvSpPr>
            <p:nvPr/>
          </p:nvSpPr>
          <p:spPr bwMode="auto">
            <a:xfrm>
              <a:off x="2232" y="1492"/>
              <a:ext cx="220" cy="231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C</a:t>
              </a:r>
              <a:endParaRPr lang="ru-RU"/>
            </a:p>
          </p:txBody>
        </p:sp>
        <p:sp>
          <p:nvSpPr>
            <p:cNvPr id="14366" name="Text Box 72"/>
            <p:cNvSpPr txBox="1">
              <a:spLocks noChangeArrowheads="1"/>
            </p:cNvSpPr>
            <p:nvPr/>
          </p:nvSpPr>
          <p:spPr bwMode="auto">
            <a:xfrm>
              <a:off x="1098" y="1401"/>
              <a:ext cx="220" cy="231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D</a:t>
              </a:r>
              <a:endParaRPr lang="ru-RU"/>
            </a:p>
          </p:txBody>
        </p:sp>
      </p:grpSp>
      <p:sp>
        <p:nvSpPr>
          <p:cNvPr id="14361" name="Line 73"/>
          <p:cNvSpPr>
            <a:spLocks noChangeShapeType="1"/>
          </p:cNvSpPr>
          <p:nvPr/>
        </p:nvSpPr>
        <p:spPr bwMode="auto">
          <a:xfrm>
            <a:off x="1619250" y="404813"/>
            <a:ext cx="1081088" cy="3887787"/>
          </a:xfrm>
          <a:prstGeom prst="line">
            <a:avLst/>
          </a:prstGeom>
          <a:noFill/>
          <a:ln w="9525">
            <a:solidFill>
              <a:schemeClr val="tx1"/>
            </a:solidFill>
            <a:prstDash val="lg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3" dur="1" fill="hold"/>
                                        <p:tgtEl>
                                          <p:spTgt spid="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0" dur="1" fill="hold"/>
                                        <p:tgtEl>
                                          <p:spTgt spid="9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7" dur="1" fill="hold"/>
                                        <p:tgtEl>
                                          <p:spTgt spid="9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9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9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7" dur="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58" dur="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9" dur="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0" dur="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6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0" dur="1" fill="hold"/>
                                        <p:tgtEl>
                                          <p:spTgt spid="9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9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9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0" dur="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81" dur="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2" dur="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" dur="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8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93" dur="1" fill="hold"/>
                                        <p:tgtEl>
                                          <p:spTgt spid="9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96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96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4" dur="1" fill="hold"/>
                                        <p:tgtEl>
                                          <p:spTgt spid="96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96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96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15" dur="1" fill="hold"/>
                                        <p:tgtEl>
                                          <p:spTgt spid="96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" grpId="0" animBg="1"/>
      <p:bldP spid="98" grpId="0" animBg="1"/>
      <p:bldP spid="9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5" descr="bd06453_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29000" y="4419600"/>
            <a:ext cx="2133600" cy="212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3" name="Picture 6" descr="ph02053j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19800" y="2514600"/>
            <a:ext cx="2743200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4" name="Picture 7" descr="tr00656_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57600" y="1981200"/>
            <a:ext cx="1622425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5" name="Picture 8" descr="j014582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8600" y="2057400"/>
            <a:ext cx="2555875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6" name="WordArt 19"/>
          <p:cNvSpPr>
            <a:spLocks noChangeArrowheads="1" noChangeShapeType="1" noTextEdit="1"/>
          </p:cNvSpPr>
          <p:nvPr/>
        </p:nvSpPr>
        <p:spPr bwMode="auto">
          <a:xfrm>
            <a:off x="609600" y="685800"/>
            <a:ext cx="8077200" cy="838200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8889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/>
                  </a:outerShdw>
                </a:effectLst>
                <a:latin typeface="Impact"/>
              </a:rPr>
              <a:t>Применение призмы в архитектуре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3" descr="hh01114_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1752600"/>
            <a:ext cx="1843088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6" descr="hh00818_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67400" y="2362200"/>
            <a:ext cx="2562225" cy="103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4" name="Picture 7" descr="hh00816_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52600" y="3733800"/>
            <a:ext cx="1828800" cy="1328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050" name="Object 8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2050" name="Формула" r:id="rId6" imgW="114120" imgH="215640" progId="Equation.3">
              <p:embed/>
            </p:oleObj>
          </a:graphicData>
        </a:graphic>
      </p:graphicFrame>
      <p:pic>
        <p:nvPicPr>
          <p:cNvPr id="2055" name="Picture 9" descr="hh00815_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657600" y="1752600"/>
            <a:ext cx="1325563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6" name="Picture 10" descr="bs00932_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724400" y="3505200"/>
            <a:ext cx="2438400" cy="180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7" name="Picture 11" descr="bd10039_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553200" y="5029200"/>
            <a:ext cx="2044700" cy="171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8" name="Picture 12" descr="bd09199_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09600" y="5257800"/>
            <a:ext cx="1444625" cy="1343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9" name="WordArt 13"/>
          <p:cNvSpPr>
            <a:spLocks noChangeArrowheads="1" noChangeShapeType="1" noTextEdit="1"/>
          </p:cNvSpPr>
          <p:nvPr/>
        </p:nvSpPr>
        <p:spPr bwMode="auto">
          <a:xfrm>
            <a:off x="838200" y="457200"/>
            <a:ext cx="7772400" cy="914400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1606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/>
                  </a:outerShdw>
                </a:effectLst>
                <a:latin typeface="Impact"/>
              </a:rPr>
              <a:t>Применение призмы в быту.</a:t>
            </a:r>
          </a:p>
        </p:txBody>
      </p:sp>
      <p:graphicFrame>
        <p:nvGraphicFramePr>
          <p:cNvPr id="2051" name="Object 14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2051" name="Формула" r:id="rId11" imgW="114120" imgH="215640" progId="Equation.3">
              <p:embed/>
            </p:oleObj>
          </a:graphicData>
        </a:graphic>
      </p:graphicFrame>
      <p:sp>
        <p:nvSpPr>
          <p:cNvPr id="12" name="Прямоугольник 11"/>
          <p:cNvSpPr/>
          <p:nvPr/>
        </p:nvSpPr>
        <p:spPr bwMode="auto">
          <a:xfrm>
            <a:off x="3786188" y="0"/>
            <a:ext cx="2214562" cy="4286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eaLnBrk="0" hangingPunct="0">
              <a:defRPr/>
            </a:pPr>
            <a:r>
              <a:rPr lang="en-US" sz="2000" b="1" dirty="0">
                <a:solidFill>
                  <a:schemeClr val="bg1"/>
                </a:solidFill>
                <a:latin typeface="Times New Roman" pitchFamily="18" charset="0"/>
                <a:hlinkClick r:id="rId12"/>
              </a:rPr>
              <a:t>Prezentacii.com</a:t>
            </a:r>
            <a:endParaRPr lang="ru-RU" sz="2000" b="1" dirty="0">
              <a:solidFill>
                <a:schemeClr val="bg1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Поток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Поток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240</TotalTime>
  <Words>297</Words>
  <Application>Microsoft Office PowerPoint</Application>
  <PresentationFormat>Экран (4:3)</PresentationFormat>
  <Paragraphs>79</Paragraphs>
  <Slides>11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3</vt:i4>
      </vt:variant>
      <vt:variant>
        <vt:lpstr>Заголовки слайдов</vt:lpstr>
      </vt:variant>
      <vt:variant>
        <vt:i4>11</vt:i4>
      </vt:variant>
    </vt:vector>
  </HeadingPairs>
  <TitlesOfParts>
    <vt:vector size="21" baseType="lpstr">
      <vt:lpstr>Arial</vt:lpstr>
      <vt:lpstr>Calibri</vt:lpstr>
      <vt:lpstr>Constantia</vt:lpstr>
      <vt:lpstr>Wingdings 2</vt:lpstr>
      <vt:lpstr>Batang</vt:lpstr>
      <vt:lpstr>Wingdings</vt:lpstr>
      <vt:lpstr>Поток</vt:lpstr>
      <vt:lpstr>Изображение Paintbrush</vt:lpstr>
      <vt:lpstr>Точечный рисунок</vt:lpstr>
      <vt:lpstr>Microsoft Equation 3.0</vt:lpstr>
      <vt:lpstr>Автор: Самохвалова Т.М</vt:lpstr>
      <vt:lpstr>Слайд 2</vt:lpstr>
      <vt:lpstr>Все призмы делятся на прямые и наклонные. </vt:lpstr>
      <vt:lpstr>Свойства призмы. </vt:lpstr>
      <vt:lpstr>Сечение призмы  </vt:lpstr>
      <vt:lpstr>Слайд 6</vt:lpstr>
      <vt:lpstr>Сечение правильной призмы.</vt:lpstr>
      <vt:lpstr>Задача.</vt:lpstr>
      <vt:lpstr>Слайд 9</vt:lpstr>
      <vt:lpstr>Слайд 10</vt:lpstr>
      <vt:lpstr>Слайд 11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ПРИЗМА.</dc:title>
  <dc:creator>Admin</dc:creator>
  <cp:lastModifiedBy>Admin</cp:lastModifiedBy>
  <cp:revision>15</cp:revision>
  <dcterms:created xsi:type="dcterms:W3CDTF">2008-05-12T16:23:03Z</dcterms:created>
  <dcterms:modified xsi:type="dcterms:W3CDTF">2012-08-22T10:38:06Z</dcterms:modified>
</cp:coreProperties>
</file>