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32"/>
  </p:notesMasterIdLst>
  <p:handoutMasterIdLst>
    <p:handoutMasterId r:id="rId33"/>
  </p:handoutMasterIdLst>
  <p:sldIdLst>
    <p:sldId id="256" r:id="rId2"/>
    <p:sldId id="267" r:id="rId3"/>
    <p:sldId id="268" r:id="rId4"/>
    <p:sldId id="269" r:id="rId5"/>
    <p:sldId id="257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CCCC00"/>
    <a:srgbClr val="CCFF99"/>
    <a:srgbClr val="CC0099"/>
    <a:srgbClr val="FFCC00"/>
    <a:srgbClr val="3399FF"/>
    <a:srgbClr val="FF6600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37" autoAdjust="0"/>
    <p:restoredTop sz="94681" autoAdjust="0"/>
  </p:normalViewPr>
  <p:slideViewPr>
    <p:cSldViewPr>
      <p:cViewPr>
        <p:scale>
          <a:sx n="66" d="100"/>
          <a:sy n="66" d="100"/>
        </p:scale>
        <p:origin x="-2274" y="-7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6360B261-3537-4FEA-AF11-C423A922586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0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0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0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A29EB5FB-F5D8-4E47-8CA0-04472769865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DF0BD88-712C-4EEE-AB00-EDBADA7322D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0423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E6D8C-4412-4AA2-B3A2-86FD39BD27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DAC666-426B-4DF6-B7DB-B4A066F0E1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A2D3A-C5F5-4FD5-8E75-020F4C03F8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8653E-00E2-46B0-B980-081CEA4C4B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222E29-BC59-4326-B39E-06F334A4309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D3B72-F774-494C-B038-401A68554F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A20702-C19C-495B-8B45-2D37F60329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F3EAD1-C3FC-4E19-A457-5BE4E35850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446F1-CF77-4BE4-9368-3CCCB54C62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B87CD-D2BD-47D5-A96E-D6D0C6BEF8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80010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95085B96-0838-4962-A1AC-26E4A2906A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9396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59397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5940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0CA290-A76E-4B07-97E1-AD9DEC29252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AC63-EAC4-4AAB-8CE0-40993B17F661}" type="slidenum">
              <a:rPr lang="ru-RU"/>
              <a:pPr/>
              <a:t>1</a:t>
            </a:fld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600" b="1" baseline="-25000">
                <a:latin typeface="Monotype Corsiva" pitchFamily="66" charset="0"/>
              </a:rPr>
              <a:t>Познание как предмет философского анализа</a:t>
            </a:r>
            <a:r>
              <a:rPr lang="ru-RU" sz="4600" b="1" baseline="-25000"/>
              <a:t/>
            </a:r>
            <a:br>
              <a:rPr lang="ru-RU" sz="4600" b="1" baseline="-25000"/>
            </a:br>
            <a:endParaRPr lang="ru-RU" sz="4600" b="1" baseline="-250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700213"/>
            <a:ext cx="8001000" cy="1368425"/>
          </a:xfrm>
        </p:spPr>
        <p:txBody>
          <a:bodyPr/>
          <a:lstStyle/>
          <a:p>
            <a:pPr marL="304800" indent="-304800">
              <a:lnSpc>
                <a:spcPct val="80000"/>
              </a:lnSpc>
            </a:pPr>
            <a:endParaRPr lang="ru-RU" sz="1500" b="1"/>
          </a:p>
          <a:p>
            <a:pPr marL="304800" indent="-304800">
              <a:lnSpc>
                <a:spcPct val="80000"/>
              </a:lnSpc>
            </a:pPr>
            <a:r>
              <a:rPr lang="ru-RU" sz="2100">
                <a:latin typeface="Bookman Old Style" pitchFamily="18" charset="0"/>
              </a:rPr>
              <a:t>Термин “гносеология” происходит от греческих слов “gnosis” - “знание” и “logos” - учение и переводится как учение о познании. Термин “гносеология” имеет несколько значений:</a:t>
            </a:r>
          </a:p>
          <a:p>
            <a:pPr marL="304800" indent="-304800">
              <a:lnSpc>
                <a:spcPct val="80000"/>
              </a:lnSpc>
            </a:pPr>
            <a:endParaRPr lang="ru-RU" sz="1500"/>
          </a:p>
          <a:p>
            <a:pPr marL="723900" lvl="1" indent="-252413">
              <a:lnSpc>
                <a:spcPct val="80000"/>
              </a:lnSpc>
            </a:pPr>
            <a:endParaRPr lang="ru-RU" sz="1500" i="1"/>
          </a:p>
          <a:p>
            <a:pPr marL="304800" indent="-304800">
              <a:lnSpc>
                <a:spcPct val="80000"/>
              </a:lnSpc>
            </a:pPr>
            <a:endParaRPr lang="ru-RU" sz="1500" i="1"/>
          </a:p>
        </p:txBody>
      </p:sp>
      <p:sp>
        <p:nvSpPr>
          <p:cNvPr id="2072" name="Rectangle 24"/>
          <p:cNvSpPr>
            <a:spLocks noGrp="1" noChangeArrowheads="1"/>
          </p:cNvSpPr>
          <p:nvPr>
            <p:ph sz="half" idx="2"/>
          </p:nvPr>
        </p:nvSpPr>
        <p:spPr>
          <a:xfrm>
            <a:off x="539750" y="3213100"/>
            <a:ext cx="8001000" cy="2592388"/>
          </a:xfrm>
        </p:spPr>
        <p:txBody>
          <a:bodyPr/>
          <a:lstStyle/>
          <a:p>
            <a:pPr lvl="1"/>
            <a:r>
              <a:rPr lang="ru-RU" sz="2100">
                <a:latin typeface="Bookman Old Style" pitchFamily="18" charset="0"/>
              </a:rPr>
              <a:t>-учение о всеобщих механизмах и закономерностях познавательной деятельности человека и общества;</a:t>
            </a:r>
          </a:p>
          <a:p>
            <a:pPr lvl="1"/>
            <a:r>
              <a:rPr lang="ru-RU" sz="2100">
                <a:latin typeface="Bookman Old Style" pitchFamily="18" charset="0"/>
              </a:rPr>
              <a:t>-философская концепция, предметом которой является научное познание в его специфике. В этом случае используются и понятия “эпистемология”, “теория познания”.</a:t>
            </a:r>
            <a:r>
              <a:rPr lang="ru-RU"/>
              <a:t> </a:t>
            </a:r>
          </a:p>
          <a:p>
            <a:endParaRPr lang="ru-RU" sz="260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51" grpId="0" build="p"/>
      <p:bldP spid="207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B64F8-24AD-4667-A75D-A38DC089F48E}" type="slidenum">
              <a:rPr lang="ru-RU"/>
              <a:pPr/>
              <a:t>2</a:t>
            </a:fld>
            <a:endParaRPr lang="ru-RU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603250"/>
          </a:xfrm>
        </p:spPr>
        <p:txBody>
          <a:bodyPr/>
          <a:lstStyle/>
          <a:p>
            <a:pPr algn="ctr"/>
            <a:r>
              <a:rPr lang="ru-RU" sz="4600" baseline="-25000">
                <a:solidFill>
                  <a:schemeClr val="accent2"/>
                </a:solidFill>
                <a:latin typeface="Monotype Corsiva" pitchFamily="66" charset="0"/>
              </a:rPr>
              <a:t>Познание как предмет философского анализа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7966075" cy="18208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500" b="1" i="1">
                <a:solidFill>
                  <a:schemeClr val="accent2"/>
                </a:solidFill>
                <a:latin typeface="Bookman Old Style" pitchFamily="18" charset="0"/>
              </a:rPr>
              <a:t>Знание</a:t>
            </a:r>
            <a:r>
              <a:rPr lang="ru-RU" sz="2500" i="1">
                <a:latin typeface="Bookman Old Style" pitchFamily="18" charset="0"/>
              </a:rPr>
              <a:t> </a:t>
            </a:r>
            <a:r>
              <a:rPr lang="ru-RU" sz="2500">
                <a:latin typeface="Bookman Old Style" pitchFamily="18" charset="0"/>
              </a:rPr>
              <a:t>- объективная реальность, данная в сознании человека, который в своей деятельности отражает, идеально воспроизводит объективные закономерные связи реального мира.</a:t>
            </a:r>
            <a:r>
              <a:rPr lang="ru-RU" sz="2600"/>
              <a:t> </a:t>
            </a:r>
          </a:p>
          <a:p>
            <a:pPr>
              <a:lnSpc>
                <a:spcPct val="90000"/>
              </a:lnSpc>
            </a:pPr>
            <a:endParaRPr lang="ru-RU" sz="2600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11188" y="3500438"/>
            <a:ext cx="7848600" cy="2449512"/>
          </a:xfrm>
        </p:spPr>
        <p:txBody>
          <a:bodyPr/>
          <a:lstStyle/>
          <a:p>
            <a:r>
              <a:rPr lang="ru-RU" sz="2500" b="1" i="1">
                <a:solidFill>
                  <a:schemeClr val="accent2"/>
                </a:solidFill>
                <a:latin typeface="Bookman Old Style" pitchFamily="18" charset="0"/>
              </a:rPr>
              <a:t>Познание</a:t>
            </a:r>
            <a:r>
              <a:rPr lang="ru-RU" sz="2500">
                <a:latin typeface="Bookman Old Style" pitchFamily="18" charset="0"/>
              </a:rPr>
              <a:t> - обусловленный общественно-исторической практикой процесс приобретения и развития знания, его постоянное углубление, расширение и совершенствование. В результате взаимодействия объекта и субъекта появляется новое знание о мире.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539750" y="1773238"/>
            <a:ext cx="8207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04800" indent="-3048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endParaRPr lang="ru-RU" sz="1700" b="1"/>
          </a:p>
          <a:p>
            <a:pPr marL="304800" indent="-304800">
              <a:buFontTx/>
              <a:buChar char="•"/>
            </a:pPr>
            <a:endParaRPr lang="ru-RU" sz="2000">
              <a:latin typeface="Bookman Old Style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6144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/>
      <p:bldP spid="61443" grpId="0" build="p"/>
      <p:bldP spid="6144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DD731-D324-4F2C-83AF-9F1737C15D1B}" type="slidenum">
              <a:rPr lang="ru-RU"/>
              <a:pPr/>
              <a:t>3</a:t>
            </a:fld>
            <a:endParaRPr lang="ru-RU"/>
          </a:p>
        </p:txBody>
      </p:sp>
      <p:sp>
        <p:nvSpPr>
          <p:cNvPr id="72764" name="Rectangle 60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1108075"/>
          </a:xfrm>
        </p:spPr>
        <p:txBody>
          <a:bodyPr/>
          <a:lstStyle/>
          <a:p>
            <a:pPr algn="ctr"/>
            <a:r>
              <a:rPr lang="ru-RU" sz="4600" baseline="-25000">
                <a:solidFill>
                  <a:schemeClr val="accent2"/>
                </a:solidFill>
                <a:latin typeface="Monotype Corsiva" pitchFamily="66" charset="0"/>
              </a:rPr>
              <a:t>Познание как предмет философского анализа</a:t>
            </a:r>
            <a:r>
              <a:rPr lang="ru-RU" i="1"/>
              <a:t> </a:t>
            </a:r>
            <a:r>
              <a:rPr lang="en-US" i="1"/>
              <a:t/>
            </a:r>
            <a:br>
              <a:rPr lang="en-US" i="1"/>
            </a:br>
            <a:r>
              <a:rPr lang="ru-RU" sz="2800">
                <a:solidFill>
                  <a:schemeClr val="folHlink"/>
                </a:solidFill>
                <a:latin typeface="Monotype Corsiva" pitchFamily="66" charset="0"/>
              </a:rPr>
              <a:t>в античной философии</a:t>
            </a:r>
          </a:p>
        </p:txBody>
      </p:sp>
      <p:sp>
        <p:nvSpPr>
          <p:cNvPr id="72765" name="Rectangle 61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600" i="1" u="sng">
                <a:latin typeface="Bookman Old Style" pitchFamily="18" charset="0"/>
              </a:rPr>
              <a:t>Гераклит </a:t>
            </a:r>
            <a:r>
              <a:rPr lang="ru-RU" sz="2600">
                <a:latin typeface="Bookman Old Style" pitchFamily="18" charset="0"/>
              </a:rPr>
              <a:t>Эфесский</a:t>
            </a:r>
            <a:r>
              <a:rPr lang="ru-RU" sz="2600" b="1">
                <a:latin typeface="Bookman Old Style" pitchFamily="18" charset="0"/>
              </a:rPr>
              <a:t> </a:t>
            </a:r>
            <a:r>
              <a:rPr lang="ru-RU" sz="2600">
                <a:latin typeface="Bookman Old Style" pitchFamily="18" charset="0"/>
              </a:rPr>
              <a:t>считал, что человеческий, субъективный логос (то есть познание) имеет все возможности быть в согласии с объективным логосом.</a:t>
            </a:r>
          </a:p>
        </p:txBody>
      </p:sp>
      <p:sp>
        <p:nvSpPr>
          <p:cNvPr id="72766" name="Rectangle 62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600" i="1" u="sng">
                <a:latin typeface="Bookman Old Style" pitchFamily="18" charset="0"/>
              </a:rPr>
              <a:t>Зенон</a:t>
            </a:r>
            <a:r>
              <a:rPr lang="ru-RU" sz="2600">
                <a:latin typeface="Bookman Old Style" pitchFamily="18" charset="0"/>
              </a:rPr>
              <a:t> Элейский пытался выразить реальное развитие в логике понятий, обратив внимание на многообразные противоречия, возникающие при отображении объективного мира в сознании.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7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2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64" grpId="0"/>
      <p:bldP spid="72765" grpId="0" build="p"/>
      <p:bldP spid="7276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BFF4B-EBF7-40CF-800A-67593D01D9C2}" type="slidenum">
              <a:rPr lang="ru-RU"/>
              <a:pPr/>
              <a:t>4</a:t>
            </a:fld>
            <a:endParaRPr lang="ru-RU"/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600" baseline="-25000">
                <a:solidFill>
                  <a:schemeClr val="accent2"/>
                </a:solidFill>
                <a:latin typeface="Monotype Corsiva" pitchFamily="66" charset="0"/>
              </a:rPr>
              <a:t>Познание как предмет философского анализа</a:t>
            </a:r>
            <a:r>
              <a:rPr lang="ru-RU" i="1"/>
              <a:t> </a:t>
            </a:r>
            <a:r>
              <a:rPr lang="en-US" i="1"/>
              <a:t/>
            </a:r>
            <a:br>
              <a:rPr lang="en-US" i="1"/>
            </a:br>
            <a:r>
              <a:rPr lang="ru-RU" sz="2800">
                <a:solidFill>
                  <a:schemeClr val="folHlink"/>
                </a:solidFill>
                <a:latin typeface="Monotype Corsiva" pitchFamily="66" charset="0"/>
              </a:rPr>
              <a:t>в античной философии</a:t>
            </a: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200">
                <a:latin typeface="Bookman Old Style" pitchFamily="18" charset="0"/>
              </a:rPr>
              <a:t>Античные </a:t>
            </a:r>
            <a:r>
              <a:rPr lang="ru-RU" sz="2200" i="1" u="sng">
                <a:latin typeface="Bookman Old Style" pitchFamily="18" charset="0"/>
              </a:rPr>
              <a:t>софисты</a:t>
            </a:r>
            <a:r>
              <a:rPr lang="ru-RU" sz="2200">
                <a:latin typeface="Bookman Old Style" pitchFamily="18" charset="0"/>
              </a:rPr>
              <a:t> (Протагор, Горгий) исследовали мышление само по себе, его ошибки, противоречия, силу, стремились развить гибкость мышления, подчеркивали активную роль субъекта в процессе познания, анализировали возможности языка, слова в познании.</a:t>
            </a: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468313" y="4005263"/>
            <a:ext cx="8216900" cy="212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69900" indent="-469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sz="2200" i="1" u="sng">
                <a:latin typeface="Bookman Old Style" pitchFamily="18" charset="0"/>
              </a:rPr>
              <a:t>Сократ</a:t>
            </a:r>
            <a:r>
              <a:rPr lang="ru-RU" sz="2200">
                <a:latin typeface="Bookman Old Style" pitchFamily="18" charset="0"/>
              </a:rPr>
              <a:t> подчеркивал тесную взаимосвязь познания и нравственности, роль метода в добывании истины в процессе исследования различных представлений, понятий.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3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3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6" grpId="0"/>
      <p:bldP spid="93188" grpId="0" build="p"/>
      <p:bldP spid="9319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9E29-A8BE-4BD8-AE9A-E6521475D565}" type="slidenum">
              <a:rPr lang="ru-RU"/>
              <a:pPr/>
              <a:t>5</a:t>
            </a:fld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600" baseline="-25000">
                <a:solidFill>
                  <a:schemeClr val="accent2"/>
                </a:solidFill>
                <a:latin typeface="Monotype Corsiva" pitchFamily="66" charset="0"/>
              </a:rPr>
              <a:t>Познание как предмет философского анализа</a:t>
            </a:r>
            <a:r>
              <a:rPr lang="ru-RU" i="1"/>
              <a:t> </a:t>
            </a:r>
            <a:r>
              <a:rPr lang="en-US" i="1"/>
              <a:t/>
            </a:r>
            <a:br>
              <a:rPr lang="en-US" i="1"/>
            </a:br>
            <a:r>
              <a:rPr lang="ru-RU" sz="2800">
                <a:solidFill>
                  <a:schemeClr val="folHlink"/>
                </a:solidFill>
                <a:latin typeface="Monotype Corsiva" pitchFamily="66" charset="0"/>
              </a:rPr>
              <a:t>в античной философии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2200" i="1" u="sng">
                <a:latin typeface="Palatino Linotype" pitchFamily="18" charset="0"/>
              </a:rPr>
              <a:t>Платон </a:t>
            </a:r>
            <a:r>
              <a:rPr lang="ru-RU" sz="2200" i="1">
                <a:latin typeface="Palatino Linotype" pitchFamily="18" charset="0"/>
              </a:rPr>
              <a:t>считал</a:t>
            </a:r>
            <a:r>
              <a:rPr lang="ru-RU" sz="2200">
                <a:latin typeface="Palatino Linotype" pitchFamily="18" charset="0"/>
              </a:rPr>
              <a:t>, противоречие является необходимым условием для  начала размышления. Он отличал мнение как недостоверное представление от достоверного знания. В его гносеологии имеется догадка о двух уровнях мыслительной деятельности - рассудке и разуме. 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2100" i="1" u="sng">
                <a:latin typeface="Palatino Linotype" pitchFamily="18" charset="0"/>
              </a:rPr>
              <a:t>Аристотель</a:t>
            </a:r>
            <a:r>
              <a:rPr lang="ru-RU" sz="2100">
                <a:latin typeface="Palatino Linotype" pitchFamily="18" charset="0"/>
              </a:rPr>
              <a:t> продемонстрировал веру в силу разума и подчеркнул, что результат познания есть истинное знание. Он дал первую классификацию приемов и инструментов мышления, важнейшим из которых являлась его логика. Аристотель попытался выйти за рамки формальной логики, он поставил вопрос о содержательной логике - диалектической.</a:t>
            </a:r>
          </a:p>
          <a:p>
            <a:pPr marL="0" indent="0">
              <a:lnSpc>
                <a:spcPct val="80000"/>
              </a:lnSpc>
            </a:pPr>
            <a:endParaRPr lang="ru-RU" sz="220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1"/>
      <p:bldP spid="3075" grpId="0" build="p"/>
      <p:bldP spid="307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C14EC-70F4-4823-8A15-A26B05EA94E1}" type="slidenum">
              <a:rPr lang="ru-RU"/>
              <a:pPr/>
              <a:t>6</a:t>
            </a:fld>
            <a:endParaRPr lang="ru-RU"/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892175"/>
          </a:xfrm>
        </p:spPr>
        <p:txBody>
          <a:bodyPr/>
          <a:lstStyle/>
          <a:p>
            <a:pPr algn="ctr"/>
            <a:r>
              <a:rPr lang="ru-RU" sz="4600" baseline="-25000">
                <a:solidFill>
                  <a:schemeClr val="accent2"/>
                </a:solidFill>
                <a:latin typeface="Monotype Corsiva" pitchFamily="66" charset="0"/>
              </a:rPr>
              <a:t>Познание как предмет философского анализа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108950" cy="2036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500" b="1" u="sng"/>
              <a:t>Агностицизм</a:t>
            </a:r>
            <a:r>
              <a:rPr lang="ru-RU" sz="2500"/>
              <a:t> –направление в гносеологии частично или полностью отрицающее возможность познания мира, выявления его закономерностей, постижения объективного и адекватного знания.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539750" y="3789363"/>
            <a:ext cx="83534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200">
                <a:latin typeface="Book Antiqua" pitchFamily="18" charset="0"/>
              </a:rPr>
              <a:t>Агностицизм уловил реальные трудности и сложность процесса познания, многие из которых до сих пор не преодолены. Например, неисчерпаемость познания и проблема его границ, невозможность полного постижения вечно изменяющегося и развивающегося бытия.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8" grpId="0"/>
      <p:bldP spid="96259" grpId="0" build="p"/>
      <p:bldP spid="96260" grpI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E13CB-572C-4121-82C2-F48485A6F4EF}" type="slidenum">
              <a:rPr lang="ru-RU"/>
              <a:pPr/>
              <a:t>7</a:t>
            </a:fld>
            <a:endParaRPr lang="ru-RU"/>
          </a:p>
        </p:txBody>
      </p:sp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963613"/>
          </a:xfrm>
        </p:spPr>
        <p:txBody>
          <a:bodyPr/>
          <a:lstStyle/>
          <a:p>
            <a:pPr algn="ctr"/>
            <a:r>
              <a:rPr lang="ru-RU" sz="4600" baseline="-25000">
                <a:solidFill>
                  <a:schemeClr val="accent2"/>
                </a:solidFill>
                <a:latin typeface="Monotype Corsiva" pitchFamily="66" charset="0"/>
              </a:rPr>
              <a:t>Познание как предмет философского анализа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916113"/>
            <a:ext cx="8001000" cy="210978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4500" b="1">
                <a:solidFill>
                  <a:schemeClr val="accent2"/>
                </a:solidFill>
              </a:rPr>
              <a:t>☺</a:t>
            </a:r>
            <a:r>
              <a:rPr lang="ru-RU"/>
              <a:t> </a:t>
            </a:r>
            <a:r>
              <a:rPr lang="ru-RU" sz="2900">
                <a:latin typeface="Book Antiqua" pitchFamily="18" charset="0"/>
              </a:rPr>
              <a:t>Элементы агностицизма можно обнаружить в различных философских системах как идеалистической, так и материалистической ориентации.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468313" y="4149725"/>
            <a:ext cx="810895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4500" b="1">
                <a:solidFill>
                  <a:schemeClr val="accent2"/>
                </a:solidFill>
              </a:rPr>
              <a:t>☺</a:t>
            </a:r>
            <a:r>
              <a:rPr lang="ru-RU" sz="2100" b="1">
                <a:solidFill>
                  <a:schemeClr val="accent2"/>
                </a:solidFill>
                <a:latin typeface="Book Antiqua" pitchFamily="18" charset="0"/>
              </a:rPr>
              <a:t> </a:t>
            </a:r>
            <a:r>
              <a:rPr lang="ru-RU" sz="2500">
                <a:latin typeface="Book Antiqua" pitchFamily="18" charset="0"/>
              </a:rPr>
              <a:t>Впервые мысль о том, что вещь сама по себе и ее восприятие не тождественны, сформулирована у </a:t>
            </a:r>
            <a:r>
              <a:rPr lang="ru-RU" sz="2800" i="1">
                <a:solidFill>
                  <a:schemeClr val="accent2"/>
                </a:solidFill>
                <a:latin typeface="Book Antiqua" pitchFamily="18" charset="0"/>
              </a:rPr>
              <a:t>Парменида</a:t>
            </a:r>
            <a:r>
              <a:rPr lang="ru-RU" sz="2500">
                <a:latin typeface="Book Antiqua" pitchFamily="18" charset="0"/>
              </a:rPr>
              <a:t>: он различает «истинное бытие» и «мнение».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/>
      <p:bldP spid="9728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AA394-21F7-45B9-A89E-2CF9F9197549}" type="slidenum">
              <a:rPr lang="ru-RU"/>
              <a:pPr/>
              <a:t>8</a:t>
            </a:fld>
            <a:endParaRPr lang="ru-RU"/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4600" baseline="-25000">
                <a:solidFill>
                  <a:schemeClr val="accent2"/>
                </a:solidFill>
                <a:latin typeface="Monotype Corsiva" pitchFamily="66" charset="0"/>
              </a:rPr>
              <a:t>Познание как предмет философского анализа</a:t>
            </a:r>
            <a:r>
              <a:rPr lang="ru-RU" sz="3800" i="1">
                <a:solidFill>
                  <a:schemeClr val="tx2"/>
                </a:solidFill>
              </a:rPr>
              <a:t> </a:t>
            </a:r>
            <a:r>
              <a:rPr lang="en-US" sz="3800" i="1">
                <a:solidFill>
                  <a:schemeClr val="tx2"/>
                </a:solidFill>
              </a:rPr>
              <a:t/>
            </a:r>
            <a:br>
              <a:rPr lang="en-US" sz="3800" i="1">
                <a:solidFill>
                  <a:schemeClr val="tx2"/>
                </a:solidFill>
              </a:rPr>
            </a:br>
            <a:endParaRPr lang="ru-RU" sz="2800">
              <a:solidFill>
                <a:schemeClr val="folHlink"/>
              </a:solidFill>
              <a:latin typeface="Monotype Corsiva" pitchFamily="66" charset="0"/>
            </a:endParaRP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468313" y="1844675"/>
            <a:ext cx="8351837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600">
                <a:latin typeface="Book Antiqua" pitchFamily="18" charset="0"/>
              </a:rPr>
              <a:t>Дэвид </a:t>
            </a:r>
            <a:r>
              <a:rPr lang="ru-RU" sz="2600" i="1" u="sng">
                <a:latin typeface="Book Antiqua" pitchFamily="18" charset="0"/>
              </a:rPr>
              <a:t>Юм</a:t>
            </a:r>
            <a:r>
              <a:rPr lang="ru-RU" sz="2600">
                <a:latin typeface="Book Antiqua" pitchFamily="18" charset="0"/>
              </a:rPr>
              <a:t>, полагал: все знания производны от опыта. Опыт же - поток ощущений, за пределы которого невозможно выйти. Человек может судить лишь о впечатлениях, но не способен понять, чем эти впечатления вызваны, что лежит в их основе - природа, бог или сам человек. Повторяемость, сходство, общность ощущений расцениваются Юмом не как знания о мире вне нас, но как акт веры, который необходим в целях практического действия.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2" grpId="0"/>
      <p:bldP spid="9933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EC8B-9D2C-46C7-942D-71519CE210A3}" type="slidenum">
              <a:rPr lang="ru-RU"/>
              <a:pPr/>
              <a:t>9</a:t>
            </a:fld>
            <a:endParaRPr lang="ru-RU"/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4600" baseline="-25000">
                <a:solidFill>
                  <a:schemeClr val="accent2"/>
                </a:solidFill>
                <a:latin typeface="Monotype Corsiva" pitchFamily="66" charset="0"/>
              </a:rPr>
              <a:t>Познание как предмет философского анализа</a:t>
            </a:r>
            <a:r>
              <a:rPr lang="ru-RU" sz="3800" i="1">
                <a:solidFill>
                  <a:schemeClr val="tx2"/>
                </a:solidFill>
              </a:rPr>
              <a:t> </a:t>
            </a:r>
            <a:r>
              <a:rPr lang="en-US" sz="3800" i="1">
                <a:solidFill>
                  <a:schemeClr val="tx2"/>
                </a:solidFill>
              </a:rPr>
              <a:t/>
            </a:r>
            <a:br>
              <a:rPr lang="en-US" sz="3800" i="1">
                <a:solidFill>
                  <a:schemeClr val="tx2"/>
                </a:solidFill>
              </a:rPr>
            </a:br>
            <a:endParaRPr lang="ru-RU" sz="2800">
              <a:solidFill>
                <a:schemeClr val="folHlink"/>
              </a:solidFill>
              <a:latin typeface="Monotype Corsiva" pitchFamily="66" charset="0"/>
            </a:endParaRPr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539750" y="1773238"/>
            <a:ext cx="8351838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600" i="1">
                <a:latin typeface="Book Antiqua" pitchFamily="18" charset="0"/>
              </a:rPr>
              <a:t>Кантианство</a:t>
            </a:r>
            <a:r>
              <a:rPr lang="ru-RU" sz="2600">
                <a:latin typeface="Book Antiqua" pitchFamily="18" charset="0"/>
              </a:rPr>
              <a:t> - Эта концепция основана на глубочайшем анализе познавательного процесса, его составных элементов, его противоречий. О том, каковы вещи сами по себе, - полагал И. Кант, - мы ничего не знаем. Мы знаем лишь явления, то есть представления, которые они в нас производят, воздействуя на наши чувства. Для И. Канта предметы существуют вне и независимо от сознания, однако их сущность непознаваема. Познаваемо лишь внешнее, доступное ощущению.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100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6" grpId="0"/>
      <p:bldP spid="10035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38C43-335B-493A-AB21-626C38AFB1E6}" type="slidenum">
              <a:rPr lang="ru-RU"/>
              <a:pPr/>
              <a:t>10</a:t>
            </a:fld>
            <a:endParaRPr lang="ru-RU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963613"/>
          </a:xfrm>
          <a:noFill/>
          <a:ln/>
        </p:spPr>
        <p:txBody>
          <a:bodyPr/>
          <a:lstStyle/>
          <a:p>
            <a:pPr algn="ctr"/>
            <a:r>
              <a:rPr lang="ru-RU" sz="3400">
                <a:solidFill>
                  <a:srgbClr val="009900"/>
                </a:solidFill>
                <a:latin typeface="Monotype Corsiva" pitchFamily="66" charset="0"/>
              </a:rPr>
              <a:t>Познание как предмет философского анализа</a:t>
            </a:r>
            <a:br>
              <a:rPr lang="ru-RU" sz="3400">
                <a:solidFill>
                  <a:srgbClr val="009900"/>
                </a:solidFill>
                <a:latin typeface="Monotype Corsiva" pitchFamily="66" charset="0"/>
              </a:rPr>
            </a:br>
            <a:r>
              <a:rPr lang="ru-RU" sz="3400">
                <a:solidFill>
                  <a:srgbClr val="009900"/>
                </a:solidFill>
              </a:rPr>
              <a:t>современная гносеология</a:t>
            </a:r>
          </a:p>
        </p:txBody>
      </p:sp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468313" y="1916113"/>
            <a:ext cx="82804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3000" b="1">
                <a:solidFill>
                  <a:schemeClr val="accent2"/>
                </a:solidFill>
                <a:latin typeface="Webdings" pitchFamily="18" charset="2"/>
              </a:rPr>
              <a:t>ñ</a:t>
            </a:r>
            <a:r>
              <a:rPr lang="ru-RU" sz="3000"/>
              <a:t> </a:t>
            </a:r>
            <a:r>
              <a:rPr lang="ru-RU" sz="2400">
                <a:latin typeface="Consolas" pitchFamily="49" charset="0"/>
              </a:rPr>
              <a:t>Центром гносеологии становится человек. Наблюдается социологизация гносеологии, то есть процесс преобразования гносеологии в социально-гуманитарное исследование.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395288" y="3860800"/>
            <a:ext cx="8497887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3000" b="1">
                <a:solidFill>
                  <a:schemeClr val="accent2"/>
                </a:solidFill>
                <a:latin typeface="Webdings" pitchFamily="18" charset="2"/>
              </a:rPr>
              <a:t>ñ</a:t>
            </a:r>
            <a:r>
              <a:rPr lang="ru-RU" sz="3000"/>
              <a:t> </a:t>
            </a:r>
            <a:r>
              <a:rPr lang="ru-RU" sz="2100" b="1">
                <a:solidFill>
                  <a:schemeClr val="accent2"/>
                </a:solidFill>
                <a:latin typeface="Book Antiqua" pitchFamily="18" charset="0"/>
              </a:rPr>
              <a:t> </a:t>
            </a:r>
            <a:r>
              <a:rPr lang="ru-RU" sz="2300">
                <a:latin typeface="Consolas" pitchFamily="49" charset="0"/>
              </a:rPr>
              <a:t>На современном этапе для гносеологии характерен </a:t>
            </a:r>
            <a:r>
              <a:rPr lang="ru-RU" sz="2300" i="1" u="sng">
                <a:latin typeface="Consolas" pitchFamily="49" charset="0"/>
              </a:rPr>
              <a:t>методологический плюрализм</a:t>
            </a:r>
            <a:r>
              <a:rPr lang="ru-RU" sz="2300">
                <a:latin typeface="Consolas" pitchFamily="49" charset="0"/>
              </a:rPr>
              <a:t>. Она использует любые методы, которые являются наиболее эффективными в данной ситуации: философские, общенаучные, общелогические методы, теоретические и эмпирические средства и приемы.</a:t>
            </a:r>
            <a:endParaRPr lang="ru-RU" sz="23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1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1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1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1" grpId="0"/>
      <p:bldP spid="101382" grpId="0" build="p"/>
      <p:bldP spid="10138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834EA-C0BD-4102-AF0B-25507CA8DBBC}" type="slidenum">
              <a:rPr lang="ru-RU"/>
              <a:pPr/>
              <a:t>11</a:t>
            </a:fld>
            <a:endParaRPr lang="ru-RU"/>
          </a:p>
        </p:txBody>
      </p:sp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800">
                <a:solidFill>
                  <a:srgbClr val="FF6600"/>
                </a:solidFill>
                <a:latin typeface="Tahoma" pitchFamily="34" charset="0"/>
              </a:rPr>
              <a:t>Познание и практика</a:t>
            </a:r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250825" y="1700213"/>
            <a:ext cx="864235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ar-AE" sz="3000" b="1">
                <a:solidFill>
                  <a:srgbClr val="FF6600"/>
                </a:solidFill>
                <a:cs typeface="Arial" charset="0"/>
              </a:rPr>
              <a:t>۩</a:t>
            </a:r>
            <a:r>
              <a:rPr lang="ru-RU" sz="3000"/>
              <a:t> </a:t>
            </a:r>
            <a:r>
              <a:rPr lang="ru-RU" sz="2400" i="1"/>
              <a:t>Практика</a:t>
            </a:r>
            <a:r>
              <a:rPr lang="ru-RU" sz="2400"/>
              <a:t> - это специфическая форма деятельности в определенном социокультурном аспекте, в результате которой человек создает новую реальность - мир материальной и духовной культуры, новые условия своего существования и своей жизнедеятельности, которые не даны природой в готовом виде.</a:t>
            </a:r>
          </a:p>
        </p:txBody>
      </p:sp>
      <p:sp>
        <p:nvSpPr>
          <p:cNvPr id="102406" name="Rectangle 6"/>
          <p:cNvSpPr>
            <a:spLocks noChangeArrowheads="1"/>
          </p:cNvSpPr>
          <p:nvPr/>
        </p:nvSpPr>
        <p:spPr bwMode="auto">
          <a:xfrm>
            <a:off x="395288" y="4581525"/>
            <a:ext cx="8497887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ar-AE" sz="3000" b="1">
                <a:solidFill>
                  <a:srgbClr val="FF6600"/>
                </a:solidFill>
                <a:cs typeface="Arial" charset="0"/>
              </a:rPr>
              <a:t>۩</a:t>
            </a:r>
            <a:r>
              <a:rPr lang="ru-RU" sz="2100" b="1">
                <a:solidFill>
                  <a:schemeClr val="accent2"/>
                </a:solidFill>
                <a:latin typeface="Book Antiqua" pitchFamily="18" charset="0"/>
              </a:rPr>
              <a:t> </a:t>
            </a:r>
            <a:r>
              <a:rPr lang="ru-RU" sz="2400" i="1">
                <a:latin typeface="Consolas" pitchFamily="49" charset="0"/>
              </a:rPr>
              <a:t>Практика и познание</a:t>
            </a:r>
            <a:r>
              <a:rPr lang="ru-RU" sz="2400">
                <a:latin typeface="Consolas" pitchFamily="49" charset="0"/>
              </a:rPr>
              <a:t> - две стороны единого исторического процесса. Однако решающая роль в этом процессе отводится практике.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4" grpId="0"/>
      <p:bldP spid="102405" grpId="0" build="p"/>
      <p:bldP spid="10240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87D6-DD8E-4B46-BFBC-F4D63392EE13}" type="slidenum">
              <a:rPr lang="ru-RU"/>
              <a:pPr/>
              <a:t>12</a:t>
            </a:fld>
            <a:endParaRPr lang="ru-RU"/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800">
                <a:solidFill>
                  <a:srgbClr val="FF6600"/>
                </a:solidFill>
                <a:latin typeface="Tahoma" pitchFamily="34" charset="0"/>
              </a:rPr>
              <a:t>Познание и практика</a:t>
            </a:r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250825" y="1700213"/>
            <a:ext cx="86423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400">
                <a:solidFill>
                  <a:srgbClr val="FF6600"/>
                </a:solidFill>
              </a:rPr>
              <a:t>Основные функции практики в процессе познания:</a:t>
            </a:r>
          </a:p>
        </p:txBody>
      </p:sp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323850" y="2276475"/>
            <a:ext cx="86423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ar-AE" sz="3000" b="1">
                <a:solidFill>
                  <a:srgbClr val="FF6600"/>
                </a:solidFill>
                <a:cs typeface="Arial" charset="0"/>
              </a:rPr>
              <a:t>۩</a:t>
            </a:r>
            <a:r>
              <a:rPr lang="ru-RU" sz="3000"/>
              <a:t> </a:t>
            </a:r>
            <a:r>
              <a:rPr lang="ru-RU" sz="2000" i="1"/>
              <a:t>Практика - движущая сила и основа познания.</a:t>
            </a:r>
            <a:r>
              <a:rPr lang="ru-RU" sz="2000"/>
              <a:t> Она пронизывает все стороны, формы, ступени познания. Она ставит перед познанием определенные проблемы и требует их решения. Практика является основой познания также и потому, что обеспечивает процесс познания техническими средствами, приборами, оборудованием.</a:t>
            </a:r>
          </a:p>
        </p:txBody>
      </p:sp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323850" y="4437063"/>
            <a:ext cx="8424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ar-AE" sz="3000" b="1">
                <a:solidFill>
                  <a:srgbClr val="FF6600"/>
                </a:solidFill>
                <a:cs typeface="Arial" charset="0"/>
              </a:rPr>
              <a:t>۩</a:t>
            </a:r>
            <a:r>
              <a:rPr lang="ru-RU" sz="3000"/>
              <a:t> </a:t>
            </a:r>
            <a:r>
              <a:rPr lang="ru-RU" sz="2000" i="1"/>
              <a:t>Практика есть цель познания</a:t>
            </a:r>
            <a:r>
              <a:rPr lang="ru-RU" sz="2000"/>
              <a:t>, так как она осуществляется для регулирования деятельности людей.</a:t>
            </a:r>
          </a:p>
        </p:txBody>
      </p:sp>
      <p:sp>
        <p:nvSpPr>
          <p:cNvPr id="103432" name="Rectangle 8"/>
          <p:cNvSpPr>
            <a:spLocks noChangeArrowheads="1"/>
          </p:cNvSpPr>
          <p:nvPr/>
        </p:nvSpPr>
        <p:spPr bwMode="auto">
          <a:xfrm>
            <a:off x="323850" y="5373688"/>
            <a:ext cx="8497888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ar-AE" sz="3000" b="1">
                <a:solidFill>
                  <a:srgbClr val="FF6600"/>
                </a:solidFill>
                <a:cs typeface="Arial" charset="0"/>
              </a:rPr>
              <a:t>۩</a:t>
            </a:r>
            <a:r>
              <a:rPr lang="ru-RU" sz="3000"/>
              <a:t> </a:t>
            </a:r>
            <a:r>
              <a:rPr lang="ru-RU" sz="2000" i="1"/>
              <a:t>Практика - решающий критерий истинности знания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34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4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34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3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3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8" grpId="0"/>
      <p:bldP spid="103429" grpId="0" build="p"/>
      <p:bldP spid="103430" grpId="0" build="p"/>
      <p:bldP spid="103431" grpId="0" build="p"/>
      <p:bldP spid="10343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1E3D-4B7E-4AD5-9C41-225913F93777}" type="slidenum">
              <a:rPr lang="ru-RU"/>
              <a:pPr/>
              <a:t>13</a:t>
            </a:fld>
            <a:endParaRPr lang="ru-RU"/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000">
                <a:solidFill>
                  <a:srgbClr val="3399FF"/>
                </a:solidFill>
              </a:rPr>
              <a:t>Истина и заблуждение</a:t>
            </a:r>
          </a:p>
        </p:txBody>
      </p:sp>
      <p:sp>
        <p:nvSpPr>
          <p:cNvPr id="104454" name="Rectangle 6"/>
          <p:cNvSpPr>
            <a:spLocks noChangeArrowheads="1"/>
          </p:cNvSpPr>
          <p:nvPr/>
        </p:nvSpPr>
        <p:spPr bwMode="auto">
          <a:xfrm>
            <a:off x="250825" y="1773238"/>
            <a:ext cx="86423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ar-AE" sz="3000" b="1">
                <a:solidFill>
                  <a:srgbClr val="3399FF"/>
                </a:solidFill>
                <a:cs typeface="Arial" charset="0"/>
              </a:rPr>
              <a:t>۩</a:t>
            </a:r>
            <a:r>
              <a:rPr lang="ru-RU" sz="3000"/>
              <a:t> </a:t>
            </a:r>
            <a:r>
              <a:rPr lang="ru-RU" sz="2400" b="1">
                <a:solidFill>
                  <a:srgbClr val="3399FF"/>
                </a:solidFill>
              </a:rPr>
              <a:t>Истина </a:t>
            </a:r>
            <a:r>
              <a:rPr lang="ru-RU" sz="2400"/>
              <a:t>- знание, соответствующее своему предмету, то есть адекватное, верное отражение действительности. </a:t>
            </a:r>
            <a:r>
              <a:rPr lang="ru-RU" sz="2400">
                <a:solidFill>
                  <a:srgbClr val="3399FF"/>
                </a:solidFill>
              </a:rPr>
              <a:t>Истина</a:t>
            </a:r>
            <a:r>
              <a:rPr lang="ru-RU" sz="2400"/>
              <a:t> - цель познания в любой его форме.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400"/>
          </a:p>
        </p:txBody>
      </p:sp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250825" y="3357563"/>
            <a:ext cx="8424863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ar-AE" sz="3000" b="1">
                <a:solidFill>
                  <a:srgbClr val="3399FF"/>
                </a:solidFill>
                <a:cs typeface="Arial" charset="0"/>
              </a:rPr>
              <a:t>۩</a:t>
            </a:r>
            <a:r>
              <a:rPr lang="ru-RU" sz="3000"/>
              <a:t> </a:t>
            </a:r>
            <a:r>
              <a:rPr lang="ru-RU" sz="2400" b="1">
                <a:solidFill>
                  <a:srgbClr val="3399FF"/>
                </a:solidFill>
              </a:rPr>
              <a:t>Заблуждение </a:t>
            </a:r>
            <a:r>
              <a:rPr lang="ru-RU" sz="2400"/>
              <a:t>- знание, не соответствующее своему предмету, не совпадающее с ним. Заблуждение - это неадекватная форма знания, неосознанное искаженное отражение действительности. </a:t>
            </a:r>
            <a:r>
              <a:rPr lang="ru-RU" sz="2400">
                <a:solidFill>
                  <a:srgbClr val="3399FF"/>
                </a:solidFill>
              </a:rPr>
              <a:t>Заблуждения </a:t>
            </a:r>
            <a:r>
              <a:rPr lang="ru-RU" sz="2400"/>
              <a:t>неизбежны, они являются необходимым моментом развития знания.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4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4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4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2" grpId="0"/>
      <p:bldP spid="104454" grpId="0" build="p"/>
      <p:bldP spid="10445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F051B-FAF1-47D0-A413-32F093187EBF}" type="slidenum">
              <a:rPr lang="ru-RU"/>
              <a:pPr/>
              <a:t>14</a:t>
            </a:fld>
            <a:endParaRPr lang="ru-RU"/>
          </a:p>
        </p:txBody>
      </p:sp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000">
                <a:solidFill>
                  <a:srgbClr val="3399FF"/>
                </a:solidFill>
              </a:rPr>
              <a:t>Истина и заблуждение</a:t>
            </a: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323850" y="1844675"/>
            <a:ext cx="849630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ar-AE" sz="3000" b="1">
                <a:solidFill>
                  <a:srgbClr val="3399FF"/>
                </a:solidFill>
                <a:cs typeface="Arial" charset="0"/>
              </a:rPr>
              <a:t>۩</a:t>
            </a:r>
            <a:r>
              <a:rPr lang="ru-RU" sz="3000"/>
              <a:t> Заблуждения нельзя смешивать с </a:t>
            </a:r>
            <a:r>
              <a:rPr lang="ru-RU" sz="3000">
                <a:solidFill>
                  <a:srgbClr val="3399FF"/>
                </a:solidFill>
              </a:rPr>
              <a:t>ложью</a:t>
            </a:r>
            <a:r>
              <a:rPr lang="ru-RU" sz="3000"/>
              <a:t> - преднамеренным искажением истины в корыстных целях и связанной с этим </a:t>
            </a:r>
            <a:r>
              <a:rPr lang="ru-RU" sz="3000">
                <a:solidFill>
                  <a:srgbClr val="3399FF"/>
                </a:solidFill>
              </a:rPr>
              <a:t>дезинформацией</a:t>
            </a:r>
            <a:r>
              <a:rPr lang="ru-RU" sz="3000"/>
              <a:t>, передачей заведомо ложного знания. </a:t>
            </a:r>
            <a:endParaRPr lang="ru-RU" sz="3000" i="1"/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400"/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6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6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6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0" grpId="0"/>
      <p:bldP spid="10650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313A-63C1-4107-80A9-F122916D633A}" type="slidenum">
              <a:rPr lang="ru-RU"/>
              <a:pPr/>
              <a:t>15</a:t>
            </a:fld>
            <a:endParaRPr lang="ru-RU"/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000">
                <a:solidFill>
                  <a:srgbClr val="3399FF"/>
                </a:solidFill>
              </a:rPr>
              <a:t>Истина и заблуждение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611188" y="2133600"/>
            <a:ext cx="78486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95300" indent="-495300"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2000"/>
          </a:p>
          <a:p>
            <a:pPr marL="495300" indent="-495300">
              <a:spcBef>
                <a:spcPct val="20000"/>
              </a:spcBef>
              <a:buClr>
                <a:srgbClr val="3399FF"/>
              </a:buClr>
              <a:buFontTx/>
              <a:buAutoNum type="arabicPeriod"/>
            </a:pPr>
            <a:r>
              <a:rPr lang="ru-RU" sz="2000"/>
              <a:t>Истина объективна по содержанию - обусловлена реальной действительностью, ее содержание не зависит от отдельных людей.</a:t>
            </a:r>
          </a:p>
          <a:p>
            <a:pPr marL="495300" indent="-495300">
              <a:spcBef>
                <a:spcPct val="20000"/>
              </a:spcBef>
              <a:buClr>
                <a:srgbClr val="3399FF"/>
              </a:buClr>
              <a:buFontTx/>
              <a:buAutoNum type="arabicPeriod"/>
            </a:pPr>
            <a:r>
              <a:rPr lang="ru-RU" sz="2000"/>
              <a:t>Истина субъективна по форме и по способу реализации. </a:t>
            </a:r>
          </a:p>
          <a:p>
            <a:pPr marL="495300" indent="-495300">
              <a:spcBef>
                <a:spcPct val="20000"/>
              </a:spcBef>
              <a:buClr>
                <a:srgbClr val="3399FF"/>
              </a:buClr>
              <a:buFontTx/>
              <a:buAutoNum type="arabicPeriod"/>
            </a:pPr>
            <a:r>
              <a:rPr lang="ru-RU" sz="2000"/>
              <a:t>Истина не есть свойство материальных объектов, а есть свойство знания о них.</a:t>
            </a:r>
          </a:p>
          <a:p>
            <a:pPr marL="495300" indent="-495300">
              <a:spcBef>
                <a:spcPct val="20000"/>
              </a:spcBef>
              <a:buClr>
                <a:srgbClr val="3399FF"/>
              </a:buClr>
              <a:buFontTx/>
              <a:buAutoNum type="arabicPeriod"/>
            </a:pPr>
            <a:r>
              <a:rPr lang="ru-RU" sz="2000"/>
              <a:t>Постижение истины есть процесс, а не одноразовый акт познания объекта. </a:t>
            </a:r>
            <a:endParaRPr lang="ru-RU" sz="2000">
              <a:latin typeface="Bookman Old Style" pitchFamily="18" charset="0"/>
            </a:endParaRPr>
          </a:p>
        </p:txBody>
      </p:sp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250825" y="1700213"/>
            <a:ext cx="86423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400">
                <a:solidFill>
                  <a:srgbClr val="3399FF"/>
                </a:solidFill>
              </a:rPr>
              <a:t>Признаки</a:t>
            </a:r>
            <a:r>
              <a:rPr lang="ru-RU" sz="2400" b="1">
                <a:solidFill>
                  <a:srgbClr val="3399FF"/>
                </a:solidFill>
              </a:rPr>
              <a:t> </a:t>
            </a:r>
            <a:r>
              <a:rPr lang="ru-RU" sz="2400">
                <a:solidFill>
                  <a:srgbClr val="3399FF"/>
                </a:solidFill>
              </a:rPr>
              <a:t>истины: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0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0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0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6" grpId="0"/>
      <p:bldP spid="110597" grpId="0" uiExpand="1" build="p"/>
      <p:bldP spid="11059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29ECC-E9FD-48F5-8EE4-2D4ED11D858D}" type="slidenum">
              <a:rPr lang="ru-RU"/>
              <a:pPr/>
              <a:t>16</a:t>
            </a:fld>
            <a:endParaRPr lang="ru-RU"/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000">
                <a:solidFill>
                  <a:srgbClr val="3399FF"/>
                </a:solidFill>
              </a:rPr>
              <a:t>Истина и заблуждение</a:t>
            </a:r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250825" y="1844675"/>
            <a:ext cx="864235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95300" indent="-495300"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2000"/>
          </a:p>
          <a:p>
            <a:pPr marL="495300" indent="-4953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600" b="1">
                <a:solidFill>
                  <a:srgbClr val="3399FF"/>
                </a:solidFill>
              </a:rPr>
              <a:t>Абсолютная истина</a:t>
            </a:r>
            <a:r>
              <a:rPr lang="ru-RU" sz="2600"/>
              <a:t> есть полное, исчерпывающее знание о действительности в целом - </a:t>
            </a:r>
            <a:r>
              <a:rPr lang="ru-RU" sz="2600" b="1">
                <a:solidFill>
                  <a:srgbClr val="3399FF"/>
                </a:solidFill>
              </a:rPr>
              <a:t>гносеологический</a:t>
            </a:r>
            <a:r>
              <a:rPr lang="ru-RU" sz="2600">
                <a:solidFill>
                  <a:srgbClr val="3399FF"/>
                </a:solidFill>
              </a:rPr>
              <a:t> </a:t>
            </a:r>
            <a:r>
              <a:rPr lang="ru-RU" sz="2600" b="1">
                <a:solidFill>
                  <a:srgbClr val="3399FF"/>
                </a:solidFill>
              </a:rPr>
              <a:t>идеал</a:t>
            </a:r>
            <a:r>
              <a:rPr lang="ru-RU" sz="2600"/>
              <a:t>, который никогда не будет достигнут, но познание постоянно приближается к нему. </a:t>
            </a:r>
            <a:r>
              <a:rPr lang="ru-RU" sz="2600" b="1">
                <a:solidFill>
                  <a:srgbClr val="3399FF"/>
                </a:solidFill>
              </a:rPr>
              <a:t>Догматизм</a:t>
            </a:r>
            <a:r>
              <a:rPr lang="ru-RU" sz="2600" i="1"/>
              <a:t> </a:t>
            </a:r>
            <a:r>
              <a:rPr lang="ru-RU" sz="2600"/>
              <a:t>преувеличивает значение абсолютности истины, ее устойчивости.</a:t>
            </a:r>
            <a:endParaRPr lang="ru-RU" sz="2600" i="1"/>
          </a:p>
          <a:p>
            <a:pPr marL="495300" indent="-4953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00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1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1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0" grpId="0"/>
      <p:bldP spid="11162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77790-33C9-4D74-825F-D1A2414141DD}" type="slidenum">
              <a:rPr lang="ru-RU"/>
              <a:pPr/>
              <a:t>17</a:t>
            </a:fld>
            <a:endParaRPr lang="ru-RU"/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000">
                <a:solidFill>
                  <a:srgbClr val="3399FF"/>
                </a:solidFill>
              </a:rPr>
              <a:t>Истина и заблуждение</a:t>
            </a:r>
          </a:p>
        </p:txBody>
      </p: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250825" y="1628775"/>
            <a:ext cx="86423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95300" indent="-495300"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2000"/>
          </a:p>
          <a:p>
            <a:pPr marL="495300" indent="-495300"/>
            <a:r>
              <a:rPr lang="ru-RU" sz="2400" b="1">
                <a:solidFill>
                  <a:srgbClr val="3399FF"/>
                </a:solidFill>
              </a:rPr>
              <a:t>Относительная истина</a:t>
            </a:r>
            <a:r>
              <a:rPr lang="ru-RU" sz="2400"/>
              <a:t> выражает изменчивость истинного знания, его углубление и развитие. Относительность истины заключается в ее неполноте, условности, приблизительности, незавершенности. Творческое развитие относительных истин на основе практики дает нам абсолютную истину. </a:t>
            </a:r>
            <a:r>
              <a:rPr lang="ru-RU" sz="2400" b="1">
                <a:solidFill>
                  <a:srgbClr val="3399FF"/>
                </a:solidFill>
              </a:rPr>
              <a:t>Релятивизм</a:t>
            </a:r>
            <a:r>
              <a:rPr lang="ru-RU" sz="2400"/>
              <a:t> преувеличивает относительность истины, ее изменчивость и развитие.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4" grpId="0"/>
      <p:bldP spid="1126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82984-13C2-41E9-99BB-3986F70531FE}" type="slidenum">
              <a:rPr lang="ru-RU"/>
              <a:pPr/>
              <a:t>18</a:t>
            </a:fld>
            <a:endParaRPr lang="ru-RU"/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000">
                <a:solidFill>
                  <a:srgbClr val="3399FF"/>
                </a:solidFill>
              </a:rPr>
              <a:t>Истина и заблуждение</a:t>
            </a:r>
          </a:p>
        </p:txBody>
      </p:sp>
      <p:sp>
        <p:nvSpPr>
          <p:cNvPr id="113669" name="Rectangle 5"/>
          <p:cNvSpPr>
            <a:spLocks noChangeArrowheads="1"/>
          </p:cNvSpPr>
          <p:nvPr/>
        </p:nvSpPr>
        <p:spPr bwMode="auto">
          <a:xfrm>
            <a:off x="250825" y="1700213"/>
            <a:ext cx="86423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600" b="1">
                <a:solidFill>
                  <a:srgbClr val="3399FF"/>
                </a:solidFill>
              </a:rPr>
              <a:t>Критерии истинности знания:</a:t>
            </a:r>
          </a:p>
        </p:txBody>
      </p:sp>
      <p:sp>
        <p:nvSpPr>
          <p:cNvPr id="113670" name="Rectangle 6"/>
          <p:cNvSpPr>
            <a:spLocks noChangeArrowheads="1"/>
          </p:cNvSpPr>
          <p:nvPr/>
        </p:nvSpPr>
        <p:spPr bwMode="auto">
          <a:xfrm>
            <a:off x="250825" y="2133600"/>
            <a:ext cx="8713788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r>
              <a:rPr lang="ru-RU" sz="2300"/>
              <a:t>Решающим критерием истинности знания является </a:t>
            </a:r>
            <a:r>
              <a:rPr lang="ru-RU" sz="2300" b="1">
                <a:solidFill>
                  <a:schemeClr val="accent2"/>
                </a:solidFill>
              </a:rPr>
              <a:t>практика</a:t>
            </a:r>
            <a:r>
              <a:rPr lang="ru-RU" sz="2300" b="1"/>
              <a:t>.</a:t>
            </a:r>
            <a:r>
              <a:rPr lang="ru-RU" sz="2300"/>
              <a:t> </a:t>
            </a:r>
          </a:p>
          <a:p>
            <a:pPr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r>
              <a:rPr lang="ru-RU" sz="2300"/>
              <a:t>В качестве вторичных критериев истинности знания выступают:</a:t>
            </a:r>
          </a:p>
          <a:p>
            <a:pPr>
              <a:spcBef>
                <a:spcPct val="20000"/>
              </a:spcBef>
              <a:buClr>
                <a:srgbClr val="3399FF"/>
              </a:buClr>
              <a:buFont typeface="Wingdings" pitchFamily="2" charset="2"/>
              <a:buChar char="o"/>
            </a:pPr>
            <a:r>
              <a:rPr lang="ru-RU" sz="2300"/>
              <a:t>логическая полнота и непротиворечивость, </a:t>
            </a:r>
          </a:p>
          <a:p>
            <a:pPr>
              <a:spcBef>
                <a:spcPct val="20000"/>
              </a:spcBef>
              <a:buClr>
                <a:srgbClr val="3399FF"/>
              </a:buClr>
              <a:buFont typeface="Wingdings" pitchFamily="2" charset="2"/>
              <a:buChar char="o"/>
            </a:pPr>
            <a:r>
              <a:rPr lang="ru-RU" sz="2300"/>
              <a:t>согласованность с фундаментальными идеями (</a:t>
            </a:r>
            <a:r>
              <a:rPr lang="ru-RU" sz="2300">
                <a:solidFill>
                  <a:schemeClr val="accent2"/>
                </a:solidFill>
              </a:rPr>
              <a:t>когерентность</a:t>
            </a:r>
            <a:r>
              <a:rPr lang="ru-RU" sz="2300"/>
              <a:t>), </a:t>
            </a:r>
          </a:p>
          <a:p>
            <a:pPr>
              <a:spcBef>
                <a:spcPct val="20000"/>
              </a:spcBef>
              <a:buClr>
                <a:srgbClr val="3399FF"/>
              </a:buClr>
              <a:buFont typeface="Wingdings" pitchFamily="2" charset="2"/>
              <a:buChar char="o"/>
            </a:pPr>
            <a:r>
              <a:rPr lang="ru-RU" sz="2300"/>
              <a:t>простота и красота, </a:t>
            </a:r>
          </a:p>
          <a:p>
            <a:pPr>
              <a:spcBef>
                <a:spcPct val="20000"/>
              </a:spcBef>
              <a:buClr>
                <a:srgbClr val="3399FF"/>
              </a:buClr>
              <a:buFont typeface="Wingdings" pitchFamily="2" charset="2"/>
              <a:buChar char="o"/>
            </a:pPr>
            <a:r>
              <a:rPr lang="ru-RU" sz="2300"/>
              <a:t>способность к саморазвитию (</a:t>
            </a:r>
            <a:r>
              <a:rPr lang="ru-RU" sz="2300">
                <a:solidFill>
                  <a:schemeClr val="accent2"/>
                </a:solidFill>
              </a:rPr>
              <a:t>эвристичность</a:t>
            </a:r>
            <a:r>
              <a:rPr lang="ru-RU" sz="2300"/>
              <a:t>), </a:t>
            </a:r>
          </a:p>
          <a:p>
            <a:pPr>
              <a:spcBef>
                <a:spcPct val="20000"/>
              </a:spcBef>
              <a:buClr>
                <a:srgbClr val="3399FF"/>
              </a:buClr>
              <a:buFont typeface="Wingdings" pitchFamily="2" charset="2"/>
              <a:buChar char="o"/>
            </a:pPr>
            <a:r>
              <a:rPr lang="ru-RU" sz="2300"/>
              <a:t>способность к самоанализу (</a:t>
            </a:r>
            <a:r>
              <a:rPr lang="ru-RU" sz="2300">
                <a:solidFill>
                  <a:schemeClr val="accent2"/>
                </a:solidFill>
              </a:rPr>
              <a:t>рефлексии</a:t>
            </a:r>
            <a:r>
              <a:rPr lang="ru-RU" sz="2300"/>
              <a:t>)</a:t>
            </a:r>
            <a:r>
              <a:rPr lang="ru-RU" sz="26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8" grpId="0"/>
      <p:bldP spid="11366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737C-2389-4160-B880-B049AAB3D71E}" type="slidenum">
              <a:rPr lang="ru-RU"/>
              <a:pPr/>
              <a:t>19</a:t>
            </a:fld>
            <a:endParaRPr lang="ru-RU"/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800" b="1">
                <a:solidFill>
                  <a:srgbClr val="CC0099"/>
                </a:solidFill>
              </a:rPr>
              <a:t>Формы и методы познания</a:t>
            </a:r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250825" y="1773238"/>
            <a:ext cx="86423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ar-AE" sz="3600" b="1">
                <a:solidFill>
                  <a:srgbClr val="CC0099"/>
                </a:solidFill>
                <a:cs typeface="Arial" charset="0"/>
              </a:rPr>
              <a:t>۩</a:t>
            </a:r>
            <a:r>
              <a:rPr lang="ru-RU" sz="3600"/>
              <a:t> </a:t>
            </a:r>
            <a:r>
              <a:rPr lang="ru-RU" sz="3600" b="1">
                <a:solidFill>
                  <a:srgbClr val="CC0099"/>
                </a:solidFill>
              </a:rPr>
              <a:t>Чувственное познание</a:t>
            </a:r>
            <a:r>
              <a:rPr lang="ru-RU" sz="3600"/>
              <a:t> (живое созерцание</a:t>
            </a:r>
            <a:r>
              <a:rPr lang="ru-RU" sz="3600" i="1"/>
              <a:t>) </a:t>
            </a:r>
            <a:r>
              <a:rPr lang="ru-RU" sz="3600"/>
              <a:t>осуществляется посредством органов чувств, которые являются результатом биологической эволюции и социальной истории.</a:t>
            </a:r>
            <a:r>
              <a:rPr lang="ru-RU" sz="2600"/>
              <a:t>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2" grpId="0"/>
      <p:bldP spid="11469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C8DE-F09E-4E37-8D3B-348AE2F0828A}" type="slidenum">
              <a:rPr lang="ru-RU"/>
              <a:pPr/>
              <a:t>20</a:t>
            </a:fld>
            <a:endParaRPr lang="ru-RU"/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800" b="1">
                <a:solidFill>
                  <a:srgbClr val="CC0099"/>
                </a:solidFill>
              </a:rPr>
              <a:t>Формы и методы познания</a:t>
            </a:r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250825" y="1773238"/>
            <a:ext cx="86423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ar-AE" sz="2400" b="1">
                <a:solidFill>
                  <a:srgbClr val="CC0099"/>
                </a:solidFill>
                <a:cs typeface="Arial" charset="0"/>
              </a:rPr>
              <a:t>۩</a:t>
            </a:r>
            <a:r>
              <a:rPr lang="ru-RU" sz="2400"/>
              <a:t> </a:t>
            </a:r>
            <a:r>
              <a:rPr lang="ru-RU" sz="2400" b="1">
                <a:solidFill>
                  <a:srgbClr val="CC0099"/>
                </a:solidFill>
              </a:rPr>
              <a:t>Чувственное познание</a:t>
            </a:r>
            <a:r>
              <a:rPr lang="ru-RU" sz="2400"/>
              <a:t> Осуществляется в трех основных формах: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600"/>
          </a:p>
        </p:txBody>
      </p:sp>
      <p:sp>
        <p:nvSpPr>
          <p:cNvPr id="115718" name="Rectangle 6"/>
          <p:cNvSpPr>
            <a:spLocks noChangeArrowheads="1"/>
          </p:cNvSpPr>
          <p:nvPr/>
        </p:nvSpPr>
        <p:spPr bwMode="auto">
          <a:xfrm>
            <a:off x="250825" y="2636838"/>
            <a:ext cx="8713788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r>
              <a:rPr lang="ru-RU" sz="2000" b="1" i="1">
                <a:solidFill>
                  <a:srgbClr val="CC0099"/>
                </a:solidFill>
              </a:rPr>
              <a:t>Ощущения</a:t>
            </a:r>
            <a:r>
              <a:rPr lang="ru-RU" sz="2000"/>
              <a:t> - отражение в сознании человека отдельных сторон и свойств предмета, непосредственно воздействующих на органы чувств. Ощущения разделяются на зрительные (визуальные), слуховые, осязательные, вкусовые и т.д.</a:t>
            </a:r>
            <a:endParaRPr lang="ru-RU" sz="2000" i="1"/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000" b="1" i="1">
                <a:solidFill>
                  <a:srgbClr val="CC0099"/>
                </a:solidFill>
              </a:rPr>
              <a:t>Восприятие</a:t>
            </a:r>
            <a:r>
              <a:rPr lang="ru-RU" sz="2000" b="1"/>
              <a:t> </a:t>
            </a:r>
            <a:r>
              <a:rPr lang="ru-RU" sz="2000"/>
              <a:t>- это целостный образ предмета, непосредственно данный в живом созерцании в совокупности всех своих сторон, это синтез отдельных ощущений. </a:t>
            </a:r>
            <a:endParaRPr lang="ru-RU" sz="2000" i="1"/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000" b="1" i="1">
                <a:solidFill>
                  <a:srgbClr val="CC0099"/>
                </a:solidFill>
              </a:rPr>
              <a:t>Представление</a:t>
            </a:r>
            <a:r>
              <a:rPr lang="ru-RU" sz="2000"/>
              <a:t> - обобщенный чувственно-наглядный образ предмета, воздействующего на органы чувств в прошлом, но не воспринимаемый в настоящем. Сюда относятся образы памяти, образы воображения.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000"/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/>
      <p:bldP spid="115717" grpId="0" build="p"/>
      <p:bldP spid="1157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8E9E2-4DBB-498C-BFD6-9E2A5DE787DB}" type="slidenum">
              <a:rPr lang="ru-RU"/>
              <a:pPr/>
              <a:t>21</a:t>
            </a:fld>
            <a:endParaRPr lang="ru-RU"/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800" b="1">
                <a:solidFill>
                  <a:srgbClr val="CC0099"/>
                </a:solidFill>
              </a:rPr>
              <a:t>Формы и методы познания</a:t>
            </a:r>
          </a:p>
        </p:txBody>
      </p:sp>
      <p:sp>
        <p:nvSpPr>
          <p:cNvPr id="116741" name="Rectangle 5"/>
          <p:cNvSpPr>
            <a:spLocks noChangeArrowheads="1"/>
          </p:cNvSpPr>
          <p:nvPr/>
        </p:nvSpPr>
        <p:spPr bwMode="auto">
          <a:xfrm>
            <a:off x="395288" y="1844675"/>
            <a:ext cx="8137525" cy="321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3200"/>
              <a:t>По сравнению с </a:t>
            </a:r>
            <a:r>
              <a:rPr lang="ru-RU" sz="3200">
                <a:solidFill>
                  <a:srgbClr val="CC0099"/>
                </a:solidFill>
              </a:rPr>
              <a:t>ощущением</a:t>
            </a:r>
            <a:r>
              <a:rPr lang="ru-RU" sz="3200"/>
              <a:t> и </a:t>
            </a:r>
            <a:r>
              <a:rPr lang="ru-RU" sz="3200">
                <a:solidFill>
                  <a:srgbClr val="CC0099"/>
                </a:solidFill>
              </a:rPr>
              <a:t>восприятием</a:t>
            </a:r>
            <a:r>
              <a:rPr lang="ru-RU" sz="3200"/>
              <a:t> у </a:t>
            </a:r>
            <a:r>
              <a:rPr lang="ru-RU" sz="3200">
                <a:solidFill>
                  <a:srgbClr val="CC0099"/>
                </a:solidFill>
              </a:rPr>
              <a:t>представления</a:t>
            </a:r>
            <a:r>
              <a:rPr lang="ru-RU" sz="3200"/>
              <a:t> отсутствует непосредственная связь с реальным объектом. Это обобщенный образ предмета, созданный выделением некоторых общих признаков и отбрасыванием несущественных.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C6A0-2BC5-48B8-BE17-F177EE7F9ECC}" type="slidenum">
              <a:rPr lang="ru-RU"/>
              <a:pPr/>
              <a:t>22</a:t>
            </a:fld>
            <a:endParaRPr lang="ru-RU"/>
          </a:p>
        </p:txBody>
      </p:sp>
      <p:sp>
        <p:nvSpPr>
          <p:cNvPr id="117764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800" b="1">
                <a:solidFill>
                  <a:srgbClr val="CC0099"/>
                </a:solidFill>
              </a:rPr>
              <a:t>Формы и методы познания</a:t>
            </a:r>
          </a:p>
        </p:txBody>
      </p:sp>
      <p:sp>
        <p:nvSpPr>
          <p:cNvPr id="117765" name="Rectangle 5"/>
          <p:cNvSpPr>
            <a:spLocks noChangeArrowheads="1"/>
          </p:cNvSpPr>
          <p:nvPr/>
        </p:nvSpPr>
        <p:spPr bwMode="auto">
          <a:xfrm>
            <a:off x="250825" y="1844675"/>
            <a:ext cx="871378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200">
                <a:solidFill>
                  <a:srgbClr val="CC0099"/>
                </a:solidFill>
              </a:rPr>
              <a:t>Рациональное мышление</a:t>
            </a:r>
            <a:r>
              <a:rPr lang="ru-RU" sz="2200"/>
              <a:t> - не чисто природное свойство человека, а выработанная в ходе истории функция социального субъекта в процессе предметной деятельности и общения, идеальная их форма. </a:t>
            </a:r>
            <a:endParaRPr lang="ru-RU" sz="2200" i="1" u="sng"/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200">
                <a:solidFill>
                  <a:srgbClr val="CC0099"/>
                </a:solidFill>
              </a:rPr>
              <a:t>Рассудок </a:t>
            </a:r>
            <a:r>
              <a:rPr lang="ru-RU" sz="2200"/>
              <a:t>- обыденное, житейское мышление (здравый смысл). Логика рассудка - формальная логика, изучающая структуру высказываний и доказательств, обращающая основное внимание на форму знания, а не на его содержание.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200">
                <a:solidFill>
                  <a:srgbClr val="CC0099"/>
                </a:solidFill>
              </a:rPr>
              <a:t> Разум</a:t>
            </a:r>
            <a:r>
              <a:rPr lang="ru-RU" sz="2200"/>
              <a:t> - высший уровень рационального познания, для которого характерно творческое оперирование абстракциями и сознательное исследование их природы.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200"/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000"/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/>
      <p:bldP spid="11776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89185-2F56-45D1-8B0B-7B4AA0F1C278}" type="slidenum">
              <a:rPr lang="ru-RU"/>
              <a:pPr/>
              <a:t>23</a:t>
            </a:fld>
            <a:endParaRPr lang="ru-RU"/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800" b="1">
                <a:solidFill>
                  <a:srgbClr val="CC0099"/>
                </a:solidFill>
              </a:rPr>
              <a:t>Формы и методы познания</a:t>
            </a:r>
          </a:p>
        </p:txBody>
      </p:sp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250825" y="1412875"/>
            <a:ext cx="864235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2000"/>
          </a:p>
          <a:p>
            <a:r>
              <a:rPr lang="ru-RU" sz="2000"/>
              <a:t>Главная задача </a:t>
            </a:r>
            <a:r>
              <a:rPr lang="ru-RU" sz="2000">
                <a:solidFill>
                  <a:srgbClr val="CC0099"/>
                </a:solidFill>
              </a:rPr>
              <a:t>разума</a:t>
            </a:r>
            <a:r>
              <a:rPr lang="ru-RU" sz="2000"/>
              <a:t> - постичь сущность вещей, их законы и противоречия, адекватно выразить логику вещей в логике понятий. Логика разума - диалектическая логика, учение о формировании и развитии знаний в единстве их содержания и формы.</a:t>
            </a:r>
          </a:p>
        </p:txBody>
      </p:sp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323850" y="3500438"/>
            <a:ext cx="86423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 sz="2200">
                <a:solidFill>
                  <a:srgbClr val="CC0099"/>
                </a:solidFill>
              </a:rPr>
              <a:t>Формы мышления</a:t>
            </a:r>
            <a:r>
              <a:rPr lang="ru-RU" sz="2200"/>
              <a:t> (логические формы) - способы отражения действительности посредством взаимосвязанных абстракций, среди которых исходными являются </a:t>
            </a:r>
            <a:r>
              <a:rPr lang="ru-RU" sz="2200">
                <a:solidFill>
                  <a:srgbClr val="CC0099"/>
                </a:solidFill>
              </a:rPr>
              <a:t>понятия, суждения, умозаключения</a:t>
            </a:r>
            <a:r>
              <a:rPr lang="ru-RU" sz="2200"/>
              <a:t>. На их основе строятся более сложные формы рационального познания такие, как </a:t>
            </a:r>
            <a:r>
              <a:rPr lang="ru-RU" sz="2200">
                <a:solidFill>
                  <a:srgbClr val="CC0099"/>
                </a:solidFill>
              </a:rPr>
              <a:t>гипотеза, теория</a:t>
            </a:r>
            <a:r>
              <a:rPr lang="ru-RU" sz="2200"/>
              <a:t> и др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8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8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8" grpId="0"/>
      <p:bldP spid="118789" grpId="0"/>
      <p:bldP spid="11879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0432-0E2A-4EA9-8CCB-4B50D82FF671}" type="slidenum">
              <a:rPr lang="ru-RU"/>
              <a:pPr/>
              <a:t>24</a:t>
            </a:fld>
            <a:endParaRPr lang="ru-RU"/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800" b="1">
                <a:solidFill>
                  <a:srgbClr val="CC0099"/>
                </a:solidFill>
              </a:rPr>
              <a:t>Формы и методы познания</a:t>
            </a:r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179388" y="1844675"/>
            <a:ext cx="864235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2000"/>
          </a:p>
          <a:p>
            <a:pPr algn="ctr"/>
            <a:r>
              <a:rPr lang="ru-RU" sz="2600">
                <a:solidFill>
                  <a:srgbClr val="CC0099"/>
                </a:solidFill>
              </a:rPr>
              <a:t>Проблема соотношения чувственного и рационального в процессе познания</a:t>
            </a:r>
          </a:p>
        </p:txBody>
      </p:sp>
      <p:sp>
        <p:nvSpPr>
          <p:cNvPr id="119814" name="Rectangle 6"/>
          <p:cNvSpPr>
            <a:spLocks noChangeArrowheads="1"/>
          </p:cNvSpPr>
          <p:nvPr/>
        </p:nvSpPr>
        <p:spPr bwMode="auto">
          <a:xfrm>
            <a:off x="250825" y="3500438"/>
            <a:ext cx="86423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600"/>
              <a:t>Существуют две противоположные точки зрения - </a:t>
            </a:r>
            <a:r>
              <a:rPr lang="ru-RU" sz="2600">
                <a:solidFill>
                  <a:srgbClr val="CC0099"/>
                </a:solidFill>
              </a:rPr>
              <a:t>сенсуализм</a:t>
            </a:r>
            <a:r>
              <a:rPr lang="ru-RU" sz="2600"/>
              <a:t> (от латинского “sensus” - “чувство”, “ощущение”) и </a:t>
            </a:r>
            <a:r>
              <a:rPr lang="ru-RU" sz="2600">
                <a:solidFill>
                  <a:srgbClr val="CC0099"/>
                </a:solidFill>
              </a:rPr>
              <a:t>рационализм</a:t>
            </a:r>
            <a:r>
              <a:rPr lang="ru-RU" sz="2600"/>
              <a:t> (от латинского “ratio” - “разум”, “мышление”).</a:t>
            </a:r>
            <a:endParaRPr lang="ru-RU" sz="2600" i="1"/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600">
              <a:solidFill>
                <a:srgbClr val="CC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9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2" grpId="0"/>
      <p:bldP spid="119813" grpId="0"/>
      <p:bldP spid="1198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DD39-FAAC-4939-92A4-D06850218169}" type="slidenum">
              <a:rPr lang="ru-RU"/>
              <a:pPr/>
              <a:t>25</a:t>
            </a:fld>
            <a:endParaRPr lang="ru-RU"/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800" b="1">
                <a:solidFill>
                  <a:srgbClr val="CC0099"/>
                </a:solidFill>
              </a:rPr>
              <a:t>Формы и методы познания</a:t>
            </a:r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250825" y="1484313"/>
            <a:ext cx="864235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2000"/>
          </a:p>
          <a:p>
            <a:pPr algn="ctr"/>
            <a:r>
              <a:rPr lang="ru-RU" sz="2000" b="1">
                <a:solidFill>
                  <a:srgbClr val="CC0099"/>
                </a:solidFill>
              </a:rPr>
              <a:t>Сенсуалисты</a:t>
            </a:r>
            <a:r>
              <a:rPr lang="ru-RU" sz="2000"/>
              <a:t> полагали, что решающая роль в познании принадлежит органам чувств, а ощущения признавались единственным источником и средством достижения истины. Сенсуалистами были представители как материализма (Гоббс, Локк, Фейербах и др.), так и идеалисты (Беркли, Юм и др.).</a:t>
            </a:r>
          </a:p>
        </p:txBody>
      </p:sp>
      <p:sp>
        <p:nvSpPr>
          <p:cNvPr id="120838" name="Rectangle 6"/>
          <p:cNvSpPr>
            <a:spLocks noChangeArrowheads="1"/>
          </p:cNvSpPr>
          <p:nvPr/>
        </p:nvSpPr>
        <p:spPr bwMode="auto">
          <a:xfrm>
            <a:off x="250825" y="3357563"/>
            <a:ext cx="864235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2000"/>
          </a:p>
          <a:p>
            <a:pPr algn="ctr"/>
            <a:r>
              <a:rPr lang="ru-RU" sz="2000" b="1">
                <a:solidFill>
                  <a:srgbClr val="CC0099"/>
                </a:solidFill>
              </a:rPr>
              <a:t>Рационалисты</a:t>
            </a:r>
            <a:r>
              <a:rPr lang="ru-RU" sz="2000"/>
              <a:t> стремились доказать, что всеобщие и необходимые истины не выводимы непосредственно из данных чувственного опыта, а могут быть только взяты из самого мышления. Такие взгляды развивали Декарт, Лейбниц, Гегель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" grpId="0"/>
      <p:bldP spid="120837" grpId="0"/>
      <p:bldP spid="12083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922FA-6B23-4247-975D-7BB57B90826E}" type="slidenum">
              <a:rPr lang="ru-RU"/>
              <a:pPr/>
              <a:t>26</a:t>
            </a:fld>
            <a:endParaRPr lang="ru-RU"/>
          </a:p>
        </p:txBody>
      </p:sp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800" b="1">
                <a:solidFill>
                  <a:srgbClr val="CC0099"/>
                </a:solidFill>
              </a:rPr>
              <a:t>Формы и методы познания</a:t>
            </a:r>
          </a:p>
        </p:txBody>
      </p:sp>
      <p:sp>
        <p:nvSpPr>
          <p:cNvPr id="121861" name="Rectangle 5"/>
          <p:cNvSpPr>
            <a:spLocks noChangeArrowheads="1"/>
          </p:cNvSpPr>
          <p:nvPr/>
        </p:nvSpPr>
        <p:spPr bwMode="auto">
          <a:xfrm>
            <a:off x="250825" y="1916113"/>
            <a:ext cx="8642350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2000"/>
          </a:p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3000"/>
              <a:t>В современной </a:t>
            </a:r>
            <a:r>
              <a:rPr lang="ru-RU" sz="3000" b="1">
                <a:solidFill>
                  <a:srgbClr val="CC0099"/>
                </a:solidFill>
              </a:rPr>
              <a:t>постпозитивистской</a:t>
            </a:r>
            <a:r>
              <a:rPr lang="ru-RU" sz="3000"/>
              <a:t> философии (Поппер, Кун, Лакатос и др.) рациональность понимается как совокупность норм и методов, характеризующих научное исследование, а теория рациональности совпадает с методологией науки.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0" grpId="0"/>
      <p:bldP spid="12186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CE250-8324-493D-B6AC-A8EF43AED0B4}" type="slidenum">
              <a:rPr lang="ru-RU"/>
              <a:pPr/>
              <a:t>27</a:t>
            </a:fld>
            <a:endParaRPr lang="ru-RU"/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539750" y="333375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000" b="1">
                <a:solidFill>
                  <a:srgbClr val="6600CC"/>
                </a:solidFill>
                <a:latin typeface="Consolas" pitchFamily="49" charset="0"/>
              </a:rPr>
              <a:t>Диалектика как теория и как метод познания</a:t>
            </a:r>
          </a:p>
        </p:txBody>
      </p:sp>
      <p:sp>
        <p:nvSpPr>
          <p:cNvPr id="122885" name="Rectangle 5"/>
          <p:cNvSpPr>
            <a:spLocks noChangeArrowheads="1"/>
          </p:cNvSpPr>
          <p:nvPr/>
        </p:nvSpPr>
        <p:spPr bwMode="auto">
          <a:xfrm>
            <a:off x="179388" y="1341438"/>
            <a:ext cx="86423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2000"/>
          </a:p>
          <a:p>
            <a:pPr algn="ctr"/>
            <a:r>
              <a:rPr lang="ru-RU" sz="2600" b="1"/>
              <a:t>учение о формировании и развитии знаний в единстве их содержания и формы</a:t>
            </a:r>
          </a:p>
        </p:txBody>
      </p:sp>
      <p:sp>
        <p:nvSpPr>
          <p:cNvPr id="122886" name="Rectangle 6"/>
          <p:cNvSpPr>
            <a:spLocks noChangeArrowheads="1"/>
          </p:cNvSpPr>
          <p:nvPr/>
        </p:nvSpPr>
        <p:spPr bwMode="auto">
          <a:xfrm>
            <a:off x="323850" y="2133600"/>
            <a:ext cx="864235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2000"/>
          </a:p>
          <a:p>
            <a:pPr algn="ctr"/>
            <a:r>
              <a:rPr lang="ru-RU" sz="2600" b="1">
                <a:solidFill>
                  <a:srgbClr val="6600CC"/>
                </a:solidFill>
              </a:rPr>
              <a:t>Законы диалектики:</a:t>
            </a:r>
          </a:p>
        </p:txBody>
      </p:sp>
      <p:sp>
        <p:nvSpPr>
          <p:cNvPr id="122887" name="Rectangle 7"/>
          <p:cNvSpPr>
            <a:spLocks noChangeArrowheads="1"/>
          </p:cNvSpPr>
          <p:nvPr/>
        </p:nvSpPr>
        <p:spPr bwMode="auto">
          <a:xfrm>
            <a:off x="323850" y="3500438"/>
            <a:ext cx="8353425" cy="205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300" b="1">
                <a:solidFill>
                  <a:srgbClr val="6600CC"/>
                </a:solidFill>
              </a:rPr>
              <a:t>Закон единства и борьбы противоположностей</a:t>
            </a:r>
            <a:r>
              <a:rPr lang="ru-RU" sz="2300"/>
              <a:t> заключается в том, что все сущее состоит из противоположных начал, которые, будучи едиными по своей природе находятся в борьбе и противоречат друг другу. Единство и борьба противоположных начал – внутренний источник движения и развития всего сущего.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/>
      <p:bldP spid="122885" grpId="0"/>
      <p:bldP spid="122886" grpId="0"/>
      <p:bldP spid="12288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D539-9483-4881-B4B6-7DFBAFDDAEFE}" type="slidenum">
              <a:rPr lang="ru-RU"/>
              <a:pPr/>
              <a:t>28</a:t>
            </a:fld>
            <a:endParaRPr lang="ru-RU"/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539750" y="333375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000" b="1">
                <a:solidFill>
                  <a:srgbClr val="6600CC"/>
                </a:solidFill>
                <a:latin typeface="Consolas" pitchFamily="49" charset="0"/>
              </a:rPr>
              <a:t>Диалектика как теория и как метод познания</a:t>
            </a:r>
          </a:p>
        </p:txBody>
      </p:sp>
      <p:sp>
        <p:nvSpPr>
          <p:cNvPr id="123909" name="Rectangle 5"/>
          <p:cNvSpPr>
            <a:spLocks noChangeArrowheads="1"/>
          </p:cNvSpPr>
          <p:nvPr/>
        </p:nvSpPr>
        <p:spPr bwMode="auto">
          <a:xfrm>
            <a:off x="250825" y="1484313"/>
            <a:ext cx="864235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2000"/>
          </a:p>
          <a:p>
            <a:pPr algn="ctr"/>
            <a:r>
              <a:rPr lang="ru-RU" sz="2600" b="1">
                <a:solidFill>
                  <a:srgbClr val="6600CC"/>
                </a:solidFill>
              </a:rPr>
              <a:t>Законы диалектики:</a:t>
            </a:r>
          </a:p>
        </p:txBody>
      </p:sp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323850" y="2708275"/>
            <a:ext cx="8353425" cy="149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300" b="1">
                <a:solidFill>
                  <a:srgbClr val="6600CC"/>
                </a:solidFill>
              </a:rPr>
              <a:t>Закон взаимного перехода количественных и качественных изменений</a:t>
            </a:r>
            <a:r>
              <a:rPr lang="ru-RU" sz="2300"/>
              <a:t> трактуется как механизм развития и выражается посредством категорий «свойство», «качество», «количество», «мера», «скачок».</a:t>
            </a:r>
          </a:p>
        </p:txBody>
      </p:sp>
      <p:sp>
        <p:nvSpPr>
          <p:cNvPr id="123911" name="Rectangle 7"/>
          <p:cNvSpPr>
            <a:spLocks noChangeArrowheads="1"/>
          </p:cNvSpPr>
          <p:nvPr/>
        </p:nvSpPr>
        <p:spPr bwMode="auto">
          <a:xfrm>
            <a:off x="395288" y="4437063"/>
            <a:ext cx="8353425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300" b="1">
                <a:solidFill>
                  <a:srgbClr val="6600CC"/>
                </a:solidFill>
              </a:rPr>
              <a:t>Закон отрицания отрицания</a:t>
            </a:r>
            <a:r>
              <a:rPr lang="ru-RU" sz="2300"/>
              <a:t> вскрывает преемственность и направленность развития.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/>
      <p:bldP spid="123909" grpId="0"/>
      <p:bldP spid="123910" grpId="0"/>
      <p:bldP spid="1239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5CA26-5EED-40FF-B127-E6EBCC459FBB}" type="slidenum">
              <a:rPr lang="ru-RU"/>
              <a:pPr/>
              <a:t>29</a:t>
            </a:fld>
            <a:endParaRPr lang="ru-RU"/>
          </a:p>
        </p:txBody>
      </p:sp>
      <p:sp>
        <p:nvSpPr>
          <p:cNvPr id="124932" name="Rectangle 4"/>
          <p:cNvSpPr>
            <a:spLocks noChangeArrowheads="1"/>
          </p:cNvSpPr>
          <p:nvPr/>
        </p:nvSpPr>
        <p:spPr bwMode="auto">
          <a:xfrm>
            <a:off x="539750" y="333375"/>
            <a:ext cx="8001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3000" b="1">
                <a:solidFill>
                  <a:srgbClr val="6600CC"/>
                </a:solidFill>
                <a:latin typeface="Consolas" pitchFamily="49" charset="0"/>
              </a:rPr>
              <a:t>Диалектика как теория и как метод познания</a:t>
            </a:r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179388" y="2708275"/>
            <a:ext cx="8713787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95300" indent="-495300"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1900"/>
          </a:p>
          <a:p>
            <a:pPr marL="495300" indent="-4953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1900" i="1">
                <a:solidFill>
                  <a:srgbClr val="6600CC"/>
                </a:solidFill>
              </a:rPr>
              <a:t>Принцип всеобщей связи:</a:t>
            </a:r>
            <a:r>
              <a:rPr lang="ru-RU" sz="1900"/>
              <a:t> Это принцип единства мира при всем его многообразии и принцип многообразия в единстве.</a:t>
            </a:r>
            <a:endParaRPr lang="ru-RU" sz="1900" i="1"/>
          </a:p>
          <a:p>
            <a:pPr marL="495300" indent="-4953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1900" i="1">
                <a:solidFill>
                  <a:srgbClr val="6600CC"/>
                </a:solidFill>
              </a:rPr>
              <a:t>Принцип развития</a:t>
            </a:r>
            <a:r>
              <a:rPr lang="ru-RU" sz="1900">
                <a:solidFill>
                  <a:srgbClr val="6600CC"/>
                </a:solidFill>
              </a:rPr>
              <a:t>:</a:t>
            </a:r>
            <a:r>
              <a:rPr lang="ru-RU" sz="1900"/>
              <a:t> все в мире имеет свою историю. Применительно к отдельным формам движущейся материи (физической, химической, биологической, социальной) этот принцип означает становление и развитие. Что касается отдельных объектов, всегда имеющих конечное время существования, то здесь следует иметь в виду все стадии бытия объекта: становление, прогрессивное развитие, регрессивное развитие, исчезновение.</a:t>
            </a:r>
          </a:p>
        </p:txBody>
      </p:sp>
      <p:sp>
        <p:nvSpPr>
          <p:cNvPr id="124934" name="Rectangle 6"/>
          <p:cNvSpPr>
            <a:spLocks noChangeArrowheads="1"/>
          </p:cNvSpPr>
          <p:nvPr/>
        </p:nvSpPr>
        <p:spPr bwMode="auto">
          <a:xfrm>
            <a:off x="684213" y="1412875"/>
            <a:ext cx="78486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95300" indent="-495300" algn="ctr">
              <a:spcBef>
                <a:spcPct val="20000"/>
              </a:spcBef>
              <a:buClr>
                <a:srgbClr val="3399FF"/>
              </a:buClr>
              <a:buFont typeface="Wingdings" pitchFamily="2" charset="2"/>
              <a:buNone/>
            </a:pPr>
            <a:endParaRPr lang="ru-RU" sz="2000"/>
          </a:p>
          <a:p>
            <a:pPr marL="495300" indent="-495300"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200" b="1">
                <a:solidFill>
                  <a:srgbClr val="6600CC"/>
                </a:solidFill>
              </a:rPr>
              <a:t>Основными принципами диалектики</a:t>
            </a:r>
            <a:r>
              <a:rPr lang="ru-RU" sz="2200" b="1"/>
              <a:t> </a:t>
            </a:r>
            <a:r>
              <a:rPr lang="ru-RU" sz="2200"/>
              <a:t>являются: </a:t>
            </a:r>
          </a:p>
          <a:p>
            <a:pPr marL="2093913" lvl="4" indent="-398463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400"/>
              <a:t>• принцип всеобщей связи</a:t>
            </a:r>
          </a:p>
          <a:p>
            <a:pPr marL="2093913" lvl="4" indent="-398463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400"/>
              <a:t>• принцип развития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4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4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4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4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4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4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4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4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4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/>
      <p:bldP spid="12493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C4AE-DB65-43F3-869E-619F85072363}" type="slidenum">
              <a:rPr lang="ru-RU"/>
              <a:pPr/>
              <a:t>30</a:t>
            </a:fld>
            <a:endParaRPr lang="ru-RU"/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600" b="1" baseline="-25000">
                <a:latin typeface="Monotype Corsiva" pitchFamily="66" charset="0"/>
              </a:rPr>
              <a:t>Познание как предмет философского анализа</a:t>
            </a:r>
            <a:r>
              <a:rPr lang="ru-RU" sz="4600" b="1" baseline="-25000"/>
              <a:t/>
            </a:r>
            <a:br>
              <a:rPr lang="ru-RU" sz="4600" b="1" baseline="-25000"/>
            </a:br>
            <a:endParaRPr lang="ru-RU" sz="4600" b="1" baseline="-25000"/>
          </a:p>
        </p:txBody>
      </p:sp>
      <p:sp>
        <p:nvSpPr>
          <p:cNvPr id="125957" name="Rectangle 5"/>
          <p:cNvSpPr>
            <a:spLocks noChangeArrowheads="1"/>
          </p:cNvSpPr>
          <p:nvPr/>
        </p:nvSpPr>
        <p:spPr bwMode="auto">
          <a:xfrm>
            <a:off x="539750" y="2852738"/>
            <a:ext cx="8280400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sz="4000" b="1">
                <a:solidFill>
                  <a:schemeClr val="accent2"/>
                </a:solidFill>
              </a:rPr>
              <a:t>The EHD 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4000" b="1">
                <a:solidFill>
                  <a:schemeClr val="accent2"/>
                </a:solidFill>
              </a:rPr>
              <a:t>лекции</a:t>
            </a:r>
            <a:endParaRPr lang="en-US" sz="4000" b="1">
              <a:solidFill>
                <a:schemeClr val="accent2"/>
              </a:solidFill>
            </a:endParaRPr>
          </a:p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6000" b="1">
                <a:solidFill>
                  <a:schemeClr val="accent2"/>
                </a:solidFill>
              </a:rPr>
              <a:t>☺</a:t>
            </a:r>
            <a:endParaRPr lang="ru-RU" sz="6000">
              <a:latin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59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59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59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  <p:bldP spid="125957" grpId="0" build="p"/>
    </p:bldLst>
  </p:timing>
</p:sld>
</file>

<file path=ppt/theme/theme1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550</TotalTime>
  <Words>1873</Words>
  <Application>Microsoft Office PowerPoint</Application>
  <PresentationFormat>Экран (4:3)</PresentationFormat>
  <Paragraphs>149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2" baseType="lpstr">
      <vt:lpstr>Arial</vt:lpstr>
      <vt:lpstr>Verdana</vt:lpstr>
      <vt:lpstr>Times New Roman</vt:lpstr>
      <vt:lpstr>Wingdings</vt:lpstr>
      <vt:lpstr>Monotype Corsiva</vt:lpstr>
      <vt:lpstr>Bookman Old Style</vt:lpstr>
      <vt:lpstr>Palatino Linotype</vt:lpstr>
      <vt:lpstr>Book Antiqua</vt:lpstr>
      <vt:lpstr>Webdings</vt:lpstr>
      <vt:lpstr>Consolas</vt:lpstr>
      <vt:lpstr>Tahoma</vt:lpstr>
      <vt:lpstr>Профиль</vt:lpstr>
      <vt:lpstr>Познание как предмет философского анализа </vt:lpstr>
      <vt:lpstr>Познание как предмет философского анализа</vt:lpstr>
      <vt:lpstr>Познание как предмет философского анализа  в античной философии</vt:lpstr>
      <vt:lpstr>Познание как предмет философского анализа  в античной философии</vt:lpstr>
      <vt:lpstr>Познание как предмет философского анализа  в античной философии</vt:lpstr>
      <vt:lpstr>Познание как предмет философского анализа</vt:lpstr>
      <vt:lpstr>Познание как предмет философского анализа</vt:lpstr>
      <vt:lpstr>Слайд 8</vt:lpstr>
      <vt:lpstr>Слайд 9</vt:lpstr>
      <vt:lpstr>Познание как предмет философского анализа современная гносеология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Познание как предмет философского анализа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Специфика научного познания</dc:title>
  <dc:creator>new</dc:creator>
  <cp:lastModifiedBy>Dima</cp:lastModifiedBy>
  <cp:revision>35</cp:revision>
  <dcterms:created xsi:type="dcterms:W3CDTF">2010-09-05T15:29:00Z</dcterms:created>
  <dcterms:modified xsi:type="dcterms:W3CDTF">2014-02-12T20:44:07Z</dcterms:modified>
</cp:coreProperties>
</file>