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legacyDiagramTex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8"/>
  </p:notesMasterIdLst>
  <p:sldIdLst>
    <p:sldId id="275" r:id="rId2"/>
    <p:sldId id="257" r:id="rId3"/>
    <p:sldId id="258" r:id="rId4"/>
    <p:sldId id="259" r:id="rId5"/>
    <p:sldId id="276" r:id="rId6"/>
    <p:sldId id="277" r:id="rId7"/>
    <p:sldId id="278" r:id="rId8"/>
    <p:sldId id="279" r:id="rId9"/>
    <p:sldId id="303" r:id="rId10"/>
    <p:sldId id="325" r:id="rId11"/>
    <p:sldId id="280" r:id="rId12"/>
    <p:sldId id="281" r:id="rId13"/>
    <p:sldId id="304" r:id="rId14"/>
    <p:sldId id="283" r:id="rId15"/>
    <p:sldId id="305" r:id="rId16"/>
    <p:sldId id="306" r:id="rId17"/>
    <p:sldId id="284" r:id="rId18"/>
    <p:sldId id="285" r:id="rId19"/>
    <p:sldId id="310" r:id="rId20"/>
    <p:sldId id="326" r:id="rId21"/>
    <p:sldId id="311" r:id="rId22"/>
    <p:sldId id="291" r:id="rId23"/>
    <p:sldId id="320" r:id="rId24"/>
    <p:sldId id="322" r:id="rId25"/>
    <p:sldId id="321" r:id="rId26"/>
    <p:sldId id="293" r:id="rId27"/>
    <p:sldId id="323" r:id="rId28"/>
    <p:sldId id="294" r:id="rId29"/>
    <p:sldId id="324" r:id="rId30"/>
    <p:sldId id="256" r:id="rId31"/>
    <p:sldId id="260" r:id="rId32"/>
    <p:sldId id="261" r:id="rId33"/>
    <p:sldId id="262" r:id="rId34"/>
    <p:sldId id="307" r:id="rId35"/>
    <p:sldId id="308" r:id="rId36"/>
    <p:sldId id="309" r:id="rId37"/>
    <p:sldId id="264" r:id="rId38"/>
    <p:sldId id="265" r:id="rId39"/>
    <p:sldId id="327" r:id="rId40"/>
    <p:sldId id="328" r:id="rId41"/>
    <p:sldId id="329" r:id="rId42"/>
    <p:sldId id="330" r:id="rId43"/>
    <p:sldId id="331" r:id="rId44"/>
    <p:sldId id="332" r:id="rId45"/>
    <p:sldId id="333" r:id="rId46"/>
    <p:sldId id="266" r:id="rId47"/>
    <p:sldId id="334" r:id="rId48"/>
    <p:sldId id="263" r:id="rId49"/>
    <p:sldId id="267" r:id="rId50"/>
    <p:sldId id="316" r:id="rId51"/>
    <p:sldId id="317" r:id="rId52"/>
    <p:sldId id="268" r:id="rId53"/>
    <p:sldId id="269" r:id="rId54"/>
    <p:sldId id="270" r:id="rId55"/>
    <p:sldId id="318" r:id="rId56"/>
    <p:sldId id="319" r:id="rId57"/>
    <p:sldId id="271" r:id="rId58"/>
    <p:sldId id="302" r:id="rId59"/>
    <p:sldId id="296" r:id="rId60"/>
    <p:sldId id="297" r:id="rId61"/>
    <p:sldId id="298" r:id="rId62"/>
    <p:sldId id="299" r:id="rId63"/>
    <p:sldId id="300" r:id="rId64"/>
    <p:sldId id="272" r:id="rId65"/>
    <p:sldId id="295" r:id="rId66"/>
    <p:sldId id="274" r:id="rId6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imes New Roman" pitchFamily="18" charset="0"/>
        <a:ea typeface="+mn-ea"/>
        <a:cs typeface="+mn-cs"/>
      </a:defRPr>
    </a:lvl1pPr>
    <a:lvl2pPr marL="457200" algn="l" rtl="0" fontAlgn="base">
      <a:spcBef>
        <a:spcPct val="0"/>
      </a:spcBef>
      <a:spcAft>
        <a:spcPct val="0"/>
      </a:spcAft>
      <a:defRPr kern="1200">
        <a:solidFill>
          <a:schemeClr val="tx1"/>
        </a:solidFill>
        <a:latin typeface="Times New Roman" pitchFamily="18" charset="0"/>
        <a:ea typeface="+mn-ea"/>
        <a:cs typeface="+mn-cs"/>
      </a:defRPr>
    </a:lvl2pPr>
    <a:lvl3pPr marL="914400" algn="l" rtl="0" fontAlgn="base">
      <a:spcBef>
        <a:spcPct val="0"/>
      </a:spcBef>
      <a:spcAft>
        <a:spcPct val="0"/>
      </a:spcAft>
      <a:defRPr kern="1200">
        <a:solidFill>
          <a:schemeClr val="tx1"/>
        </a:solidFill>
        <a:latin typeface="Times New Roman" pitchFamily="18" charset="0"/>
        <a:ea typeface="+mn-ea"/>
        <a:cs typeface="+mn-cs"/>
      </a:defRPr>
    </a:lvl3pPr>
    <a:lvl4pPr marL="1371600" algn="l" rtl="0" fontAlgn="base">
      <a:spcBef>
        <a:spcPct val="0"/>
      </a:spcBef>
      <a:spcAft>
        <a:spcPct val="0"/>
      </a:spcAft>
      <a:defRPr kern="1200">
        <a:solidFill>
          <a:schemeClr val="tx1"/>
        </a:solidFill>
        <a:latin typeface="Times New Roman" pitchFamily="18" charset="0"/>
        <a:ea typeface="+mn-ea"/>
        <a:cs typeface="+mn-cs"/>
      </a:defRPr>
    </a:lvl4pPr>
    <a:lvl5pPr marL="1828800" algn="l"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8" autoAdjust="0"/>
    <p:restoredTop sz="94660"/>
  </p:normalViewPr>
  <p:slideViewPr>
    <p:cSldViewPr>
      <p:cViewPr varScale="1">
        <p:scale>
          <a:sx n="66" d="100"/>
          <a:sy n="66" d="100"/>
        </p:scale>
        <p:origin x="-44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06/relationships/legacyDocTextInfo" Target="legacyDocTextInfo.bin"/><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5" Type="http://schemas.microsoft.com/office/2006/relationships/legacyDiagramText" Target="legacyDiagramText5.bin"/><Relationship Id="rId4" Type="http://schemas.microsoft.com/office/2006/relationships/legacyDiagramText" Target="legacyDiagramText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3DD602-F9C3-49E3-9BE1-34FBCD610C99}" type="datetimeFigureOut">
              <a:rPr lang="ru-RU" smtClean="0"/>
              <a:t>28.01.2011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047005-C038-456B-9A89-AC9C15D721CA}"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C6397BD-A92F-485C-9040-326257E99BBE}" type="slidenum">
              <a:rPr lang="ru-RU" smtClean="0"/>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C6397BD-A92F-485C-9040-326257E99BBE}" type="slidenum">
              <a:rPr lang="ru-RU" smtClean="0"/>
              <a:pPr/>
              <a:t>9</a:t>
            </a:fld>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C6397BD-A92F-485C-9040-326257E99BBE}" type="slidenum">
              <a:rPr lang="ru-RU" smtClean="0"/>
              <a:pPr/>
              <a:t>13</a:t>
            </a:fld>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15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16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19</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C6397BD-A92F-485C-9040-326257E99BBE}" type="slidenum">
              <a:rPr lang="ru-RU" smtClean="0"/>
              <a:pPr/>
              <a:t>21</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23</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25</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27</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29</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34</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35</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36</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43</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44</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45</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47</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50</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51</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55</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C6397BD-A92F-485C-9040-326257E99BBE}" type="slidenum">
              <a:rPr lang="ru-RU" smtClean="0"/>
              <a:pPr/>
              <a:t>56</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C6397BD-A92F-485C-9040-326257E99BBE}" type="slidenum">
              <a:rPr lang="ru-RU" smtClean="0"/>
              <a:pPr/>
              <a:t>59</a:t>
            </a:fld>
            <a:endParaRPr lang="ru-RU"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60</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C6397BD-A92F-485C-9040-326257E99BBE}" type="slidenum">
              <a:rPr lang="ru-RU" smtClean="0"/>
              <a:pPr/>
              <a:t>61</a:t>
            </a:fld>
            <a:endParaRPr lang="ru-RU"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C6397BD-A92F-485C-9040-326257E99BBE}" type="slidenum">
              <a:rPr lang="ru-RU" smtClean="0"/>
              <a:pPr/>
              <a:t>62</a:t>
            </a:fld>
            <a:endParaRPr lang="ru-RU"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C6397BD-A92F-485C-9040-326257E99BBE}" type="slidenum">
              <a:rPr lang="ru-RU" smtClean="0"/>
              <a:pPr/>
              <a:t>63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ru-RU"/>
            </a:p>
          </p:txBody>
        </p:sp>
        <p:sp>
          <p:nvSpPr>
            <p:cNvPr id="6"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7"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sp>
          <p:nvSpPr>
            <p:cNvPr id="8"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sp>
          <p:nvSpPr>
            <p:cNvPr id="9"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sp>
          <p:nvSpPr>
            <p:cNvPr id="10"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11"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12"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13"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a:defRPr/>
              </a:pPr>
              <a:endParaRPr lang="ru-RU"/>
            </a:p>
          </p:txBody>
        </p:sp>
        <p:sp>
          <p:nvSpPr>
            <p:cNvPr id="14"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a:defRPr/>
              </a:pPr>
              <a:endParaRPr lang="ru-RU"/>
            </a:p>
          </p:txBody>
        </p:sp>
        <p:sp>
          <p:nvSpPr>
            <p:cNvPr id="15"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a:defRPr/>
              </a:pPr>
              <a:endParaRPr lang="ru-RU"/>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ru-RU"/>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ru-RU"/>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a:defRPr/>
              </a:pPr>
              <a:endParaRPr lang="ru-RU"/>
            </a:p>
          </p:txBody>
        </p:sp>
        <p:sp>
          <p:nvSpPr>
            <p:cNvPr id="19"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a:defRPr/>
              </a:pPr>
              <a:endParaRPr lang="ru-RU"/>
            </a:p>
          </p:txBody>
        </p:sp>
        <p:sp>
          <p:nvSpPr>
            <p:cNvPr id="20"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ru-RU"/>
            </a:p>
          </p:txBody>
        </p:sp>
        <p:sp>
          <p:nvSpPr>
            <p:cNvPr id="22"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grpSp>
      <p:sp>
        <p:nvSpPr>
          <p:cNvPr id="5141" name="Rectangle 21"/>
          <p:cNvSpPr>
            <a:spLocks noGrp="1" noChangeArrowheads="1"/>
          </p:cNvSpPr>
          <p:nvPr>
            <p:ph type="ctrTitle" sz="quarter"/>
          </p:nvPr>
        </p:nvSpPr>
        <p:spPr>
          <a:xfrm>
            <a:off x="685800" y="1828800"/>
            <a:ext cx="7772400" cy="1736725"/>
          </a:xfrm>
        </p:spPr>
        <p:txBody>
          <a:bodyPr/>
          <a:lstStyle>
            <a:lvl1pPr>
              <a:defRPr sz="5400"/>
            </a:lvl1pPr>
          </a:lstStyle>
          <a:p>
            <a:r>
              <a:rPr lang="ru-RU"/>
              <a:t>Образец заголовка</a:t>
            </a:r>
          </a:p>
        </p:txBody>
      </p:sp>
      <p:sp>
        <p:nvSpPr>
          <p:cNvPr id="5142" name="Rectangle 2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23" name="Rectangle 23"/>
          <p:cNvSpPr>
            <a:spLocks noGrp="1" noChangeArrowheads="1"/>
          </p:cNvSpPr>
          <p:nvPr>
            <p:ph type="dt" sz="quarter" idx="10"/>
          </p:nvPr>
        </p:nvSpPr>
        <p:spPr/>
        <p:txBody>
          <a:bodyPr/>
          <a:lstStyle>
            <a:lvl1pPr>
              <a:defRPr smtClean="0"/>
            </a:lvl1pPr>
          </a:lstStyle>
          <a:p>
            <a:pPr>
              <a:defRPr/>
            </a:pPr>
            <a:endParaRPr lang="ru-RU"/>
          </a:p>
        </p:txBody>
      </p:sp>
      <p:sp>
        <p:nvSpPr>
          <p:cNvPr id="24" name="Rectangle 24"/>
          <p:cNvSpPr>
            <a:spLocks noGrp="1" noChangeArrowheads="1"/>
          </p:cNvSpPr>
          <p:nvPr>
            <p:ph type="ftr" sz="quarter" idx="11"/>
          </p:nvPr>
        </p:nvSpPr>
        <p:spPr/>
        <p:txBody>
          <a:bodyPr/>
          <a:lstStyle>
            <a:lvl1pPr>
              <a:defRPr smtClean="0"/>
            </a:lvl1pPr>
          </a:lstStyle>
          <a:p>
            <a:pPr>
              <a:defRPr/>
            </a:pPr>
            <a:endParaRPr lang="ru-RU"/>
          </a:p>
        </p:txBody>
      </p:sp>
      <p:sp>
        <p:nvSpPr>
          <p:cNvPr id="25" name="Rectangle 25"/>
          <p:cNvSpPr>
            <a:spLocks noGrp="1" noChangeArrowheads="1"/>
          </p:cNvSpPr>
          <p:nvPr>
            <p:ph type="sldNum" sz="quarter" idx="12"/>
          </p:nvPr>
        </p:nvSpPr>
        <p:spPr/>
        <p:txBody>
          <a:bodyPr/>
          <a:lstStyle>
            <a:lvl1pPr>
              <a:defRPr smtClean="0"/>
            </a:lvl1pPr>
          </a:lstStyle>
          <a:p>
            <a:pPr>
              <a:defRPr/>
            </a:pPr>
            <a:fld id="{6A598D03-620C-4582-B86D-A38C185FDDBF}"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3"/>
          <p:cNvSpPr>
            <a:spLocks noGrp="1" noChangeArrowheads="1"/>
          </p:cNvSpPr>
          <p:nvPr>
            <p:ph type="dt" sz="half" idx="10"/>
          </p:nvPr>
        </p:nvSpPr>
        <p:spPr>
          <a:ln/>
        </p:spPr>
        <p:txBody>
          <a:bodyPr/>
          <a:lstStyle>
            <a:lvl1pPr>
              <a:defRPr/>
            </a:lvl1pPr>
          </a:lstStyle>
          <a:p>
            <a:pPr>
              <a:defRPr/>
            </a:pPr>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2B1CF16B-8146-4BDD-83AE-D8F53C19CAD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3"/>
          <p:cNvSpPr>
            <a:spLocks noGrp="1" noChangeArrowheads="1"/>
          </p:cNvSpPr>
          <p:nvPr>
            <p:ph type="dt" sz="half" idx="10"/>
          </p:nvPr>
        </p:nvSpPr>
        <p:spPr>
          <a:ln/>
        </p:spPr>
        <p:txBody>
          <a:bodyPr/>
          <a:lstStyle>
            <a:lvl1pPr>
              <a:defRPr/>
            </a:lvl1pPr>
          </a:lstStyle>
          <a:p>
            <a:pPr>
              <a:defRPr/>
            </a:pPr>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1AD520B3-70C7-4902-95B6-EE9239B51DC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3"/>
          <p:cNvSpPr>
            <a:spLocks noGrp="1" noChangeArrowheads="1"/>
          </p:cNvSpPr>
          <p:nvPr>
            <p:ph type="dt" sz="half" idx="10"/>
          </p:nvPr>
        </p:nvSpPr>
        <p:spPr>
          <a:ln/>
        </p:spPr>
        <p:txBody>
          <a:bodyPr/>
          <a:lstStyle>
            <a:lvl1pPr>
              <a:defRPr/>
            </a:lvl1pPr>
          </a:lstStyle>
          <a:p>
            <a:pPr>
              <a:defRPr/>
            </a:pPr>
            <a:endParaRPr lang="ru-RU"/>
          </a:p>
        </p:txBody>
      </p:sp>
      <p:sp>
        <p:nvSpPr>
          <p:cNvPr id="6" name="Rectangle 24"/>
          <p:cNvSpPr>
            <a:spLocks noGrp="1" noChangeArrowheads="1"/>
          </p:cNvSpPr>
          <p:nvPr>
            <p:ph type="ftr" sz="quarter" idx="11"/>
          </p:nvPr>
        </p:nvSpPr>
        <p:spPr>
          <a:ln/>
        </p:spPr>
        <p:txBody>
          <a:bodyPr/>
          <a:lstStyle>
            <a:lvl1pPr>
              <a:defRPr/>
            </a:lvl1pPr>
          </a:lstStyle>
          <a:p>
            <a:pPr>
              <a:defRPr/>
            </a:pPr>
            <a:endParaRPr lang="ru-RU"/>
          </a:p>
        </p:txBody>
      </p:sp>
      <p:sp>
        <p:nvSpPr>
          <p:cNvPr id="7" name="Rectangle 25"/>
          <p:cNvSpPr>
            <a:spLocks noGrp="1" noChangeArrowheads="1"/>
          </p:cNvSpPr>
          <p:nvPr>
            <p:ph type="sldNum" sz="quarter" idx="12"/>
          </p:nvPr>
        </p:nvSpPr>
        <p:spPr>
          <a:ln/>
        </p:spPr>
        <p:txBody>
          <a:bodyPr/>
          <a:lstStyle>
            <a:lvl1pPr>
              <a:defRPr/>
            </a:lvl1pPr>
          </a:lstStyle>
          <a:p>
            <a:pPr>
              <a:defRPr/>
            </a:pPr>
            <a:fld id="{6C7454EF-0412-4A02-9466-3E734F828C6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3"/>
          <p:cNvSpPr>
            <a:spLocks noGrp="1" noChangeArrowheads="1"/>
          </p:cNvSpPr>
          <p:nvPr>
            <p:ph type="dt" sz="half" idx="10"/>
          </p:nvPr>
        </p:nvSpPr>
        <p:spPr>
          <a:ln/>
        </p:spPr>
        <p:txBody>
          <a:bodyPr/>
          <a:lstStyle>
            <a:lvl1pPr>
              <a:defRPr/>
            </a:lvl1pPr>
          </a:lstStyle>
          <a:p>
            <a:pPr>
              <a:defRPr/>
            </a:pPr>
            <a:endParaRPr lang="ru-RU"/>
          </a:p>
        </p:txBody>
      </p:sp>
      <p:sp>
        <p:nvSpPr>
          <p:cNvPr id="8" name="Rectangle 24"/>
          <p:cNvSpPr>
            <a:spLocks noGrp="1" noChangeArrowheads="1"/>
          </p:cNvSpPr>
          <p:nvPr>
            <p:ph type="ftr" sz="quarter" idx="11"/>
          </p:nvPr>
        </p:nvSpPr>
        <p:spPr>
          <a:ln/>
        </p:spPr>
        <p:txBody>
          <a:bodyPr/>
          <a:lstStyle>
            <a:lvl1pPr>
              <a:defRPr/>
            </a:lvl1pPr>
          </a:lstStyle>
          <a:p>
            <a:pPr>
              <a:defRPr/>
            </a:pPr>
            <a:endParaRPr lang="ru-RU"/>
          </a:p>
        </p:txBody>
      </p:sp>
      <p:sp>
        <p:nvSpPr>
          <p:cNvPr id="9" name="Rectangle 25"/>
          <p:cNvSpPr>
            <a:spLocks noGrp="1" noChangeArrowheads="1"/>
          </p:cNvSpPr>
          <p:nvPr>
            <p:ph type="sldNum" sz="quarter" idx="12"/>
          </p:nvPr>
        </p:nvSpPr>
        <p:spPr>
          <a:ln/>
        </p:spPr>
        <p:txBody>
          <a:bodyPr/>
          <a:lstStyle>
            <a:lvl1pPr>
              <a:defRPr/>
            </a:lvl1pPr>
          </a:lstStyle>
          <a:p>
            <a:pPr>
              <a:defRPr/>
            </a:pPr>
            <a:fld id="{D837DA88-21D3-4DC2-B7EF-42E7973E5AED}"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3"/>
          <p:cNvSpPr>
            <a:spLocks noGrp="1" noChangeArrowheads="1"/>
          </p:cNvSpPr>
          <p:nvPr>
            <p:ph type="dt" sz="half" idx="10"/>
          </p:nvPr>
        </p:nvSpPr>
        <p:spPr>
          <a:ln/>
        </p:spPr>
        <p:txBody>
          <a:bodyPr/>
          <a:lstStyle>
            <a:lvl1pPr>
              <a:defRPr/>
            </a:lvl1pPr>
          </a:lstStyle>
          <a:p>
            <a:pPr>
              <a:defRPr/>
            </a:pPr>
            <a:endParaRPr lang="ru-RU"/>
          </a:p>
        </p:txBody>
      </p:sp>
      <p:sp>
        <p:nvSpPr>
          <p:cNvPr id="4" name="Rectangle 24"/>
          <p:cNvSpPr>
            <a:spLocks noGrp="1" noChangeArrowheads="1"/>
          </p:cNvSpPr>
          <p:nvPr>
            <p:ph type="ftr" sz="quarter" idx="11"/>
          </p:nvPr>
        </p:nvSpPr>
        <p:spPr>
          <a:ln/>
        </p:spPr>
        <p:txBody>
          <a:bodyPr/>
          <a:lstStyle>
            <a:lvl1pPr>
              <a:defRPr/>
            </a:lvl1pPr>
          </a:lstStyle>
          <a:p>
            <a:pPr>
              <a:defRPr/>
            </a:pPr>
            <a:endParaRPr lang="ru-RU"/>
          </a:p>
        </p:txBody>
      </p:sp>
      <p:sp>
        <p:nvSpPr>
          <p:cNvPr id="5" name="Rectangle 25"/>
          <p:cNvSpPr>
            <a:spLocks noGrp="1" noChangeArrowheads="1"/>
          </p:cNvSpPr>
          <p:nvPr>
            <p:ph type="sldNum" sz="quarter" idx="12"/>
          </p:nvPr>
        </p:nvSpPr>
        <p:spPr>
          <a:ln/>
        </p:spPr>
        <p:txBody>
          <a:bodyPr/>
          <a:lstStyle>
            <a:lvl1pPr>
              <a:defRPr/>
            </a:lvl1pPr>
          </a:lstStyle>
          <a:p>
            <a:pPr>
              <a:defRPr/>
            </a:pPr>
            <a:fld id="{F9E2163C-FDBE-4078-BFD3-AD0E943B16CC}"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3"/>
          <p:cNvSpPr>
            <a:spLocks noGrp="1" noChangeArrowheads="1"/>
          </p:cNvSpPr>
          <p:nvPr>
            <p:ph type="dt" sz="half" idx="10"/>
          </p:nvPr>
        </p:nvSpPr>
        <p:spPr>
          <a:ln/>
        </p:spPr>
        <p:txBody>
          <a:bodyPr/>
          <a:lstStyle>
            <a:lvl1pPr>
              <a:defRPr/>
            </a:lvl1pPr>
          </a:lstStyle>
          <a:p>
            <a:pPr>
              <a:defRPr/>
            </a:pPr>
            <a:endParaRPr lang="ru-RU"/>
          </a:p>
        </p:txBody>
      </p:sp>
      <p:sp>
        <p:nvSpPr>
          <p:cNvPr id="3" name="Rectangle 24"/>
          <p:cNvSpPr>
            <a:spLocks noGrp="1" noChangeArrowheads="1"/>
          </p:cNvSpPr>
          <p:nvPr>
            <p:ph type="ftr" sz="quarter" idx="11"/>
          </p:nvPr>
        </p:nvSpPr>
        <p:spPr>
          <a:ln/>
        </p:spPr>
        <p:txBody>
          <a:bodyPr/>
          <a:lstStyle>
            <a:lvl1pPr>
              <a:defRPr/>
            </a:lvl1pPr>
          </a:lstStyle>
          <a:p>
            <a:pPr>
              <a:defRPr/>
            </a:pPr>
            <a:endParaRPr lang="ru-RU"/>
          </a:p>
        </p:txBody>
      </p:sp>
      <p:sp>
        <p:nvSpPr>
          <p:cNvPr id="4" name="Rectangle 25"/>
          <p:cNvSpPr>
            <a:spLocks noGrp="1" noChangeArrowheads="1"/>
          </p:cNvSpPr>
          <p:nvPr>
            <p:ph type="sldNum" sz="quarter" idx="12"/>
          </p:nvPr>
        </p:nvSpPr>
        <p:spPr>
          <a:ln/>
        </p:spPr>
        <p:txBody>
          <a:bodyPr/>
          <a:lstStyle>
            <a:lvl1pPr>
              <a:defRPr/>
            </a:lvl1pPr>
          </a:lstStyle>
          <a:p>
            <a:pPr>
              <a:defRPr/>
            </a:pPr>
            <a:fld id="{F04732CC-F196-465F-8B16-F4E2B069F829}"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3"/>
          <p:cNvSpPr>
            <a:spLocks noGrp="1" noChangeArrowheads="1"/>
          </p:cNvSpPr>
          <p:nvPr>
            <p:ph type="dt" sz="half" idx="10"/>
          </p:nvPr>
        </p:nvSpPr>
        <p:spPr>
          <a:ln/>
        </p:spPr>
        <p:txBody>
          <a:bodyPr/>
          <a:lstStyle>
            <a:lvl1pPr>
              <a:defRPr/>
            </a:lvl1pPr>
          </a:lstStyle>
          <a:p>
            <a:pPr>
              <a:defRPr/>
            </a:pPr>
            <a:endParaRPr lang="ru-RU"/>
          </a:p>
        </p:txBody>
      </p:sp>
      <p:sp>
        <p:nvSpPr>
          <p:cNvPr id="6" name="Rectangle 24"/>
          <p:cNvSpPr>
            <a:spLocks noGrp="1" noChangeArrowheads="1"/>
          </p:cNvSpPr>
          <p:nvPr>
            <p:ph type="ftr" sz="quarter" idx="11"/>
          </p:nvPr>
        </p:nvSpPr>
        <p:spPr>
          <a:ln/>
        </p:spPr>
        <p:txBody>
          <a:bodyPr/>
          <a:lstStyle>
            <a:lvl1pPr>
              <a:defRPr/>
            </a:lvl1pPr>
          </a:lstStyle>
          <a:p>
            <a:pPr>
              <a:defRPr/>
            </a:pPr>
            <a:endParaRPr lang="ru-RU"/>
          </a:p>
        </p:txBody>
      </p:sp>
      <p:sp>
        <p:nvSpPr>
          <p:cNvPr id="7" name="Rectangle 25"/>
          <p:cNvSpPr>
            <a:spLocks noGrp="1" noChangeArrowheads="1"/>
          </p:cNvSpPr>
          <p:nvPr>
            <p:ph type="sldNum" sz="quarter" idx="12"/>
          </p:nvPr>
        </p:nvSpPr>
        <p:spPr>
          <a:ln/>
        </p:spPr>
        <p:txBody>
          <a:bodyPr/>
          <a:lstStyle>
            <a:lvl1pPr>
              <a:defRPr/>
            </a:lvl1pPr>
          </a:lstStyle>
          <a:p>
            <a:pPr>
              <a:defRPr/>
            </a:pPr>
            <a:fld id="{8BDBE51E-A087-4D62-B597-09F7DB61B2E2}"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3"/>
          <p:cNvSpPr>
            <a:spLocks noGrp="1" noChangeArrowheads="1"/>
          </p:cNvSpPr>
          <p:nvPr>
            <p:ph type="dt" sz="half" idx="10"/>
          </p:nvPr>
        </p:nvSpPr>
        <p:spPr>
          <a:ln/>
        </p:spPr>
        <p:txBody>
          <a:bodyPr/>
          <a:lstStyle>
            <a:lvl1pPr>
              <a:defRPr/>
            </a:lvl1pPr>
          </a:lstStyle>
          <a:p>
            <a:pPr>
              <a:defRPr/>
            </a:pPr>
            <a:endParaRPr lang="ru-RU"/>
          </a:p>
        </p:txBody>
      </p:sp>
      <p:sp>
        <p:nvSpPr>
          <p:cNvPr id="6" name="Rectangle 24"/>
          <p:cNvSpPr>
            <a:spLocks noGrp="1" noChangeArrowheads="1"/>
          </p:cNvSpPr>
          <p:nvPr>
            <p:ph type="ftr" sz="quarter" idx="11"/>
          </p:nvPr>
        </p:nvSpPr>
        <p:spPr>
          <a:ln/>
        </p:spPr>
        <p:txBody>
          <a:bodyPr/>
          <a:lstStyle>
            <a:lvl1pPr>
              <a:defRPr/>
            </a:lvl1pPr>
          </a:lstStyle>
          <a:p>
            <a:pPr>
              <a:defRPr/>
            </a:pPr>
            <a:endParaRPr lang="ru-RU"/>
          </a:p>
        </p:txBody>
      </p:sp>
      <p:sp>
        <p:nvSpPr>
          <p:cNvPr id="7" name="Rectangle 25"/>
          <p:cNvSpPr>
            <a:spLocks noGrp="1" noChangeArrowheads="1"/>
          </p:cNvSpPr>
          <p:nvPr>
            <p:ph type="sldNum" sz="quarter" idx="12"/>
          </p:nvPr>
        </p:nvSpPr>
        <p:spPr>
          <a:ln/>
        </p:spPr>
        <p:txBody>
          <a:bodyPr/>
          <a:lstStyle>
            <a:lvl1pPr>
              <a:defRPr/>
            </a:lvl1pPr>
          </a:lstStyle>
          <a:p>
            <a:pPr>
              <a:defRPr/>
            </a:pPr>
            <a:fld id="{DE54E60D-6793-4A65-8A82-3F510629E75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3"/>
          <p:cNvSpPr>
            <a:spLocks noGrp="1" noChangeArrowheads="1"/>
          </p:cNvSpPr>
          <p:nvPr>
            <p:ph type="dt" sz="half" idx="10"/>
          </p:nvPr>
        </p:nvSpPr>
        <p:spPr>
          <a:ln/>
        </p:spPr>
        <p:txBody>
          <a:bodyPr/>
          <a:lstStyle>
            <a:lvl1pPr>
              <a:defRPr/>
            </a:lvl1pPr>
          </a:lstStyle>
          <a:p>
            <a:pPr>
              <a:defRPr/>
            </a:pPr>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210D5631-E8AE-4D5C-93DC-88A6200C368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3"/>
          <p:cNvSpPr>
            <a:spLocks noGrp="1" noChangeArrowheads="1"/>
          </p:cNvSpPr>
          <p:nvPr>
            <p:ph type="dt" sz="half" idx="10"/>
          </p:nvPr>
        </p:nvSpPr>
        <p:spPr>
          <a:ln/>
        </p:spPr>
        <p:txBody>
          <a:bodyPr/>
          <a:lstStyle>
            <a:lvl1pPr>
              <a:defRPr/>
            </a:lvl1pPr>
          </a:lstStyle>
          <a:p>
            <a:pPr>
              <a:defRPr/>
            </a:pPr>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1EF00530-86EE-4A5D-86B3-B3CC159E1FCD}"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30725"/>
          </a:xfrm>
        </p:spPr>
        <p:txBody>
          <a:bodyPr/>
          <a:lstStyle/>
          <a:p>
            <a:pPr lvl="0"/>
            <a:endParaRPr lang="ru-RU" noProof="0" smtClean="0"/>
          </a:p>
        </p:txBody>
      </p:sp>
      <p:sp>
        <p:nvSpPr>
          <p:cNvPr id="4" name="Rectangle 23"/>
          <p:cNvSpPr>
            <a:spLocks noGrp="1" noChangeArrowheads="1"/>
          </p:cNvSpPr>
          <p:nvPr>
            <p:ph type="dt" sz="half" idx="10"/>
          </p:nvPr>
        </p:nvSpPr>
        <p:spPr>
          <a:ln/>
        </p:spPr>
        <p:txBody>
          <a:bodyPr/>
          <a:lstStyle>
            <a:lvl1pPr>
              <a:defRPr/>
            </a:lvl1pPr>
          </a:lstStyle>
          <a:p>
            <a:pPr>
              <a:defRPr/>
            </a:pPr>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BB8F8917-CDEC-4F8B-A45D-EA063C0754B4}"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7813"/>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57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3"/>
          <p:cNvSpPr>
            <a:spLocks noGrp="1" noChangeArrowheads="1"/>
          </p:cNvSpPr>
          <p:nvPr>
            <p:ph type="dt" sz="half" idx="10"/>
          </p:nvPr>
        </p:nvSpPr>
        <p:spPr>
          <a:ln/>
        </p:spPr>
        <p:txBody>
          <a:bodyPr/>
          <a:lstStyle>
            <a:lvl1pPr>
              <a:defRPr/>
            </a:lvl1pPr>
          </a:lstStyle>
          <a:p>
            <a:pPr>
              <a:defRPr/>
            </a:pPr>
            <a:endParaRPr lang="ru-RU"/>
          </a:p>
        </p:txBody>
      </p:sp>
      <p:sp>
        <p:nvSpPr>
          <p:cNvPr id="8" name="Rectangle 24"/>
          <p:cNvSpPr>
            <a:spLocks noGrp="1" noChangeArrowheads="1"/>
          </p:cNvSpPr>
          <p:nvPr>
            <p:ph type="ftr" sz="quarter" idx="11"/>
          </p:nvPr>
        </p:nvSpPr>
        <p:spPr>
          <a:ln/>
        </p:spPr>
        <p:txBody>
          <a:bodyPr/>
          <a:lstStyle>
            <a:lvl1pPr>
              <a:defRPr/>
            </a:lvl1pPr>
          </a:lstStyle>
          <a:p>
            <a:pPr>
              <a:defRPr/>
            </a:pPr>
            <a:endParaRPr lang="ru-RU"/>
          </a:p>
        </p:txBody>
      </p:sp>
      <p:sp>
        <p:nvSpPr>
          <p:cNvPr id="9" name="Rectangle 25"/>
          <p:cNvSpPr>
            <a:spLocks noGrp="1" noChangeArrowheads="1"/>
          </p:cNvSpPr>
          <p:nvPr>
            <p:ph type="sldNum" sz="quarter" idx="12"/>
          </p:nvPr>
        </p:nvSpPr>
        <p:spPr>
          <a:ln/>
        </p:spPr>
        <p:txBody>
          <a:bodyPr/>
          <a:lstStyle>
            <a:lvl1pPr>
              <a:defRPr/>
            </a:lvl1pPr>
          </a:lstStyle>
          <a:p>
            <a:pPr>
              <a:defRPr/>
            </a:pPr>
            <a:fld id="{D178B091-FA73-4727-A484-9124ED649C41}"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23"/>
          <p:cNvSpPr>
            <a:spLocks noGrp="1" noChangeArrowheads="1"/>
          </p:cNvSpPr>
          <p:nvPr>
            <p:ph type="dt" sz="half" idx="10"/>
          </p:nvPr>
        </p:nvSpPr>
        <p:spPr>
          <a:ln/>
        </p:spPr>
        <p:txBody>
          <a:bodyPr/>
          <a:lstStyle>
            <a:lvl1pPr>
              <a:defRPr/>
            </a:lvl1pPr>
          </a:lstStyle>
          <a:p>
            <a:pPr>
              <a:defRPr/>
            </a:pPr>
            <a:endParaRPr lang="ru-RU"/>
          </a:p>
        </p:txBody>
      </p:sp>
      <p:sp>
        <p:nvSpPr>
          <p:cNvPr id="7" name="Rectangle 24"/>
          <p:cNvSpPr>
            <a:spLocks noGrp="1" noChangeArrowheads="1"/>
          </p:cNvSpPr>
          <p:nvPr>
            <p:ph type="ftr" sz="quarter" idx="11"/>
          </p:nvPr>
        </p:nvSpPr>
        <p:spPr>
          <a:ln/>
        </p:spPr>
        <p:txBody>
          <a:bodyPr/>
          <a:lstStyle>
            <a:lvl1pPr>
              <a:defRPr/>
            </a:lvl1pPr>
          </a:lstStyle>
          <a:p>
            <a:pPr>
              <a:defRPr/>
            </a:pPr>
            <a:endParaRPr lang="ru-RU"/>
          </a:p>
        </p:txBody>
      </p:sp>
      <p:sp>
        <p:nvSpPr>
          <p:cNvPr id="8" name="Rectangle 25"/>
          <p:cNvSpPr>
            <a:spLocks noGrp="1" noChangeArrowheads="1"/>
          </p:cNvSpPr>
          <p:nvPr>
            <p:ph type="sldNum" sz="quarter" idx="12"/>
          </p:nvPr>
        </p:nvSpPr>
        <p:spPr>
          <a:ln/>
        </p:spPr>
        <p:txBody>
          <a:bodyPr/>
          <a:lstStyle>
            <a:lvl1pPr>
              <a:defRPr/>
            </a:lvl1pPr>
          </a:lstStyle>
          <a:p>
            <a:pPr>
              <a:defRPr/>
            </a:pPr>
            <a:fld id="{F16D6669-9EF4-4732-A3F5-1F31CCA6257B}"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23"/>
          <p:cNvSpPr>
            <a:spLocks noGrp="1" noChangeArrowheads="1"/>
          </p:cNvSpPr>
          <p:nvPr>
            <p:ph type="dt" sz="half" idx="10"/>
          </p:nvPr>
        </p:nvSpPr>
        <p:spPr>
          <a:ln/>
        </p:spPr>
        <p:txBody>
          <a:bodyPr/>
          <a:lstStyle>
            <a:lvl1pPr>
              <a:defRPr/>
            </a:lvl1pPr>
          </a:lstStyle>
          <a:p>
            <a:pPr>
              <a:defRPr/>
            </a:pPr>
            <a:endParaRPr lang="ru-RU"/>
          </a:p>
        </p:txBody>
      </p:sp>
      <p:sp>
        <p:nvSpPr>
          <p:cNvPr id="7" name="Rectangle 24"/>
          <p:cNvSpPr>
            <a:spLocks noGrp="1" noChangeArrowheads="1"/>
          </p:cNvSpPr>
          <p:nvPr>
            <p:ph type="ftr" sz="quarter" idx="11"/>
          </p:nvPr>
        </p:nvSpPr>
        <p:spPr>
          <a:ln/>
        </p:spPr>
        <p:txBody>
          <a:bodyPr/>
          <a:lstStyle>
            <a:lvl1pPr>
              <a:defRPr/>
            </a:lvl1pPr>
          </a:lstStyle>
          <a:p>
            <a:pPr>
              <a:defRPr/>
            </a:pPr>
            <a:endParaRPr lang="ru-RU"/>
          </a:p>
        </p:txBody>
      </p:sp>
      <p:sp>
        <p:nvSpPr>
          <p:cNvPr id="8" name="Rectangle 25"/>
          <p:cNvSpPr>
            <a:spLocks noGrp="1" noChangeArrowheads="1"/>
          </p:cNvSpPr>
          <p:nvPr>
            <p:ph type="sldNum" sz="quarter" idx="12"/>
          </p:nvPr>
        </p:nvSpPr>
        <p:spPr>
          <a:ln/>
        </p:spPr>
        <p:txBody>
          <a:bodyPr/>
          <a:lstStyle>
            <a:lvl1pPr>
              <a:defRPr/>
            </a:lvl1pPr>
          </a:lstStyle>
          <a:p>
            <a:pPr>
              <a:defRPr/>
            </a:pPr>
            <a:fld id="{6C187CD6-BF08-4F0A-8003-C12BFB360195}"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AndObj" preserve="1">
  <p:cSld name="Заголовок, 2 маленьких объекта и 1 большой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57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half" idx="3"/>
          </p:nvPr>
        </p:nvSpPr>
        <p:spPr>
          <a:xfrm>
            <a:off x="4648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23"/>
          <p:cNvSpPr>
            <a:spLocks noGrp="1" noChangeArrowheads="1"/>
          </p:cNvSpPr>
          <p:nvPr>
            <p:ph type="dt" sz="half" idx="10"/>
          </p:nvPr>
        </p:nvSpPr>
        <p:spPr>
          <a:ln/>
        </p:spPr>
        <p:txBody>
          <a:bodyPr/>
          <a:lstStyle>
            <a:lvl1pPr>
              <a:defRPr/>
            </a:lvl1pPr>
          </a:lstStyle>
          <a:p>
            <a:pPr>
              <a:defRPr/>
            </a:pPr>
            <a:endParaRPr lang="ru-RU"/>
          </a:p>
        </p:txBody>
      </p:sp>
      <p:sp>
        <p:nvSpPr>
          <p:cNvPr id="7" name="Rectangle 24"/>
          <p:cNvSpPr>
            <a:spLocks noGrp="1" noChangeArrowheads="1"/>
          </p:cNvSpPr>
          <p:nvPr>
            <p:ph type="ftr" sz="quarter" idx="11"/>
          </p:nvPr>
        </p:nvSpPr>
        <p:spPr>
          <a:ln/>
        </p:spPr>
        <p:txBody>
          <a:bodyPr/>
          <a:lstStyle>
            <a:lvl1pPr>
              <a:defRPr/>
            </a:lvl1pPr>
          </a:lstStyle>
          <a:p>
            <a:pPr>
              <a:defRPr/>
            </a:pPr>
            <a:endParaRPr lang="ru-RU"/>
          </a:p>
        </p:txBody>
      </p:sp>
      <p:sp>
        <p:nvSpPr>
          <p:cNvPr id="8" name="Rectangle 25"/>
          <p:cNvSpPr>
            <a:spLocks noGrp="1" noChangeArrowheads="1"/>
          </p:cNvSpPr>
          <p:nvPr>
            <p:ph type="sldNum" sz="quarter" idx="12"/>
          </p:nvPr>
        </p:nvSpPr>
        <p:spPr>
          <a:ln/>
        </p:spPr>
        <p:txBody>
          <a:bodyPr/>
          <a:lstStyle>
            <a:lvl1pPr>
              <a:defRPr/>
            </a:lvl1pPr>
          </a:lstStyle>
          <a:p>
            <a:pPr>
              <a:defRPr/>
            </a:pPr>
            <a:fld id="{C743EDC3-304A-4AD4-8CDD-C81629AAC152}"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44000" cy="6934200"/>
            <a:chOff x="0" y="0"/>
            <a:chExt cx="5760" cy="4368"/>
          </a:xfrm>
        </p:grpSpPr>
        <p:sp>
          <p:nvSpPr>
            <p:cNvPr id="4099"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ru-RU"/>
            </a:p>
          </p:txBody>
        </p:sp>
        <p:sp>
          <p:nvSpPr>
            <p:cNvPr id="4100"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4101"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sp>
          <p:nvSpPr>
            <p:cNvPr id="4102"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sp>
          <p:nvSpPr>
            <p:cNvPr id="4103"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sp>
          <p:nvSpPr>
            <p:cNvPr id="4104"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4105"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4106"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4107"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a:defRPr/>
              </a:pPr>
              <a:endParaRPr lang="ru-RU"/>
            </a:p>
          </p:txBody>
        </p:sp>
        <p:sp>
          <p:nvSpPr>
            <p:cNvPr id="4108"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a:defRPr/>
              </a:pPr>
              <a:endParaRPr lang="ru-RU"/>
            </a:p>
          </p:txBody>
        </p:sp>
        <p:sp>
          <p:nvSpPr>
            <p:cNvPr id="4109"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a:defRPr/>
              </a:pPr>
              <a:endParaRPr lang="ru-RU"/>
            </a:p>
          </p:txBody>
        </p:sp>
        <p:sp>
          <p:nvSpPr>
            <p:cNvPr id="4110"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ru-RU"/>
            </a:p>
          </p:txBody>
        </p:sp>
        <p:sp>
          <p:nvSpPr>
            <p:cNvPr id="4111"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ru-RU"/>
            </a:p>
          </p:txBody>
        </p:sp>
        <p:sp>
          <p:nvSpPr>
            <p:cNvPr id="4112"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a:defRPr/>
              </a:pPr>
              <a:endParaRPr lang="ru-RU"/>
            </a:p>
          </p:txBody>
        </p:sp>
        <p:sp>
          <p:nvSpPr>
            <p:cNvPr id="4113"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a:defRPr/>
              </a:pPr>
              <a:endParaRPr lang="ru-RU"/>
            </a:p>
          </p:txBody>
        </p:sp>
        <p:sp>
          <p:nvSpPr>
            <p:cNvPr id="4114"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sp>
          <p:nvSpPr>
            <p:cNvPr id="4115"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ru-RU"/>
            </a:p>
          </p:txBody>
        </p:sp>
        <p:sp>
          <p:nvSpPr>
            <p:cNvPr id="4116"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p>
          </p:txBody>
        </p:sp>
      </p:grpSp>
      <p:sp>
        <p:nvSpPr>
          <p:cNvPr id="4117" name="Rectangle 21"/>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4118"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119" name="Rectangle 23"/>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effectLst>
                  <a:outerShdw blurRad="38100" dist="38100" dir="2700000" algn="tl">
                    <a:srgbClr val="000000"/>
                  </a:outerShdw>
                </a:effectLst>
              </a:defRPr>
            </a:lvl1pPr>
          </a:lstStyle>
          <a:p>
            <a:pPr>
              <a:defRPr/>
            </a:pPr>
            <a:endParaRPr lang="ru-RU"/>
          </a:p>
        </p:txBody>
      </p:sp>
      <p:sp>
        <p:nvSpPr>
          <p:cNvPr id="4120" name="Rectangle 2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effectLst>
                  <a:outerShdw blurRad="38100" dist="38100" dir="2700000" algn="tl">
                    <a:srgbClr val="000000"/>
                  </a:outerShdw>
                </a:effectLst>
              </a:defRPr>
            </a:lvl1pPr>
          </a:lstStyle>
          <a:p>
            <a:pPr>
              <a:defRPr/>
            </a:pPr>
            <a:endParaRPr lang="ru-RU"/>
          </a:p>
        </p:txBody>
      </p:sp>
      <p:sp>
        <p:nvSpPr>
          <p:cNvPr id="4121" name="Rectangle 25"/>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effectLst>
                  <a:outerShdw blurRad="38100" dist="38100" dir="2700000" algn="tl">
                    <a:srgbClr val="000000"/>
                  </a:outerShdw>
                </a:effectLst>
              </a:defRPr>
            </a:lvl1pPr>
          </a:lstStyle>
          <a:p>
            <a:pPr>
              <a:defRPr/>
            </a:pPr>
            <a:fld id="{E8893569-5598-473D-9F7C-30A7E4350B6B}"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3682"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32.xml.rels><?xml version="1.0" encoding="UTF-8" standalone="yes"?>
<Relationships xmlns="http://schemas.openxmlformats.org/package/2006/relationships"><Relationship Id="rId3" Type="http://schemas.openxmlformats.org/officeDocument/2006/relationships/hyperlink" Target="http://ru.wikipedia.org/wiki/%D0%A7%D0%B5%D1%80%D0%B5%D0%BF%D0%BD%D0%BE%D0%BC%D0%BE%D0%B7%D0%B3%D0%BE%D0%B2%D1%8B%D0%B5_%D0%BD%D0%B5%D1%80%D0%B2%D1%8B" TargetMode="External"/><Relationship Id="rId2" Type="http://schemas.openxmlformats.org/officeDocument/2006/relationships/hyperlink" Target="http://ru.wikipedia.org/wiki/%D0%9B%D0%B0%D1%82%D0%B8%D0%BD%D1%81%D0%BA%D0%B8%D0%B9_%D1%8F%D0%B7%D1%8B%D0%BA" TargetMode="Externa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8" Type="http://schemas.openxmlformats.org/officeDocument/2006/relationships/hyperlink" Target="http://ru.wikipedia.org/wiki/%D0%9F%D0%B0%D1%80%D0%B0%D0%BB%D0%B8%D1%87" TargetMode="External"/><Relationship Id="rId3" Type="http://schemas.openxmlformats.org/officeDocument/2006/relationships/hyperlink" Target="http://ru.wikipedia.org/wiki/%D0%9B%D0%B0%D1%82%D0%B8%D0%BD%D1%81%D0%BA%D0%B8%D0%B9_%D1%8F%D0%B7%D1%8B%D0%BA" TargetMode="External"/><Relationship Id="rId7" Type="http://schemas.openxmlformats.org/officeDocument/2006/relationships/hyperlink" Target="http://ru.wikipedia.org/wiki/%D0%93%D0%BB%D0%B0%D0%B7%D0%BD%D0%BE%D0%B5_%D1%8F%D0%B1%D0%BB%D0%BE%D0%BA%D0%BE" TargetMode="External"/><Relationship Id="rId2" Type="http://schemas.openxmlformats.org/officeDocument/2006/relationships/hyperlink" Target="http://ru.wikipedia.org/w/index.php?title=%D0%93%D0%BB%D0%B0%D0%B7%D0%BD%D0%B8%D1%87%D0%BD%D1%8B%D0%B9_%D0%BD%D0%B5%D1%80%D0%B2&amp;action=edit&amp;redlink=1" TargetMode="External"/><Relationship Id="rId1" Type="http://schemas.openxmlformats.org/officeDocument/2006/relationships/slideLayout" Target="../slideLayouts/slideLayout14.xml"/><Relationship Id="rId6" Type="http://schemas.openxmlformats.org/officeDocument/2006/relationships/hyperlink" Target="http://ru.wikipedia.org/wiki/%D0%98%D0%BD%D0%BD%D0%B5%D1%80%D0%B2%D0%B0%D1%86%D0%B8%D1%8F" TargetMode="External"/><Relationship Id="rId5" Type="http://schemas.openxmlformats.org/officeDocument/2006/relationships/hyperlink" Target="http://ru.wikipedia.org/w/index.php?title=%D0%9D%D0%B8%D0%B6%D0%BD%D0%B5%D1%87%D0%B5%D0%BB%D1%8E%D1%81%D1%82%D0%BD%D0%BE%D0%B9_%D0%BD%D0%B5%D1%80%D0%B2&amp;action=edit&amp;redlink=1" TargetMode="External"/><Relationship Id="rId4" Type="http://schemas.openxmlformats.org/officeDocument/2006/relationships/hyperlink" Target="http://ru.wikipedia.org/w/index.php?title=%D0%92%D0%B5%D1%80%D1%85%D0%BD%D0%B5%D1%87%D0%B5%D0%BB%D1%8E%D1%81%D1%82%D0%BD%D0%BE%D0%B9_%D0%BD%D0%B5%D1%80%D0%B2&amp;action=edit&amp;redlink=1" TargetMode="External"/><Relationship Id="rId9"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hyperlink" Target="http://ru.wikipedia.org/wiki/%D0%9B%D0%B0%D1%82%D0%B8%D0%BD%D1%81%D0%BA%D0%B8%D0%B9_%D1%8F%D0%B7%D1%8B%D0%BA" TargetMode="External"/><Relationship Id="rId2" Type="http://schemas.openxmlformats.org/officeDocument/2006/relationships/hyperlink" Target="http://ru.wikipedia.org/wiki/%D0%92%D0%B8%D1%81%D0%BE%D1%87%D0%BD%D0%B0%D1%8F_%D0%BA%D0%BE%D1%81%D1%82%D1%8C" TargetMode="External"/><Relationship Id="rId1" Type="http://schemas.openxmlformats.org/officeDocument/2006/relationships/slideLayout" Target="../slideLayouts/slideLayout15.xml"/><Relationship Id="rId6" Type="http://schemas.openxmlformats.org/officeDocument/2006/relationships/image" Target="../media/image11.jpeg"/><Relationship Id="rId5" Type="http://schemas.openxmlformats.org/officeDocument/2006/relationships/hyperlink" Target="http://ru.wikipedia.org/wiki/%D0%AF%D0%B7%D1%8B%D0%BA%D0%BE%D0%B3%D0%BB%D0%BE%D1%82%D0%BE%D1%87%D0%BD%D1%8B%D0%B9_%D0%BD%D0%B5%D1%80%D0%B2" TargetMode="External"/><Relationship Id="rId4" Type="http://schemas.openxmlformats.org/officeDocument/2006/relationships/hyperlink" Target="http://ru.wikipedia.org/wiki/%D0%9E%D0%BA%D0%BE%D0%BB%D0%BE%D1%83%D1%88%D0%BD%D0%B0%D1%8F_%D1%81%D0%BB%D1%8E%D0%BD%D0%BD%D0%B0%D1%8F_%D0%B6%D0%B5%D0%BB%D0%B5%D0%B7%D0%B0"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dentaworld.ru/articles/yazykoglotochnyy_nerv.html" TargetMode="Externa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hyperlink" Target="http://dic.academic.ru/dic.nsf/ruwiki/7869" TargetMode="External"/><Relationship Id="rId3" Type="http://schemas.openxmlformats.org/officeDocument/2006/relationships/hyperlink" Target="http://dic.academic.ru/dic.nsf/ruwiki/142237" TargetMode="External"/><Relationship Id="rId7" Type="http://schemas.openxmlformats.org/officeDocument/2006/relationships/hyperlink" Target="http://dic.academic.ru/dic.nsf/ruwiki/1095998" TargetMode="External"/><Relationship Id="rId12" Type="http://schemas.openxmlformats.org/officeDocument/2006/relationships/image" Target="../media/image20.png"/><Relationship Id="rId2" Type="http://schemas.openxmlformats.org/officeDocument/2006/relationships/hyperlink" Target="http://dic.academic.ru/dic.nsf/ruwiki/8694" TargetMode="External"/><Relationship Id="rId1" Type="http://schemas.openxmlformats.org/officeDocument/2006/relationships/slideLayout" Target="../slideLayouts/slideLayout15.xml"/><Relationship Id="rId6" Type="http://schemas.openxmlformats.org/officeDocument/2006/relationships/hyperlink" Target="http://dic.academic.ru/dic.nsf/ruwiki/632212" TargetMode="External"/><Relationship Id="rId11" Type="http://schemas.openxmlformats.org/officeDocument/2006/relationships/image" Target="../media/image19.png"/><Relationship Id="rId5" Type="http://schemas.openxmlformats.org/officeDocument/2006/relationships/hyperlink" Target="http://dic.academic.ru/dic.nsf/ruwiki/706009" TargetMode="External"/><Relationship Id="rId10" Type="http://schemas.openxmlformats.org/officeDocument/2006/relationships/hyperlink" Target="http://dic.academic.ru/dic.nsf/ruwiki/918319" TargetMode="External"/><Relationship Id="rId4" Type="http://schemas.openxmlformats.org/officeDocument/2006/relationships/hyperlink" Target="http://dic.academic.ru/dic.nsf/ruwiki/82919" TargetMode="External"/><Relationship Id="rId9" Type="http://schemas.openxmlformats.org/officeDocument/2006/relationships/hyperlink" Target="http://dic.academic.ru/dic.nsf/ruwiki/363799"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dic.academic.ru/dic.nsf/ruwiki/303966" TargetMode="External"/><Relationship Id="rId3" Type="http://schemas.openxmlformats.org/officeDocument/2006/relationships/hyperlink" Target="http://dic.academic.ru/dic.nsf/ruwiki/210766" TargetMode="External"/><Relationship Id="rId7" Type="http://schemas.openxmlformats.org/officeDocument/2006/relationships/hyperlink" Target="http://dic.academic.ru/dic.nsf/ruwiki/6972" TargetMode="External"/><Relationship Id="rId2" Type="http://schemas.openxmlformats.org/officeDocument/2006/relationships/hyperlink" Target="http://dic.academic.ru/dic.nsf/ruwiki/103924" TargetMode="External"/><Relationship Id="rId1" Type="http://schemas.openxmlformats.org/officeDocument/2006/relationships/slideLayout" Target="../slideLayouts/slideLayout15.xml"/><Relationship Id="rId6" Type="http://schemas.openxmlformats.org/officeDocument/2006/relationships/hyperlink" Target="http://dic.academic.ru/dic.nsf/ruwiki/649969" TargetMode="External"/><Relationship Id="rId5" Type="http://schemas.openxmlformats.org/officeDocument/2006/relationships/hyperlink" Target="http://dic.academic.ru/dic.nsf/ruwiki/646127" TargetMode="External"/><Relationship Id="rId4" Type="http://schemas.openxmlformats.org/officeDocument/2006/relationships/hyperlink" Target="http://dic.academic.ru/dic.nsf/ruwiki/239190" TargetMode="External"/><Relationship Id="rId9" Type="http://schemas.openxmlformats.org/officeDocument/2006/relationships/image" Target="../media/image21.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hyperlink" Target="http://dic.academic.ru/dic.nsf/ruwiki/74902" TargetMode="External"/><Relationship Id="rId2" Type="http://schemas.openxmlformats.org/officeDocument/2006/relationships/hyperlink" Target="http://dic.academic.ru/dic.nsf/ruwiki/221428" TargetMode="External"/><Relationship Id="rId1" Type="http://schemas.openxmlformats.org/officeDocument/2006/relationships/slideLayout" Target="../slideLayouts/slideLayout2.xml"/><Relationship Id="rId5" Type="http://schemas.openxmlformats.org/officeDocument/2006/relationships/hyperlink" Target="http://dic.academic.ru/dic.nsf/ruwiki/8661" TargetMode="External"/><Relationship Id="rId4" Type="http://schemas.openxmlformats.org/officeDocument/2006/relationships/hyperlink" Target="http://dic.academic.ru/dic.nsf/ruwiki/129455"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badis.narod.ru/" TargetMode="External"/><Relationship Id="rId2" Type="http://schemas.openxmlformats.org/officeDocument/2006/relationships/hyperlink" Target="http://www.stomatologia.by/" TargetMode="External"/><Relationship Id="rId1" Type="http://schemas.openxmlformats.org/officeDocument/2006/relationships/slideLayout" Target="../slideLayouts/slideLayout2.xml"/><Relationship Id="rId4" Type="http://schemas.openxmlformats.org/officeDocument/2006/relationships/hyperlink" Target="http://medicinform.net/"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90600" y="2743200"/>
            <a:ext cx="7081886" cy="3276600"/>
          </a:xfrm>
        </p:spPr>
        <p:txBody>
          <a:bodyPr>
            <a:prstTxWarp prst="textInflateBottom">
              <a:avLst/>
            </a:prstTxWarp>
          </a:bodyPr>
          <a:lstStyle/>
          <a:p>
            <a:pPr>
              <a:buNone/>
            </a:pPr>
            <a:r>
              <a:rPr lang="ru-RU" dirty="0" smtClean="0"/>
              <a:t> </a:t>
            </a:r>
            <a:r>
              <a:rPr lang="ru-RU" dirty="0" smtClean="0"/>
              <a:t>Краниальные нервы</a:t>
            </a:r>
            <a:endParaRPr lang="en-US" dirty="0" smtClean="0"/>
          </a:p>
          <a:p>
            <a:pPr>
              <a:buNone/>
            </a:pPr>
            <a:r>
              <a:rPr lang="ru-RU" dirty="0" smtClean="0"/>
              <a:t>             ЧМН</a:t>
            </a:r>
            <a:endParaRPr lang="ru-RU" dirty="0"/>
          </a:p>
        </p:txBody>
      </p:sp>
      <p:pic>
        <p:nvPicPr>
          <p:cNvPr id="4" name="Рисунок 3" descr="spinefly1600x1200_fullsize[1].jpg"/>
          <p:cNvPicPr>
            <a:picLocks noChangeAspect="1"/>
          </p:cNvPicPr>
          <p:nvPr/>
        </p:nvPicPr>
        <p:blipFill>
          <a:blip r:embed="rId3" cstate="print"/>
          <a:stretch>
            <a:fillRect/>
          </a:stretch>
        </p:blipFill>
        <p:spPr>
          <a:xfrm>
            <a:off x="2339752" y="764704"/>
            <a:ext cx="4071966" cy="1857388"/>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381000" y="1219200"/>
            <a:ext cx="8229600" cy="6019800"/>
          </a:xfrm>
        </p:spPr>
        <p:txBody>
          <a:bodyPr/>
          <a:lstStyle/>
          <a:p>
            <a:pPr eaLnBrk="1" hangingPunct="1">
              <a:buFont typeface="Wingdings" pitchFamily="2" charset="2"/>
              <a:buNone/>
              <a:defRPr/>
            </a:pPr>
            <a:r>
              <a:rPr lang="ru-RU" smtClean="0"/>
              <a:t>   </a:t>
            </a:r>
            <a:r>
              <a:rPr lang="ru-RU" sz="4400" b="1" i="1" smtClean="0">
                <a:solidFill>
                  <a:schemeClr val="tx2"/>
                </a:solidFill>
                <a:latin typeface="Monotype Corsiva" pitchFamily="66" charset="0"/>
              </a:rPr>
              <a:t>Черепно – мозговые нервы</a:t>
            </a:r>
            <a:r>
              <a:rPr lang="ru-RU" smtClean="0"/>
              <a:t> - нервы, отходящие от головного мозга или входящие в него. Имеется 12 пар ЧМН, которые иннервируют кожу, мышцы, органы головы и шеи, а также ряд органов грудной и брюшной полостей. </a:t>
            </a:r>
            <a:br>
              <a:rPr lang="ru-RU" smtClean="0"/>
            </a:br>
            <a:endParaRPr lang="ru-RU"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p:cTn id="7" dur="1000" fill="hold"/>
                                        <p:tgtEl>
                                          <p:spTgt spid="614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14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147">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564" name="Group 372"/>
          <p:cNvGraphicFramePr>
            <a:graphicFrameLocks noGrp="1"/>
          </p:cNvGraphicFramePr>
          <p:nvPr/>
        </p:nvGraphicFramePr>
        <p:xfrm>
          <a:off x="-44450" y="119063"/>
          <a:ext cx="9234488" cy="6586542"/>
        </p:xfrm>
        <a:graphic>
          <a:graphicData uri="http://schemas.openxmlformats.org/drawingml/2006/table">
            <a:tbl>
              <a:tblPr/>
              <a:tblGrid>
                <a:gridCol w="822325"/>
                <a:gridCol w="1828800"/>
                <a:gridCol w="2103438"/>
                <a:gridCol w="4479925"/>
              </a:tblGrid>
              <a:tr h="274638">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smtClean="0">
                          <a:ln>
                            <a:noFill/>
                          </a:ln>
                          <a:solidFill>
                            <a:schemeClr val="tx1"/>
                          </a:solidFill>
                          <a:effectLst/>
                          <a:latin typeface="Times New Roman CYR"/>
                          <a:cs typeface="Times New Roman" pitchFamily="18" charset="0"/>
                        </a:rPr>
                        <a:t>ЧЕРЕПНО-МОЗГОВЫЕ НЕРВЫ</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4445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smtClean="0">
                          <a:ln>
                            <a:noFill/>
                          </a:ln>
                          <a:solidFill>
                            <a:schemeClr val="tx1"/>
                          </a:solidFill>
                          <a:effectLst/>
                          <a:latin typeface="Times New Roman CYR"/>
                          <a:cs typeface="Times New Roman" pitchFamily="18" charset="0"/>
                        </a:rPr>
                        <a:t>Номер</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smtClean="0">
                          <a:ln>
                            <a:noFill/>
                          </a:ln>
                          <a:solidFill>
                            <a:schemeClr val="tx1"/>
                          </a:solidFill>
                          <a:effectLst/>
                          <a:latin typeface="Times New Roman CYR"/>
                          <a:cs typeface="Times New Roman" pitchFamily="18" charset="0"/>
                        </a:rPr>
                        <a:t>Название</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smtClean="0">
                          <a:ln>
                            <a:noFill/>
                          </a:ln>
                          <a:solidFill>
                            <a:schemeClr val="tx1"/>
                          </a:solidFill>
                          <a:effectLst/>
                          <a:latin typeface="Times New Roman CYR"/>
                          <a:cs typeface="Times New Roman" pitchFamily="18" charset="0"/>
                        </a:rPr>
                        <a:t>Функциональная характеристика</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smtClean="0">
                          <a:ln>
                            <a:noFill/>
                          </a:ln>
                          <a:solidFill>
                            <a:schemeClr val="tx1"/>
                          </a:solidFill>
                          <a:effectLst/>
                          <a:latin typeface="Times New Roman CYR"/>
                          <a:cs typeface="Times New Roman" pitchFamily="18" charset="0"/>
                        </a:rPr>
                        <a:t>Иннервируемые структуры</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445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I</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Обонятельный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Специальный сенсорный (обоняние)</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Обонятельный эпителий полости носа</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6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II</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Зрительный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Специальный сенсорный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000" b="0" i="0" u="none" strike="noStrike" cap="none" normalizeH="0" baseline="0" smtClean="0">
                          <a:ln>
                            <a:noFill/>
                          </a:ln>
                          <a:solidFill>
                            <a:schemeClr val="tx1"/>
                          </a:solidFill>
                          <a:effectLst/>
                          <a:latin typeface="Times New Roman CYR"/>
                          <a:cs typeface="Times New Roman" pitchFamily="18" charset="0"/>
                        </a:rPr>
                        <a:t>(зрение)</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Палочки и колбочки сетчатки</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460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III</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Глазодвигательный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Моторный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Большинство наружных мышц глаза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Гладкие мышцы радужной оболочки и хрусталика</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IV</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Блоковый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Моторный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Верхняя косая мышца глаза</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460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V</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Тройничный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Общесенсорный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Моторный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Кожа лица, слизистая оболочка носа и рта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Жевательные мышцы</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VI</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Отводящий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Моторный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Наружная прямая мышца глаза</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6175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VII</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Лицевой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Моторный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Висцеромоторный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Специальный сенсорный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Мимическая мускулатура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Слюнные железы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Вкусовые рецепторы языка</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6159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VIII</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Преддверно-улитковый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Специальный сенсорный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Вестибулярный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000" b="0" i="0" u="none" strike="noStrike" cap="none" normalizeH="0" baseline="0" smtClean="0">
                          <a:ln>
                            <a:noFill/>
                          </a:ln>
                          <a:solidFill>
                            <a:schemeClr val="tx1"/>
                          </a:solidFill>
                          <a:effectLst/>
                          <a:latin typeface="Times New Roman CYR"/>
                          <a:cs typeface="Times New Roman" pitchFamily="18" charset="0"/>
                        </a:rPr>
                        <a:t>(равновесие) Слуховой (слух)</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Полукружные каналы и пятна (рецепторные участки) лабиринта</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Слуховой орган в улитке (внутреннее ухо)</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905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IX</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Языкоглоточный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Моторный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Висцеромоторный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Висцеросенсорный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Мышцы задней стенки глотки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Слюнные железы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Рецепторы вкусовой и общей чувствительности в задней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части полости рта</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1318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X</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Блуждающий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Моторный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Висцеромоторный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Висцеросенсорный</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Общесенсорный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Мышцы гортани и глотки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Мышца сердца, гладкая мускулатура, железы легких,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бронхов, желудка и кишечника, в том числе пищеварительные железы </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Рецепторы крупных кровеносных сосудов, легких, пищевода, желудка и кишечника</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r>
                      <a:br>
                        <a:rPr kumimoji="0" lang="ru-RU" sz="10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000" b="0" i="0" u="none" strike="noStrike" cap="none" normalizeH="0" baseline="0" smtClean="0">
                          <a:ln>
                            <a:noFill/>
                          </a:ln>
                          <a:solidFill>
                            <a:schemeClr val="tx1"/>
                          </a:solidFill>
                          <a:effectLst/>
                          <a:latin typeface="Times New Roman CYR"/>
                          <a:cs typeface="Times New Roman" pitchFamily="18" charset="0"/>
                        </a:rPr>
                        <a:t>Наружное ухо</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XI</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Добавочный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Моторный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Грудино-ключично-сосцевидная и трапециевидная</a:t>
                      </a: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000" b="0" i="0" u="none" strike="noStrike" cap="none" normalizeH="0" baseline="0" smtClean="0">
                          <a:ln>
                            <a:noFill/>
                          </a:ln>
                          <a:solidFill>
                            <a:schemeClr val="tx1"/>
                          </a:solidFill>
                          <a:effectLst/>
                          <a:latin typeface="Times New Roman CYR"/>
                          <a:cs typeface="Times New Roman" pitchFamily="18" charset="0"/>
                        </a:rPr>
                        <a:t>мышцы</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cs typeface="Times New Roman" pitchFamily="18" charset="0"/>
                        </a:rPr>
                        <a:t>XII</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Подъязычный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Моторный</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CYR"/>
                          <a:cs typeface="Times New Roman" pitchFamily="18" charset="0"/>
                        </a:rPr>
                        <a:t>Мышцы языка</a:t>
                      </a:r>
                      <a:endParaRPr kumimoji="0" lang="ru-RU" sz="1000" b="0" i="0" u="none" strike="noStrike" cap="none" normalizeH="0" baseline="0" smtClean="0">
                        <a:ln>
                          <a:noFill/>
                        </a:ln>
                        <a:solidFill>
                          <a:schemeClr val="tx1"/>
                        </a:solidFill>
                        <a:effectLst/>
                        <a:latin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220" name="Rectangle 369"/>
          <p:cNvSpPr>
            <a:spLocks noChangeArrowheads="1"/>
          </p:cNvSpPr>
          <p:nvPr/>
        </p:nvSpPr>
        <p:spPr bwMode="auto">
          <a:xfrm>
            <a:off x="-44450" y="6219825"/>
            <a:ext cx="215900" cy="519113"/>
          </a:xfrm>
          <a:prstGeom prst="rect">
            <a:avLst/>
          </a:prstGeom>
          <a:noFill/>
          <a:ln w="9525">
            <a:noFill/>
            <a:miter lim="800000"/>
            <a:headEnd/>
            <a:tailEnd/>
          </a:ln>
        </p:spPr>
        <p:txBody>
          <a:bodyPr wrap="none" anchor="ctr">
            <a:spAutoFit/>
          </a:bodyPr>
          <a:lstStyle/>
          <a:p>
            <a:r>
              <a:rPr lang="ru-RU" sz="1000">
                <a:cs typeface="Times New Roman" pitchFamily="18" charset="0"/>
              </a:rPr>
              <a:t> </a:t>
            </a:r>
            <a:endParaRPr lang="ru-RU" sz="1200">
              <a:latin typeface="Arial" pitchFamily="34" charset="0"/>
              <a:cs typeface="Times New Roman" pitchFamily="18" charset="0"/>
            </a:endParaRPr>
          </a:p>
          <a:p>
            <a:pPr eaLnBrk="0" hangingPunct="0"/>
            <a:endParaRPr lang="ru-RU">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8564"/>
                                        </p:tgtEl>
                                        <p:attrNameLst>
                                          <p:attrName>style.visibility</p:attrName>
                                        </p:attrNameLst>
                                      </p:cBhvr>
                                      <p:to>
                                        <p:strVal val="visible"/>
                                      </p:to>
                                    </p:set>
                                    <p:animEffect transition="in" filter="wheel(4)">
                                      <p:cBhvr>
                                        <p:cTn id="7" dur="2000"/>
                                        <p:tgtEl>
                                          <p:spTgt spid="8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457200" y="990600"/>
            <a:ext cx="8229600" cy="4530725"/>
          </a:xfrm>
        </p:spPr>
        <p:txBody>
          <a:bodyPr/>
          <a:lstStyle/>
          <a:p>
            <a:pPr eaLnBrk="1" hangingPunct="1">
              <a:lnSpc>
                <a:spcPct val="90000"/>
              </a:lnSpc>
              <a:buFont typeface="Wingdings" pitchFamily="2" charset="2"/>
              <a:buNone/>
              <a:defRPr/>
            </a:pPr>
            <a:r>
              <a:rPr lang="ru-RU" smtClean="0"/>
              <a:t>   </a:t>
            </a:r>
            <a:r>
              <a:rPr lang="ru-RU" sz="4400" b="1" u="sng" smtClean="0">
                <a:solidFill>
                  <a:schemeClr val="tx2"/>
                </a:solidFill>
                <a:latin typeface="Monotype Corsiva" pitchFamily="66" charset="0"/>
              </a:rPr>
              <a:t>Выделяют:</a:t>
            </a:r>
          </a:p>
          <a:p>
            <a:pPr eaLnBrk="1" hangingPunct="1">
              <a:lnSpc>
                <a:spcPct val="90000"/>
              </a:lnSpc>
              <a:buFont typeface="Wingdings" pitchFamily="2" charset="2"/>
              <a:buChar char="ü"/>
              <a:defRPr/>
            </a:pPr>
            <a:r>
              <a:rPr lang="ru-RU" sz="4000" smtClean="0"/>
              <a:t> </a:t>
            </a:r>
            <a:r>
              <a:rPr lang="ru-RU" sz="4000" i="1" smtClean="0">
                <a:solidFill>
                  <a:schemeClr val="tx2"/>
                </a:solidFill>
              </a:rPr>
              <a:t>двигательные нервы</a:t>
            </a:r>
            <a:r>
              <a:rPr lang="ru-RU" sz="4000" smtClean="0"/>
              <a:t> (III, IV, VI, XI и XII пары); </a:t>
            </a:r>
          </a:p>
          <a:p>
            <a:pPr eaLnBrk="1" hangingPunct="1">
              <a:lnSpc>
                <a:spcPct val="90000"/>
              </a:lnSpc>
              <a:buFont typeface="Wingdings" pitchFamily="2" charset="2"/>
              <a:buChar char="ü"/>
              <a:defRPr/>
            </a:pPr>
            <a:r>
              <a:rPr lang="ru-RU" sz="4000" i="1" smtClean="0">
                <a:solidFill>
                  <a:schemeClr val="tx2"/>
                </a:solidFill>
              </a:rPr>
              <a:t>смешанные нервы</a:t>
            </a:r>
            <a:r>
              <a:rPr lang="ru-RU" sz="4000" smtClean="0"/>
              <a:t> (V, VII, IX и X пары), содержащие все функциональные проводники; </a:t>
            </a:r>
          </a:p>
          <a:p>
            <a:pPr eaLnBrk="1" hangingPunct="1">
              <a:lnSpc>
                <a:spcPct val="90000"/>
              </a:lnSpc>
              <a:buFont typeface="Wingdings" pitchFamily="2" charset="2"/>
              <a:buChar char="ü"/>
              <a:defRPr/>
            </a:pPr>
            <a:r>
              <a:rPr lang="ru-RU" sz="4000" i="1" smtClean="0">
                <a:solidFill>
                  <a:schemeClr val="tx2"/>
                </a:solidFill>
              </a:rPr>
              <a:t>нервы</a:t>
            </a:r>
            <a:r>
              <a:rPr lang="ru-RU" sz="4000" smtClean="0"/>
              <a:t> </a:t>
            </a:r>
            <a:r>
              <a:rPr lang="ru-RU" sz="4000" i="1" smtClean="0">
                <a:solidFill>
                  <a:schemeClr val="tx2"/>
                </a:solidFill>
              </a:rPr>
              <a:t>органов чувств</a:t>
            </a:r>
            <a:r>
              <a:rPr lang="ru-RU" sz="4000" smtClean="0"/>
              <a:t> - I и II пары.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Scale>
                                      <p:cBhvr>
                                        <p:cTn id="7" dur="1000" decel="50000" fill="hold">
                                          <p:stCondLst>
                                            <p:cond delay="0"/>
                                          </p:stCondLst>
                                        </p:cTn>
                                        <p:tgtEl>
                                          <p:spTgt spid="921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219">
                                            <p:txEl>
                                              <p:pRg st="0" end="0"/>
                                            </p:txEl>
                                          </p:spTgt>
                                        </p:tgtEl>
                                        <p:attrNameLst>
                                          <p:attrName>ppt_x</p:attrName>
                                          <p:attrName>ppt_y</p:attrName>
                                        </p:attrNameLst>
                                      </p:cBhvr>
                                    </p:animMotion>
                                    <p:animEffect transition="in" filter="fade">
                                      <p:cBhvr>
                                        <p:cTn id="9" dur="1000"/>
                                        <p:tgtEl>
                                          <p:spTgt spid="921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9219">
                                            <p:txEl>
                                              <p:pRg st="1" end="1"/>
                                            </p:txEl>
                                          </p:spTgt>
                                        </p:tgtEl>
                                        <p:attrNameLst>
                                          <p:attrName>style.visibility</p:attrName>
                                        </p:attrNameLst>
                                      </p:cBhvr>
                                      <p:to>
                                        <p:strVal val="visible"/>
                                      </p:to>
                                    </p:set>
                                    <p:anim calcmode="lin" valueType="num">
                                      <p:cBhvr>
                                        <p:cTn id="14" dur="500" fill="hold"/>
                                        <p:tgtEl>
                                          <p:spTgt spid="9219">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9219">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9219">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9219">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921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nodeType="clickEffect">
                                  <p:stCondLst>
                                    <p:cond delay="0"/>
                                  </p:stCondLst>
                                  <p:iterate type="lt">
                                    <p:tmPct val="10000"/>
                                  </p:iterate>
                                  <p:childTnLst>
                                    <p:set>
                                      <p:cBhvr>
                                        <p:cTn id="22" dur="1" fill="hold">
                                          <p:stCondLst>
                                            <p:cond delay="0"/>
                                          </p:stCondLst>
                                        </p:cTn>
                                        <p:tgtEl>
                                          <p:spTgt spid="9219">
                                            <p:txEl>
                                              <p:pRg st="2" end="2"/>
                                            </p:txEl>
                                          </p:spTgt>
                                        </p:tgtEl>
                                        <p:attrNameLst>
                                          <p:attrName>style.visibility</p:attrName>
                                        </p:attrNameLst>
                                      </p:cBhvr>
                                      <p:to>
                                        <p:strVal val="visible"/>
                                      </p:to>
                                    </p:set>
                                    <p:anim calcmode="lin" valueType="num">
                                      <p:cBhvr>
                                        <p:cTn id="23" dur="500" fill="hold"/>
                                        <p:tgtEl>
                                          <p:spTgt spid="9219">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9219">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9219">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9219">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921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nodeType="clickEffect">
                                  <p:stCondLst>
                                    <p:cond delay="0"/>
                                  </p:stCondLst>
                                  <p:iterate type="lt">
                                    <p:tmPct val="10000"/>
                                  </p:iterate>
                                  <p:childTnLst>
                                    <p:set>
                                      <p:cBhvr>
                                        <p:cTn id="31" dur="1" fill="hold">
                                          <p:stCondLst>
                                            <p:cond delay="0"/>
                                          </p:stCondLst>
                                        </p:cTn>
                                        <p:tgtEl>
                                          <p:spTgt spid="9219">
                                            <p:txEl>
                                              <p:pRg st="3" end="3"/>
                                            </p:txEl>
                                          </p:spTgt>
                                        </p:tgtEl>
                                        <p:attrNameLst>
                                          <p:attrName>style.visibility</p:attrName>
                                        </p:attrNameLst>
                                      </p:cBhvr>
                                      <p:to>
                                        <p:strVal val="visible"/>
                                      </p:to>
                                    </p:set>
                                    <p:anim calcmode="lin" valueType="num">
                                      <p:cBhvr>
                                        <p:cTn id="32" dur="500" fill="hold"/>
                                        <p:tgtEl>
                                          <p:spTgt spid="9219">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9219">
                                            <p:txEl>
                                              <p:pRg st="3" end="3"/>
                                            </p:txEl>
                                          </p:spTgt>
                                        </p:tgtEl>
                                        <p:attrNameLst>
                                          <p:attrName>ppt_y</p:attrName>
                                        </p:attrNameLst>
                                      </p:cBhvr>
                                      <p:tavLst>
                                        <p:tav tm="0">
                                          <p:val>
                                            <p:strVal val="#ppt_y"/>
                                          </p:val>
                                        </p:tav>
                                        <p:tav tm="100000">
                                          <p:val>
                                            <p:strVal val="#ppt_y"/>
                                          </p:val>
                                        </p:tav>
                                      </p:tavLst>
                                    </p:anim>
                                    <p:anim calcmode="lin" valueType="num">
                                      <p:cBhvr>
                                        <p:cTn id="34" dur="500" fill="hold"/>
                                        <p:tgtEl>
                                          <p:spTgt spid="9219">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9219">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857233"/>
            <a:ext cx="7772400" cy="2743218"/>
          </a:xfrm>
        </p:spPr>
        <p:txBody>
          <a:bodyPr>
            <a:noAutofit/>
          </a:bodyPr>
          <a:lstStyle/>
          <a:p>
            <a:r>
              <a:rPr lang="ru-RU" sz="6000" dirty="0" smtClean="0"/>
              <a:t>Двигательные</a:t>
            </a:r>
            <a:br>
              <a:rPr lang="ru-RU" sz="6000" dirty="0" smtClean="0"/>
            </a:br>
            <a:r>
              <a:rPr lang="ru-RU" sz="6000" dirty="0" smtClean="0"/>
              <a:t>черепно-мозговые нервы</a:t>
            </a:r>
            <a:endParaRPr lang="ru-RU" sz="6000" dirty="0"/>
          </a:p>
        </p:txBody>
      </p:sp>
    </p:spTree>
  </p:cSld>
  <p:clrMapOvr>
    <a:masterClrMapping/>
  </p:clrMapOvr>
  <p:transition spd="med">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1143000"/>
          </a:xfrm>
        </p:spPr>
        <p:txBody>
          <a:bodyPr>
            <a:normAutofit fontScale="90000"/>
          </a:bodyPr>
          <a:lstStyle/>
          <a:p>
            <a:r>
              <a:rPr lang="ru-RU" dirty="0" smtClean="0"/>
              <a:t>Классификация двигательных нервов</a:t>
            </a:r>
            <a:endParaRPr lang="ru-RU" dirty="0"/>
          </a:p>
        </p:txBody>
      </p:sp>
      <p:sp>
        <p:nvSpPr>
          <p:cNvPr id="3" name="Содержимое 2"/>
          <p:cNvSpPr>
            <a:spLocks noGrp="1"/>
          </p:cNvSpPr>
          <p:nvPr>
            <p:ph idx="1"/>
          </p:nvPr>
        </p:nvSpPr>
        <p:spPr>
          <a:xfrm>
            <a:off x="323528" y="1142984"/>
            <a:ext cx="8820472" cy="5454368"/>
          </a:xfrm>
        </p:spPr>
        <p:txBody>
          <a:bodyPr>
            <a:normAutofit/>
          </a:bodyPr>
          <a:lstStyle/>
          <a:p>
            <a:pPr>
              <a:buNone/>
            </a:pPr>
            <a:r>
              <a:rPr lang="ru-RU" dirty="0" smtClean="0"/>
              <a:t>		</a:t>
            </a:r>
            <a:r>
              <a:rPr lang="ru-RU" i="1" dirty="0" smtClean="0"/>
              <a:t>Двигательные </a:t>
            </a:r>
            <a:r>
              <a:rPr lang="ru-RU" i="1" dirty="0" smtClean="0"/>
              <a:t>нервы </a:t>
            </a:r>
            <a:r>
              <a:rPr lang="ru-RU" dirty="0" smtClean="0"/>
              <a:t>начинаются в двигательных ядрах ствола. К преимущественно двигательным относят группу </a:t>
            </a:r>
            <a:r>
              <a:rPr lang="ru-RU" u="sng" dirty="0" err="1" smtClean="0"/>
              <a:t>глазодвигательных</a:t>
            </a:r>
            <a:r>
              <a:rPr lang="ru-RU" u="sng" dirty="0" smtClean="0"/>
              <a:t> нервов</a:t>
            </a:r>
            <a:r>
              <a:rPr lang="ru-RU" dirty="0" smtClean="0"/>
              <a:t>: </a:t>
            </a:r>
            <a:r>
              <a:rPr lang="ru-RU" b="1" i="1" dirty="0" err="1" smtClean="0"/>
              <a:t>глазодвигательный</a:t>
            </a:r>
            <a:r>
              <a:rPr lang="ru-RU" dirty="0" smtClean="0"/>
              <a:t> </a:t>
            </a:r>
            <a:r>
              <a:rPr lang="ru-RU" dirty="0" smtClean="0"/>
              <a:t>(</a:t>
            </a:r>
            <a:r>
              <a:rPr lang="en-US" dirty="0" smtClean="0"/>
              <a:t>III</a:t>
            </a:r>
            <a:r>
              <a:rPr lang="ru-RU" dirty="0" smtClean="0"/>
              <a:t>), </a:t>
            </a:r>
            <a:r>
              <a:rPr lang="ru-RU" b="1" i="1" dirty="0" smtClean="0"/>
              <a:t>блоковый</a:t>
            </a:r>
            <a:r>
              <a:rPr lang="ru-RU" dirty="0" smtClean="0"/>
              <a:t> </a:t>
            </a:r>
            <a:r>
              <a:rPr lang="ru-RU" dirty="0" smtClean="0"/>
              <a:t>(</a:t>
            </a:r>
            <a:r>
              <a:rPr lang="en-US" dirty="0" smtClean="0"/>
              <a:t>IV</a:t>
            </a:r>
            <a:r>
              <a:rPr lang="ru-RU" dirty="0" smtClean="0"/>
              <a:t>), </a:t>
            </a:r>
            <a:r>
              <a:rPr lang="ru-RU" b="1" i="1" dirty="0" smtClean="0"/>
              <a:t>отводящий</a:t>
            </a:r>
            <a:r>
              <a:rPr lang="ru-RU" dirty="0" smtClean="0"/>
              <a:t> </a:t>
            </a:r>
            <a:r>
              <a:rPr lang="ru-RU" dirty="0" smtClean="0"/>
              <a:t>(</a:t>
            </a:r>
            <a:r>
              <a:rPr lang="en-US" dirty="0" smtClean="0"/>
              <a:t>VI)</a:t>
            </a:r>
            <a:r>
              <a:rPr lang="ru-RU" dirty="0" smtClean="0"/>
              <a:t>, </a:t>
            </a:r>
            <a:r>
              <a:rPr lang="ru-RU" b="1" i="1" dirty="0" smtClean="0"/>
              <a:t>добавочный</a:t>
            </a:r>
            <a:r>
              <a:rPr lang="ru-RU" dirty="0" smtClean="0"/>
              <a:t> (</a:t>
            </a:r>
            <a:r>
              <a:rPr lang="en-US" dirty="0" smtClean="0"/>
              <a:t>XI</a:t>
            </a:r>
            <a:r>
              <a:rPr lang="ru-RU" dirty="0" smtClean="0"/>
              <a:t>), </a:t>
            </a:r>
            <a:r>
              <a:rPr lang="ru-RU" dirty="0" smtClean="0"/>
              <a:t>иннервирующий </a:t>
            </a:r>
            <a:r>
              <a:rPr lang="ru-RU" dirty="0" err="1" smtClean="0"/>
              <a:t>грудинно-ключично-сосцевидную</a:t>
            </a:r>
            <a:r>
              <a:rPr lang="ru-RU" dirty="0" smtClean="0"/>
              <a:t> и </a:t>
            </a:r>
            <a:r>
              <a:rPr lang="ru-RU" dirty="0" err="1" smtClean="0"/>
              <a:t>трапецевидную</a:t>
            </a:r>
            <a:r>
              <a:rPr lang="ru-RU" dirty="0" smtClean="0"/>
              <a:t> мышцы, </a:t>
            </a:r>
            <a:r>
              <a:rPr lang="ru-RU" b="1" i="1" dirty="0" smtClean="0"/>
              <a:t>подъязычный</a:t>
            </a:r>
            <a:r>
              <a:rPr lang="ru-RU" dirty="0" smtClean="0"/>
              <a:t> </a:t>
            </a:r>
            <a:r>
              <a:rPr lang="ru-RU" dirty="0" smtClean="0"/>
              <a:t>(</a:t>
            </a:r>
            <a:r>
              <a:rPr lang="en-US" dirty="0" smtClean="0"/>
              <a:t>XII</a:t>
            </a:r>
            <a:r>
              <a:rPr lang="ru-RU" dirty="0" smtClean="0"/>
              <a:t>), </a:t>
            </a:r>
            <a:r>
              <a:rPr lang="ru-RU" dirty="0" smtClean="0"/>
              <a:t>иннервирующий мышцы языка.</a:t>
            </a:r>
            <a:endParaRPr lang="ru-RU" dirty="0"/>
          </a:p>
        </p:txBody>
      </p:sp>
    </p:spTree>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Содержимое 7" descr="5.jpg"/>
          <p:cNvPicPr>
            <a:picLocks noGrp="1" noChangeAspect="1"/>
          </p:cNvPicPr>
          <p:nvPr>
            <p:ph sz="half" idx="1"/>
          </p:nvPr>
        </p:nvPicPr>
        <p:blipFill>
          <a:blip r:embed="rId2" cstate="print"/>
          <a:stretch>
            <a:fillRect/>
          </a:stretch>
        </p:blipFill>
        <p:spPr>
          <a:xfrm>
            <a:off x="1428728" y="142852"/>
            <a:ext cx="6370817" cy="6500834"/>
          </a:xfrm>
        </p:spPr>
      </p:pic>
    </p:spTree>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Глазодвигательный</a:t>
            </a:r>
            <a:r>
              <a:rPr lang="ru-RU" dirty="0" smtClean="0"/>
              <a:t> нерв</a:t>
            </a:r>
            <a:endParaRPr lang="ru-RU" dirty="0"/>
          </a:p>
        </p:txBody>
      </p:sp>
      <p:sp>
        <p:nvSpPr>
          <p:cNvPr id="3" name="Содержимое 2"/>
          <p:cNvSpPr>
            <a:spLocks noGrp="1"/>
          </p:cNvSpPr>
          <p:nvPr>
            <p:ph idx="1"/>
          </p:nvPr>
        </p:nvSpPr>
        <p:spPr/>
        <p:txBody>
          <a:bodyPr>
            <a:normAutofit/>
          </a:bodyPr>
          <a:lstStyle/>
          <a:p>
            <a:pPr>
              <a:buNone/>
            </a:pPr>
            <a:r>
              <a:rPr lang="ru-RU" dirty="0" smtClean="0"/>
              <a:t>		Этот нерв преимущественно двигательный, однако он также содержит парасимпатические волокна для гладких мышц глазного яблока, симпатические волокна и небольшое количество чувствительных волокон. Конгломерат ядер III пары располагается в центральном сером веществе среднего мозга (на дне IV желудочка, на уровне четверохолмия).</a:t>
            </a:r>
            <a:endParaRPr lang="ru-RU"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0"/>
            <a:ext cx="7772400" cy="1470025"/>
          </a:xfrm>
        </p:spPr>
        <p:txBody>
          <a:bodyPr>
            <a:prstTxWarp prst="textPlain">
              <a:avLst/>
            </a:prstTxWarp>
            <a:normAutofit/>
          </a:bodyPr>
          <a:lstStyle/>
          <a:p>
            <a:r>
              <a:rPr lang="ru-RU" sz="3200" b="1" i="1" dirty="0" smtClean="0"/>
              <a:t>Глазодвигательный нерв</a:t>
            </a:r>
            <a:endParaRPr lang="ru-RU" sz="3200" b="1" i="1" dirty="0"/>
          </a:p>
        </p:txBody>
      </p:sp>
      <p:sp>
        <p:nvSpPr>
          <p:cNvPr id="7" name="Подзаголовок 6"/>
          <p:cNvSpPr>
            <a:spLocks noGrp="1"/>
          </p:cNvSpPr>
          <p:nvPr>
            <p:ph type="subTitle" idx="1"/>
          </p:nvPr>
        </p:nvSpPr>
        <p:spPr>
          <a:xfrm>
            <a:off x="428596" y="4457680"/>
            <a:ext cx="8001056" cy="2400320"/>
          </a:xfrm>
        </p:spPr>
        <p:txBody>
          <a:bodyPr>
            <a:normAutofit lnSpcReduction="10000"/>
          </a:bodyPr>
          <a:lstStyle/>
          <a:p>
            <a:r>
              <a:rPr lang="ru-RU" dirty="0" smtClean="0">
                <a:ln>
                  <a:solidFill>
                    <a:schemeClr val="accent2">
                      <a:lumMod val="60000"/>
                      <a:lumOff val="40000"/>
                    </a:schemeClr>
                  </a:solidFill>
                </a:ln>
                <a:solidFill>
                  <a:schemeClr val="tx1"/>
                </a:solidFill>
              </a:rPr>
              <a:t>Анатомия</a:t>
            </a:r>
          </a:p>
          <a:p>
            <a:r>
              <a:rPr lang="ru-RU" sz="2000" b="1" dirty="0" smtClean="0">
                <a:solidFill>
                  <a:schemeClr val="tx1"/>
                </a:solidFill>
              </a:rPr>
              <a:t>Глазодвигательный нерв выходит от ядер среднего мозга и через глазничную щель появляется в орбите, где разделяется на 2 ветви: </a:t>
            </a:r>
            <a:br>
              <a:rPr lang="ru-RU" sz="2000" b="1" dirty="0" smtClean="0">
                <a:solidFill>
                  <a:schemeClr val="tx1"/>
                </a:solidFill>
              </a:rPr>
            </a:br>
            <a:r>
              <a:rPr lang="ru-RU" sz="2000" b="1" dirty="0" smtClean="0">
                <a:solidFill>
                  <a:schemeClr val="tx1"/>
                </a:solidFill>
              </a:rPr>
              <a:t>• дорсальная ветвь следует в дорсальную прямую мышцу глаза и в подниматель верхнего века; </a:t>
            </a:r>
            <a:br>
              <a:rPr lang="ru-RU" sz="2000" b="1" dirty="0" smtClean="0">
                <a:solidFill>
                  <a:schemeClr val="tx1"/>
                </a:solidFill>
              </a:rPr>
            </a:br>
            <a:r>
              <a:rPr lang="ru-RU" sz="2000" b="1" dirty="0" smtClean="0">
                <a:solidFill>
                  <a:schemeClr val="tx1"/>
                </a:solidFill>
              </a:rPr>
              <a:t>• вентральная ветвь – в вентральную косую мышцу глаза и в медиальную и вентральную прямые мышцы</a:t>
            </a:r>
            <a:endParaRPr lang="ru-RU" sz="2000" b="1" dirty="0">
              <a:solidFill>
                <a:schemeClr val="tx1"/>
              </a:solidFill>
            </a:endParaRPr>
          </a:p>
        </p:txBody>
      </p:sp>
      <p:graphicFrame>
        <p:nvGraphicFramePr>
          <p:cNvPr id="4" name="Содержимое 3"/>
          <p:cNvGraphicFramePr>
            <a:graphicFrameLocks noGrp="1"/>
          </p:cNvGraphicFramePr>
          <p:nvPr>
            <p:ph idx="4294967295"/>
          </p:nvPr>
        </p:nvGraphicFramePr>
        <p:xfrm>
          <a:off x="285720" y="1643050"/>
          <a:ext cx="8229600" cy="2563713"/>
        </p:xfrm>
        <a:graphic>
          <a:graphicData uri="http://schemas.openxmlformats.org/drawingml/2006/table">
            <a:tbl>
              <a:tblPr firstRow="1" bandRow="1">
                <a:tableStyleId>{5C22544A-7EE6-4342-B048-85BDC9FD1C3A}</a:tableStyleId>
              </a:tblPr>
              <a:tblGrid>
                <a:gridCol w="500066"/>
                <a:gridCol w="1285884"/>
                <a:gridCol w="2714644"/>
                <a:gridCol w="3729006"/>
              </a:tblGrid>
              <a:tr h="500066">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ФУНКЦИЯ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СИМПТОМ ДИСФУНКЦИИ</a:t>
                      </a:r>
                      <a:endParaRPr lang="ru-RU" dirty="0"/>
                    </a:p>
                  </a:txBody>
                  <a:tcPr>
                    <a:lnB w="12700" cap="flat" cmpd="sng" algn="ctr">
                      <a:solidFill>
                        <a:schemeClr val="tx1"/>
                      </a:solidFill>
                      <a:prstDash val="solid"/>
                      <a:round/>
                      <a:headEnd type="none" w="med" len="med"/>
                      <a:tailEnd type="none" w="med" len="med"/>
                    </a:lnB>
                  </a:tcPr>
                </a:tc>
              </a:tr>
              <a:tr h="440325">
                <a:tc rowSpan="4">
                  <a:txBody>
                    <a:bodyPr/>
                    <a:lstStyle/>
                    <a:p>
                      <a:r>
                        <a:rPr lang="ru-RU" dirty="0" smtClean="0"/>
                        <a:t>3.</a:t>
                      </a:r>
                      <a:endParaRPr lang="ru-RU" dirty="0"/>
                    </a:p>
                  </a:txBody>
                  <a:tcPr>
                    <a:lnT w="12700" cap="flat" cmpd="sng" algn="ctr">
                      <a:solidFill>
                        <a:schemeClr val="tx1"/>
                      </a:solidFill>
                      <a:prstDash val="solid"/>
                      <a:round/>
                      <a:headEnd type="none" w="med" len="med"/>
                      <a:tailEnd type="none" w="med" len="med"/>
                    </a:lnT>
                  </a:tcPr>
                </a:tc>
                <a:tc rowSpan="4">
                  <a:txBody>
                    <a:bodyPr/>
                    <a:lstStyle/>
                    <a:p>
                      <a:r>
                        <a:rPr lang="ru-RU" dirty="0" smtClean="0"/>
                        <a:t>Згазодвигательный</a:t>
                      </a:r>
                      <a:endParaRPr lang="ru-RU" dirty="0"/>
                    </a:p>
                  </a:txBody>
                  <a:tcPr>
                    <a:lnT w="12700" cap="flat" cmpd="sng" algn="ctr">
                      <a:solidFill>
                        <a:schemeClr val="tx1"/>
                      </a:solidFill>
                      <a:prstDash val="solid"/>
                      <a:round/>
                      <a:headEnd type="none" w="med" len="med"/>
                      <a:tailEnd type="none" w="med" len="med"/>
                    </a:lnT>
                  </a:tcPr>
                </a:tc>
                <a:tc rowSpan="2">
                  <a:txBody>
                    <a:bodyPr/>
                    <a:lstStyle/>
                    <a:p>
                      <a:r>
                        <a:rPr lang="ru-RU" dirty="0" smtClean="0"/>
                        <a:t>Моторная – внешние глазные мышцы</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Птоз</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798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dirty="0" smtClean="0"/>
                        <a:t>Косоглазие (вентролатеральное)</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260">
                <a:tc vMerge="1">
                  <a:txBody>
                    <a:bodyPr/>
                    <a:lstStyle/>
                    <a:p>
                      <a:endParaRPr lang="ru-RU"/>
                    </a:p>
                  </a:txBody>
                  <a:tcPr/>
                </a:tc>
                <a:tc vMerge="1">
                  <a:txBody>
                    <a:bodyPr/>
                    <a:lstStyle/>
                    <a:p>
                      <a:endParaRPr lang="ru-RU"/>
                    </a:p>
                  </a:txBody>
                  <a:tcPr/>
                </a:tc>
                <a:tc rowSpan="2">
                  <a:txBody>
                    <a:bodyPr/>
                    <a:lstStyle/>
                    <a:p>
                      <a:r>
                        <a:rPr lang="ru-RU" dirty="0" smtClean="0"/>
                        <a:t>Парасимпатические волокна – сужение зрачков</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Мидриаз</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26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dirty="0" smtClean="0"/>
                        <a:t>Зрачок не реагирует на свет -  не сужается</a:t>
                      </a:r>
                      <a:endParaRPr lang="ru-RU"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3465513" cy="1435100"/>
          </a:xfrm>
        </p:spPr>
        <p:txBody>
          <a:bodyPr>
            <a:normAutofit/>
          </a:bodyPr>
          <a:lstStyle/>
          <a:p>
            <a:r>
              <a:rPr lang="ru-RU" sz="2400" dirty="0" err="1" smtClean="0"/>
              <a:t>Глазодвигательный</a:t>
            </a:r>
            <a:r>
              <a:rPr lang="ru-RU" sz="2400" dirty="0" smtClean="0"/>
              <a:t> и блоковый нервы: </a:t>
            </a:r>
            <a:endParaRPr lang="ru-RU" sz="2400" dirty="0"/>
          </a:p>
        </p:txBody>
      </p:sp>
      <p:sp>
        <p:nvSpPr>
          <p:cNvPr id="6" name="Текст 5"/>
          <p:cNvSpPr>
            <a:spLocks noGrp="1"/>
          </p:cNvSpPr>
          <p:nvPr>
            <p:ph type="body" idx="2"/>
          </p:nvPr>
        </p:nvSpPr>
        <p:spPr>
          <a:xfrm>
            <a:off x="0" y="1435100"/>
            <a:ext cx="3465513" cy="4691063"/>
          </a:xfrm>
        </p:spPr>
        <p:txBody>
          <a:bodyPr>
            <a:normAutofit/>
          </a:bodyPr>
          <a:lstStyle/>
          <a:p>
            <a:r>
              <a:rPr lang="ru-RU" sz="2000" dirty="0" smtClean="0"/>
              <a:t>1 - перекрест блоковых нервов; 2 - блоковый нерв; 3 - </a:t>
            </a:r>
            <a:r>
              <a:rPr lang="ru-RU" sz="2000" dirty="0" err="1" smtClean="0"/>
              <a:t>глазодвигательный</a:t>
            </a:r>
            <a:r>
              <a:rPr lang="ru-RU" sz="2000" dirty="0" smtClean="0"/>
              <a:t> нерв; 4 - симпатический корешок; 5 - зрительный нерв (часть); 6 - короткие ресничные нервы; 7- ресничный узел; 8 - нижняя ветвь </a:t>
            </a:r>
            <a:r>
              <a:rPr lang="ru-RU" sz="2000" dirty="0" err="1" smtClean="0"/>
              <a:t>глазодвигательного</a:t>
            </a:r>
            <a:r>
              <a:rPr lang="ru-RU" sz="2000" dirty="0" smtClean="0"/>
              <a:t> нерва; 9 - носоресничный корешок; 10 - тройничный нерв; 11 - верхняя ветвь </a:t>
            </a:r>
            <a:r>
              <a:rPr lang="ru-RU" sz="2000" dirty="0" err="1" smtClean="0"/>
              <a:t>глазодвигательного</a:t>
            </a:r>
            <a:r>
              <a:rPr lang="ru-RU" sz="2000" dirty="0" smtClean="0"/>
              <a:t> нерва</a:t>
            </a:r>
            <a:endParaRPr lang="ru-RU" sz="2000" dirty="0"/>
          </a:p>
        </p:txBody>
      </p:sp>
      <p:pic>
        <p:nvPicPr>
          <p:cNvPr id="7" name="Содержимое 6" descr="mn3.jpg"/>
          <p:cNvPicPr>
            <a:picLocks noGrp="1" noChangeAspect="1"/>
          </p:cNvPicPr>
          <p:nvPr>
            <p:ph sz="half" idx="1"/>
          </p:nvPr>
        </p:nvPicPr>
        <p:blipFill>
          <a:blip r:embed="rId2" cstate="print"/>
          <a:stretch>
            <a:fillRect/>
          </a:stretch>
        </p:blipFill>
        <p:spPr>
          <a:xfrm>
            <a:off x="3632874" y="642918"/>
            <a:ext cx="5115840" cy="4643470"/>
          </a:xfrm>
        </p:spPr>
      </p:pic>
    </p:spTree>
  </p:cSld>
  <p:clrMapOvr>
    <a:masterClrMapping/>
  </p:clrMapOvr>
  <p:transition spd="med">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1071546"/>
            <a:ext cx="8686800" cy="5008579"/>
          </a:xfrm>
        </p:spPr>
        <p:txBody>
          <a:bodyPr>
            <a:normAutofit/>
          </a:bodyPr>
          <a:lstStyle/>
          <a:p>
            <a:pPr>
              <a:buNone/>
            </a:pPr>
            <a:r>
              <a:rPr lang="ru-RU" dirty="0" smtClean="0"/>
              <a:t>		Выделяются крупноклеточные (соматические) и мелкоклеточные (парасимпатические) ядра. К соматическим относятся парные заднелатеральные и переднемедиальные ядра (</a:t>
            </a:r>
            <a:r>
              <a:rPr lang="ru-RU" dirty="0" err="1" smtClean="0"/>
              <a:t>nn</a:t>
            </a:r>
            <a:r>
              <a:rPr lang="ru-RU" dirty="0" smtClean="0"/>
              <a:t>. </a:t>
            </a:r>
            <a:r>
              <a:rPr lang="ru-RU" dirty="0" err="1" smtClean="0"/>
              <a:t>doгsolateгalis</a:t>
            </a:r>
            <a:r>
              <a:rPr lang="ru-RU" dirty="0" smtClean="0"/>
              <a:t> </a:t>
            </a:r>
            <a:r>
              <a:rPr lang="ru-RU" dirty="0" err="1" smtClean="0"/>
              <a:t>et</a:t>
            </a:r>
            <a:r>
              <a:rPr lang="ru-RU" dirty="0" smtClean="0"/>
              <a:t> </a:t>
            </a:r>
            <a:r>
              <a:rPr lang="ru-RU" dirty="0" err="1" smtClean="0"/>
              <a:t>ventгomedialis</a:t>
            </a:r>
            <a:r>
              <a:rPr lang="ru-RU" dirty="0" smtClean="0"/>
              <a:t>), а также непарное центральное ядро (</a:t>
            </a:r>
            <a:r>
              <a:rPr lang="ru-RU" dirty="0" err="1" smtClean="0"/>
              <a:t>n</a:t>
            </a:r>
            <a:r>
              <a:rPr lang="ru-RU" dirty="0" smtClean="0"/>
              <a:t>. </a:t>
            </a:r>
            <a:r>
              <a:rPr lang="ru-RU" dirty="0" err="1" smtClean="0"/>
              <a:t>caudatis</a:t>
            </a:r>
            <a:r>
              <a:rPr lang="ru-RU" dirty="0" smtClean="0"/>
              <a:t> </a:t>
            </a:r>
            <a:r>
              <a:rPr lang="ru-RU" dirty="0" err="1" smtClean="0"/>
              <a:t>centгalis</a:t>
            </a:r>
            <a:r>
              <a:rPr lang="ru-RU" dirty="0" smtClean="0"/>
              <a:t>) и  ядро </a:t>
            </a:r>
            <a:r>
              <a:rPr lang="ru-RU" dirty="0" err="1" smtClean="0"/>
              <a:t>Перлеа</a:t>
            </a:r>
            <a:r>
              <a:rPr lang="ru-RU" dirty="0" smtClean="0"/>
              <a:t>, лежащее между боковыми глазными ядрами.</a:t>
            </a:r>
            <a:endParaRPr lang="ru-RU" dirty="0"/>
          </a:p>
        </p:txBody>
      </p:sp>
    </p:spTree>
  </p:cSld>
  <p:clrMapOvr>
    <a:masterClrMapping/>
  </p:clrMapOvr>
  <p:transition spd="med">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smtClean="0"/>
              <a:t>Состав боковых ядер</a:t>
            </a:r>
            <a:endParaRPr lang="ru-RU" dirty="0"/>
          </a:p>
        </p:txBody>
      </p:sp>
      <p:sp>
        <p:nvSpPr>
          <p:cNvPr id="6" name="Содержимое 5"/>
          <p:cNvSpPr>
            <a:spLocks noGrp="1"/>
          </p:cNvSpPr>
          <p:nvPr>
            <p:ph idx="1"/>
          </p:nvPr>
        </p:nvSpPr>
        <p:spPr/>
        <p:txBody>
          <a:bodyPr>
            <a:normAutofit fontScale="85000" lnSpcReduction="20000"/>
          </a:bodyPr>
          <a:lstStyle/>
          <a:p>
            <a:pPr>
              <a:buNone/>
            </a:pPr>
            <a:r>
              <a:rPr lang="ru-RU" dirty="0" smtClean="0"/>
              <a:t>	В соответствии со схемой </a:t>
            </a:r>
            <a:r>
              <a:rPr lang="ru-RU" dirty="0" err="1" smtClean="0"/>
              <a:t>Бернгеймера</a:t>
            </a:r>
            <a:r>
              <a:rPr lang="ru-RU" dirty="0" smtClean="0"/>
              <a:t>, в боковых ядрах выделяют 5 частей (спереди назад):</a:t>
            </a:r>
          </a:p>
          <a:p>
            <a:pPr>
              <a:buNone/>
            </a:pPr>
            <a:r>
              <a:rPr lang="ru-RU" dirty="0" smtClean="0"/>
              <a:t> 1) ядро для мышцы, поднимающей верхнее веко (</a:t>
            </a:r>
            <a:r>
              <a:rPr lang="en-US" dirty="0" err="1" smtClean="0"/>
              <a:t>m.levato</a:t>
            </a:r>
            <a:r>
              <a:rPr lang="ru-RU" dirty="0" smtClean="0"/>
              <a:t>г </a:t>
            </a:r>
            <a:r>
              <a:rPr lang="en-US" dirty="0" err="1" smtClean="0"/>
              <a:t>palpeb</a:t>
            </a:r>
            <a:r>
              <a:rPr lang="ru-RU" dirty="0" smtClean="0"/>
              <a:t>г</a:t>
            </a:r>
            <a:r>
              <a:rPr lang="en-US" dirty="0" smtClean="0"/>
              <a:t>e </a:t>
            </a:r>
            <a:r>
              <a:rPr lang="en-US" dirty="0" err="1" smtClean="0"/>
              <a:t>supe</a:t>
            </a:r>
            <a:r>
              <a:rPr lang="ru-RU" dirty="0" smtClean="0"/>
              <a:t>г</a:t>
            </a:r>
            <a:r>
              <a:rPr lang="en-US" dirty="0" err="1" smtClean="0"/>
              <a:t>io</a:t>
            </a:r>
            <a:r>
              <a:rPr lang="ru-RU" dirty="0" smtClean="0"/>
              <a:t>г);</a:t>
            </a:r>
          </a:p>
          <a:p>
            <a:pPr>
              <a:buNone/>
            </a:pPr>
            <a:r>
              <a:rPr lang="ru-RU" dirty="0" smtClean="0"/>
              <a:t> 2) ядро для верхней прямой мышцы (т. г</a:t>
            </a:r>
            <a:r>
              <a:rPr lang="en-US" dirty="0" err="1" smtClean="0"/>
              <a:t>ectus</a:t>
            </a:r>
            <a:r>
              <a:rPr lang="en-US" dirty="0" smtClean="0"/>
              <a:t> </a:t>
            </a:r>
            <a:r>
              <a:rPr lang="en-US" dirty="0" err="1" smtClean="0"/>
              <a:t>supe</a:t>
            </a:r>
            <a:r>
              <a:rPr lang="ru-RU" dirty="0" smtClean="0"/>
              <a:t>г</a:t>
            </a:r>
            <a:r>
              <a:rPr lang="en-US" dirty="0" err="1" smtClean="0"/>
              <a:t>io</a:t>
            </a:r>
            <a:r>
              <a:rPr lang="ru-RU" dirty="0" smtClean="0"/>
              <a:t>г);</a:t>
            </a:r>
          </a:p>
          <a:p>
            <a:pPr>
              <a:buNone/>
            </a:pPr>
            <a:r>
              <a:rPr lang="ru-RU" dirty="0" smtClean="0"/>
              <a:t> 3) ядро для медиальной прямой мышцы (</a:t>
            </a:r>
            <a:r>
              <a:rPr lang="ru-RU" dirty="0" err="1" smtClean="0"/>
              <a:t>ш</a:t>
            </a:r>
            <a:r>
              <a:rPr lang="ru-RU" dirty="0" smtClean="0"/>
              <a:t>. г</a:t>
            </a:r>
            <a:r>
              <a:rPr lang="en-US" dirty="0" err="1" smtClean="0"/>
              <a:t>ectus</a:t>
            </a:r>
            <a:r>
              <a:rPr lang="en-US" dirty="0" smtClean="0"/>
              <a:t> </a:t>
            </a:r>
            <a:r>
              <a:rPr lang="ru-RU" dirty="0" err="1" smtClean="0"/>
              <a:t>ше</a:t>
            </a:r>
            <a:r>
              <a:rPr lang="en-US" dirty="0" err="1" smtClean="0"/>
              <a:t>di</a:t>
            </a:r>
            <a:r>
              <a:rPr lang="ru-RU" dirty="0" smtClean="0"/>
              <a:t>а</a:t>
            </a:r>
            <a:r>
              <a:rPr lang="en-US" dirty="0" err="1" smtClean="0"/>
              <a:t>lis</a:t>
            </a:r>
            <a:r>
              <a:rPr lang="en-US" dirty="0" smtClean="0"/>
              <a:t>);</a:t>
            </a:r>
          </a:p>
          <a:p>
            <a:pPr>
              <a:buNone/>
            </a:pPr>
            <a:r>
              <a:rPr lang="en-US" dirty="0" smtClean="0"/>
              <a:t> 4) </a:t>
            </a:r>
            <a:r>
              <a:rPr lang="ru-RU" dirty="0" smtClean="0"/>
              <a:t>ядро для нижней косой мышцы (</a:t>
            </a:r>
            <a:r>
              <a:rPr lang="ru-RU" dirty="0" err="1" smtClean="0"/>
              <a:t>ш</a:t>
            </a:r>
            <a:r>
              <a:rPr lang="ru-RU" dirty="0" smtClean="0"/>
              <a:t>. </a:t>
            </a:r>
            <a:r>
              <a:rPr lang="en-US" dirty="0" err="1" smtClean="0"/>
              <a:t>obliquus</a:t>
            </a:r>
            <a:r>
              <a:rPr lang="en-US" dirty="0" smtClean="0"/>
              <a:t> </a:t>
            </a:r>
            <a:r>
              <a:rPr lang="en-US" dirty="0" err="1" smtClean="0"/>
              <a:t>infe</a:t>
            </a:r>
            <a:r>
              <a:rPr lang="ru-RU" dirty="0" smtClean="0"/>
              <a:t>г</a:t>
            </a:r>
            <a:r>
              <a:rPr lang="en-US" dirty="0" err="1" smtClean="0"/>
              <a:t>io</a:t>
            </a:r>
            <a:r>
              <a:rPr lang="ru-RU" dirty="0" smtClean="0"/>
              <a:t>г);</a:t>
            </a:r>
          </a:p>
          <a:p>
            <a:pPr>
              <a:buNone/>
            </a:pPr>
            <a:r>
              <a:rPr lang="ru-RU" dirty="0" smtClean="0"/>
              <a:t> 5) ядро для нижней прямой мышцы (</a:t>
            </a:r>
            <a:r>
              <a:rPr lang="ru-RU" dirty="0" err="1" smtClean="0"/>
              <a:t>ш</a:t>
            </a:r>
            <a:r>
              <a:rPr lang="ru-RU" dirty="0" smtClean="0"/>
              <a:t>. г</a:t>
            </a:r>
            <a:r>
              <a:rPr lang="en-US" dirty="0" err="1" smtClean="0"/>
              <a:t>ectus</a:t>
            </a:r>
            <a:r>
              <a:rPr lang="en-US" dirty="0" smtClean="0"/>
              <a:t> </a:t>
            </a:r>
            <a:r>
              <a:rPr lang="en-US" dirty="0" err="1" smtClean="0"/>
              <a:t>infe</a:t>
            </a:r>
            <a:r>
              <a:rPr lang="ru-RU" dirty="0" smtClean="0"/>
              <a:t>г</a:t>
            </a:r>
            <a:r>
              <a:rPr lang="en-US" dirty="0" err="1" smtClean="0"/>
              <a:t>io</a:t>
            </a:r>
            <a:r>
              <a:rPr lang="ru-RU" dirty="0" smtClean="0"/>
              <a:t>г).</a:t>
            </a:r>
            <a:endParaRPr lang="ru-RU" dirty="0"/>
          </a:p>
        </p:txBody>
      </p:sp>
    </p:spTree>
  </p:cSld>
  <p:clrMapOvr>
    <a:masterClrMapping/>
  </p:clrMapOvr>
  <p:transition spd="med">
    <p:strips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285776"/>
            <a:ext cx="7772400" cy="1528772"/>
          </a:xfrm>
        </p:spPr>
        <p:txBody>
          <a:bodyPr>
            <a:prstTxWarp prst="textStop">
              <a:avLst/>
            </a:prstTxWarp>
            <a:normAutofit/>
          </a:bodyPr>
          <a:lstStyle/>
          <a:p>
            <a:r>
              <a:rPr lang="ru-RU" sz="3200" b="1" dirty="0" smtClean="0"/>
              <a:t>Клиническое исследование функции</a:t>
            </a:r>
            <a:br>
              <a:rPr lang="ru-RU" sz="3200" b="1" dirty="0" smtClean="0"/>
            </a:br>
            <a:r>
              <a:rPr lang="ru-RU" sz="3200" b="1" dirty="0" smtClean="0"/>
              <a:t>глазодвигательного нерва</a:t>
            </a:r>
            <a:endParaRPr lang="ru-RU" sz="3200" b="1" dirty="0"/>
          </a:p>
        </p:txBody>
      </p:sp>
      <p:sp>
        <p:nvSpPr>
          <p:cNvPr id="5" name="Подзаголовок 4"/>
          <p:cNvSpPr>
            <a:spLocks noGrp="1"/>
          </p:cNvSpPr>
          <p:nvPr>
            <p:ph type="subTitle" idx="1"/>
          </p:nvPr>
        </p:nvSpPr>
        <p:spPr>
          <a:xfrm>
            <a:off x="357158" y="4572008"/>
            <a:ext cx="8215370" cy="2971800"/>
          </a:xfrm>
        </p:spPr>
        <p:txBody>
          <a:bodyPr>
            <a:normAutofit fontScale="47500" lnSpcReduction="20000"/>
          </a:bodyPr>
          <a:lstStyle/>
          <a:p>
            <a:r>
              <a:rPr lang="ru-RU" sz="5800" dirty="0" smtClean="0">
                <a:ln>
                  <a:solidFill>
                    <a:schemeClr val="accent2">
                      <a:lumMod val="60000"/>
                      <a:lumOff val="40000"/>
                    </a:schemeClr>
                  </a:solidFill>
                </a:ln>
                <a:solidFill>
                  <a:schemeClr val="tx1"/>
                </a:solidFill>
              </a:rPr>
              <a:t>Патология и клинические симптомы</a:t>
            </a:r>
          </a:p>
          <a:p>
            <a:r>
              <a:rPr lang="ru-RU" b="1" dirty="0" smtClean="0">
                <a:solidFill>
                  <a:schemeClr val="tx1"/>
                </a:solidFill>
              </a:rPr>
              <a:t>К дисфункциям моторной ветви КН III относятся:       </a:t>
            </a:r>
            <a:br>
              <a:rPr lang="ru-RU" b="1" dirty="0" smtClean="0">
                <a:solidFill>
                  <a:schemeClr val="tx1"/>
                </a:solidFill>
              </a:rPr>
            </a:br>
            <a:r>
              <a:rPr lang="ru-RU" b="1" dirty="0" smtClean="0">
                <a:solidFill>
                  <a:schemeClr val="tx1"/>
                </a:solidFill>
              </a:rPr>
              <a:t>• вентролатеральное косоглазие, наблюдаемое при повреждении нервных центров или тракта глазодвигательного нерва, вследствие паралича дополнительных глазных мышц, и птоз верхних век, вызванный параличом векоподнимающей мышцы; </a:t>
            </a:r>
            <a:br>
              <a:rPr lang="ru-RU" b="1" dirty="0" smtClean="0">
                <a:solidFill>
                  <a:schemeClr val="tx1"/>
                </a:solidFill>
              </a:rPr>
            </a:br>
            <a:r>
              <a:rPr lang="ru-RU" b="1" dirty="0" smtClean="0">
                <a:solidFill>
                  <a:schemeClr val="tx1"/>
                </a:solidFill>
              </a:rPr>
              <a:t>• снижение или полное отсутствие аддукции глаза в горизонтальной плоскости; </a:t>
            </a:r>
            <a:br>
              <a:rPr lang="ru-RU" b="1" dirty="0" smtClean="0">
                <a:solidFill>
                  <a:schemeClr val="tx1"/>
                </a:solidFill>
              </a:rPr>
            </a:br>
            <a:r>
              <a:rPr lang="ru-RU" b="1" dirty="0" smtClean="0">
                <a:solidFill>
                  <a:schemeClr val="tx1"/>
                </a:solidFill>
              </a:rPr>
              <a:t>• сужению    глазной щели, на пораженной стороне, вследствие паралича верхнего века (птоз). </a:t>
            </a:r>
          </a:p>
          <a:p>
            <a:r>
              <a:rPr lang="ru-RU" dirty="0" smtClean="0"/>
              <a:t/>
            </a:r>
            <a:br>
              <a:rPr lang="ru-RU" dirty="0" smtClean="0"/>
            </a:br>
            <a:endParaRPr lang="ru-RU" dirty="0" smtClean="0"/>
          </a:p>
          <a:p>
            <a:endParaRPr lang="ru-RU" dirty="0">
              <a:solidFill>
                <a:schemeClr val="tx1"/>
              </a:solidFill>
            </a:endParaRPr>
          </a:p>
        </p:txBody>
      </p:sp>
      <p:graphicFrame>
        <p:nvGraphicFramePr>
          <p:cNvPr id="4" name="Содержимое 3"/>
          <p:cNvGraphicFramePr>
            <a:graphicFrameLocks noGrp="1"/>
          </p:cNvGraphicFramePr>
          <p:nvPr>
            <p:ph idx="4294967295"/>
          </p:nvPr>
        </p:nvGraphicFramePr>
        <p:xfrm>
          <a:off x="357158" y="1357298"/>
          <a:ext cx="8786842" cy="2983232"/>
        </p:xfrm>
        <a:graphic>
          <a:graphicData uri="http://schemas.openxmlformats.org/drawingml/2006/table">
            <a:tbl>
              <a:tblPr firstRow="1" bandRow="1">
                <a:tableStyleId>{5C22544A-7EE6-4342-B048-85BDC9FD1C3A}</a:tableStyleId>
              </a:tblPr>
              <a:tblGrid>
                <a:gridCol w="579661"/>
                <a:gridCol w="1449229"/>
                <a:gridCol w="2364531"/>
                <a:gridCol w="2211981"/>
                <a:gridCol w="2181440"/>
              </a:tblGrid>
              <a:tr h="307177">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 </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КЛИНИЧЕСКИЙ ТЕСТ</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НОРМАЛЬНАЯ</a:t>
                      </a:r>
                      <a:r>
                        <a:rPr lang="ru-RU" baseline="0" dirty="0" smtClean="0"/>
                        <a:t> РЕАКЦИЯ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 НОРМАЛЬНАЯ РЕАКЦИЯ</a:t>
                      </a:r>
                      <a:endParaRPr lang="ru-RU" dirty="0"/>
                    </a:p>
                  </a:txBody>
                  <a:tcPr>
                    <a:lnB w="12700" cap="flat" cmpd="sng" algn="ctr">
                      <a:solidFill>
                        <a:schemeClr val="tx1"/>
                      </a:solidFill>
                      <a:prstDash val="solid"/>
                      <a:round/>
                      <a:headEnd type="none" w="med" len="med"/>
                      <a:tailEnd type="none" w="med" len="med"/>
                    </a:lnB>
                  </a:tcPr>
                </a:tc>
              </a:tr>
              <a:tr h="880112">
                <a:tc rowSpan="2">
                  <a:txBody>
                    <a:bodyPr/>
                    <a:lstStyle/>
                    <a:p>
                      <a:r>
                        <a:rPr lang="ru-RU" dirty="0" smtClean="0"/>
                        <a:t>3.</a:t>
                      </a:r>
                      <a:endParaRPr lang="ru-RU" dirty="0"/>
                    </a:p>
                  </a:txBody>
                  <a:tcPr>
                    <a:lnT w="12700" cap="flat" cmpd="sng" algn="ctr">
                      <a:solidFill>
                        <a:schemeClr val="tx1"/>
                      </a:solidFill>
                      <a:prstDash val="solid"/>
                      <a:round/>
                      <a:headEnd type="none" w="med" len="med"/>
                      <a:tailEnd type="none" w="med" len="med"/>
                    </a:lnT>
                  </a:tcPr>
                </a:tc>
                <a:tc rowSpan="2">
                  <a:txBody>
                    <a:bodyPr/>
                    <a:lstStyle/>
                    <a:p>
                      <a:r>
                        <a:rPr lang="ru-RU" dirty="0" smtClean="0"/>
                        <a:t>Глазодвигательный</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1.Реакция зрачков на свет</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Зрачки сузились</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i="1" dirty="0" smtClean="0"/>
                        <a:t>Больной глаз – </a:t>
                      </a:r>
                      <a:r>
                        <a:rPr lang="ru-RU" i="0" dirty="0" smtClean="0"/>
                        <a:t>нет реакции</a:t>
                      </a:r>
                    </a:p>
                    <a:p>
                      <a:r>
                        <a:rPr lang="ru-RU" i="1" dirty="0" smtClean="0"/>
                        <a:t>Здоровый глаз</a:t>
                      </a:r>
                      <a:r>
                        <a:rPr lang="ru-RU" i="1" baseline="0" dirty="0" smtClean="0"/>
                        <a:t> – </a:t>
                      </a:r>
                      <a:r>
                        <a:rPr lang="ru-RU" i="0" baseline="0" dirty="0" smtClean="0"/>
                        <a:t>зрачок сузился</a:t>
                      </a:r>
                      <a:endParaRPr lang="ru-RU" i="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0112">
                <a:tc vMerge="1">
                  <a:txBody>
                    <a:bodyPr/>
                    <a:lstStyle/>
                    <a:p>
                      <a:endParaRPr lang="ru-RU"/>
                    </a:p>
                  </a:txBody>
                  <a:tcPr/>
                </a:tc>
                <a:tc vMerge="1">
                  <a:txBody>
                    <a:bodyPr/>
                    <a:lstStyle/>
                    <a:p>
                      <a:endParaRPr lang="ru-RU"/>
                    </a:p>
                  </a:txBody>
                  <a:tcPr/>
                </a:tc>
                <a:tc>
                  <a:txBody>
                    <a:bodyPr/>
                    <a:lstStyle/>
                    <a:p>
                      <a:r>
                        <a:rPr lang="ru-RU" dirty="0" smtClean="0"/>
                        <a:t>2. Окулоцефальный</a:t>
                      </a:r>
                      <a:r>
                        <a:rPr lang="ru-RU" baseline="0" dirty="0" smtClean="0"/>
                        <a:t>  рефлекс</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Появление нистагма обоих глаз </a:t>
                      </a:r>
                      <a:endParaRPr lang="ru-RU" dirty="0"/>
                    </a:p>
                  </a:txBody>
                  <a:tcPr>
                    <a:lnT w="12700" cap="flat" cmpd="sng" algn="ctr">
                      <a:solidFill>
                        <a:schemeClr val="tx1"/>
                      </a:solidFill>
                      <a:prstDash val="solid"/>
                      <a:round/>
                      <a:headEnd type="none" w="med" len="med"/>
                      <a:tailEnd type="none" w="med" len="med"/>
                    </a:lnT>
                  </a:tcPr>
                </a:tc>
                <a:tc>
                  <a:txBody>
                    <a:bodyPr/>
                    <a:lstStyle/>
                    <a:p>
                      <a:r>
                        <a:rPr lang="ru-RU" i="0" dirty="0" smtClean="0"/>
                        <a:t>Отсутствие</a:t>
                      </a:r>
                      <a:r>
                        <a:rPr lang="ru-RU" i="0" baseline="0" dirty="0" smtClean="0"/>
                        <a:t> нистагма</a:t>
                      </a:r>
                      <a:endParaRPr lang="ru-RU" i="0"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Блоковой нерв (</a:t>
            </a:r>
            <a:r>
              <a:rPr lang="en-US" dirty="0" smtClean="0"/>
              <a:t>IV </a:t>
            </a:r>
            <a:r>
              <a:rPr lang="ru-RU" dirty="0" smtClean="0"/>
              <a:t>пара)</a:t>
            </a:r>
            <a:endParaRPr lang="ru-RU" dirty="0"/>
          </a:p>
        </p:txBody>
      </p:sp>
      <p:sp>
        <p:nvSpPr>
          <p:cNvPr id="3" name="Содержимое 2"/>
          <p:cNvSpPr>
            <a:spLocks noGrp="1"/>
          </p:cNvSpPr>
          <p:nvPr>
            <p:ph idx="1"/>
          </p:nvPr>
        </p:nvSpPr>
        <p:spPr/>
        <p:txBody>
          <a:bodyPr>
            <a:normAutofit lnSpcReduction="10000"/>
          </a:bodyPr>
          <a:lstStyle/>
          <a:p>
            <a:pPr>
              <a:buNone/>
            </a:pPr>
            <a:r>
              <a:rPr lang="ru-RU" dirty="0" smtClean="0"/>
              <a:t>	Этот нерв обеспечивает только верхнюю косую мышцу, которая двигает</a:t>
            </a:r>
          </a:p>
          <a:p>
            <a:pPr>
              <a:buNone/>
            </a:pPr>
            <a:r>
              <a:rPr lang="ru-RU" dirty="0" smtClean="0"/>
              <a:t>    зрачок </a:t>
            </a:r>
            <a:r>
              <a:rPr lang="ru-RU" dirty="0" err="1" smtClean="0"/>
              <a:t>вперед-вниз</a:t>
            </a:r>
            <a:r>
              <a:rPr lang="ru-RU" dirty="0" smtClean="0"/>
              <a:t> и вбок. Все волокна нерва переходят на противоположную</a:t>
            </a:r>
          </a:p>
          <a:p>
            <a:pPr>
              <a:buNone/>
            </a:pPr>
            <a:r>
              <a:rPr lang="ru-RU" dirty="0" smtClean="0"/>
              <a:t>    сторону тела между центральным ядром и мышцей. Следовательно, дисфункция</a:t>
            </a:r>
          </a:p>
          <a:p>
            <a:pPr>
              <a:buNone/>
            </a:pPr>
            <a:r>
              <a:rPr lang="ru-RU" dirty="0" smtClean="0"/>
              <a:t>    одного блокового нерва будет воздействовать на противоположную мышцу.</a:t>
            </a:r>
            <a:endParaRPr lang="ru-RU"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0"/>
            <a:ext cx="7772400" cy="1470025"/>
          </a:xfrm>
        </p:spPr>
        <p:txBody>
          <a:bodyPr>
            <a:normAutofit/>
          </a:bodyPr>
          <a:lstStyle/>
          <a:p>
            <a:r>
              <a:rPr lang="ru-RU" sz="3200" b="1" i="1" dirty="0" smtClean="0"/>
              <a:t>Блоковой нерв</a:t>
            </a:r>
            <a:endParaRPr lang="ru-RU" sz="3200" b="1" i="1" dirty="0"/>
          </a:p>
        </p:txBody>
      </p:sp>
      <p:sp>
        <p:nvSpPr>
          <p:cNvPr id="9" name="Подзаголовок 8"/>
          <p:cNvSpPr>
            <a:spLocks noGrp="1"/>
          </p:cNvSpPr>
          <p:nvPr>
            <p:ph type="subTitle" idx="1"/>
          </p:nvPr>
        </p:nvSpPr>
        <p:spPr>
          <a:xfrm>
            <a:off x="428596" y="3286124"/>
            <a:ext cx="8143932" cy="2471758"/>
          </a:xfrm>
        </p:spPr>
        <p:txBody>
          <a:bodyPr>
            <a:normAutofit fontScale="92500" lnSpcReduction="10000"/>
          </a:bodyPr>
          <a:lstStyle/>
          <a:p>
            <a:r>
              <a:rPr lang="ru-RU" sz="3500" dirty="0" smtClean="0">
                <a:solidFill>
                  <a:schemeClr val="tx1"/>
                </a:solidFill>
              </a:rPr>
              <a:t>Анатомия</a:t>
            </a:r>
          </a:p>
          <a:p>
            <a:r>
              <a:rPr lang="ru-RU" sz="2300" b="1" dirty="0" smtClean="0">
                <a:solidFill>
                  <a:schemeClr val="tx1"/>
                </a:solidFill>
              </a:rPr>
              <a:t>Блоковый нерв выходит из ствола мозга, в области прикрепления рострального паруса к каудальным холмам четверохолмия. Вместе с тройничным нервом он проникает в глазничную щель, выходит в крыловую ямку и разветвляется в дорсальной косой мышце глаза.  </a:t>
            </a:r>
            <a:br>
              <a:rPr lang="ru-RU" sz="2300" b="1" dirty="0" smtClean="0">
                <a:solidFill>
                  <a:schemeClr val="tx1"/>
                </a:solidFill>
              </a:rPr>
            </a:br>
            <a:endParaRPr lang="ru-RU" sz="2300" b="1" dirty="0">
              <a:solidFill>
                <a:schemeClr val="tx1"/>
              </a:solidFill>
            </a:endParaRPr>
          </a:p>
        </p:txBody>
      </p:sp>
      <p:graphicFrame>
        <p:nvGraphicFramePr>
          <p:cNvPr id="4" name="Содержимое 3"/>
          <p:cNvGraphicFramePr>
            <a:graphicFrameLocks noGrp="1"/>
          </p:cNvGraphicFramePr>
          <p:nvPr>
            <p:ph idx="4294967295"/>
          </p:nvPr>
        </p:nvGraphicFramePr>
        <p:xfrm>
          <a:off x="500034" y="1714488"/>
          <a:ext cx="8229600" cy="1005840"/>
        </p:xfrm>
        <a:graphic>
          <a:graphicData uri="http://schemas.openxmlformats.org/drawingml/2006/table">
            <a:tbl>
              <a:tblPr firstRow="1" bandRow="1">
                <a:tableStyleId>{5C22544A-7EE6-4342-B048-85BDC9FD1C3A}</a:tableStyleId>
              </a:tblPr>
              <a:tblGrid>
                <a:gridCol w="357190"/>
                <a:gridCol w="1214446"/>
                <a:gridCol w="3357586"/>
                <a:gridCol w="3300378"/>
              </a:tblGrid>
              <a:tr h="271458">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ФУНКЦИИ </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СИМПТОМ ДИСФУНКЦИИ</a:t>
                      </a:r>
                      <a:endParaRPr lang="ru-RU" dirty="0"/>
                    </a:p>
                  </a:txBody>
                  <a:tcPr>
                    <a:lnB w="12700" cap="flat" cmpd="sng" algn="ctr">
                      <a:solidFill>
                        <a:schemeClr val="tx1"/>
                      </a:solidFill>
                      <a:prstDash val="solid"/>
                      <a:round/>
                      <a:headEnd type="none" w="med" len="med"/>
                      <a:tailEnd type="none" w="med" len="med"/>
                    </a:lnB>
                  </a:tcPr>
                </a:tc>
              </a:tr>
              <a:tr h="271458">
                <a:tc>
                  <a:txBody>
                    <a:bodyPr/>
                    <a:lstStyle/>
                    <a:p>
                      <a:r>
                        <a:rPr lang="ru-RU" dirty="0" smtClean="0"/>
                        <a:t>4.</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Блоковый</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Моторная – для дорсальной косой мышцы глаза</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Косолгазие (дорсолатеральное)</a:t>
                      </a:r>
                      <a:endParaRPr lang="ru-RU"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0"/>
            <a:ext cx="7772400" cy="1470025"/>
          </a:xfrm>
        </p:spPr>
        <p:txBody>
          <a:bodyPr>
            <a:normAutofit/>
          </a:bodyPr>
          <a:lstStyle/>
          <a:p>
            <a:r>
              <a:rPr lang="ru-RU" sz="3200" b="1" i="1" dirty="0" smtClean="0"/>
              <a:t>Клиническое исследование функции      </a:t>
            </a:r>
            <a:br>
              <a:rPr lang="ru-RU" sz="3200" b="1" i="1" dirty="0" smtClean="0"/>
            </a:br>
            <a:r>
              <a:rPr lang="ru-RU" sz="3200" b="1" i="1" dirty="0" smtClean="0"/>
              <a:t>                блокового нерва</a:t>
            </a:r>
            <a:endParaRPr lang="ru-RU" sz="3200" i="1" dirty="0"/>
          </a:p>
        </p:txBody>
      </p:sp>
      <p:sp>
        <p:nvSpPr>
          <p:cNvPr id="5" name="Подзаголовок 4"/>
          <p:cNvSpPr>
            <a:spLocks noGrp="1"/>
          </p:cNvSpPr>
          <p:nvPr>
            <p:ph type="subTitle" idx="1"/>
          </p:nvPr>
        </p:nvSpPr>
        <p:spPr>
          <a:xfrm>
            <a:off x="500034" y="3886200"/>
            <a:ext cx="7929618" cy="2614634"/>
          </a:xfrm>
        </p:spPr>
        <p:txBody>
          <a:bodyPr>
            <a:normAutofit lnSpcReduction="10000"/>
          </a:bodyPr>
          <a:lstStyle/>
          <a:p>
            <a:r>
              <a:rPr lang="ru-RU" dirty="0" smtClean="0">
                <a:solidFill>
                  <a:schemeClr val="tx1"/>
                </a:solidFill>
              </a:rPr>
              <a:t>Патология и клинические симптомы</a:t>
            </a:r>
          </a:p>
          <a:p>
            <a:r>
              <a:rPr lang="ru-RU" sz="2300" b="1" dirty="0" smtClean="0">
                <a:solidFill>
                  <a:schemeClr val="tx1"/>
                </a:solidFill>
              </a:rPr>
              <a:t>Изолированные аномалии блокового нерва редко встречаются в клинической практике и трудно диагностируются. У кошек, имеющих вертикально расположенные зрачки, небольшое дорсолатеральное вращение пораженного глаза может наблюдаться вследствие паралича дорсальной косой мышцы глаза.</a:t>
            </a:r>
            <a:endParaRPr lang="ru-RU" sz="2300" b="1" dirty="0">
              <a:solidFill>
                <a:schemeClr val="tx1"/>
              </a:solidFill>
            </a:endParaRPr>
          </a:p>
        </p:txBody>
      </p:sp>
      <p:graphicFrame>
        <p:nvGraphicFramePr>
          <p:cNvPr id="4" name="Содержимое 3"/>
          <p:cNvGraphicFramePr>
            <a:graphicFrameLocks noGrp="1"/>
          </p:cNvGraphicFramePr>
          <p:nvPr>
            <p:ph idx="4294967295"/>
          </p:nvPr>
        </p:nvGraphicFramePr>
        <p:xfrm>
          <a:off x="571472" y="1500174"/>
          <a:ext cx="8229600" cy="2174558"/>
        </p:xfrm>
        <a:graphic>
          <a:graphicData uri="http://schemas.openxmlformats.org/drawingml/2006/table">
            <a:tbl>
              <a:tblPr firstRow="1" bandRow="1">
                <a:tableStyleId>{5C22544A-7EE6-4342-B048-85BDC9FD1C3A}</a:tableStyleId>
              </a:tblPr>
              <a:tblGrid>
                <a:gridCol w="400024"/>
                <a:gridCol w="1214446"/>
                <a:gridCol w="3071834"/>
                <a:gridCol w="1897376"/>
                <a:gridCol w="1645920"/>
              </a:tblGrid>
              <a:tr h="985838">
                <a:tc>
                  <a:txBody>
                    <a:bodyPr/>
                    <a:lstStyle/>
                    <a:p>
                      <a:endParaRPr lang="ru-RU" dirty="0"/>
                    </a:p>
                  </a:txBody>
                  <a:tcPr/>
                </a:tc>
                <a:tc>
                  <a:txBody>
                    <a:bodyPr/>
                    <a:lstStyle/>
                    <a:p>
                      <a:r>
                        <a:rPr lang="ru-RU" dirty="0" smtClean="0"/>
                        <a:t>НЕРВ </a:t>
                      </a:r>
                      <a:endParaRPr lang="ru-RU" dirty="0"/>
                    </a:p>
                  </a:txBody>
                  <a:tcPr/>
                </a:tc>
                <a:tc>
                  <a:txBody>
                    <a:bodyPr/>
                    <a:lstStyle/>
                    <a:p>
                      <a:r>
                        <a:rPr lang="ru-RU" dirty="0" smtClean="0"/>
                        <a:t>КЛИНИЧЕСКИЙ ТЕСТ</a:t>
                      </a:r>
                      <a:endParaRPr lang="ru-RU" dirty="0"/>
                    </a:p>
                  </a:txBody>
                  <a:tcPr/>
                </a:tc>
                <a:tc>
                  <a:txBody>
                    <a:bodyPr/>
                    <a:lstStyle/>
                    <a:p>
                      <a:r>
                        <a:rPr lang="ru-RU" dirty="0" smtClean="0"/>
                        <a:t>НОРМАЛЬНАЯ</a:t>
                      </a:r>
                      <a:r>
                        <a:rPr lang="ru-RU" baseline="0" dirty="0" smtClean="0"/>
                        <a:t> РЕАКЦИЯ </a:t>
                      </a:r>
                      <a:endParaRPr lang="ru-RU" dirty="0"/>
                    </a:p>
                  </a:txBody>
                  <a:tcPr/>
                </a:tc>
                <a:tc>
                  <a:txBody>
                    <a:bodyPr/>
                    <a:lstStyle/>
                    <a:p>
                      <a:r>
                        <a:rPr lang="ru-RU" dirty="0" smtClean="0"/>
                        <a:t>НЕ НОРМАЛЬНАЯ РЕАКЦИЯ</a:t>
                      </a:r>
                      <a:endParaRPr lang="ru-RU" dirty="0"/>
                    </a:p>
                  </a:txBody>
                  <a:tcPr/>
                </a:tc>
              </a:tr>
              <a:tr h="985838">
                <a:tc>
                  <a:txBody>
                    <a:bodyPr/>
                    <a:lstStyle/>
                    <a:p>
                      <a:r>
                        <a:rPr lang="ru-RU" dirty="0" smtClean="0"/>
                        <a:t>4.</a:t>
                      </a:r>
                      <a:endParaRPr lang="ru-RU" dirty="0"/>
                    </a:p>
                  </a:txBody>
                  <a:tcPr/>
                </a:tc>
                <a:tc>
                  <a:txBody>
                    <a:bodyPr/>
                    <a:lstStyle/>
                    <a:p>
                      <a:r>
                        <a:rPr lang="ru-RU" dirty="0" smtClean="0"/>
                        <a:t>Блоковый </a:t>
                      </a:r>
                      <a:endParaRPr lang="ru-RU" dirty="0"/>
                    </a:p>
                  </a:txBody>
                  <a:tcPr/>
                </a:tc>
                <a:tc>
                  <a:txBody>
                    <a:bodyPr/>
                    <a:lstStyle/>
                    <a:p>
                      <a:r>
                        <a:rPr lang="ru-RU" dirty="0" smtClean="0"/>
                        <a:t>Наблюдение</a:t>
                      </a:r>
                      <a:r>
                        <a:rPr lang="ru-RU" baseline="0" dirty="0" smtClean="0"/>
                        <a:t> за положением  глазных яблок</a:t>
                      </a:r>
                      <a:endParaRPr lang="ru-RU" dirty="0"/>
                    </a:p>
                  </a:txBody>
                  <a:tcPr/>
                </a:tc>
                <a:tc>
                  <a:txBody>
                    <a:bodyPr/>
                    <a:lstStyle/>
                    <a:p>
                      <a:r>
                        <a:rPr lang="ru-RU" dirty="0" smtClean="0"/>
                        <a:t>Нормальное положение глазных яблок</a:t>
                      </a:r>
                      <a:endParaRPr lang="ru-RU" dirty="0"/>
                    </a:p>
                  </a:txBody>
                  <a:tcPr/>
                </a:tc>
                <a:tc>
                  <a:txBody>
                    <a:bodyPr/>
                    <a:lstStyle/>
                    <a:p>
                      <a:r>
                        <a:rPr lang="ru-RU" dirty="0" smtClean="0"/>
                        <a:t>Вращательное косоглазие</a:t>
                      </a:r>
                      <a:endParaRPr lang="ru-RU" dirty="0"/>
                    </a:p>
                  </a:txBody>
                  <a:tcP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Отводящий нерв (VI пара).</a:t>
            </a:r>
            <a:endParaRPr lang="ru-RU" dirty="0"/>
          </a:p>
        </p:txBody>
      </p:sp>
      <p:sp>
        <p:nvSpPr>
          <p:cNvPr id="3" name="Содержимое 2"/>
          <p:cNvSpPr>
            <a:spLocks noGrp="1"/>
          </p:cNvSpPr>
          <p:nvPr>
            <p:ph idx="1"/>
          </p:nvPr>
        </p:nvSpPr>
        <p:spPr/>
        <p:txBody>
          <a:bodyPr>
            <a:normAutofit/>
          </a:bodyPr>
          <a:lstStyle/>
          <a:p>
            <a:pPr>
              <a:buNone/>
            </a:pPr>
            <a:r>
              <a:rPr lang="ru-RU" dirty="0" smtClean="0"/>
              <a:t>		Отводящий нерв обеспечивает боковую прямую мышцу, которая двигает зрачок сбоку. Дисфункция нерва приводит к косоглазию, которое называется сходящимся. В этом случае нервные волокна не пересекают среднюю линию тела, и дисфункция одного отводящего нерва затрагивает только мышцу, расположенную на этой же стороне.</a:t>
            </a:r>
            <a:endParaRPr lang="ru-RU" dirty="0"/>
          </a:p>
        </p:txBody>
      </p:sp>
    </p:spTree>
  </p:cSld>
  <p:clrMapOvr>
    <a:masterClrMapping/>
  </p:clrMapOvr>
  <p:transition spd="med">
    <p:pull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071546"/>
            <a:ext cx="8686800" cy="5580083"/>
          </a:xfrm>
        </p:spPr>
        <p:txBody>
          <a:bodyPr>
            <a:normAutofit fontScale="85000" lnSpcReduction="10000"/>
          </a:bodyPr>
          <a:lstStyle/>
          <a:p>
            <a:pPr>
              <a:buNone/>
            </a:pPr>
            <a:r>
              <a:rPr lang="ru-RU" dirty="0" smtClean="0"/>
              <a:t>	 	Ствол нерва выходит из мозга у заднего края моста, между ним и пирамидой продолговатого мозга. Затем входит снаружи от спинки турецкого седла в кавернозный синус, где </a:t>
            </a:r>
            <a:r>
              <a:rPr lang="ru-RU" dirty="0" err="1" smtClean="0"/>
              <a:t>pacполагается</a:t>
            </a:r>
            <a:r>
              <a:rPr lang="ru-RU" dirty="0" smtClean="0"/>
              <a:t> по наружной поверхности внутренней сонной артерии. Затем через верхнюю глазничную щель он проникает в глазницу и идет вперед над глазничным нервом. Отводящий нерв нервирует наружную прямую мышцу глаза. </a:t>
            </a:r>
          </a:p>
          <a:p>
            <a:pPr>
              <a:buNone/>
            </a:pPr>
            <a:r>
              <a:rPr lang="ru-RU" dirty="0" smtClean="0"/>
              <a:t>		Отводящий нерв отличается наибольшей чувствительностью по сравнению с другими </a:t>
            </a:r>
            <a:r>
              <a:rPr lang="ru-RU" dirty="0" err="1" smtClean="0"/>
              <a:t>глазодвигательными</a:t>
            </a:r>
            <a:r>
              <a:rPr lang="ru-RU" dirty="0" smtClean="0"/>
              <a:t> нервами к травме, к повышению внутричерепного давления. Поражается нерв чаще на основании мозга. </a:t>
            </a:r>
            <a:endParaRPr lang="ru-RU"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0"/>
            <a:ext cx="7772400" cy="1470025"/>
          </a:xfrm>
        </p:spPr>
        <p:txBody>
          <a:bodyPr>
            <a:prstTxWarp prst="textPlain">
              <a:avLst/>
            </a:prstTxWarp>
            <a:normAutofit/>
          </a:bodyPr>
          <a:lstStyle/>
          <a:p>
            <a:r>
              <a:rPr lang="ru-RU" sz="3200" b="1" i="1" dirty="0" smtClean="0"/>
              <a:t>Отводящий нерв</a:t>
            </a:r>
            <a:endParaRPr lang="ru-RU" sz="3200" b="1" i="1" dirty="0"/>
          </a:p>
        </p:txBody>
      </p:sp>
      <p:sp>
        <p:nvSpPr>
          <p:cNvPr id="7" name="Подзаголовок 6"/>
          <p:cNvSpPr>
            <a:spLocks noGrp="1"/>
          </p:cNvSpPr>
          <p:nvPr>
            <p:ph type="subTitle" idx="1"/>
          </p:nvPr>
        </p:nvSpPr>
        <p:spPr>
          <a:xfrm>
            <a:off x="0" y="3357562"/>
            <a:ext cx="9144000" cy="2328882"/>
          </a:xfrm>
        </p:spPr>
        <p:txBody>
          <a:bodyPr>
            <a:normAutofit fontScale="77500" lnSpcReduction="20000"/>
          </a:bodyPr>
          <a:lstStyle/>
          <a:p>
            <a:r>
              <a:rPr lang="ru-RU" sz="3800" dirty="0" smtClean="0">
                <a:ln>
                  <a:solidFill>
                    <a:schemeClr val="accent2">
                      <a:lumMod val="60000"/>
                      <a:lumOff val="40000"/>
                    </a:schemeClr>
                  </a:solidFill>
                </a:ln>
                <a:solidFill>
                  <a:schemeClr val="tx1"/>
                </a:solidFill>
              </a:rPr>
              <a:t>Анатомия</a:t>
            </a:r>
          </a:p>
          <a:p>
            <a:r>
              <a:rPr lang="ru-RU" b="1" dirty="0" smtClean="0">
                <a:solidFill>
                  <a:schemeClr val="tx1"/>
                </a:solidFill>
              </a:rPr>
              <a:t>Ядра отводящего нерва располагаются по обеим сторонам от срединной борозды в каудальной части моста вблизи продолговатого мозга и под дном IV  мозгового желудочка. Волокна отводящего нерва через глазничную щель входят в глазницу и иннервируют выше указанные мышцы.</a:t>
            </a:r>
            <a:endParaRPr lang="ru-RU" b="1" dirty="0">
              <a:solidFill>
                <a:schemeClr val="tx1"/>
              </a:solidFill>
            </a:endParaRPr>
          </a:p>
        </p:txBody>
      </p:sp>
      <p:graphicFrame>
        <p:nvGraphicFramePr>
          <p:cNvPr id="4" name="Содержимое 3"/>
          <p:cNvGraphicFramePr>
            <a:graphicFrameLocks noGrp="1"/>
          </p:cNvGraphicFramePr>
          <p:nvPr>
            <p:ph idx="4294967295"/>
          </p:nvPr>
        </p:nvGraphicFramePr>
        <p:xfrm>
          <a:off x="500034" y="1571612"/>
          <a:ext cx="8229600" cy="1397310"/>
        </p:xfrm>
        <a:graphic>
          <a:graphicData uri="http://schemas.openxmlformats.org/drawingml/2006/table">
            <a:tbl>
              <a:tblPr firstRow="1" bandRow="1">
                <a:tableStyleId>{5C22544A-7EE6-4342-B048-85BDC9FD1C3A}</a:tableStyleId>
              </a:tblPr>
              <a:tblGrid>
                <a:gridCol w="428628"/>
                <a:gridCol w="1357322"/>
                <a:gridCol w="3114668"/>
                <a:gridCol w="3328982"/>
              </a:tblGrid>
              <a:tr h="185420">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ФУНКЦИЯ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smtClean="0"/>
                        <a:t>СИМТОМ ДИСФУНКЦИИ</a:t>
                      </a:r>
                      <a:endParaRPr lang="ru-RU"/>
                    </a:p>
                  </a:txBody>
                  <a:tcPr>
                    <a:lnB w="12700" cap="flat" cmpd="sng" algn="ctr">
                      <a:solidFill>
                        <a:schemeClr val="tx1"/>
                      </a:solidFill>
                      <a:prstDash val="solid"/>
                      <a:round/>
                      <a:headEnd type="none" w="med" len="med"/>
                      <a:tailEnd type="none" w="med" len="med"/>
                    </a:lnB>
                  </a:tcPr>
                </a:tc>
              </a:tr>
              <a:tr h="391470">
                <a:tc rowSpan="2">
                  <a:txBody>
                    <a:bodyPr/>
                    <a:lstStyle/>
                    <a:p>
                      <a:r>
                        <a:rPr lang="ru-RU" dirty="0" smtClean="0"/>
                        <a:t>6.</a:t>
                      </a:r>
                      <a:endParaRPr lang="ru-RU" dirty="0"/>
                    </a:p>
                  </a:txBody>
                  <a:tcPr>
                    <a:lnT w="12700" cap="flat" cmpd="sng" algn="ctr">
                      <a:solidFill>
                        <a:schemeClr val="tx1"/>
                      </a:solidFill>
                      <a:prstDash val="solid"/>
                      <a:round/>
                      <a:headEnd type="none" w="med" len="med"/>
                      <a:tailEnd type="none" w="med" len="med"/>
                    </a:lnT>
                  </a:tcPr>
                </a:tc>
                <a:tc rowSpan="2">
                  <a:txBody>
                    <a:bodyPr/>
                    <a:lstStyle/>
                    <a:p>
                      <a:r>
                        <a:rPr lang="ru-RU" dirty="0" smtClean="0"/>
                        <a:t>Отводящий </a:t>
                      </a:r>
                      <a:endParaRPr lang="ru-RU" dirty="0"/>
                    </a:p>
                  </a:txBody>
                  <a:tcPr>
                    <a:lnT w="12700" cap="flat" cmpd="sng" algn="ctr">
                      <a:solidFill>
                        <a:schemeClr val="tx1"/>
                      </a:solidFill>
                      <a:prstDash val="solid"/>
                      <a:round/>
                      <a:headEnd type="none" w="med" len="med"/>
                      <a:tailEnd type="none" w="med" len="med"/>
                    </a:lnT>
                  </a:tcPr>
                </a:tc>
                <a:tc rowSpan="2">
                  <a:txBody>
                    <a:bodyPr/>
                    <a:lstStyle/>
                    <a:p>
                      <a:r>
                        <a:rPr lang="ru-RU" dirty="0" smtClean="0"/>
                        <a:t>Моторная – поворот</a:t>
                      </a:r>
                      <a:r>
                        <a:rPr lang="ru-RU" baseline="0" dirty="0" smtClean="0"/>
                        <a:t> глазного яблока и втягивание глазного яблока в орбиту</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Сходящееся</a:t>
                      </a:r>
                      <a:r>
                        <a:rPr lang="ru-RU" baseline="0" dirty="0" smtClean="0"/>
                        <a:t> косоглазие</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436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dirty="0" smtClean="0"/>
                        <a:t>Неспособность</a:t>
                      </a:r>
                      <a:r>
                        <a:rPr lang="ru-RU" baseline="0" dirty="0" smtClean="0"/>
                        <a:t> втянуть глаз в орбиту</a:t>
                      </a:r>
                      <a:endParaRPr lang="ru-RU"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Отводящий нерв: 1 - отводящий нерв; 2- зрительный нерв; 3 - мышцы глаза</a:t>
            </a:r>
            <a:endParaRPr lang="ru-RU" sz="3200" dirty="0"/>
          </a:p>
        </p:txBody>
      </p:sp>
      <p:pic>
        <p:nvPicPr>
          <p:cNvPr id="4" name="Содержимое 3" descr="mn9.jpg"/>
          <p:cNvPicPr>
            <a:picLocks noGrp="1" noChangeAspect="1"/>
          </p:cNvPicPr>
          <p:nvPr>
            <p:ph idx="1"/>
          </p:nvPr>
        </p:nvPicPr>
        <p:blipFill>
          <a:blip r:embed="rId2" cstate="print"/>
          <a:stretch>
            <a:fillRect/>
          </a:stretch>
        </p:blipFill>
        <p:spPr>
          <a:xfrm>
            <a:off x="1785918" y="1524001"/>
            <a:ext cx="5572164" cy="4953000"/>
          </a:xfrm>
        </p:spPr>
      </p:pic>
    </p:spTree>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42910" y="0"/>
            <a:ext cx="7772400" cy="1077218"/>
          </a:xfrm>
          <a:prstGeom prst="rect">
            <a:avLst/>
          </a:prstGeom>
        </p:spPr>
        <p:txBody>
          <a:bodyPr>
            <a:prstTxWarp prst="textStop">
              <a:avLst/>
            </a:prstTxWarp>
            <a:spAutoFit/>
          </a:bodyPr>
          <a:lstStyle/>
          <a:p>
            <a:r>
              <a:rPr lang="ru-RU" sz="3200" b="1" i="1" dirty="0" smtClean="0"/>
              <a:t>Клиническое исследование функции отводящего нерва</a:t>
            </a:r>
            <a:endParaRPr lang="ru-RU" sz="3200" b="1" i="1" dirty="0"/>
          </a:p>
        </p:txBody>
      </p:sp>
      <p:sp>
        <p:nvSpPr>
          <p:cNvPr id="6" name="Подзаголовок 5"/>
          <p:cNvSpPr>
            <a:spLocks noGrp="1"/>
          </p:cNvSpPr>
          <p:nvPr>
            <p:ph type="subTitle" idx="1"/>
          </p:nvPr>
        </p:nvSpPr>
        <p:spPr>
          <a:xfrm>
            <a:off x="0" y="3886200"/>
            <a:ext cx="9144000" cy="2614634"/>
          </a:xfrm>
        </p:spPr>
        <p:txBody>
          <a:bodyPr>
            <a:normAutofit fontScale="85000" lnSpcReduction="20000"/>
          </a:bodyPr>
          <a:lstStyle/>
          <a:p>
            <a:r>
              <a:rPr lang="ru-RU" sz="3800" dirty="0" smtClean="0">
                <a:ln>
                  <a:solidFill>
                    <a:schemeClr val="accent2">
                      <a:lumMod val="60000"/>
                      <a:lumOff val="40000"/>
                    </a:schemeClr>
                  </a:solidFill>
                </a:ln>
                <a:solidFill>
                  <a:schemeClr val="tx1"/>
                </a:solidFill>
              </a:rPr>
              <a:t>Патология</a:t>
            </a:r>
          </a:p>
          <a:p>
            <a:r>
              <a:rPr lang="ru-RU" sz="2300" b="1" dirty="0" smtClean="0">
                <a:solidFill>
                  <a:schemeClr val="tx1"/>
                </a:solidFill>
              </a:rPr>
              <a:t>При поражении отводящего нерва нарушается движение глазного яблока кнаружи и отмечается неспособность животного втянуть глаз - экзофтальм. Это происходит потому, что медиальная прямая мышца остается без антагониста, и глазное яблоко отклоняется в сторону носа - сходящееся косоглазие. </a:t>
            </a:r>
          </a:p>
          <a:p>
            <a:r>
              <a:rPr lang="ru-RU" dirty="0" smtClean="0">
                <a:solidFill>
                  <a:schemeClr val="tx1"/>
                </a:solidFill>
              </a:rPr>
              <a:t/>
            </a:r>
            <a:br>
              <a:rPr lang="ru-RU" dirty="0" smtClean="0">
                <a:solidFill>
                  <a:schemeClr val="tx1"/>
                </a:solidFill>
              </a:rPr>
            </a:br>
            <a:endParaRPr lang="ru-RU" dirty="0" smtClean="0">
              <a:solidFill>
                <a:schemeClr val="tx1"/>
              </a:solidFill>
            </a:endParaRPr>
          </a:p>
          <a:p>
            <a:endParaRPr lang="ru-RU" dirty="0"/>
          </a:p>
        </p:txBody>
      </p:sp>
      <p:graphicFrame>
        <p:nvGraphicFramePr>
          <p:cNvPr id="5" name="Содержимое 4"/>
          <p:cNvGraphicFramePr>
            <a:graphicFrameLocks noGrp="1"/>
          </p:cNvGraphicFramePr>
          <p:nvPr>
            <p:ph idx="4294967295"/>
          </p:nvPr>
        </p:nvGraphicFramePr>
        <p:xfrm>
          <a:off x="428596" y="1785926"/>
          <a:ext cx="8229600" cy="1554480"/>
        </p:xfrm>
        <a:graphic>
          <a:graphicData uri="http://schemas.openxmlformats.org/drawingml/2006/table">
            <a:tbl>
              <a:tblPr firstRow="1" bandRow="1">
                <a:tableStyleId>{5C22544A-7EE6-4342-B048-85BDC9FD1C3A}</a:tableStyleId>
              </a:tblPr>
              <a:tblGrid>
                <a:gridCol w="400024"/>
                <a:gridCol w="1357322"/>
                <a:gridCol w="2214578"/>
                <a:gridCol w="2071702"/>
                <a:gridCol w="2185974"/>
              </a:tblGrid>
              <a:tr h="370840">
                <a:tc>
                  <a:txBody>
                    <a:bodyPr/>
                    <a:lstStyle/>
                    <a:p>
                      <a:endParaRPr lang="ru-RU" dirty="0"/>
                    </a:p>
                  </a:txBody>
                  <a:tcPr/>
                </a:tc>
                <a:tc>
                  <a:txBody>
                    <a:bodyPr/>
                    <a:lstStyle/>
                    <a:p>
                      <a:r>
                        <a:rPr lang="ru-RU" dirty="0" smtClean="0"/>
                        <a:t>НЕРВ</a:t>
                      </a:r>
                      <a:endParaRPr lang="ru-RU" dirty="0"/>
                    </a:p>
                  </a:txBody>
                  <a:tcPr/>
                </a:tc>
                <a:tc>
                  <a:txBody>
                    <a:bodyPr/>
                    <a:lstStyle/>
                    <a:p>
                      <a:r>
                        <a:rPr lang="ru-RU" dirty="0" smtClean="0"/>
                        <a:t>КЛИНИЧЕСКИЙ</a:t>
                      </a:r>
                      <a:r>
                        <a:rPr lang="ru-RU" baseline="0" dirty="0" smtClean="0"/>
                        <a:t> ТЕСТ</a:t>
                      </a:r>
                      <a:endParaRPr lang="ru-RU" dirty="0"/>
                    </a:p>
                  </a:txBody>
                  <a:tcPr/>
                </a:tc>
                <a:tc>
                  <a:txBody>
                    <a:bodyPr/>
                    <a:lstStyle/>
                    <a:p>
                      <a:r>
                        <a:rPr lang="ru-RU" dirty="0" smtClean="0"/>
                        <a:t>НОРМАЛЬНАЯ РЕАКЦИЯ</a:t>
                      </a:r>
                      <a:endParaRPr lang="ru-RU" dirty="0"/>
                    </a:p>
                  </a:txBody>
                  <a:tcPr/>
                </a:tc>
                <a:tc>
                  <a:txBody>
                    <a:bodyPr/>
                    <a:lstStyle/>
                    <a:p>
                      <a:r>
                        <a:rPr lang="ru-RU" dirty="0" smtClean="0"/>
                        <a:t>НЕ НОРМАЛЬНАЯ РЕАКЦИЯ</a:t>
                      </a:r>
                      <a:endParaRPr lang="ru-RU" dirty="0"/>
                    </a:p>
                  </a:txBody>
                  <a:tcPr/>
                </a:tc>
              </a:tr>
              <a:tr h="370840">
                <a:tc>
                  <a:txBody>
                    <a:bodyPr/>
                    <a:lstStyle/>
                    <a:p>
                      <a:r>
                        <a:rPr lang="ru-RU" dirty="0" smtClean="0"/>
                        <a:t>6.</a:t>
                      </a:r>
                      <a:endParaRPr lang="ru-RU" dirty="0"/>
                    </a:p>
                  </a:txBody>
                  <a:tcPr/>
                </a:tc>
                <a:tc>
                  <a:txBody>
                    <a:bodyPr/>
                    <a:lstStyle/>
                    <a:p>
                      <a:r>
                        <a:rPr lang="ru-RU" dirty="0" smtClean="0"/>
                        <a:t>Отводящий</a:t>
                      </a:r>
                      <a:endParaRPr lang="ru-RU" dirty="0"/>
                    </a:p>
                  </a:txBody>
                  <a:tcPr/>
                </a:tc>
                <a:tc>
                  <a:txBody>
                    <a:bodyPr/>
                    <a:lstStyle/>
                    <a:p>
                      <a:r>
                        <a:rPr lang="ru-RU" dirty="0" smtClean="0"/>
                        <a:t>Роговичный рефлекс</a:t>
                      </a:r>
                      <a:endParaRPr lang="ru-RU" dirty="0"/>
                    </a:p>
                  </a:txBody>
                  <a:tcPr/>
                </a:tc>
                <a:tc>
                  <a:txBody>
                    <a:bodyPr/>
                    <a:lstStyle/>
                    <a:p>
                      <a:r>
                        <a:rPr lang="ru-RU" dirty="0" smtClean="0"/>
                        <a:t>Втягивание глазных яблок</a:t>
                      </a:r>
                      <a:endParaRPr lang="ru-RU" dirty="0"/>
                    </a:p>
                  </a:txBody>
                  <a:tcPr/>
                </a:tc>
                <a:tc>
                  <a:txBody>
                    <a:bodyPr/>
                    <a:lstStyle/>
                    <a:p>
                      <a:r>
                        <a:rPr lang="ru-RU" dirty="0" smtClean="0"/>
                        <a:t>Нет реакции</a:t>
                      </a:r>
                      <a:endParaRPr lang="ru-RU" dirty="0"/>
                    </a:p>
                  </a:txBody>
                  <a:tcPr/>
                </a:tc>
              </a:tr>
            </a:tbl>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smtClean="0"/>
              <a:t>Добавочный нерв (</a:t>
            </a:r>
            <a:r>
              <a:rPr lang="en-US" dirty="0" smtClean="0"/>
              <a:t>XI</a:t>
            </a:r>
            <a:r>
              <a:rPr lang="ru-RU" dirty="0" smtClean="0"/>
              <a:t> пара)</a:t>
            </a:r>
            <a:endParaRPr lang="ru-RU" dirty="0"/>
          </a:p>
        </p:txBody>
      </p:sp>
      <p:sp>
        <p:nvSpPr>
          <p:cNvPr id="6" name="Содержимое 5"/>
          <p:cNvSpPr>
            <a:spLocks noGrp="1"/>
          </p:cNvSpPr>
          <p:nvPr>
            <p:ph idx="1"/>
          </p:nvPr>
        </p:nvSpPr>
        <p:spPr/>
        <p:txBody>
          <a:bodyPr/>
          <a:lstStyle/>
          <a:p>
            <a:pPr>
              <a:buNone/>
            </a:pPr>
            <a:r>
              <a:rPr lang="ru-RU" dirty="0" smtClean="0"/>
              <a:t>		Состоит из нескольких черепных и спинномозговых корешков, иннервирует </a:t>
            </a:r>
            <a:r>
              <a:rPr lang="ru-RU" dirty="0" err="1" smtClean="0"/>
              <a:t>грудино-ключично-сосцевидную</a:t>
            </a:r>
            <a:r>
              <a:rPr lang="ru-RU" dirty="0" smtClean="0"/>
              <a:t> и трапециевидную мышцы. Имеет два ядра. Одно из них находится в продолговатом мозге, другое - в клетках передних рогов шейной части спинного мозга.</a:t>
            </a:r>
            <a:endParaRPr lang="ru-RU" dirty="0"/>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0"/>
            <a:ext cx="7772400" cy="1470025"/>
          </a:xfrm>
        </p:spPr>
        <p:txBody>
          <a:bodyPr>
            <a:prstTxWarp prst="textPlain">
              <a:avLst/>
            </a:prstTxWarp>
            <a:normAutofit/>
          </a:bodyPr>
          <a:lstStyle/>
          <a:p>
            <a:r>
              <a:rPr lang="ru-RU" sz="3200" b="1" i="1" dirty="0" smtClean="0"/>
              <a:t>Добавочный нерв</a:t>
            </a:r>
            <a:endParaRPr lang="ru-RU" sz="3200" b="1" i="1" dirty="0"/>
          </a:p>
        </p:txBody>
      </p:sp>
      <p:sp>
        <p:nvSpPr>
          <p:cNvPr id="7" name="Подзаголовок 6"/>
          <p:cNvSpPr>
            <a:spLocks noGrp="1"/>
          </p:cNvSpPr>
          <p:nvPr>
            <p:ph type="subTitle" idx="1"/>
          </p:nvPr>
        </p:nvSpPr>
        <p:spPr>
          <a:xfrm>
            <a:off x="357158" y="3143248"/>
            <a:ext cx="8286808" cy="3071810"/>
          </a:xfrm>
        </p:spPr>
        <p:txBody>
          <a:bodyPr>
            <a:normAutofit fontScale="77500" lnSpcReduction="20000"/>
          </a:bodyPr>
          <a:lstStyle/>
          <a:p>
            <a:r>
              <a:rPr lang="ru-RU" sz="4100" dirty="0" smtClean="0">
                <a:ln>
                  <a:solidFill>
                    <a:schemeClr val="accent2">
                      <a:lumMod val="60000"/>
                      <a:lumOff val="40000"/>
                    </a:schemeClr>
                  </a:solidFill>
                </a:ln>
                <a:solidFill>
                  <a:schemeClr val="tx1"/>
                </a:solidFill>
              </a:rPr>
              <a:t>Анатомия</a:t>
            </a:r>
          </a:p>
          <a:p>
            <a:r>
              <a:rPr lang="ru-RU" b="1" dirty="0" smtClean="0">
                <a:solidFill>
                  <a:schemeClr val="tx1"/>
                </a:solidFill>
              </a:rPr>
              <a:t>Моторные волокна добавочного нерва берут начало в передних корешках шейных сегментов (С1-С5) спинного мозга и в продолговатом мозге. Волокна идут вдоль вентральной и дорсальной поверхности шеи. Последние, иннервируют плечеголовную и пластыревидную мышцы и шейную часть трапециевидной мышцы, а вентральная ветвь рассыпается в грудинососцевидной мышце.</a:t>
            </a:r>
            <a:endParaRPr lang="ru-RU" b="1" dirty="0">
              <a:solidFill>
                <a:schemeClr val="tx1"/>
              </a:solidFill>
            </a:endParaRPr>
          </a:p>
        </p:txBody>
      </p:sp>
      <p:graphicFrame>
        <p:nvGraphicFramePr>
          <p:cNvPr id="4" name="Содержимое 3"/>
          <p:cNvGraphicFramePr>
            <a:graphicFrameLocks noGrp="1"/>
          </p:cNvGraphicFramePr>
          <p:nvPr>
            <p:ph idx="4294967295"/>
          </p:nvPr>
        </p:nvGraphicFramePr>
        <p:xfrm>
          <a:off x="500034" y="1643050"/>
          <a:ext cx="8229600" cy="1280160"/>
        </p:xfrm>
        <a:graphic>
          <a:graphicData uri="http://schemas.openxmlformats.org/drawingml/2006/table">
            <a:tbl>
              <a:tblPr firstRow="1" bandRow="1">
                <a:tableStyleId>{5C22544A-7EE6-4342-B048-85BDC9FD1C3A}</a:tableStyleId>
              </a:tblPr>
              <a:tblGrid>
                <a:gridCol w="542900"/>
                <a:gridCol w="1428760"/>
                <a:gridCol w="3429024"/>
                <a:gridCol w="2828916"/>
              </a:tblGrid>
              <a:tr h="185420">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ФУНКЦИЯ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СИМПТОМ ДИСФУНКЦИИ</a:t>
                      </a:r>
                      <a:endParaRPr lang="ru-RU" dirty="0"/>
                    </a:p>
                  </a:txBody>
                  <a:tcPr>
                    <a:lnB w="12700" cap="flat" cmpd="sng" algn="ctr">
                      <a:solidFill>
                        <a:schemeClr val="tx1"/>
                      </a:solidFill>
                      <a:prstDash val="solid"/>
                      <a:round/>
                      <a:headEnd type="none" w="med" len="med"/>
                      <a:tailEnd type="none" w="med" len="med"/>
                    </a:lnB>
                  </a:tcPr>
                </a:tc>
              </a:tr>
              <a:tr h="185420">
                <a:tc>
                  <a:txBody>
                    <a:bodyPr/>
                    <a:lstStyle/>
                    <a:p>
                      <a:r>
                        <a:rPr lang="ru-RU" dirty="0" smtClean="0"/>
                        <a:t>11.</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Добавочный</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Моторная – для</a:t>
                      </a:r>
                      <a:r>
                        <a:rPr lang="ru-RU" baseline="0" dirty="0" smtClean="0"/>
                        <a:t> </a:t>
                      </a:r>
                      <a:r>
                        <a:rPr lang="ru-RU" dirty="0" smtClean="0"/>
                        <a:t>трапециевидной мышцы</a:t>
                      </a:r>
                      <a:endParaRPr lang="ru-RU" dirty="0"/>
                    </a:p>
                  </a:txBody>
                  <a:tcPr>
                    <a:lnT w="12700" cap="flat" cmpd="sng" algn="ctr">
                      <a:solidFill>
                        <a:schemeClr val="tx1"/>
                      </a:solidFill>
                      <a:prstDash val="solid"/>
                      <a:round/>
                      <a:headEnd type="none" w="med" len="med"/>
                      <a:tailEnd type="none" w="med" len="med"/>
                    </a:lnT>
                  </a:tcPr>
                </a:tc>
                <a:tc>
                  <a:txBody>
                    <a:bodyPr/>
                    <a:lstStyle/>
                    <a:p>
                      <a:r>
                        <a:rPr lang="ru-RU" i="1" dirty="0" smtClean="0"/>
                        <a:t>Атрофия </a:t>
                      </a:r>
                      <a:r>
                        <a:rPr lang="ru-RU" i="0" dirty="0" smtClean="0"/>
                        <a:t>мышц шеи</a:t>
                      </a:r>
                      <a:endParaRPr lang="ru-RU" i="1"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285728"/>
            <a:ext cx="8458200" cy="520700"/>
          </a:xfrm>
        </p:spPr>
        <p:txBody>
          <a:bodyPr>
            <a:normAutofit/>
          </a:bodyPr>
          <a:lstStyle/>
          <a:p>
            <a:r>
              <a:rPr lang="ru-RU" sz="2200" dirty="0" smtClean="0"/>
              <a:t>Добавочный нерв (схема): </a:t>
            </a:r>
            <a:endParaRPr lang="ru-RU" sz="2200" dirty="0"/>
          </a:p>
        </p:txBody>
      </p:sp>
      <p:sp>
        <p:nvSpPr>
          <p:cNvPr id="6" name="Текст 5"/>
          <p:cNvSpPr>
            <a:spLocks noGrp="1"/>
          </p:cNvSpPr>
          <p:nvPr>
            <p:ph type="body" idx="2"/>
          </p:nvPr>
        </p:nvSpPr>
        <p:spPr>
          <a:xfrm>
            <a:off x="428596" y="1071546"/>
            <a:ext cx="3465513" cy="5126055"/>
          </a:xfrm>
        </p:spPr>
        <p:txBody>
          <a:bodyPr>
            <a:normAutofit/>
          </a:bodyPr>
          <a:lstStyle/>
          <a:p>
            <a:r>
              <a:rPr lang="ru-RU" sz="2000" dirty="0" smtClean="0"/>
              <a:t>1 - спинномозговые корешки; 2 - черепные корешки (блуждающая часть); 3 - ствол добавочного нерва; 4 - внутренняя ветвь; 5 - наружная ветвь; 6 - мышечные ветви</a:t>
            </a:r>
            <a:endParaRPr lang="ru-RU" sz="2000" dirty="0"/>
          </a:p>
        </p:txBody>
      </p:sp>
      <p:pic>
        <p:nvPicPr>
          <p:cNvPr id="7" name="Содержимое 6" descr="mn14.jpg"/>
          <p:cNvPicPr>
            <a:picLocks noGrp="1" noChangeAspect="1"/>
          </p:cNvPicPr>
          <p:nvPr>
            <p:ph sz="half" idx="1"/>
          </p:nvPr>
        </p:nvPicPr>
        <p:blipFill>
          <a:blip r:embed="rId2" cstate="print"/>
          <a:stretch>
            <a:fillRect/>
          </a:stretch>
        </p:blipFill>
        <p:spPr>
          <a:xfrm>
            <a:off x="4429124" y="642918"/>
            <a:ext cx="4143372" cy="5281661"/>
          </a:xfrm>
        </p:spPr>
      </p:pic>
    </p:spTree>
  </p:cSld>
  <p:clrMapOvr>
    <a:masterClrMapping/>
  </p:clrMapOvr>
  <p:transition spd="med">
    <p:zoom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285728"/>
            <a:ext cx="7772400" cy="1500174"/>
          </a:xfrm>
        </p:spPr>
        <p:txBody>
          <a:bodyPr>
            <a:prstTxWarp prst="textStop">
              <a:avLst/>
            </a:prstTxWarp>
            <a:noAutofit/>
          </a:bodyPr>
          <a:lstStyle/>
          <a:p>
            <a:r>
              <a:rPr lang="ru-RU" sz="3200" b="1" i="1" dirty="0" smtClean="0"/>
              <a:t>Клиническое исследование функции</a:t>
            </a:r>
            <a:br>
              <a:rPr lang="ru-RU" sz="3200" b="1" i="1" dirty="0" smtClean="0"/>
            </a:br>
            <a:r>
              <a:rPr lang="ru-RU" sz="3200" b="1" i="1" dirty="0" smtClean="0"/>
              <a:t>                добавочного нерва</a:t>
            </a:r>
            <a:br>
              <a:rPr lang="ru-RU" sz="3200" b="1" i="1" dirty="0" smtClean="0"/>
            </a:br>
            <a:r>
              <a:rPr lang="ru-RU" sz="3200" b="1" i="1" dirty="0" smtClean="0"/>
              <a:t/>
            </a:r>
            <a:br>
              <a:rPr lang="ru-RU" sz="3200" b="1" i="1" dirty="0" smtClean="0"/>
            </a:br>
            <a:endParaRPr lang="ru-RU" sz="3200" b="1" i="1" dirty="0"/>
          </a:p>
        </p:txBody>
      </p:sp>
      <p:sp>
        <p:nvSpPr>
          <p:cNvPr id="5" name="Подзаголовок 4"/>
          <p:cNvSpPr>
            <a:spLocks noGrp="1"/>
          </p:cNvSpPr>
          <p:nvPr>
            <p:ph type="subTitle" idx="1"/>
          </p:nvPr>
        </p:nvSpPr>
        <p:spPr>
          <a:xfrm>
            <a:off x="0" y="3500438"/>
            <a:ext cx="9144000" cy="2471758"/>
          </a:xfrm>
        </p:spPr>
        <p:txBody>
          <a:bodyPr>
            <a:normAutofit lnSpcReduction="10000"/>
          </a:bodyPr>
          <a:lstStyle/>
          <a:p>
            <a:r>
              <a:rPr lang="ru-RU" sz="4100" dirty="0" smtClean="0">
                <a:ln>
                  <a:solidFill>
                    <a:schemeClr val="accent2">
                      <a:lumMod val="60000"/>
                      <a:lumOff val="40000"/>
                    </a:schemeClr>
                  </a:solidFill>
                </a:ln>
                <a:solidFill>
                  <a:schemeClr val="tx1"/>
                </a:solidFill>
              </a:rPr>
              <a:t>Патология и клинические симптомы</a:t>
            </a:r>
          </a:p>
          <a:p>
            <a:r>
              <a:rPr lang="ru-RU" sz="2300" b="1" dirty="0" smtClean="0">
                <a:solidFill>
                  <a:schemeClr val="tx1"/>
                </a:solidFill>
              </a:rPr>
              <a:t>Паралич КН XI встречается редко. Он сопровождается атрофией упомянутых выше мышц со значительным отклонением и опущением шеи в поврежденную сторону. Пальпацией мышц шеи определяют симметричность и возможную атрофию трапециевидной и плечеголовной мышц</a:t>
            </a:r>
            <a:endParaRPr lang="ru-RU" sz="2300" b="1" dirty="0">
              <a:solidFill>
                <a:schemeClr val="tx1"/>
              </a:solidFill>
            </a:endParaRPr>
          </a:p>
        </p:txBody>
      </p:sp>
      <p:graphicFrame>
        <p:nvGraphicFramePr>
          <p:cNvPr id="4" name="Содержимое 3"/>
          <p:cNvGraphicFramePr>
            <a:graphicFrameLocks noGrp="1"/>
          </p:cNvGraphicFramePr>
          <p:nvPr>
            <p:ph idx="4294967295"/>
          </p:nvPr>
        </p:nvGraphicFramePr>
        <p:xfrm>
          <a:off x="642910" y="1357298"/>
          <a:ext cx="8229600" cy="1828800"/>
        </p:xfrm>
        <a:graphic>
          <a:graphicData uri="http://schemas.openxmlformats.org/drawingml/2006/table">
            <a:tbl>
              <a:tblPr firstRow="1" bandRow="1">
                <a:tableStyleId>{5C22544A-7EE6-4342-B048-85BDC9FD1C3A}</a:tableStyleId>
              </a:tblPr>
              <a:tblGrid>
                <a:gridCol w="571504"/>
                <a:gridCol w="1071570"/>
                <a:gridCol w="2000264"/>
                <a:gridCol w="2571768"/>
                <a:gridCol w="2014494"/>
              </a:tblGrid>
              <a:tr h="370840">
                <a:tc>
                  <a:txBody>
                    <a:bodyPr/>
                    <a:lstStyle/>
                    <a:p>
                      <a:endParaRPr lang="ru-RU" dirty="0"/>
                    </a:p>
                  </a:txBody>
                  <a:tcPr/>
                </a:tc>
                <a:tc>
                  <a:txBody>
                    <a:bodyPr/>
                    <a:lstStyle/>
                    <a:p>
                      <a:r>
                        <a:rPr lang="ru-RU" dirty="0" smtClean="0"/>
                        <a:t>НЕРВ </a:t>
                      </a:r>
                      <a:endParaRPr lang="ru-RU" dirty="0"/>
                    </a:p>
                  </a:txBody>
                  <a:tcPr/>
                </a:tc>
                <a:tc>
                  <a:txBody>
                    <a:bodyPr/>
                    <a:lstStyle/>
                    <a:p>
                      <a:r>
                        <a:rPr lang="ru-RU" dirty="0" smtClean="0"/>
                        <a:t>КЛИНИЧЕСКИЙ ТЕСТ</a:t>
                      </a:r>
                      <a:endParaRPr lang="ru-RU" dirty="0"/>
                    </a:p>
                  </a:txBody>
                  <a:tcPr/>
                </a:tc>
                <a:tc>
                  <a:txBody>
                    <a:bodyPr/>
                    <a:lstStyle/>
                    <a:p>
                      <a:r>
                        <a:rPr lang="ru-RU" dirty="0" smtClean="0"/>
                        <a:t>НОРМАЛЬНАЯ РЕАКЦИЯ</a:t>
                      </a:r>
                      <a:endParaRPr lang="ru-RU" dirty="0"/>
                    </a:p>
                  </a:txBody>
                  <a:tcPr/>
                </a:tc>
                <a:tc>
                  <a:txBody>
                    <a:bodyPr/>
                    <a:lstStyle/>
                    <a:p>
                      <a:r>
                        <a:rPr lang="ru-RU" dirty="0" smtClean="0"/>
                        <a:t>НЕ НОРМАЛЬНАЯ РЕАКЦИЯ</a:t>
                      </a:r>
                      <a:endParaRPr lang="ru-RU" dirty="0"/>
                    </a:p>
                  </a:txBody>
                  <a:tcPr/>
                </a:tc>
              </a:tr>
              <a:tr h="370840">
                <a:tc>
                  <a:txBody>
                    <a:bodyPr/>
                    <a:lstStyle/>
                    <a:p>
                      <a:r>
                        <a:rPr lang="ru-RU" dirty="0" smtClean="0"/>
                        <a:t>11.</a:t>
                      </a:r>
                      <a:endParaRPr lang="ru-RU" dirty="0"/>
                    </a:p>
                  </a:txBody>
                  <a:tcPr/>
                </a:tc>
                <a:tc>
                  <a:txBody>
                    <a:bodyPr/>
                    <a:lstStyle/>
                    <a:p>
                      <a:r>
                        <a:rPr lang="ru-RU" dirty="0" smtClean="0"/>
                        <a:t>Добавочный</a:t>
                      </a:r>
                      <a:endParaRPr lang="ru-RU" dirty="0"/>
                    </a:p>
                  </a:txBody>
                  <a:tcPr/>
                </a:tc>
                <a:tc>
                  <a:txBody>
                    <a:bodyPr/>
                    <a:lstStyle/>
                    <a:p>
                      <a:r>
                        <a:rPr lang="ru-RU" dirty="0" smtClean="0"/>
                        <a:t>Пальпация мышц шеи</a:t>
                      </a:r>
                      <a:endParaRPr lang="ru-RU" dirty="0"/>
                    </a:p>
                  </a:txBody>
                  <a:tcPr/>
                </a:tc>
                <a:tc>
                  <a:txBody>
                    <a:bodyPr/>
                    <a:lstStyle/>
                    <a:p>
                      <a:r>
                        <a:rPr lang="ru-RU" dirty="0" smtClean="0"/>
                        <a:t>Нормальный объем мышечной массы</a:t>
                      </a:r>
                      <a:endParaRPr lang="ru-RU" dirty="0"/>
                    </a:p>
                  </a:txBody>
                  <a:tcPr/>
                </a:tc>
                <a:tc>
                  <a:txBody>
                    <a:bodyPr/>
                    <a:lstStyle/>
                    <a:p>
                      <a:r>
                        <a:rPr lang="ru-RU" dirty="0" smtClean="0"/>
                        <a:t>Уменьшение объема мышечной массы</a:t>
                      </a:r>
                      <a:endParaRPr lang="ru-RU" dirty="0"/>
                    </a:p>
                  </a:txBody>
                  <a:tcPr/>
                </a:tc>
              </a:tr>
            </a:tbl>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smtClean="0"/>
              <a:t>Подъязычный нерв (</a:t>
            </a:r>
            <a:r>
              <a:rPr lang="en-US" dirty="0" smtClean="0"/>
              <a:t>XII </a:t>
            </a:r>
            <a:r>
              <a:rPr lang="ru-RU" dirty="0" smtClean="0"/>
              <a:t>пара)</a:t>
            </a:r>
            <a:endParaRPr lang="ru-RU" dirty="0"/>
          </a:p>
        </p:txBody>
      </p:sp>
      <p:sp>
        <p:nvSpPr>
          <p:cNvPr id="6" name="Содержимое 5"/>
          <p:cNvSpPr>
            <a:spLocks noGrp="1"/>
          </p:cNvSpPr>
          <p:nvPr>
            <p:ph idx="1"/>
          </p:nvPr>
        </p:nvSpPr>
        <p:spPr>
          <a:xfrm>
            <a:off x="457200" y="1600200"/>
            <a:ext cx="8229600" cy="5043510"/>
          </a:xfrm>
        </p:spPr>
        <p:txBody>
          <a:bodyPr>
            <a:normAutofit fontScale="92500" lnSpcReduction="20000"/>
          </a:bodyPr>
          <a:lstStyle/>
          <a:p>
            <a:pPr>
              <a:buNone/>
            </a:pPr>
            <a:r>
              <a:rPr lang="ru-RU" dirty="0" smtClean="0"/>
              <a:t>		 Образуется отростками нервных клеток одноименного ядра, которое находится в продолговатом мозге. Нерв выходит из черепа через канал подъязычного нерва затылочной кости, иннервирует мышцы языка и частично некоторые мышцы шеи.</a:t>
            </a:r>
          </a:p>
          <a:p>
            <a:pPr>
              <a:buNone/>
            </a:pPr>
            <a:r>
              <a:rPr lang="ru-RU" dirty="0"/>
              <a:t>	</a:t>
            </a:r>
            <a:r>
              <a:rPr lang="ru-RU" dirty="0" smtClean="0"/>
              <a:t>	 Ядро подъязычного нерва в основном связано посредством </a:t>
            </a:r>
            <a:r>
              <a:rPr lang="ru-RU" dirty="0" err="1" smtClean="0"/>
              <a:t>корковоядерных</a:t>
            </a:r>
            <a:r>
              <a:rPr lang="ru-RU" dirty="0" smtClean="0"/>
              <a:t> связей с противоположным полушарием. </a:t>
            </a:r>
          </a:p>
          <a:p>
            <a:pPr>
              <a:buNone/>
            </a:pPr>
            <a:r>
              <a:rPr lang="ru-RU" dirty="0" smtClean="0"/>
              <a:t>		Центральный двигательный нейрон для мышц языка располагается в нижней части </a:t>
            </a:r>
            <a:r>
              <a:rPr lang="ru-RU" dirty="0" err="1" smtClean="0"/>
              <a:t>прецентральной</a:t>
            </a:r>
            <a:r>
              <a:rPr lang="ru-RU" dirty="0" smtClean="0"/>
              <a:t> извилины. </a:t>
            </a:r>
            <a:endParaRPr lang="ru-RU" dirty="0"/>
          </a:p>
        </p:txBody>
      </p:sp>
    </p:spTree>
  </p:cSld>
  <p:clrMapOvr>
    <a:masterClrMapping/>
  </p:clrMapOvr>
  <p:transition spd="med">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714348" y="0"/>
            <a:ext cx="7772400" cy="1470025"/>
          </a:xfrm>
        </p:spPr>
        <p:txBody>
          <a:bodyPr>
            <a:prstTxWarp prst="textPlain">
              <a:avLst/>
            </a:prstTxWarp>
            <a:normAutofit/>
          </a:bodyPr>
          <a:lstStyle/>
          <a:p>
            <a:r>
              <a:rPr lang="ru-RU" sz="3200" b="1" i="1" dirty="0" smtClean="0"/>
              <a:t>Подъязычный нерв</a:t>
            </a:r>
            <a:endParaRPr lang="ru-RU" sz="3200" b="1" i="1" dirty="0"/>
          </a:p>
        </p:txBody>
      </p:sp>
      <p:sp>
        <p:nvSpPr>
          <p:cNvPr id="6" name="Подзаголовок 5"/>
          <p:cNvSpPr>
            <a:spLocks noGrp="1"/>
          </p:cNvSpPr>
          <p:nvPr>
            <p:ph type="subTitle" idx="1"/>
          </p:nvPr>
        </p:nvSpPr>
        <p:spPr>
          <a:xfrm>
            <a:off x="0" y="3143248"/>
            <a:ext cx="9144000" cy="2400320"/>
          </a:xfrm>
        </p:spPr>
        <p:txBody>
          <a:bodyPr>
            <a:normAutofit/>
          </a:bodyPr>
          <a:lstStyle/>
          <a:p>
            <a:r>
              <a:rPr lang="ru-RU" dirty="0" smtClean="0">
                <a:ln>
                  <a:solidFill>
                    <a:schemeClr val="accent2">
                      <a:lumMod val="60000"/>
                      <a:lumOff val="40000"/>
                    </a:schemeClr>
                  </a:solidFill>
                </a:ln>
                <a:solidFill>
                  <a:schemeClr val="tx1"/>
                </a:solidFill>
              </a:rPr>
              <a:t>Анатомия</a:t>
            </a:r>
          </a:p>
          <a:p>
            <a:r>
              <a:rPr lang="ru-RU" sz="2000" b="1" dirty="0" smtClean="0">
                <a:solidFill>
                  <a:schemeClr val="tx1"/>
                </a:solidFill>
              </a:rPr>
              <a:t>Нейроны, образующие подъязычный нерв, исходят из подъязычного нервного центра в продолговатом мозге, на уровне четвертого желудочка.</a:t>
            </a:r>
            <a:endParaRPr lang="ru-RU" sz="2000" b="1" dirty="0">
              <a:solidFill>
                <a:schemeClr val="tx1"/>
              </a:solidFill>
            </a:endParaRPr>
          </a:p>
        </p:txBody>
      </p:sp>
      <p:graphicFrame>
        <p:nvGraphicFramePr>
          <p:cNvPr id="7" name="Содержимое 6"/>
          <p:cNvGraphicFramePr>
            <a:graphicFrameLocks noGrp="1"/>
          </p:cNvGraphicFramePr>
          <p:nvPr>
            <p:ph idx="4294967295"/>
          </p:nvPr>
        </p:nvGraphicFramePr>
        <p:xfrm>
          <a:off x="0" y="1643063"/>
          <a:ext cx="8229600" cy="731520"/>
        </p:xfrm>
        <a:graphic>
          <a:graphicData uri="http://schemas.openxmlformats.org/drawingml/2006/table">
            <a:tbl>
              <a:tblPr firstRow="1" bandRow="1">
                <a:tableStyleId>{5C22544A-7EE6-4342-B048-85BDC9FD1C3A}</a:tableStyleId>
              </a:tblPr>
              <a:tblGrid>
                <a:gridCol w="614338"/>
                <a:gridCol w="1643074"/>
                <a:gridCol w="2714644"/>
                <a:gridCol w="3257544"/>
              </a:tblGrid>
              <a:tr h="185420">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ФНУКЦИЯ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СИМПТОМ ДИСФУНКЦИИ</a:t>
                      </a:r>
                      <a:endParaRPr lang="ru-RU" dirty="0"/>
                    </a:p>
                  </a:txBody>
                  <a:tcPr>
                    <a:lnB w="12700" cap="flat" cmpd="sng" algn="ctr">
                      <a:solidFill>
                        <a:schemeClr val="tx1"/>
                      </a:solidFill>
                      <a:prstDash val="solid"/>
                      <a:round/>
                      <a:headEnd type="none" w="med" len="med"/>
                      <a:tailEnd type="none" w="med" len="med"/>
                    </a:lnB>
                  </a:tcPr>
                </a:tc>
              </a:tr>
              <a:tr h="185420">
                <a:tc>
                  <a:txBody>
                    <a:bodyPr/>
                    <a:lstStyle/>
                    <a:p>
                      <a:r>
                        <a:rPr lang="ru-RU" dirty="0" smtClean="0"/>
                        <a:t>12.</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Подъязычный</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Моторная – язык </a:t>
                      </a:r>
                      <a:endParaRPr lang="ru-RU" dirty="0"/>
                    </a:p>
                  </a:txBody>
                  <a:tcPr>
                    <a:lnT w="12700" cap="flat" cmpd="sng" algn="ctr">
                      <a:solidFill>
                        <a:schemeClr val="tx1"/>
                      </a:solidFill>
                      <a:prstDash val="solid"/>
                      <a:round/>
                      <a:headEnd type="none" w="med" len="med"/>
                      <a:tailEnd type="none" w="med" len="med"/>
                    </a:lnT>
                  </a:tcPr>
                </a:tc>
                <a:tc>
                  <a:txBody>
                    <a:bodyPr/>
                    <a:lstStyle/>
                    <a:p>
                      <a:r>
                        <a:rPr lang="ru-RU" i="1" dirty="0" smtClean="0"/>
                        <a:t>Паралич  </a:t>
                      </a:r>
                      <a:r>
                        <a:rPr lang="ru-RU" i="0" dirty="0" smtClean="0"/>
                        <a:t>и </a:t>
                      </a:r>
                      <a:r>
                        <a:rPr lang="ru-RU" i="1" dirty="0" smtClean="0"/>
                        <a:t>атрофия </a:t>
                      </a:r>
                      <a:r>
                        <a:rPr lang="ru-RU" i="0" dirty="0" smtClean="0"/>
                        <a:t>языка</a:t>
                      </a:r>
                      <a:endParaRPr lang="ru-RU" i="1"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357166"/>
            <a:ext cx="8458200" cy="520700"/>
          </a:xfrm>
        </p:spPr>
        <p:txBody>
          <a:bodyPr>
            <a:normAutofit/>
          </a:bodyPr>
          <a:lstStyle/>
          <a:p>
            <a:r>
              <a:rPr lang="ru-RU" sz="2200" dirty="0" smtClean="0"/>
              <a:t>Подъязычный нерв и шейная (подъязычная) петля: </a:t>
            </a:r>
            <a:endParaRPr lang="ru-RU" sz="2200" dirty="0"/>
          </a:p>
        </p:txBody>
      </p:sp>
      <p:sp>
        <p:nvSpPr>
          <p:cNvPr id="6" name="Текст 5"/>
          <p:cNvSpPr>
            <a:spLocks noGrp="1"/>
          </p:cNvSpPr>
          <p:nvPr>
            <p:ph type="body" idx="2"/>
          </p:nvPr>
        </p:nvSpPr>
        <p:spPr>
          <a:xfrm>
            <a:off x="214282" y="1435100"/>
            <a:ext cx="3251231" cy="4691063"/>
          </a:xfrm>
        </p:spPr>
        <p:txBody>
          <a:bodyPr/>
          <a:lstStyle/>
          <a:p>
            <a:pPr marL="342900" indent="-342900"/>
            <a:r>
              <a:rPr lang="ru-RU" sz="1800" dirty="0" smtClean="0"/>
              <a:t>1 - подъязычный нерв; </a:t>
            </a:r>
          </a:p>
          <a:p>
            <a:pPr marL="342900" indent="-342900"/>
            <a:r>
              <a:rPr lang="ru-RU" sz="1800" dirty="0" smtClean="0"/>
              <a:t>2 - щитоподъязычная ветвь; </a:t>
            </a:r>
          </a:p>
          <a:p>
            <a:pPr marL="342900" indent="-342900"/>
            <a:r>
              <a:rPr lang="ru-RU" sz="1800" dirty="0" smtClean="0"/>
              <a:t>3 - передний корешок; </a:t>
            </a:r>
          </a:p>
          <a:p>
            <a:pPr marL="342900" indent="-342900"/>
            <a:r>
              <a:rPr lang="ru-RU" sz="1800" dirty="0" smtClean="0"/>
              <a:t>4 - задний корешок; </a:t>
            </a:r>
          </a:p>
          <a:p>
            <a:pPr marL="342900" indent="-342900"/>
            <a:r>
              <a:rPr lang="ru-RU" sz="1800" dirty="0" smtClean="0"/>
              <a:t>5 - шейная (подъязычная) петля; </a:t>
            </a:r>
          </a:p>
          <a:p>
            <a:pPr marL="342900" indent="-342900"/>
            <a:r>
              <a:rPr lang="ru-RU" sz="1800" dirty="0" smtClean="0"/>
              <a:t>6 - язычные ветви.</a:t>
            </a:r>
            <a:endParaRPr lang="ru-RU" sz="1800" dirty="0"/>
          </a:p>
        </p:txBody>
      </p:sp>
      <p:pic>
        <p:nvPicPr>
          <p:cNvPr id="7" name="Содержимое 6" descr="mn15.jpg"/>
          <p:cNvPicPr>
            <a:picLocks noGrp="1" noChangeAspect="1"/>
          </p:cNvPicPr>
          <p:nvPr>
            <p:ph sz="half" idx="1"/>
          </p:nvPr>
        </p:nvPicPr>
        <p:blipFill>
          <a:blip r:embed="rId2" cstate="print"/>
          <a:stretch>
            <a:fillRect/>
          </a:stretch>
        </p:blipFill>
        <p:spPr>
          <a:xfrm>
            <a:off x="4572000" y="1000108"/>
            <a:ext cx="3800486" cy="5603281"/>
          </a:xfrm>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285728"/>
            <a:ext cx="7772400" cy="1470025"/>
          </a:xfrm>
        </p:spPr>
        <p:txBody>
          <a:bodyPr>
            <a:prstTxWarp prst="textStop">
              <a:avLst/>
            </a:prstTxWarp>
            <a:noAutofit/>
          </a:bodyPr>
          <a:lstStyle/>
          <a:p>
            <a:r>
              <a:rPr lang="ru-RU" sz="3200" b="1" dirty="0" smtClean="0"/>
              <a:t>Клиническое исследование функции</a:t>
            </a:r>
            <a:br>
              <a:rPr lang="ru-RU" sz="3200" b="1" dirty="0" smtClean="0"/>
            </a:br>
            <a:r>
              <a:rPr lang="ru-RU" sz="3200" b="1" dirty="0" smtClean="0"/>
              <a:t>           </a:t>
            </a:r>
            <a:r>
              <a:rPr lang="ru-RU" sz="3200" b="1" i="1" dirty="0" smtClean="0"/>
              <a:t>подъязычного нерва</a:t>
            </a:r>
            <a:r>
              <a:rPr lang="ru-RU" sz="3200" i="1" dirty="0" smtClean="0"/>
              <a:t/>
            </a:r>
            <a:br>
              <a:rPr lang="ru-RU" sz="3200" i="1" dirty="0" smtClean="0"/>
            </a:br>
            <a:endParaRPr lang="ru-RU" sz="3200" dirty="0"/>
          </a:p>
        </p:txBody>
      </p:sp>
      <p:sp>
        <p:nvSpPr>
          <p:cNvPr id="5" name="Подзаголовок 4"/>
          <p:cNvSpPr>
            <a:spLocks noGrp="1"/>
          </p:cNvSpPr>
          <p:nvPr>
            <p:ph type="subTitle" idx="1"/>
          </p:nvPr>
        </p:nvSpPr>
        <p:spPr>
          <a:xfrm>
            <a:off x="0" y="3886200"/>
            <a:ext cx="9144000" cy="2971800"/>
          </a:xfrm>
        </p:spPr>
        <p:txBody>
          <a:bodyPr>
            <a:normAutofit fontScale="77500" lnSpcReduction="20000"/>
          </a:bodyPr>
          <a:lstStyle/>
          <a:p>
            <a:r>
              <a:rPr lang="ru-RU" sz="4100" dirty="0" smtClean="0">
                <a:ln>
                  <a:solidFill>
                    <a:schemeClr val="accent2">
                      <a:lumMod val="60000"/>
                      <a:lumOff val="40000"/>
                    </a:schemeClr>
                  </a:solidFill>
                </a:ln>
                <a:solidFill>
                  <a:schemeClr val="tx1"/>
                </a:solidFill>
              </a:rPr>
              <a:t>Патология и клинические симптомы</a:t>
            </a:r>
          </a:p>
          <a:p>
            <a:r>
              <a:rPr lang="ru-RU" sz="2600" b="1" dirty="0" smtClean="0">
                <a:solidFill>
                  <a:schemeClr val="tx1"/>
                </a:solidFill>
              </a:rPr>
              <a:t>Повреждения подъязычного нерва приводит к ослаблению втягивания языка в ответ на его вытягивание из ротовой полости, и видимую асимметрию со смещением в сторону пораженной мышцы, т.е. в сторону очага. При хроническом течении заболевания на стороне поражения отмечают атрофию и реакцию перерождения мышцы языка. </a:t>
            </a:r>
            <a:br>
              <a:rPr lang="ru-RU" sz="2600" b="1" dirty="0" smtClean="0">
                <a:solidFill>
                  <a:schemeClr val="tx1"/>
                </a:solidFill>
              </a:rPr>
            </a:br>
            <a:r>
              <a:rPr lang="ru-RU" sz="2600" b="1" dirty="0" smtClean="0">
                <a:solidFill>
                  <a:schemeClr val="tx1"/>
                </a:solidFill>
              </a:rPr>
              <a:t>Двустороннее поражение нерва проявляется ограниченной или полной неподвижностью языка. </a:t>
            </a:r>
            <a:br>
              <a:rPr lang="ru-RU" sz="2600" b="1" dirty="0" smtClean="0">
                <a:solidFill>
                  <a:schemeClr val="tx1"/>
                </a:solidFill>
              </a:rPr>
            </a:br>
            <a:r>
              <a:rPr lang="ru-RU" sz="2600" b="1" dirty="0" smtClean="0">
                <a:solidFill>
                  <a:schemeClr val="tx1"/>
                </a:solidFill>
              </a:rPr>
              <a:t>При страдании подъязычного нервного центра, атрофия и реакция перерождения мышцы языка не определяется.</a:t>
            </a:r>
            <a:endParaRPr lang="ru-RU" sz="2600" b="1" dirty="0">
              <a:solidFill>
                <a:schemeClr val="tx1"/>
              </a:solidFill>
            </a:endParaRPr>
          </a:p>
        </p:txBody>
      </p:sp>
      <p:graphicFrame>
        <p:nvGraphicFramePr>
          <p:cNvPr id="4" name="Содержимое 3"/>
          <p:cNvGraphicFramePr>
            <a:graphicFrameLocks noGrp="1"/>
          </p:cNvGraphicFramePr>
          <p:nvPr>
            <p:ph idx="4294967295"/>
          </p:nvPr>
        </p:nvGraphicFramePr>
        <p:xfrm>
          <a:off x="428596" y="1643050"/>
          <a:ext cx="8229600" cy="1828800"/>
        </p:xfrm>
        <a:graphic>
          <a:graphicData uri="http://schemas.openxmlformats.org/drawingml/2006/table">
            <a:tbl>
              <a:tblPr firstRow="1" bandRow="1">
                <a:tableStyleId>{5C22544A-7EE6-4342-B048-85BDC9FD1C3A}</a:tableStyleId>
              </a:tblPr>
              <a:tblGrid>
                <a:gridCol w="614338"/>
                <a:gridCol w="1643074"/>
                <a:gridCol w="2071702"/>
                <a:gridCol w="2000264"/>
                <a:gridCol w="1900222"/>
              </a:tblGrid>
              <a:tr h="370840">
                <a:tc>
                  <a:txBody>
                    <a:bodyPr/>
                    <a:lstStyle/>
                    <a:p>
                      <a:endParaRPr lang="ru-RU" dirty="0"/>
                    </a:p>
                  </a:txBody>
                  <a:tcPr/>
                </a:tc>
                <a:tc>
                  <a:txBody>
                    <a:bodyPr/>
                    <a:lstStyle/>
                    <a:p>
                      <a:r>
                        <a:rPr lang="ru-RU" dirty="0" smtClean="0"/>
                        <a:t>НЕРВ</a:t>
                      </a:r>
                      <a:endParaRPr lang="ru-RU" dirty="0"/>
                    </a:p>
                  </a:txBody>
                  <a:tcPr/>
                </a:tc>
                <a:tc>
                  <a:txBody>
                    <a:bodyPr/>
                    <a:lstStyle/>
                    <a:p>
                      <a:r>
                        <a:rPr lang="ru-RU" dirty="0" smtClean="0"/>
                        <a:t>КЛИНИЧЕСКИЙ ТЕСТ</a:t>
                      </a:r>
                      <a:endParaRPr lang="ru-RU" dirty="0"/>
                    </a:p>
                  </a:txBody>
                  <a:tcPr/>
                </a:tc>
                <a:tc>
                  <a:txBody>
                    <a:bodyPr/>
                    <a:lstStyle/>
                    <a:p>
                      <a:r>
                        <a:rPr lang="ru-RU" dirty="0" smtClean="0"/>
                        <a:t>НОРМАЛЬНАЯ РЕАКЦИЯ</a:t>
                      </a:r>
                      <a:endParaRPr lang="ru-RU" dirty="0"/>
                    </a:p>
                  </a:txBody>
                  <a:tcPr/>
                </a:tc>
                <a:tc>
                  <a:txBody>
                    <a:bodyPr/>
                    <a:lstStyle/>
                    <a:p>
                      <a:r>
                        <a:rPr lang="ru-RU" dirty="0" smtClean="0"/>
                        <a:t>НЕ НОРМАЛЬНАЯ</a:t>
                      </a:r>
                      <a:r>
                        <a:rPr lang="ru-RU" baseline="0" dirty="0" smtClean="0"/>
                        <a:t> РЕАКЦИЯ</a:t>
                      </a:r>
                      <a:endParaRPr lang="ru-RU" dirty="0"/>
                    </a:p>
                  </a:txBody>
                  <a:tcPr/>
                </a:tc>
              </a:tr>
              <a:tr h="370840">
                <a:tc>
                  <a:txBody>
                    <a:bodyPr/>
                    <a:lstStyle/>
                    <a:p>
                      <a:r>
                        <a:rPr lang="ru-RU" dirty="0" smtClean="0"/>
                        <a:t>12.</a:t>
                      </a:r>
                      <a:endParaRPr lang="ru-RU" dirty="0"/>
                    </a:p>
                  </a:txBody>
                  <a:tcPr/>
                </a:tc>
                <a:tc>
                  <a:txBody>
                    <a:bodyPr/>
                    <a:lstStyle/>
                    <a:p>
                      <a:r>
                        <a:rPr lang="ru-RU" dirty="0" smtClean="0"/>
                        <a:t>Подъязычный </a:t>
                      </a:r>
                      <a:endParaRPr lang="ru-RU" dirty="0"/>
                    </a:p>
                  </a:txBody>
                  <a:tcPr/>
                </a:tc>
                <a:tc>
                  <a:txBody>
                    <a:bodyPr/>
                    <a:lstStyle/>
                    <a:p>
                      <a:r>
                        <a:rPr lang="ru-RU" dirty="0" smtClean="0"/>
                        <a:t>Оттягивание языка</a:t>
                      </a:r>
                      <a:endParaRPr lang="ru-RU" dirty="0"/>
                    </a:p>
                  </a:txBody>
                  <a:tcPr/>
                </a:tc>
                <a:tc>
                  <a:txBody>
                    <a:bodyPr/>
                    <a:lstStyle/>
                    <a:p>
                      <a:r>
                        <a:rPr lang="ru-RU" dirty="0" smtClean="0"/>
                        <a:t>Животное сопротивляется и втягивает язык</a:t>
                      </a:r>
                      <a:endParaRPr lang="ru-RU" dirty="0"/>
                    </a:p>
                  </a:txBody>
                  <a:tcPr/>
                </a:tc>
                <a:tc>
                  <a:txBody>
                    <a:bodyPr/>
                    <a:lstStyle/>
                    <a:p>
                      <a:r>
                        <a:rPr lang="ru-RU" i="1" dirty="0" smtClean="0"/>
                        <a:t>Парез</a:t>
                      </a:r>
                      <a:r>
                        <a:rPr lang="ru-RU" i="1" baseline="0" dirty="0" smtClean="0"/>
                        <a:t> </a:t>
                      </a:r>
                      <a:r>
                        <a:rPr lang="ru-RU" i="0" baseline="0" dirty="0" smtClean="0"/>
                        <a:t>языка</a:t>
                      </a:r>
                      <a:endParaRPr lang="ru-RU" i="1" dirty="0"/>
                    </a:p>
                  </a:txBody>
                  <a:tcPr/>
                </a:tc>
              </a:tr>
            </a:tbl>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1981200"/>
            <a:ext cx="7772400" cy="1736725"/>
          </a:xfrm>
        </p:spPr>
        <p:txBody>
          <a:bodyPr/>
          <a:lstStyle/>
          <a:p>
            <a:pPr eaLnBrk="1" hangingPunct="1">
              <a:defRPr/>
            </a:pPr>
            <a:r>
              <a:rPr lang="ru-RU" sz="6000" i="1" smtClean="0">
                <a:latin typeface="Lucida Handwriting" pitchFamily="66" charset="0"/>
              </a:rPr>
              <a:t>Смешанные </a:t>
            </a:r>
            <a:br>
              <a:rPr lang="ru-RU" sz="6000" i="1" smtClean="0">
                <a:latin typeface="Lucida Handwriting" pitchFamily="66" charset="0"/>
              </a:rPr>
            </a:br>
            <a:r>
              <a:rPr lang="ru-RU" sz="6000" i="1" smtClean="0">
                <a:latin typeface="Lucida Handwriting" pitchFamily="66" charset="0"/>
              </a:rPr>
              <a:t>черепно – мозговые</a:t>
            </a:r>
            <a:br>
              <a:rPr lang="ru-RU" sz="6000" i="1" smtClean="0">
                <a:latin typeface="Lucida Handwriting" pitchFamily="66" charset="0"/>
              </a:rPr>
            </a:br>
            <a:r>
              <a:rPr lang="ru-RU" sz="6000" i="1" smtClean="0">
                <a:latin typeface="Lucida Handwriting" pitchFamily="66" charset="0"/>
              </a:rPr>
              <a:t>нервы</a:t>
            </a:r>
            <a:br>
              <a:rPr lang="ru-RU" sz="6000" i="1" smtClean="0">
                <a:latin typeface="Lucida Handwriting" pitchFamily="66" charset="0"/>
              </a:rPr>
            </a:br>
            <a:r>
              <a:rPr lang="ru-RU" sz="6000" i="1" smtClean="0">
                <a:latin typeface="Lucida Handwriting" pitchFamily="66" charset="0"/>
              </a:rPr>
              <a:t>(ЧМН)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ppt_x</p:attrName>
                                        </p:attrNameLst>
                                      </p:cBhvr>
                                      <p:tavLst>
                                        <p:tav tm="0">
                                          <p:val>
                                            <p:strVal val="#ppt_x-.2"/>
                                          </p:val>
                                        </p:tav>
                                        <p:tav tm="100000">
                                          <p:val>
                                            <p:strVal val="#ppt_x"/>
                                          </p:val>
                                        </p:tav>
                                      </p:tavLst>
                                    </p:anim>
                                    <p:anim calcmode="lin" valueType="num">
                                      <p:cBhvr>
                                        <p:cTn id="8" dur="1000" fill="hold"/>
                                        <p:tgtEl>
                                          <p:spTgt spid="20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5" name="Organization Chart 5"/>
          <p:cNvGraphicFramePr>
            <a:graphicFrameLocks/>
          </p:cNvGraphicFramePr>
          <p:nvPr>
            <p:ph idx="1"/>
          </p:nvPr>
        </p:nvGraphicFramePr>
        <p:xfrm>
          <a:off x="0" y="228600"/>
          <a:ext cx="9144000" cy="6400800"/>
        </p:xfrm>
        <a:graphic>
          <a:graphicData uri="http://schemas.openxmlformats.org/drawingml/2006/compatibility">
            <com:legacyDrawing xmlns:com="http://schemas.openxmlformats.org/drawingml/2006/compatibility" spid="_x0000_s102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animEffect transition="in" filter="fade">
                                      <p:cBhvr>
                                        <p:cTn id="7" dur="2000"/>
                                        <p:tgtEl>
                                          <p:spTgt spid="10245"/>
                                        </p:tgtEl>
                                      </p:cBhvr>
                                    </p:animEffect>
                                    <p:anim calcmode="lin" valueType="num">
                                      <p:cBhvr>
                                        <p:cTn id="8" dur="2000" fill="hold"/>
                                        <p:tgtEl>
                                          <p:spTgt spid="10245"/>
                                        </p:tgtEl>
                                        <p:attrNameLst>
                                          <p:attrName>style.rotation</p:attrName>
                                        </p:attrNameLst>
                                      </p:cBhvr>
                                      <p:tavLst>
                                        <p:tav tm="0">
                                          <p:val>
                                            <p:fltVal val="720"/>
                                          </p:val>
                                        </p:tav>
                                        <p:tav tm="100000">
                                          <p:val>
                                            <p:fltVal val="0"/>
                                          </p:val>
                                        </p:tav>
                                      </p:tavLst>
                                    </p:anim>
                                    <p:anim calcmode="lin" valueType="num">
                                      <p:cBhvr>
                                        <p:cTn id="9" dur="2000" fill="hold"/>
                                        <p:tgtEl>
                                          <p:spTgt spid="10245"/>
                                        </p:tgtEl>
                                        <p:attrNameLst>
                                          <p:attrName>ppt_h</p:attrName>
                                        </p:attrNameLst>
                                      </p:cBhvr>
                                      <p:tavLst>
                                        <p:tav tm="0">
                                          <p:val>
                                            <p:fltVal val="0"/>
                                          </p:val>
                                        </p:tav>
                                        <p:tav tm="100000">
                                          <p:val>
                                            <p:strVal val="#ppt_h"/>
                                          </p:val>
                                        </p:tav>
                                      </p:tavLst>
                                    </p:anim>
                                    <p:anim calcmode="lin" valueType="num">
                                      <p:cBhvr>
                                        <p:cTn id="10" dur="2000" fill="hold"/>
                                        <p:tgtEl>
                                          <p:spTgt spid="1024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1024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1" name="Rectangle 13"/>
          <p:cNvSpPr>
            <a:spLocks noGrp="1" noChangeArrowheads="1"/>
          </p:cNvSpPr>
          <p:nvPr>
            <p:ph type="title" sz="quarter"/>
          </p:nvPr>
        </p:nvSpPr>
        <p:spPr/>
        <p:txBody>
          <a:bodyPr/>
          <a:lstStyle/>
          <a:p>
            <a:pPr eaLnBrk="1" hangingPunct="1">
              <a:defRPr/>
            </a:pPr>
            <a:r>
              <a:rPr lang="ru-RU" sz="6000" smtClean="0">
                <a:latin typeface="Monotype Corsiva" pitchFamily="66" charset="0"/>
              </a:rPr>
              <a:t>Тройничный нерв</a:t>
            </a:r>
          </a:p>
        </p:txBody>
      </p:sp>
      <p:sp>
        <p:nvSpPr>
          <p:cNvPr id="12344" name="Rectangle 56"/>
          <p:cNvSpPr>
            <a:spLocks noGrp="1" noChangeArrowheads="1"/>
          </p:cNvSpPr>
          <p:nvPr>
            <p:ph sz="quarter" idx="1"/>
          </p:nvPr>
        </p:nvSpPr>
        <p:spPr>
          <a:xfrm>
            <a:off x="457200" y="1905000"/>
            <a:ext cx="4038600" cy="4572000"/>
          </a:xfrm>
        </p:spPr>
        <p:txBody>
          <a:bodyPr/>
          <a:lstStyle/>
          <a:p>
            <a:pPr eaLnBrk="1" hangingPunct="1">
              <a:buFont typeface="Wingdings" pitchFamily="2" charset="2"/>
              <a:buNone/>
              <a:defRPr/>
            </a:pPr>
            <a:r>
              <a:rPr lang="ru-RU" sz="2400" b="1" smtClean="0"/>
              <a:t>        </a:t>
            </a:r>
            <a:r>
              <a:rPr lang="ru-RU" sz="2800" b="1" i="1" u="sng" smtClean="0"/>
              <a:t>Тройничный нерв</a:t>
            </a:r>
            <a:r>
              <a:rPr lang="ru-RU" i="1" smtClean="0"/>
              <a:t> </a:t>
            </a:r>
          </a:p>
          <a:p>
            <a:pPr eaLnBrk="1" hangingPunct="1">
              <a:buFont typeface="Wingdings" pitchFamily="2" charset="2"/>
              <a:buNone/>
              <a:defRPr/>
            </a:pPr>
            <a:r>
              <a:rPr lang="ru-RU" smtClean="0"/>
              <a:t>   </a:t>
            </a:r>
            <a:r>
              <a:rPr lang="ru-RU" sz="2400" smtClean="0"/>
              <a:t>(от </a:t>
            </a:r>
            <a:r>
              <a:rPr lang="ru-RU" sz="2400" smtClean="0">
                <a:hlinkClick r:id="rId2" tooltip="Латинский язык"/>
              </a:rPr>
              <a:t>лат.</a:t>
            </a:r>
            <a:r>
              <a:rPr lang="ru-RU" sz="2400" smtClean="0"/>
              <a:t> </a:t>
            </a:r>
            <a:r>
              <a:rPr lang="ru-RU" sz="2400" i="1" smtClean="0"/>
              <a:t>nervus trigeminus</a:t>
            </a:r>
            <a:r>
              <a:rPr lang="ru-RU" sz="2400" smtClean="0"/>
              <a:t>)</a:t>
            </a:r>
          </a:p>
          <a:p>
            <a:pPr eaLnBrk="1" hangingPunct="1">
              <a:buFont typeface="Wingdings" pitchFamily="2" charset="2"/>
              <a:buNone/>
              <a:defRPr/>
            </a:pPr>
            <a:r>
              <a:rPr lang="ru-RU" smtClean="0"/>
              <a:t>     </a:t>
            </a:r>
            <a:r>
              <a:rPr lang="ru-RU" sz="2800" smtClean="0"/>
              <a:t>V пара </a:t>
            </a:r>
            <a:r>
              <a:rPr lang="ru-RU" sz="2800" smtClean="0">
                <a:hlinkClick r:id="rId3" tooltip="Черепномозговые нервы"/>
              </a:rPr>
              <a:t>черепно -      мозговых нервов</a:t>
            </a:r>
            <a:endParaRPr lang="ru-RU" sz="2800" smtClean="0"/>
          </a:p>
          <a:p>
            <a:pPr eaLnBrk="1" hangingPunct="1">
              <a:buFont typeface="Wingdings" pitchFamily="2" charset="2"/>
              <a:buNone/>
              <a:defRPr/>
            </a:pPr>
            <a:r>
              <a:rPr lang="ru-RU" sz="2800" smtClean="0"/>
              <a:t>         смешанного</a:t>
            </a:r>
          </a:p>
          <a:p>
            <a:pPr eaLnBrk="1" hangingPunct="1">
              <a:buFont typeface="Wingdings" pitchFamily="2" charset="2"/>
              <a:buNone/>
              <a:defRPr/>
            </a:pPr>
            <a:r>
              <a:rPr lang="ru-RU" sz="2800" smtClean="0"/>
              <a:t>           характера.</a:t>
            </a:r>
            <a:endParaRPr lang="ru-RU" smtClean="0"/>
          </a:p>
        </p:txBody>
      </p:sp>
      <p:sp>
        <p:nvSpPr>
          <p:cNvPr id="12346" name="Rectangle 58"/>
          <p:cNvSpPr>
            <a:spLocks noGrp="1" noChangeArrowheads="1"/>
          </p:cNvSpPr>
          <p:nvPr>
            <p:ph sz="quarter" idx="3"/>
          </p:nvPr>
        </p:nvSpPr>
        <p:spPr>
          <a:xfrm>
            <a:off x="4800600" y="6248400"/>
            <a:ext cx="4038600" cy="401638"/>
          </a:xfrm>
        </p:spPr>
        <p:txBody>
          <a:bodyPr/>
          <a:lstStyle/>
          <a:p>
            <a:pPr eaLnBrk="1" hangingPunct="1">
              <a:buFont typeface="Wingdings" pitchFamily="2" charset="2"/>
              <a:buNone/>
              <a:defRPr/>
            </a:pPr>
            <a:r>
              <a:rPr lang="ru-RU" sz="1600" smtClean="0"/>
              <a:t>Троичный нерв (показан желтым цветом)</a:t>
            </a:r>
          </a:p>
        </p:txBody>
      </p:sp>
      <p:pic>
        <p:nvPicPr>
          <p:cNvPr id="12352" name="Picture 64" descr="300px-Gray778_Trigeminal"/>
          <p:cNvPicPr>
            <a:picLocks noChangeAspect="1" noChangeArrowheads="1"/>
          </p:cNvPicPr>
          <p:nvPr>
            <p:ph sz="quarter" idx="4"/>
          </p:nvPr>
        </p:nvPicPr>
        <p:blipFill>
          <a:blip r:embed="rId4" cstate="print"/>
          <a:srcRect/>
          <a:stretch>
            <a:fillRect/>
          </a:stretch>
        </p:blipFill>
        <p:spPr>
          <a:xfrm>
            <a:off x="4495800" y="1447800"/>
            <a:ext cx="4419600" cy="4683125"/>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2301"/>
                                        </p:tgtEl>
                                        <p:attrNameLst>
                                          <p:attrName>style.visibility</p:attrName>
                                        </p:attrNameLst>
                                      </p:cBhvr>
                                      <p:to>
                                        <p:strVal val="visible"/>
                                      </p:to>
                                    </p:set>
                                    <p:anim calcmode="lin" valueType="num">
                                      <p:cBhvr>
                                        <p:cTn id="7" dur="1000" fill="hold"/>
                                        <p:tgtEl>
                                          <p:spTgt spid="12301"/>
                                        </p:tgtEl>
                                        <p:attrNameLst>
                                          <p:attrName>ppt_w</p:attrName>
                                        </p:attrNameLst>
                                      </p:cBhvr>
                                      <p:tavLst>
                                        <p:tav tm="0">
                                          <p:val>
                                            <p:fltVal val="0"/>
                                          </p:val>
                                        </p:tav>
                                        <p:tav tm="100000">
                                          <p:val>
                                            <p:strVal val="#ppt_w"/>
                                          </p:val>
                                        </p:tav>
                                      </p:tavLst>
                                    </p:anim>
                                    <p:anim calcmode="lin" valueType="num">
                                      <p:cBhvr>
                                        <p:cTn id="8" dur="1000" fill="hold"/>
                                        <p:tgtEl>
                                          <p:spTgt spid="12301"/>
                                        </p:tgtEl>
                                        <p:attrNameLst>
                                          <p:attrName>ppt_h</p:attrName>
                                        </p:attrNameLst>
                                      </p:cBhvr>
                                      <p:tavLst>
                                        <p:tav tm="0">
                                          <p:val>
                                            <p:fltVal val="0"/>
                                          </p:val>
                                        </p:tav>
                                        <p:tav tm="100000">
                                          <p:val>
                                            <p:strVal val="#ppt_h"/>
                                          </p:val>
                                        </p:tav>
                                      </p:tavLst>
                                    </p:anim>
                                    <p:anim calcmode="lin" valueType="num">
                                      <p:cBhvr>
                                        <p:cTn id="9" dur="1000" fill="hold"/>
                                        <p:tgtEl>
                                          <p:spTgt spid="1230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230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2352"/>
                                        </p:tgtEl>
                                        <p:attrNameLst>
                                          <p:attrName>style.visibility</p:attrName>
                                        </p:attrNameLst>
                                      </p:cBhvr>
                                      <p:to>
                                        <p:strVal val="visible"/>
                                      </p:to>
                                    </p:set>
                                    <p:animEffect transition="in" filter="blinds(horizontal)">
                                      <p:cBhvr>
                                        <p:cTn id="15" dur="500"/>
                                        <p:tgtEl>
                                          <p:spTgt spid="1235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346"/>
                                        </p:tgtEl>
                                        <p:attrNameLst>
                                          <p:attrName>style.visibility</p:attrName>
                                        </p:attrNameLst>
                                      </p:cBhvr>
                                      <p:to>
                                        <p:strVal val="visible"/>
                                      </p:to>
                                    </p:set>
                                    <p:animEffect transition="in" filter="fade">
                                      <p:cBhvr>
                                        <p:cTn id="20" dur="2000"/>
                                        <p:tgtEl>
                                          <p:spTgt spid="12346"/>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grpId="0" nodeType="clickEffect">
                                  <p:stCondLst>
                                    <p:cond delay="0"/>
                                  </p:stCondLst>
                                  <p:childTnLst>
                                    <p:set>
                                      <p:cBhvr>
                                        <p:cTn id="24" dur="1" fill="hold">
                                          <p:stCondLst>
                                            <p:cond delay="0"/>
                                          </p:stCondLst>
                                        </p:cTn>
                                        <p:tgtEl>
                                          <p:spTgt spid="12344"/>
                                        </p:tgtEl>
                                        <p:attrNameLst>
                                          <p:attrName>style.visibility</p:attrName>
                                        </p:attrNameLst>
                                      </p:cBhvr>
                                      <p:to>
                                        <p:strVal val="visible"/>
                                      </p:to>
                                    </p:set>
                                    <p:anim calcmode="lin" valueType="num">
                                      <p:cBhvr>
                                        <p:cTn id="25" dur="500" fill="hold"/>
                                        <p:tgtEl>
                                          <p:spTgt spid="12344"/>
                                        </p:tgtEl>
                                        <p:attrNameLst>
                                          <p:attrName>ppt_w</p:attrName>
                                        </p:attrNameLst>
                                      </p:cBhvr>
                                      <p:tavLst>
                                        <p:tav tm="0">
                                          <p:val>
                                            <p:fltVal val="0"/>
                                          </p:val>
                                        </p:tav>
                                        <p:tav tm="100000">
                                          <p:val>
                                            <p:strVal val="#ppt_w"/>
                                          </p:val>
                                        </p:tav>
                                      </p:tavLst>
                                    </p:anim>
                                    <p:anim calcmode="lin" valueType="num">
                                      <p:cBhvr>
                                        <p:cTn id="26" dur="500" fill="hold"/>
                                        <p:tgtEl>
                                          <p:spTgt spid="12344"/>
                                        </p:tgtEl>
                                        <p:attrNameLst>
                                          <p:attrName>ppt_h</p:attrName>
                                        </p:attrNameLst>
                                      </p:cBhvr>
                                      <p:tavLst>
                                        <p:tav tm="0">
                                          <p:val>
                                            <p:fltVal val="0"/>
                                          </p:val>
                                        </p:tav>
                                        <p:tav tm="100000">
                                          <p:val>
                                            <p:strVal val="#ppt_h"/>
                                          </p:val>
                                        </p:tav>
                                      </p:tavLst>
                                    </p:anim>
                                    <p:anim calcmode="lin" valueType="num">
                                      <p:cBhvr>
                                        <p:cTn id="27" dur="500" fill="hold"/>
                                        <p:tgtEl>
                                          <p:spTgt spid="12344"/>
                                        </p:tgtEl>
                                        <p:attrNameLst>
                                          <p:attrName>style.rotation</p:attrName>
                                        </p:attrNameLst>
                                      </p:cBhvr>
                                      <p:tavLst>
                                        <p:tav tm="0">
                                          <p:val>
                                            <p:fltVal val="360"/>
                                          </p:val>
                                        </p:tav>
                                        <p:tav tm="100000">
                                          <p:val>
                                            <p:fltVal val="0"/>
                                          </p:val>
                                        </p:tav>
                                      </p:tavLst>
                                    </p:anim>
                                    <p:animEffect transition="in" filter="fade">
                                      <p:cBhvr>
                                        <p:cTn id="28" dur="500"/>
                                        <p:tgtEl>
                                          <p:spTgt spid="12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1" grpId="0"/>
      <p:bldP spid="12344" grpId="0"/>
      <p:bldP spid="1234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8" name="Rectangle 8"/>
          <p:cNvSpPr>
            <a:spLocks noGrp="1" noChangeArrowheads="1"/>
          </p:cNvSpPr>
          <p:nvPr>
            <p:ph type="body" sz="half" idx="1"/>
          </p:nvPr>
        </p:nvSpPr>
        <p:spPr>
          <a:xfrm>
            <a:off x="381000" y="457200"/>
            <a:ext cx="4572000" cy="6172200"/>
          </a:xfrm>
        </p:spPr>
        <p:txBody>
          <a:bodyPr/>
          <a:lstStyle/>
          <a:p>
            <a:pPr eaLnBrk="1" hangingPunct="1">
              <a:lnSpc>
                <a:spcPct val="80000"/>
              </a:lnSpc>
              <a:buFont typeface="Wingdings" pitchFamily="2" charset="2"/>
              <a:buNone/>
              <a:defRPr/>
            </a:pPr>
            <a:r>
              <a:rPr lang="ru-RU" sz="1600" smtClean="0"/>
              <a:t>      </a:t>
            </a:r>
            <a:r>
              <a:rPr lang="ru-RU" sz="1800" smtClean="0"/>
              <a:t>Тройничный нерв состоит из трёх ветвей: верхняя ветвь — </a:t>
            </a:r>
            <a:r>
              <a:rPr lang="ru-RU" sz="1800" smtClean="0">
                <a:hlinkClick r:id="rId2" tooltip="Глазничный нерв (страница отсутствует)"/>
              </a:rPr>
              <a:t>глазничный нерв</a:t>
            </a:r>
            <a:r>
              <a:rPr lang="ru-RU" sz="1800" smtClean="0"/>
              <a:t> (</a:t>
            </a:r>
            <a:r>
              <a:rPr lang="ru-RU" sz="1800" smtClean="0">
                <a:hlinkClick r:id="rId3" tooltip="Латинский язык"/>
              </a:rPr>
              <a:t>лат.</a:t>
            </a:r>
            <a:r>
              <a:rPr lang="ru-RU" sz="1800" smtClean="0"/>
              <a:t> </a:t>
            </a:r>
            <a:r>
              <a:rPr lang="ru-RU" sz="1800" i="1" smtClean="0"/>
              <a:t>ramus ophthalmicus</a:t>
            </a:r>
            <a:r>
              <a:rPr lang="ru-RU" sz="1800" smtClean="0"/>
              <a:t>, V1), средняя ветвь — </a:t>
            </a:r>
            <a:r>
              <a:rPr lang="ru-RU" sz="1800" smtClean="0">
                <a:hlinkClick r:id="rId4" tooltip="Верхнечелюстной нерв (страница отсутствует)"/>
              </a:rPr>
              <a:t>верхнечелюстной (скуловой) нерв</a:t>
            </a:r>
            <a:r>
              <a:rPr lang="ru-RU" sz="1800" smtClean="0"/>
              <a:t> (</a:t>
            </a:r>
            <a:r>
              <a:rPr lang="ru-RU" sz="1800" smtClean="0">
                <a:hlinkClick r:id="rId3" tooltip="Латинский язык"/>
              </a:rPr>
              <a:t>лат.</a:t>
            </a:r>
            <a:r>
              <a:rPr lang="ru-RU" sz="1800" smtClean="0"/>
              <a:t> </a:t>
            </a:r>
            <a:r>
              <a:rPr lang="ru-RU" sz="1800" i="1" smtClean="0"/>
              <a:t>ramus maxillaris</a:t>
            </a:r>
            <a:r>
              <a:rPr lang="ru-RU" sz="1800" smtClean="0"/>
              <a:t>, V2), нижняя ветвь — </a:t>
            </a:r>
            <a:r>
              <a:rPr lang="ru-RU" sz="1800" smtClean="0">
                <a:hlinkClick r:id="rId5" tooltip="Нижнечелюстной нерв (страница отсутствует)"/>
              </a:rPr>
              <a:t>нижнечелюстной нерв</a:t>
            </a:r>
            <a:r>
              <a:rPr lang="ru-RU" sz="1800" smtClean="0"/>
              <a:t> (</a:t>
            </a:r>
            <a:r>
              <a:rPr lang="ru-RU" sz="1800" smtClean="0">
                <a:hlinkClick r:id="rId3" tooltip="Латинский язык"/>
              </a:rPr>
              <a:t>лат.</a:t>
            </a:r>
            <a:r>
              <a:rPr lang="ru-RU" sz="1800" smtClean="0"/>
              <a:t> </a:t>
            </a:r>
            <a:r>
              <a:rPr lang="ru-RU" sz="1800" i="1" smtClean="0"/>
              <a:t>ramus mandibularis</a:t>
            </a:r>
            <a:r>
              <a:rPr lang="ru-RU" sz="1800" smtClean="0"/>
              <a:t>, V3).Ветви тройничного нерва осуществляют двигательную и чувствительную </a:t>
            </a:r>
            <a:r>
              <a:rPr lang="ru-RU" sz="1800" smtClean="0">
                <a:hlinkClick r:id="rId6" tooltip="Иннервация"/>
              </a:rPr>
              <a:t>иннервацию</a:t>
            </a:r>
            <a:r>
              <a:rPr lang="ru-RU" sz="1800" smtClean="0"/>
              <a:t>. Чувствительные волокна идут от кожи лица, переднего отдела волосистой части головы, слизистой оболочки носовой и ротовой полостей, языка, </a:t>
            </a:r>
            <a:r>
              <a:rPr lang="ru-RU" sz="1800" smtClean="0">
                <a:hlinkClick r:id="rId7" tooltip="Глазное яблоко"/>
              </a:rPr>
              <a:t>глазного яблока</a:t>
            </a:r>
            <a:r>
              <a:rPr lang="ru-RU" sz="1800" smtClean="0"/>
              <a:t>, мозговых оболочек. Двигательные волокна иннервируют жевательные мышцы. При поражении чувствительных ветвей тройничного нерва расстраивается кожная чувствительность лица, иногда с приступами болей. Расстройство двигательных волокон вызывает </a:t>
            </a:r>
            <a:r>
              <a:rPr lang="ru-RU" sz="1800" smtClean="0">
                <a:hlinkClick r:id="rId8" tooltip="Паралич"/>
              </a:rPr>
              <a:t>паралич</a:t>
            </a:r>
            <a:r>
              <a:rPr lang="ru-RU" sz="1800" smtClean="0"/>
              <a:t> жевательных мышц, что резко ограничивает движение нижней челюсти, затрудняя жевание и артикуляцию.</a:t>
            </a:r>
          </a:p>
        </p:txBody>
      </p:sp>
      <p:pic>
        <p:nvPicPr>
          <p:cNvPr id="40970" name="Picture 10" descr="300px-Trig_innervation"/>
          <p:cNvPicPr>
            <a:picLocks noChangeAspect="1" noChangeArrowheads="1"/>
          </p:cNvPicPr>
          <p:nvPr>
            <p:ph sz="quarter" idx="2"/>
          </p:nvPr>
        </p:nvPicPr>
        <p:blipFill>
          <a:blip r:embed="rId9" cstate="print"/>
          <a:srcRect/>
          <a:stretch>
            <a:fillRect/>
          </a:stretch>
        </p:blipFill>
        <p:spPr>
          <a:xfrm>
            <a:off x="5257800" y="381000"/>
            <a:ext cx="3581400" cy="4800600"/>
          </a:xfrm>
          <a:noFill/>
        </p:spPr>
      </p:pic>
      <p:sp>
        <p:nvSpPr>
          <p:cNvPr id="40972" name="Rectangle 12"/>
          <p:cNvSpPr>
            <a:spLocks noGrp="1" noChangeArrowheads="1"/>
          </p:cNvSpPr>
          <p:nvPr>
            <p:ph sz="quarter" idx="3"/>
          </p:nvPr>
        </p:nvSpPr>
        <p:spPr>
          <a:xfrm>
            <a:off x="5105400" y="5791200"/>
            <a:ext cx="4038600" cy="477838"/>
          </a:xfrm>
        </p:spPr>
        <p:txBody>
          <a:bodyPr/>
          <a:lstStyle/>
          <a:p>
            <a:pPr eaLnBrk="1" hangingPunct="1">
              <a:buFont typeface="Wingdings" pitchFamily="2" charset="2"/>
              <a:buNone/>
              <a:defRPr/>
            </a:pPr>
            <a:r>
              <a:rPr lang="ru-RU" sz="1600" smtClean="0"/>
              <a:t>Схема зон иннервации тройничного нерва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0970"/>
                                        </p:tgtEl>
                                        <p:attrNameLst>
                                          <p:attrName>style.visibility</p:attrName>
                                        </p:attrNameLst>
                                      </p:cBhvr>
                                      <p:to>
                                        <p:strVal val="visible"/>
                                      </p:to>
                                    </p:set>
                                    <p:animEffect transition="in" filter="plus(in)">
                                      <p:cBhvr>
                                        <p:cTn id="7" dur="2000"/>
                                        <p:tgtEl>
                                          <p:spTgt spid="40970"/>
                                        </p:tgtEl>
                                      </p:cBhvr>
                                    </p:animEffect>
                                  </p:childTnLst>
                                </p:cTn>
                              </p:par>
                            </p:childTnLst>
                          </p:cTn>
                        </p:par>
                      </p:childTnLst>
                    </p:cTn>
                  </p:par>
                  <p:par>
                    <p:cTn id="8" fill="hold">
                      <p:stCondLst>
                        <p:cond delay="indefinite"/>
                      </p:stCondLst>
                      <p:childTnLst>
                        <p:par>
                          <p:cTn id="9" fill="hold">
                            <p:stCondLst>
                              <p:cond delay="0"/>
                            </p:stCondLst>
                            <p:childTnLst>
                              <p:par>
                                <p:cTn id="10" presetID="19" presetClass="entr" presetSubtype="10" fill="hold" grpId="0" nodeType="clickEffect">
                                  <p:stCondLst>
                                    <p:cond delay="0"/>
                                  </p:stCondLst>
                                  <p:childTnLst>
                                    <p:set>
                                      <p:cBhvr>
                                        <p:cTn id="11" dur="1" fill="hold">
                                          <p:stCondLst>
                                            <p:cond delay="0"/>
                                          </p:stCondLst>
                                        </p:cTn>
                                        <p:tgtEl>
                                          <p:spTgt spid="40972"/>
                                        </p:tgtEl>
                                        <p:attrNameLst>
                                          <p:attrName>style.visibility</p:attrName>
                                        </p:attrNameLst>
                                      </p:cBhvr>
                                      <p:to>
                                        <p:strVal val="visible"/>
                                      </p:to>
                                    </p:set>
                                    <p:anim calcmode="lin" valueType="num">
                                      <p:cBhvr>
                                        <p:cTn id="12" dur="5000" fill="hold"/>
                                        <p:tgtEl>
                                          <p:spTgt spid="40972"/>
                                        </p:tgtEl>
                                        <p:attrNameLst>
                                          <p:attrName>ppt_w</p:attrName>
                                        </p:attrNameLst>
                                      </p:cBhvr>
                                      <p:tavLst>
                                        <p:tav tm="0" fmla="#ppt_w*sin(2.5*pi*$)">
                                          <p:val>
                                            <p:fltVal val="0"/>
                                          </p:val>
                                        </p:tav>
                                        <p:tav tm="100000">
                                          <p:val>
                                            <p:fltVal val="1"/>
                                          </p:val>
                                        </p:tav>
                                      </p:tavLst>
                                    </p:anim>
                                    <p:anim calcmode="lin" valueType="num">
                                      <p:cBhvr>
                                        <p:cTn id="13" dur="5000" fill="hold"/>
                                        <p:tgtEl>
                                          <p:spTgt spid="4097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0968">
                                            <p:txEl>
                                              <p:pRg st="0" end="0"/>
                                            </p:txEl>
                                          </p:spTgt>
                                        </p:tgtEl>
                                        <p:attrNameLst>
                                          <p:attrName>style.visibility</p:attrName>
                                        </p:attrNameLst>
                                      </p:cBhvr>
                                      <p:to>
                                        <p:strVal val="visible"/>
                                      </p:to>
                                    </p:set>
                                    <p:animEffect transition="in" filter="dissolve">
                                      <p:cBhvr>
                                        <p:cTn id="18" dur="500"/>
                                        <p:tgtEl>
                                          <p:spTgt spid="409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8" grpId="0" build="p"/>
      <p:bldP spid="4097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0"/>
            <a:ext cx="7772400" cy="1470025"/>
          </a:xfrm>
        </p:spPr>
        <p:txBody>
          <a:bodyPr>
            <a:prstTxWarp prst="textPlain">
              <a:avLst/>
            </a:prstTxWarp>
            <a:normAutofit/>
          </a:bodyPr>
          <a:lstStyle/>
          <a:p>
            <a:r>
              <a:rPr lang="ru-RU" sz="3200" b="1" i="1" dirty="0" smtClean="0"/>
              <a:t>Тройничный нерв </a:t>
            </a:r>
            <a:endParaRPr lang="ru-RU" sz="3200" b="1" i="1" dirty="0"/>
          </a:p>
        </p:txBody>
      </p:sp>
      <p:sp>
        <p:nvSpPr>
          <p:cNvPr id="6" name="Подзаголовок 5"/>
          <p:cNvSpPr>
            <a:spLocks noGrp="1"/>
          </p:cNvSpPr>
          <p:nvPr>
            <p:ph type="subTitle" idx="1"/>
          </p:nvPr>
        </p:nvSpPr>
        <p:spPr>
          <a:xfrm>
            <a:off x="0" y="3786190"/>
            <a:ext cx="9144000" cy="3286124"/>
          </a:xfrm>
        </p:spPr>
        <p:txBody>
          <a:bodyPr>
            <a:normAutofit fontScale="40000" lnSpcReduction="20000"/>
          </a:bodyPr>
          <a:lstStyle/>
          <a:p>
            <a:r>
              <a:rPr lang="ru-RU" sz="8000" dirty="0" smtClean="0">
                <a:ln>
                  <a:solidFill>
                    <a:schemeClr val="accent2">
                      <a:lumMod val="60000"/>
                      <a:lumOff val="40000"/>
                    </a:schemeClr>
                  </a:solidFill>
                </a:ln>
                <a:solidFill>
                  <a:schemeClr val="tx1"/>
                </a:solidFill>
              </a:rPr>
              <a:t>Анатомия</a:t>
            </a:r>
          </a:p>
          <a:p>
            <a:r>
              <a:rPr lang="ru-RU" sz="4500" b="1" dirty="0" smtClean="0">
                <a:solidFill>
                  <a:schemeClr val="tx1"/>
                </a:solidFill>
              </a:rPr>
              <a:t>Нервный центр тройничного нерва слабо выражен анатомически, он расположен латерально  в ретикулярной формации на уровне ростральных ножек мозжечка, дорсально к трапецоидному телу. Моторные аксоны проходят через тройничный нервный узел и овальное отверстие, соединяются с верхнечелюстным нервным трактом, и иннервируют височную, жевательную, медиальную и латеральную крыловидную мышцы, и ростральную часть двубрюшной мышцы. </a:t>
            </a:r>
            <a:br>
              <a:rPr lang="ru-RU" sz="4500" b="1" dirty="0" smtClean="0">
                <a:solidFill>
                  <a:schemeClr val="tx1"/>
                </a:solidFill>
              </a:rPr>
            </a:br>
            <a:r>
              <a:rPr lang="ru-RU" sz="4500" b="1" dirty="0" smtClean="0">
                <a:solidFill>
                  <a:schemeClr val="tx1"/>
                </a:solidFill>
              </a:rPr>
              <a:t>Сенсорные проводящие пути лицевой части представлены в виде трех ветвей. Верхнечелюстная ветвь иннервирует область носа, область верхней челюсти; зрительная ветвь обеспечивает чувствительность глазному яблоку и роговице; и нижнечелюстная ветвь является нервом общей чувствительности для височной области и области нижней челюсти, а также двигательным – для жевательных мышц. Каждая ветвь должна быть проверена на чувствительность.</a:t>
            </a:r>
            <a:endParaRPr lang="ru-RU" sz="4500" b="1" dirty="0">
              <a:solidFill>
                <a:schemeClr val="tx1"/>
              </a:solidFill>
            </a:endParaRPr>
          </a:p>
        </p:txBody>
      </p:sp>
      <p:graphicFrame>
        <p:nvGraphicFramePr>
          <p:cNvPr id="4" name="Содержимое 3"/>
          <p:cNvGraphicFramePr>
            <a:graphicFrameLocks noGrp="1"/>
          </p:cNvGraphicFramePr>
          <p:nvPr>
            <p:ph idx="4294967295"/>
          </p:nvPr>
        </p:nvGraphicFramePr>
        <p:xfrm>
          <a:off x="357158" y="1500174"/>
          <a:ext cx="8229600" cy="2330699"/>
        </p:xfrm>
        <a:graphic>
          <a:graphicData uri="http://schemas.openxmlformats.org/drawingml/2006/table">
            <a:tbl>
              <a:tblPr firstRow="1" bandRow="1">
                <a:tableStyleId>{5C22544A-7EE6-4342-B048-85BDC9FD1C3A}</a:tableStyleId>
              </a:tblPr>
              <a:tblGrid>
                <a:gridCol w="428628"/>
                <a:gridCol w="1500198"/>
                <a:gridCol w="3500462"/>
                <a:gridCol w="2800312"/>
              </a:tblGrid>
              <a:tr h="365779">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ФУНКЦИЯ </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СИМПТОМ ДИСФУНКЦИИ</a:t>
                      </a:r>
                      <a:endParaRPr lang="ru-RU" dirty="0"/>
                    </a:p>
                  </a:txBody>
                  <a:tcPr>
                    <a:lnB w="12700" cap="flat" cmpd="sng" algn="ctr">
                      <a:solidFill>
                        <a:schemeClr val="tx1"/>
                      </a:solidFill>
                      <a:prstDash val="solid"/>
                      <a:round/>
                      <a:headEnd type="none" w="med" len="med"/>
                      <a:tailEnd type="none" w="med" len="med"/>
                    </a:lnB>
                  </a:tcPr>
                </a:tc>
              </a:tr>
              <a:tr h="634372">
                <a:tc rowSpan="3">
                  <a:txBody>
                    <a:bodyPr/>
                    <a:lstStyle/>
                    <a:p>
                      <a:r>
                        <a:rPr lang="ru-RU" dirty="0" smtClean="0"/>
                        <a:t>5.</a:t>
                      </a:r>
                      <a:endParaRPr lang="ru-RU" dirty="0"/>
                    </a:p>
                  </a:txBody>
                  <a:tcPr>
                    <a:lnT w="12700" cap="flat" cmpd="sng" algn="ctr">
                      <a:solidFill>
                        <a:schemeClr val="tx1"/>
                      </a:solidFill>
                      <a:prstDash val="solid"/>
                      <a:round/>
                      <a:headEnd type="none" w="med" len="med"/>
                      <a:tailEnd type="none" w="med" len="med"/>
                    </a:lnT>
                  </a:tcPr>
                </a:tc>
                <a:tc rowSpan="3">
                  <a:txBody>
                    <a:bodyPr/>
                    <a:lstStyle/>
                    <a:p>
                      <a:r>
                        <a:rPr lang="ru-RU" dirty="0" smtClean="0"/>
                        <a:t>Тройничный</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Сенсорная – кожа лица</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Лицевая </a:t>
                      </a:r>
                      <a:r>
                        <a:rPr lang="ru-RU" i="1" dirty="0" smtClean="0"/>
                        <a:t>гипестезия </a:t>
                      </a:r>
                      <a:r>
                        <a:rPr lang="ru-RU" b="0" i="0" dirty="0" smtClean="0"/>
                        <a:t>или </a:t>
                      </a:r>
                      <a:r>
                        <a:rPr lang="ru-RU" b="0" i="1" dirty="0" smtClean="0"/>
                        <a:t>гиперестезия</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2954">
                <a:tc vMerge="1">
                  <a:txBody>
                    <a:bodyPr/>
                    <a:lstStyle/>
                    <a:p>
                      <a:endParaRPr lang="ru-RU"/>
                    </a:p>
                  </a:txBody>
                  <a:tcPr/>
                </a:tc>
                <a:tc vMerge="1">
                  <a:txBody>
                    <a:bodyPr/>
                    <a:lstStyle/>
                    <a:p>
                      <a:endParaRPr lang="ru-RU"/>
                    </a:p>
                  </a:txBody>
                  <a:tcPr/>
                </a:tc>
                <a:tc rowSpan="2">
                  <a:txBody>
                    <a:bodyPr/>
                    <a:lstStyle/>
                    <a:p>
                      <a:r>
                        <a:rPr lang="ru-RU" dirty="0" smtClean="0"/>
                        <a:t>Моторная – жевательные мышцы</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Ослабленный захват пищи или жестких предметов</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758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dirty="0" smtClean="0"/>
                        <a:t>Атрофия височных мышц</a:t>
                      </a:r>
                      <a:endParaRPr lang="ru-RU"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85720" y="0"/>
          <a:ext cx="8158162" cy="6583680"/>
        </p:xfrm>
        <a:graphic>
          <a:graphicData uri="http://schemas.openxmlformats.org/drawingml/2006/table">
            <a:tbl>
              <a:tblPr firstRow="1" bandRow="1">
                <a:tableStyleId>{5C22544A-7EE6-4342-B048-85BDC9FD1C3A}</a:tableStyleId>
              </a:tblPr>
              <a:tblGrid>
                <a:gridCol w="428628"/>
                <a:gridCol w="928694"/>
                <a:gridCol w="2650941"/>
                <a:gridCol w="1912083"/>
                <a:gridCol w="2237816"/>
              </a:tblGrid>
              <a:tr h="357190">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КЛИНИЧЕСКИЙ ТЕСТ</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НОРМАЛЬНАЯ РЕАКЦИЯ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 НОРМАЛЬНАЯ РЕАКЦИЯ</a:t>
                      </a:r>
                      <a:endParaRPr lang="ru-RU" dirty="0"/>
                    </a:p>
                  </a:txBody>
                  <a:tcPr>
                    <a:lnB w="12700" cap="flat" cmpd="sng" algn="ctr">
                      <a:solidFill>
                        <a:schemeClr val="tx1"/>
                      </a:solidFill>
                      <a:prstDash val="solid"/>
                      <a:round/>
                      <a:headEnd type="none" w="med" len="med"/>
                      <a:tailEnd type="none" w="med" len="med"/>
                    </a:lnB>
                  </a:tcPr>
                </a:tc>
              </a:tr>
              <a:tr h="1931664">
                <a:tc rowSpan="5">
                  <a:txBody>
                    <a:bodyPr/>
                    <a:lstStyle/>
                    <a:p>
                      <a:r>
                        <a:rPr lang="ru-RU" dirty="0" smtClean="0"/>
                        <a:t>5.</a:t>
                      </a:r>
                      <a:endParaRPr lang="ru-RU" dirty="0"/>
                    </a:p>
                  </a:txBody>
                  <a:tcPr>
                    <a:lnT w="12700" cap="flat" cmpd="sng" algn="ctr">
                      <a:solidFill>
                        <a:schemeClr val="tx1"/>
                      </a:solidFill>
                      <a:prstDash val="solid"/>
                      <a:round/>
                      <a:headEnd type="none" w="med" len="med"/>
                      <a:tailEnd type="none" w="med" len="med"/>
                    </a:lnT>
                  </a:tcPr>
                </a:tc>
                <a:tc rowSpan="5">
                  <a:txBody>
                    <a:bodyPr/>
                    <a:lstStyle/>
                    <a:p>
                      <a:r>
                        <a:rPr lang="ru-RU" dirty="0" smtClean="0"/>
                        <a:t>Тройничный</a:t>
                      </a:r>
                      <a:endParaRPr lang="ru-RU" dirty="0"/>
                    </a:p>
                  </a:txBody>
                  <a:tcPr>
                    <a:lnT w="12700" cap="flat" cmpd="sng" algn="ctr">
                      <a:solidFill>
                        <a:schemeClr val="tx1"/>
                      </a:solidFill>
                      <a:prstDash val="solid"/>
                      <a:round/>
                      <a:headEnd type="none" w="med" len="med"/>
                      <a:tailEnd type="none" w="med" len="med"/>
                    </a:lnT>
                  </a:tcPr>
                </a:tc>
                <a:tc>
                  <a:txBody>
                    <a:bodyPr/>
                    <a:lstStyle/>
                    <a:p>
                      <a:pPr>
                        <a:buFont typeface="Arial" pitchFamily="34" charset="0"/>
                        <a:buNone/>
                      </a:pPr>
                      <a:r>
                        <a:rPr lang="ru-RU" dirty="0" smtClean="0"/>
                        <a:t>1.Ущипнуть кожу лицевой части:</a:t>
                      </a:r>
                    </a:p>
                    <a:p>
                      <a:pPr>
                        <a:buFont typeface="Arial" pitchFamily="34" charset="0"/>
                        <a:buChar char="•"/>
                      </a:pPr>
                      <a:r>
                        <a:rPr lang="ru-RU" dirty="0" smtClean="0"/>
                        <a:t>Уши ,</a:t>
                      </a:r>
                      <a:r>
                        <a:rPr lang="ru-RU" baseline="0" dirty="0" smtClean="0"/>
                        <a:t> губы, морду для оценки верхнечелюстных ветвей</a:t>
                      </a:r>
                    </a:p>
                    <a:p>
                      <a:pPr>
                        <a:buFont typeface="Arial" pitchFamily="34" charset="0"/>
                        <a:buChar char="•"/>
                      </a:pPr>
                      <a:r>
                        <a:rPr lang="ru-RU" baseline="0" dirty="0" smtClean="0"/>
                        <a:t>Вокруг глаз для оценки глазничной ветви </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Движение</a:t>
                      </a:r>
                      <a:r>
                        <a:rPr lang="ru-RU" baseline="0" dirty="0" smtClean="0"/>
                        <a:t> кожи изменение поведенческой реакции животного</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Нет реакции</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44664">
                <a:tc vMerge="1">
                  <a:txBody>
                    <a:bodyPr/>
                    <a:lstStyle/>
                    <a:p>
                      <a:endParaRPr lang="ru-RU"/>
                    </a:p>
                  </a:txBody>
                  <a:tcPr/>
                </a:tc>
                <a:tc vMerge="1">
                  <a:txBody>
                    <a:bodyPr/>
                    <a:lstStyle/>
                    <a:p>
                      <a:endParaRPr lang="ru-RU"/>
                    </a:p>
                  </a:txBody>
                  <a:tcPr/>
                </a:tc>
                <a:tc>
                  <a:txBody>
                    <a:bodyPr/>
                    <a:lstStyle/>
                    <a:p>
                      <a:pPr>
                        <a:buFont typeface="Arial" pitchFamily="34" charset="0"/>
                        <a:buNone/>
                      </a:pPr>
                      <a:r>
                        <a:rPr lang="ru-RU" dirty="0" smtClean="0"/>
                        <a:t>2.Раздражение</a:t>
                      </a:r>
                      <a:r>
                        <a:rPr lang="ru-RU" baseline="0" dirty="0" smtClean="0"/>
                        <a:t> слизистой носа для оценки  верхнечелюстной ветви</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Изменение поведенческой</a:t>
                      </a:r>
                      <a:r>
                        <a:rPr lang="ru-RU" baseline="0" dirty="0" smtClean="0"/>
                        <a:t> реакции животного</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Нет реакции</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5945">
                <a:tc vMerge="1">
                  <a:txBody>
                    <a:bodyPr/>
                    <a:lstStyle/>
                    <a:p>
                      <a:endParaRPr lang="ru-RU"/>
                    </a:p>
                  </a:txBody>
                  <a:tcPr/>
                </a:tc>
                <a:tc vMerge="1">
                  <a:txBody>
                    <a:bodyPr/>
                    <a:lstStyle/>
                    <a:p>
                      <a:endParaRPr lang="ru-RU"/>
                    </a:p>
                  </a:txBody>
                  <a:tcPr/>
                </a:tc>
                <a:tc>
                  <a:txBody>
                    <a:bodyPr/>
                    <a:lstStyle/>
                    <a:p>
                      <a:pPr>
                        <a:buFont typeface="Arial" pitchFamily="34" charset="0"/>
                        <a:buNone/>
                      </a:pPr>
                      <a:r>
                        <a:rPr lang="ru-RU" dirty="0" smtClean="0"/>
                        <a:t>3. Роговичный рефлекс для зрительной ветви</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Моргание я втягивание глазных яблок</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Нет реакции</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9686">
                <a:tc vMerge="1">
                  <a:txBody>
                    <a:bodyPr/>
                    <a:lstStyle/>
                    <a:p>
                      <a:endParaRPr lang="ru-RU"/>
                    </a:p>
                  </a:txBody>
                  <a:tcPr/>
                </a:tc>
                <a:tc vMerge="1">
                  <a:txBody>
                    <a:bodyPr/>
                    <a:lstStyle/>
                    <a:p>
                      <a:endParaRPr lang="ru-RU"/>
                    </a:p>
                  </a:txBody>
                  <a:tcPr/>
                </a:tc>
                <a:tc>
                  <a:txBody>
                    <a:bodyPr/>
                    <a:lstStyle/>
                    <a:p>
                      <a:pPr>
                        <a:buFont typeface="Arial" pitchFamily="34" charset="0"/>
                        <a:buNone/>
                      </a:pPr>
                      <a:r>
                        <a:rPr lang="ru-RU" dirty="0" smtClean="0"/>
                        <a:t>4.Палпебральный рефлекс</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Моргание</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Отсутствие моргания</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5771">
                <a:tc vMerge="1">
                  <a:txBody>
                    <a:bodyPr/>
                    <a:lstStyle/>
                    <a:p>
                      <a:endParaRPr lang="ru-RU"/>
                    </a:p>
                  </a:txBody>
                  <a:tcPr/>
                </a:tc>
                <a:tc vMerge="1">
                  <a:txBody>
                    <a:bodyPr/>
                    <a:lstStyle/>
                    <a:p>
                      <a:endParaRPr lang="ru-RU"/>
                    </a:p>
                  </a:txBody>
                  <a:tcPr/>
                </a:tc>
                <a:tc>
                  <a:txBody>
                    <a:bodyPr/>
                    <a:lstStyle/>
                    <a:p>
                      <a:pPr>
                        <a:buFont typeface="Arial" pitchFamily="34" charset="0"/>
                        <a:buNone/>
                      </a:pPr>
                      <a:r>
                        <a:rPr lang="ru-RU" dirty="0" smtClean="0"/>
                        <a:t>5.Тонус ротовой</a:t>
                      </a:r>
                      <a:r>
                        <a:rPr lang="ru-RU" baseline="0" dirty="0" smtClean="0"/>
                        <a:t> полости</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Сопротивление открыванию пасти</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Пассивность при выполнении теста</a:t>
                      </a:r>
                      <a:endParaRPr lang="ru-RU"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0"/>
            <a:ext cx="8229600" cy="2428892"/>
          </a:xfrm>
        </p:spPr>
        <p:txBody>
          <a:bodyPr>
            <a:normAutofit fontScale="90000"/>
          </a:bodyPr>
          <a:lstStyle/>
          <a:p>
            <a:r>
              <a:rPr lang="ru-RU" sz="3200" b="1" i="1" dirty="0" smtClean="0">
                <a:ln>
                  <a:solidFill>
                    <a:schemeClr val="accent2">
                      <a:lumMod val="60000"/>
                      <a:lumOff val="40000"/>
                    </a:schemeClr>
                  </a:solidFill>
                </a:ln>
              </a:rPr>
              <a:t>Патология</a:t>
            </a:r>
            <a:r>
              <a:rPr lang="ru-RU" sz="3200" b="1" i="1" dirty="0" smtClean="0"/>
              <a:t/>
            </a:r>
            <a:br>
              <a:rPr lang="ru-RU" sz="3200" b="1" i="1" dirty="0" smtClean="0"/>
            </a:br>
            <a:r>
              <a:rPr lang="ru-RU" sz="2000" b="1" dirty="0" smtClean="0"/>
              <a:t>Заболевания, затрагивающие сенсорную и моторную функции тройничного нерва: </a:t>
            </a:r>
            <a:br>
              <a:rPr lang="ru-RU" sz="2000" b="1" dirty="0" smtClean="0"/>
            </a:br>
            <a:r>
              <a:rPr lang="ru-RU" sz="2000" b="1" dirty="0" smtClean="0"/>
              <a:t>                                       • инфекционные заболевания</a:t>
            </a:r>
            <a:br>
              <a:rPr lang="ru-RU" sz="2000" b="1" dirty="0" smtClean="0"/>
            </a:br>
            <a:r>
              <a:rPr lang="ru-RU" sz="2000" b="1" dirty="0" smtClean="0"/>
              <a:t>• травмы; </a:t>
            </a:r>
            <a:br>
              <a:rPr lang="ru-RU" sz="2000" b="1" dirty="0" smtClean="0"/>
            </a:br>
            <a:r>
              <a:rPr lang="ru-RU" sz="2000" b="1" dirty="0" smtClean="0"/>
              <a:t> • опухоли; </a:t>
            </a:r>
            <a:br>
              <a:rPr lang="ru-RU" sz="2000" b="1" dirty="0" smtClean="0"/>
            </a:br>
            <a:r>
              <a:rPr lang="ru-RU" sz="2000" b="1" dirty="0" smtClean="0"/>
              <a:t>                                 • сосудистые заболевания. </a:t>
            </a:r>
            <a:br>
              <a:rPr lang="ru-RU" sz="2000" b="1" dirty="0" smtClean="0"/>
            </a:br>
            <a:endParaRPr lang="ru-RU" sz="2000" b="1" i="1" dirty="0"/>
          </a:p>
        </p:txBody>
      </p:sp>
      <p:sp>
        <p:nvSpPr>
          <p:cNvPr id="3" name="Содержимое 2"/>
          <p:cNvSpPr>
            <a:spLocks noGrp="1"/>
          </p:cNvSpPr>
          <p:nvPr>
            <p:ph idx="1"/>
          </p:nvPr>
        </p:nvSpPr>
        <p:spPr>
          <a:xfrm>
            <a:off x="0" y="2332037"/>
            <a:ext cx="9144000" cy="4525963"/>
          </a:xfrm>
        </p:spPr>
        <p:txBody>
          <a:bodyPr>
            <a:normAutofit/>
          </a:bodyPr>
          <a:lstStyle/>
          <a:p>
            <a:pPr>
              <a:buNone/>
            </a:pPr>
            <a:r>
              <a:rPr lang="ru-RU" sz="1800" b="1" dirty="0" smtClean="0"/>
              <a:t>         Неврологический дефицит проявляется в понижении мышечного тонуса и неспособности закрывать ротовую полость. Двусторонний тригеминальный моторный паралич наблюдался при бешенстве и идиопатическом неврите тройничного нерва. Двустороннее повреждение вызывает паралич мышц ротовой полости, вследствие чего теряется способность закрывать ротовую полость. </a:t>
            </a:r>
            <a:br>
              <a:rPr lang="ru-RU" sz="1800" b="1" dirty="0" smtClean="0"/>
            </a:br>
            <a:r>
              <a:rPr lang="ru-RU" sz="1800" b="1" dirty="0" smtClean="0"/>
              <a:t>Односторонние повреждения могут привести к снижению тонуса жевательных мышц, что  сопровождаются атрофией данной группы мышц.  Однако односторонние повреждения редко оказывают влияние на прием пищи животным. </a:t>
            </a:r>
            <a:br>
              <a:rPr lang="ru-RU" sz="1800" b="1" dirty="0" smtClean="0"/>
            </a:br>
            <a:r>
              <a:rPr lang="ru-RU" sz="1800" b="1" dirty="0" smtClean="0"/>
              <a:t>Иногда, полиневропатия может затронуть тройничный нерв, что приведёт к атрофии жевательных мышц. Диагноз может быть подтвержден электромиографией. Однако следует отметить, что наиболее часто встречающейся причиной двусторонней атрофии жевательных мышц является миозит. В таких случаях необходимо дифференцировать миозит и невропатию.</a:t>
            </a:r>
            <a:endParaRPr lang="ru-RU" sz="1800" b="1"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Grp="1" noChangeArrowheads="1"/>
          </p:cNvSpPr>
          <p:nvPr>
            <p:ph sz="half" idx="1"/>
          </p:nvPr>
        </p:nvSpPr>
        <p:spPr>
          <a:xfrm>
            <a:off x="457200" y="1295400"/>
            <a:ext cx="4038600" cy="685800"/>
          </a:xfrm>
        </p:spPr>
        <p:txBody>
          <a:bodyPr/>
          <a:lstStyle/>
          <a:p>
            <a:pPr eaLnBrk="1" hangingPunct="1">
              <a:buFont typeface="Wingdings" pitchFamily="2" charset="2"/>
              <a:buNone/>
              <a:defRPr/>
            </a:pPr>
            <a:r>
              <a:rPr lang="ru-RU" sz="2000" smtClean="0"/>
              <a:t>Регенерация тройничного нерва</a:t>
            </a:r>
          </a:p>
        </p:txBody>
      </p:sp>
      <p:sp>
        <p:nvSpPr>
          <p:cNvPr id="46087" name="Rectangle 7"/>
          <p:cNvSpPr>
            <a:spLocks noGrp="1" noChangeArrowheads="1"/>
          </p:cNvSpPr>
          <p:nvPr>
            <p:ph sz="quarter" idx="3"/>
          </p:nvPr>
        </p:nvSpPr>
        <p:spPr>
          <a:xfrm>
            <a:off x="5257800" y="4495800"/>
            <a:ext cx="3657600" cy="609600"/>
          </a:xfrm>
        </p:spPr>
        <p:txBody>
          <a:bodyPr/>
          <a:lstStyle/>
          <a:p>
            <a:pPr eaLnBrk="1" hangingPunct="1">
              <a:buFont typeface="Wingdings" pitchFamily="2" charset="2"/>
              <a:buNone/>
              <a:defRPr/>
            </a:pPr>
            <a:r>
              <a:rPr lang="ru-RU" sz="2000" smtClean="0"/>
              <a:t>Невралогия тройничного нерва</a:t>
            </a:r>
          </a:p>
        </p:txBody>
      </p:sp>
      <p:pic>
        <p:nvPicPr>
          <p:cNvPr id="46088" name="Picture 8" descr="невралгия тройничного нерва"/>
          <p:cNvPicPr>
            <a:picLocks noGrp="1" noChangeAspect="1" noChangeArrowheads="1"/>
          </p:cNvPicPr>
          <p:nvPr>
            <p:ph sz="quarter" idx="2"/>
          </p:nvPr>
        </p:nvPicPr>
        <p:blipFill>
          <a:blip r:embed="rId2" cstate="print"/>
          <a:srcRect/>
          <a:stretch>
            <a:fillRect/>
          </a:stretch>
        </p:blipFill>
        <p:spPr>
          <a:xfrm>
            <a:off x="5105400" y="228600"/>
            <a:ext cx="3886200" cy="3962400"/>
          </a:xfrm>
        </p:spPr>
      </p:pic>
      <p:pic>
        <p:nvPicPr>
          <p:cNvPr id="46089" name="Picture 9" descr="регенерция тройничного нерва"/>
          <p:cNvPicPr>
            <a:picLocks noChangeAspect="1" noChangeArrowheads="1"/>
          </p:cNvPicPr>
          <p:nvPr/>
        </p:nvPicPr>
        <p:blipFill>
          <a:blip r:embed="rId3" cstate="print"/>
          <a:srcRect/>
          <a:stretch>
            <a:fillRect/>
          </a:stretch>
        </p:blipFill>
        <p:spPr bwMode="auto">
          <a:xfrm>
            <a:off x="304800" y="2362200"/>
            <a:ext cx="4419600" cy="4038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6088"/>
                                        </p:tgtEl>
                                        <p:attrNameLst>
                                          <p:attrName>style.visibility</p:attrName>
                                        </p:attrNameLst>
                                      </p:cBhvr>
                                      <p:to>
                                        <p:strVal val="visible"/>
                                      </p:to>
                                    </p:set>
                                    <p:animEffect transition="in" filter="circle(in)">
                                      <p:cBhvr>
                                        <p:cTn id="7" dur="2000"/>
                                        <p:tgtEl>
                                          <p:spTgt spid="46088"/>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6087"/>
                                        </p:tgtEl>
                                        <p:attrNameLst>
                                          <p:attrName>style.visibility</p:attrName>
                                        </p:attrNameLst>
                                      </p:cBhvr>
                                      <p:to>
                                        <p:strVal val="visible"/>
                                      </p:to>
                                    </p:set>
                                    <p:anim to="" calcmode="lin" valueType="num">
                                      <p:cBhvr>
                                        <p:cTn id="12" dur="1" fill="hold"/>
                                        <p:tgtEl>
                                          <p:spTgt spid="4608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6089"/>
                                        </p:tgtEl>
                                        <p:attrNameLst>
                                          <p:attrName>style.visibility</p:attrName>
                                        </p:attrNameLst>
                                      </p:cBhvr>
                                      <p:to>
                                        <p:strVal val="visible"/>
                                      </p:to>
                                    </p:set>
                                    <p:animEffect transition="in" filter="box(in)">
                                      <p:cBhvr>
                                        <p:cTn id="17" dur="500"/>
                                        <p:tgtEl>
                                          <p:spTgt spid="46089"/>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46085"/>
                                        </p:tgtEl>
                                        <p:attrNameLst>
                                          <p:attrName>style.visibility</p:attrName>
                                        </p:attrNameLst>
                                      </p:cBhvr>
                                      <p:to>
                                        <p:strVal val="visible"/>
                                      </p:to>
                                    </p:set>
                                    <p:anim calcmode="lin" valueType="num">
                                      <p:cBhvr>
                                        <p:cTn id="22" dur="1000" fill="hold"/>
                                        <p:tgtEl>
                                          <p:spTgt spid="46085"/>
                                        </p:tgtEl>
                                        <p:attrNameLst>
                                          <p:attrName>ppt_x</p:attrName>
                                        </p:attrNameLst>
                                      </p:cBhvr>
                                      <p:tavLst>
                                        <p:tav tm="0">
                                          <p:val>
                                            <p:strVal val="#ppt_x-.2"/>
                                          </p:val>
                                        </p:tav>
                                        <p:tav tm="100000">
                                          <p:val>
                                            <p:strVal val="#ppt_x"/>
                                          </p:val>
                                        </p:tav>
                                      </p:tavLst>
                                    </p:anim>
                                    <p:anim calcmode="lin" valueType="num">
                                      <p:cBhvr>
                                        <p:cTn id="23" dur="1000" fill="hold"/>
                                        <p:tgtEl>
                                          <p:spTgt spid="46085"/>
                                        </p:tgtEl>
                                        <p:attrNameLst>
                                          <p:attrName>ppt_y</p:attrName>
                                        </p:attrNameLst>
                                      </p:cBhvr>
                                      <p:tavLst>
                                        <p:tav tm="0">
                                          <p:val>
                                            <p:strVal val="#ppt_y"/>
                                          </p:val>
                                        </p:tav>
                                        <p:tav tm="100000">
                                          <p:val>
                                            <p:strVal val="#ppt_y"/>
                                          </p:val>
                                        </p:tav>
                                      </p:tavLst>
                                    </p:anim>
                                    <p:animEffect transition="in" filter="wipe(right)" prLst="gradientSize: 0.1">
                                      <p:cBhvr>
                                        <p:cTn id="24" dur="1000"/>
                                        <p:tgtEl>
                                          <p:spTgt spid="46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p:bldP spid="4608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ru-RU" sz="6000" smtClean="0">
                <a:latin typeface="Monotype Corsiva" pitchFamily="66" charset="0"/>
              </a:rPr>
              <a:t>Лицевой нерв</a:t>
            </a:r>
          </a:p>
        </p:txBody>
      </p:sp>
      <p:sp>
        <p:nvSpPr>
          <p:cNvPr id="48132" name="Rectangle 4"/>
          <p:cNvSpPr>
            <a:spLocks noGrp="1" noChangeArrowheads="1"/>
          </p:cNvSpPr>
          <p:nvPr>
            <p:ph sz="half" idx="1"/>
          </p:nvPr>
        </p:nvSpPr>
        <p:spPr/>
        <p:txBody>
          <a:bodyPr/>
          <a:lstStyle/>
          <a:p>
            <a:pPr eaLnBrk="1" hangingPunct="1">
              <a:buFont typeface="Wingdings" pitchFamily="2" charset="2"/>
              <a:buNone/>
              <a:defRPr/>
            </a:pPr>
            <a:r>
              <a:rPr lang="ru-RU" sz="1800" b="1" smtClean="0"/>
              <a:t>      Лицевой нерв входит в </a:t>
            </a:r>
            <a:r>
              <a:rPr lang="ru-RU" sz="1800" b="1" smtClean="0">
                <a:hlinkClick r:id="rId2" tooltip="Височная кость"/>
              </a:rPr>
              <a:t>височную кость</a:t>
            </a:r>
            <a:r>
              <a:rPr lang="ru-RU" sz="1800" b="1" smtClean="0"/>
              <a:t> через внутреннее слуховое отверстие. В толще височной кости он идет через лицевой канал (</a:t>
            </a:r>
            <a:r>
              <a:rPr lang="ru-RU" sz="1800" b="1" smtClean="0">
                <a:hlinkClick r:id="rId3" tooltip="Латинский язык"/>
              </a:rPr>
              <a:t>лат.</a:t>
            </a:r>
            <a:r>
              <a:rPr lang="ru-RU" sz="1800" b="1" smtClean="0"/>
              <a:t> </a:t>
            </a:r>
            <a:r>
              <a:rPr lang="ru-RU" sz="1800" b="1" i="1" smtClean="0"/>
              <a:t>canalis facialis</a:t>
            </a:r>
            <a:r>
              <a:rPr lang="ru-RU" sz="1800" b="1" smtClean="0"/>
              <a:t>) и выходит через шилососцевидное отверстие, (</a:t>
            </a:r>
            <a:r>
              <a:rPr lang="ru-RU" sz="1800" b="1" smtClean="0">
                <a:hlinkClick r:id="rId3" tooltip="Латинский язык"/>
              </a:rPr>
              <a:t>лат.</a:t>
            </a:r>
            <a:r>
              <a:rPr lang="ru-RU" sz="1800" b="1" smtClean="0"/>
              <a:t> </a:t>
            </a:r>
            <a:r>
              <a:rPr lang="ru-RU" sz="1800" b="1" i="1" smtClean="0"/>
              <a:t>foramen stylomastoideum</a:t>
            </a:r>
            <a:r>
              <a:rPr lang="ru-RU" sz="1800" b="1" smtClean="0"/>
              <a:t>), после чего разделяется на пять ветвей. Несмотря на то, что лицевой нерв проходит также через </a:t>
            </a:r>
            <a:r>
              <a:rPr lang="ru-RU" sz="1800" b="1" smtClean="0">
                <a:hlinkClick r:id="rId4" tooltip="Околоушная слюнная железа"/>
              </a:rPr>
              <a:t>околоушную слюнную железу</a:t>
            </a:r>
            <a:r>
              <a:rPr lang="ru-RU" sz="1800" b="1" smtClean="0"/>
              <a:t> (</a:t>
            </a:r>
            <a:r>
              <a:rPr lang="ru-RU" sz="1800" b="1" smtClean="0">
                <a:hlinkClick r:id="rId3" tooltip="Латинский язык"/>
              </a:rPr>
              <a:t>лат.</a:t>
            </a:r>
            <a:r>
              <a:rPr lang="ru-RU" sz="1800" b="1" smtClean="0"/>
              <a:t> </a:t>
            </a:r>
            <a:r>
              <a:rPr lang="ru-RU" sz="1800" b="1" i="1" smtClean="0"/>
              <a:t>glandula parotidea</a:t>
            </a:r>
            <a:r>
              <a:rPr lang="ru-RU" sz="1800" b="1" smtClean="0"/>
              <a:t>), он не иннервирует ее. Эту задачу выполняет </a:t>
            </a:r>
            <a:r>
              <a:rPr lang="ru-RU" sz="1800" b="1" smtClean="0">
                <a:hlinkClick r:id="rId5" tooltip="Языкоглоточный нерв"/>
              </a:rPr>
              <a:t>языкоглоточный нерв</a:t>
            </a:r>
            <a:r>
              <a:rPr lang="ru-RU" sz="1800" b="1" smtClean="0"/>
              <a:t>.</a:t>
            </a:r>
          </a:p>
        </p:txBody>
      </p:sp>
      <p:pic>
        <p:nvPicPr>
          <p:cNvPr id="48136" name="Picture 8" descr="лицевой нерв"/>
          <p:cNvPicPr>
            <a:picLocks noGrp="1" noChangeAspect="1" noChangeArrowheads="1"/>
          </p:cNvPicPr>
          <p:nvPr>
            <p:ph sz="quarter" idx="3"/>
          </p:nvPr>
        </p:nvPicPr>
        <p:blipFill>
          <a:blip r:embed="rId6" cstate="print"/>
          <a:srcRect/>
          <a:stretch>
            <a:fillRect/>
          </a:stretch>
        </p:blipFill>
        <p:spPr>
          <a:xfrm>
            <a:off x="4953000" y="1371600"/>
            <a:ext cx="4038600" cy="3886200"/>
          </a:xfrm>
        </p:spPr>
      </p:pic>
      <p:sp>
        <p:nvSpPr>
          <p:cNvPr id="48137" name="Rectangle 9"/>
          <p:cNvSpPr>
            <a:spLocks noGrp="1" noChangeArrowheads="1"/>
          </p:cNvSpPr>
          <p:nvPr>
            <p:ph sz="quarter" idx="2"/>
          </p:nvPr>
        </p:nvSpPr>
        <p:spPr>
          <a:xfrm>
            <a:off x="4953000" y="5410200"/>
            <a:ext cx="4038600" cy="762000"/>
          </a:xfrm>
        </p:spPr>
        <p:txBody>
          <a:bodyPr/>
          <a:lstStyle/>
          <a:p>
            <a:pPr eaLnBrk="1" hangingPunct="1">
              <a:buFont typeface="Wingdings" pitchFamily="2" charset="2"/>
              <a:buNone/>
              <a:defRPr/>
            </a:pPr>
            <a:r>
              <a:rPr lang="ru-RU" sz="2400" smtClean="0"/>
              <a:t>  Лицевой нерв. Вид справа.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fade">
                                      <p:cBhvr>
                                        <p:cTn id="7" dur="1000"/>
                                        <p:tgtEl>
                                          <p:spTgt spid="48130"/>
                                        </p:tgtEl>
                                      </p:cBhvr>
                                    </p:animEffect>
                                    <p:anim calcmode="lin" valueType="num">
                                      <p:cBhvr>
                                        <p:cTn id="8" dur="1000" fill="hold"/>
                                        <p:tgtEl>
                                          <p:spTgt spid="48130"/>
                                        </p:tgtEl>
                                        <p:attrNameLst>
                                          <p:attrName>ppt_x</p:attrName>
                                        </p:attrNameLst>
                                      </p:cBhvr>
                                      <p:tavLst>
                                        <p:tav tm="0">
                                          <p:val>
                                            <p:strVal val="#ppt_x"/>
                                          </p:val>
                                        </p:tav>
                                        <p:tav tm="100000">
                                          <p:val>
                                            <p:strVal val="#ppt_x"/>
                                          </p:val>
                                        </p:tav>
                                      </p:tavLst>
                                    </p:anim>
                                    <p:anim calcmode="lin" valueType="num">
                                      <p:cBhvr>
                                        <p:cTn id="9" dur="900" decel="100000" fill="hold"/>
                                        <p:tgtEl>
                                          <p:spTgt spid="4813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813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8136"/>
                                        </p:tgtEl>
                                        <p:attrNameLst>
                                          <p:attrName>style.visibility</p:attrName>
                                        </p:attrNameLst>
                                      </p:cBhvr>
                                      <p:to>
                                        <p:strVal val="visible"/>
                                      </p:to>
                                    </p:set>
                                    <p:animEffect transition="in" filter="dissolve">
                                      <p:cBhvr>
                                        <p:cTn id="15" dur="500"/>
                                        <p:tgtEl>
                                          <p:spTgt spid="4813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8137"/>
                                        </p:tgtEl>
                                        <p:attrNameLst>
                                          <p:attrName>style.visibility</p:attrName>
                                        </p:attrNameLst>
                                      </p:cBhvr>
                                      <p:to>
                                        <p:strVal val="visible"/>
                                      </p:to>
                                    </p:set>
                                    <p:animEffect transition="in" filter="fade">
                                      <p:cBhvr>
                                        <p:cTn id="20" dur="1000"/>
                                        <p:tgtEl>
                                          <p:spTgt spid="48137"/>
                                        </p:tgtEl>
                                      </p:cBhvr>
                                    </p:animEffect>
                                    <p:anim calcmode="lin" valueType="num">
                                      <p:cBhvr>
                                        <p:cTn id="21" dur="1000" fill="hold"/>
                                        <p:tgtEl>
                                          <p:spTgt spid="48137"/>
                                        </p:tgtEl>
                                        <p:attrNameLst>
                                          <p:attrName>ppt_x</p:attrName>
                                        </p:attrNameLst>
                                      </p:cBhvr>
                                      <p:tavLst>
                                        <p:tav tm="0">
                                          <p:val>
                                            <p:strVal val="#ppt_x"/>
                                          </p:val>
                                        </p:tav>
                                        <p:tav tm="100000">
                                          <p:val>
                                            <p:strVal val="#ppt_x"/>
                                          </p:val>
                                        </p:tav>
                                      </p:tavLst>
                                    </p:anim>
                                    <p:anim calcmode="lin" valueType="num">
                                      <p:cBhvr>
                                        <p:cTn id="22" dur="1000" fill="hold"/>
                                        <p:tgtEl>
                                          <p:spTgt spid="4813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48132"/>
                                        </p:tgtEl>
                                        <p:attrNameLst>
                                          <p:attrName>style.visibility</p:attrName>
                                        </p:attrNameLst>
                                      </p:cBhvr>
                                      <p:to>
                                        <p:strVal val="visible"/>
                                      </p:to>
                                    </p:set>
                                    <p:animEffect transition="in" filter="wheel(4)">
                                      <p:cBhvr>
                                        <p:cTn id="27" dur="2000"/>
                                        <p:tgtEl>
                                          <p:spTgt spid="48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2" grpId="0"/>
      <p:bldP spid="481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Лицевой нерв (</a:t>
            </a:r>
            <a:r>
              <a:rPr lang="en-US" dirty="0" smtClean="0"/>
              <a:t>VII </a:t>
            </a:r>
            <a:r>
              <a:rPr lang="ru-RU" dirty="0" smtClean="0"/>
              <a:t>нерв)</a:t>
            </a:r>
            <a:endParaRPr lang="ru-RU" dirty="0"/>
          </a:p>
        </p:txBody>
      </p:sp>
      <p:sp>
        <p:nvSpPr>
          <p:cNvPr id="3" name="Содержимое 2"/>
          <p:cNvSpPr>
            <a:spLocks noGrp="1"/>
          </p:cNvSpPr>
          <p:nvPr>
            <p:ph idx="1"/>
          </p:nvPr>
        </p:nvSpPr>
        <p:spPr/>
        <p:txBody>
          <a:bodyPr>
            <a:normAutofit fontScale="85000" lnSpcReduction="10000"/>
          </a:bodyPr>
          <a:lstStyle/>
          <a:p>
            <a:pPr>
              <a:buNone/>
            </a:pPr>
            <a:r>
              <a:rPr lang="ru-RU" dirty="0" smtClean="0"/>
              <a:t>		</a:t>
            </a:r>
            <a:r>
              <a:rPr lang="ru-RU" sz="4800" dirty="0" smtClean="0">
                <a:ln>
                  <a:solidFill>
                    <a:schemeClr val="accent2">
                      <a:lumMod val="60000"/>
                      <a:lumOff val="40000"/>
                    </a:schemeClr>
                  </a:solidFill>
                </a:ln>
              </a:rPr>
              <a:t>Анатомия</a:t>
            </a:r>
            <a:r>
              <a:rPr lang="ru-RU" dirty="0" smtClean="0"/>
              <a:t/>
            </a:r>
            <a:br>
              <a:rPr lang="ru-RU" dirty="0" smtClean="0"/>
            </a:br>
            <a:r>
              <a:rPr lang="ru-RU" b="1" dirty="0" smtClean="0"/>
              <a:t> </a:t>
            </a:r>
            <a:r>
              <a:rPr lang="ru-RU" b="1" dirty="0" smtClean="0"/>
              <a:t>Лицевой нерв – это </a:t>
            </a:r>
            <a:r>
              <a:rPr lang="ru-RU" dirty="0" smtClean="0"/>
              <a:t>смешанный нерв, объединяющий два нерва: собственно лицевой и промежуточный. Ядра лицевого нерва залегают в границах моста мозга. Выйдя из мозгового ствола в борозде между мостом и продолговатым мозгом, лицевой нерв входит во внутренний слуховой проход и, пройдя через лицевой канал, выходит через шилососцевидное отверстие и </a:t>
            </a:r>
            <a:r>
              <a:rPr lang="ru-RU" dirty="0" smtClean="0"/>
              <a:t>иннервируют </a:t>
            </a:r>
            <a:r>
              <a:rPr lang="ru-RU" b="1" dirty="0" smtClean="0"/>
              <a:t>мышцы ушей, век, носа, щек, губ и каудальную часть двубрюшной мышцы</a:t>
            </a:r>
            <a:endParaRPr lang="ru-RU" b="1"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4929190" cy="1162050"/>
          </a:xfrm>
        </p:spPr>
        <p:txBody>
          <a:bodyPr>
            <a:normAutofit/>
          </a:bodyPr>
          <a:lstStyle/>
          <a:p>
            <a:r>
              <a:rPr lang="ru-RU" dirty="0" smtClean="0"/>
              <a:t>Расположение ядер лицевого нерва и ход его корешка в стволе мозга (по </a:t>
            </a:r>
            <a:r>
              <a:rPr lang="ru-RU" dirty="0" err="1" smtClean="0"/>
              <a:t>Браусу</a:t>
            </a:r>
            <a:r>
              <a:rPr lang="ru-RU" dirty="0" smtClean="0"/>
              <a:t>):</a:t>
            </a:r>
            <a:br>
              <a:rPr lang="ru-RU" dirty="0" smtClean="0"/>
            </a:br>
            <a:endParaRPr lang="ru-RU" dirty="0"/>
          </a:p>
        </p:txBody>
      </p:sp>
      <p:sp>
        <p:nvSpPr>
          <p:cNvPr id="4" name="Текст 3"/>
          <p:cNvSpPr>
            <a:spLocks noGrp="1"/>
          </p:cNvSpPr>
          <p:nvPr>
            <p:ph type="body" idx="2"/>
          </p:nvPr>
        </p:nvSpPr>
        <p:spPr>
          <a:xfrm>
            <a:off x="0" y="857232"/>
            <a:ext cx="4714876" cy="6000768"/>
          </a:xfrm>
        </p:spPr>
        <p:txBody>
          <a:bodyPr>
            <a:normAutofit/>
          </a:bodyPr>
          <a:lstStyle/>
          <a:p>
            <a:r>
              <a:rPr lang="ru-RU" sz="1600" dirty="0" smtClean="0"/>
              <a:t>1 — красное ядро, 2 — </a:t>
            </a:r>
            <a:r>
              <a:rPr lang="ru-RU" sz="1600" dirty="0" err="1" smtClean="0"/>
              <a:t>сильвиев</a:t>
            </a:r>
            <a:r>
              <a:rPr lang="ru-RU" sz="1600" dirty="0" smtClean="0"/>
              <a:t> водопровод (полость среднего мозга), 3 — пластинка четверохолмия, 4 — эпифиз, 5 — среднемозговой путь тройничного нерва, 6 — блоковый нерв, </a:t>
            </a:r>
          </a:p>
          <a:p>
            <a:r>
              <a:rPr lang="ru-RU" sz="1600" dirty="0" smtClean="0"/>
              <a:t>7 — уздечка переднего мозгового паруса, 8 — двигательное ядро тройничного нерва, 9 — колено лицевого нерва (петля </a:t>
            </a:r>
            <a:r>
              <a:rPr lang="ru-RU" sz="1600" dirty="0" err="1" smtClean="0"/>
              <a:t>n</a:t>
            </a:r>
            <a:r>
              <a:rPr lang="ru-RU" sz="1600" dirty="0" smtClean="0"/>
              <a:t>. </a:t>
            </a:r>
            <a:r>
              <a:rPr lang="ru-RU" sz="1600" dirty="0" err="1" smtClean="0"/>
              <a:t>facialis</a:t>
            </a:r>
            <a:r>
              <a:rPr lang="ru-RU" sz="1600" dirty="0" smtClean="0"/>
              <a:t>, охватывающая ядро отводящего нерва), 10 — крыша IV желудочка или шатер, 11 — сплетение мозговой оболочки IV желудочка, 12 — одиночный путь, 13 — ядро серого крыла (ядро блуждающего нерва), 14 — ядро подъязычного нерва, 15 — центральный канал, 16 — спинномозговой путь тройничного нерва, 17 — добавочный нерв, 18 — ядро добавочного нерва, 19 — подъязычный нерв, 20 — добавочный нерв, </a:t>
            </a:r>
          </a:p>
          <a:p>
            <a:r>
              <a:rPr lang="ru-RU" sz="1600" dirty="0" smtClean="0"/>
              <a:t>21 — блуждающий нерв, 22 — двойное ядро, 23 — подъязычный нерв, 24 — языкоглоточный нерв, 25 — нижнее ядро оливы, 26 — слюноотделительное ядро, 27 — акустический нерв, 28 — лицевой нерв, 29 — отводящий нерв, 30 — ядро лицевого нерва, 31 — тройничный нерв, 32 — </a:t>
            </a:r>
            <a:r>
              <a:rPr lang="ru-RU" sz="1600" dirty="0" err="1" smtClean="0"/>
              <a:t>варолиев</a:t>
            </a:r>
            <a:r>
              <a:rPr lang="ru-RU" sz="1600" dirty="0" smtClean="0"/>
              <a:t> мост, 33 — ножка мозжечка, 34 — </a:t>
            </a:r>
            <a:r>
              <a:rPr lang="ru-RU" sz="1600" dirty="0" err="1" smtClean="0"/>
              <a:t>глазодвигательный</a:t>
            </a:r>
            <a:r>
              <a:rPr lang="ru-RU" sz="1600" dirty="0" smtClean="0"/>
              <a:t> нерв</a:t>
            </a:r>
            <a:endParaRPr lang="ru-RU" sz="1600" dirty="0"/>
          </a:p>
        </p:txBody>
      </p:sp>
      <p:pic>
        <p:nvPicPr>
          <p:cNvPr id="5" name="Содержимое 4" descr="2.jpg"/>
          <p:cNvPicPr>
            <a:picLocks noGrp="1" noChangeAspect="1"/>
          </p:cNvPicPr>
          <p:nvPr>
            <p:ph sz="half" idx="1"/>
          </p:nvPr>
        </p:nvPicPr>
        <p:blipFill>
          <a:blip r:embed="rId2" cstate="print"/>
          <a:stretch>
            <a:fillRect/>
          </a:stretch>
        </p:blipFill>
        <p:spPr>
          <a:xfrm>
            <a:off x="4857752" y="214289"/>
            <a:ext cx="4286248" cy="6565893"/>
          </a:xfrm>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Отделы лицевого нерва</a:t>
            </a:r>
            <a:endParaRPr lang="ru-RU" dirty="0"/>
          </a:p>
        </p:txBody>
      </p:sp>
      <p:sp>
        <p:nvSpPr>
          <p:cNvPr id="3" name="Содержимое 2"/>
          <p:cNvSpPr>
            <a:spLocks noGrp="1"/>
          </p:cNvSpPr>
          <p:nvPr>
            <p:ph idx="1"/>
          </p:nvPr>
        </p:nvSpPr>
        <p:spPr>
          <a:xfrm>
            <a:off x="457200" y="1600200"/>
            <a:ext cx="8229600" cy="5114948"/>
          </a:xfrm>
        </p:spPr>
        <p:txBody>
          <a:bodyPr>
            <a:normAutofit fontScale="77500" lnSpcReduction="20000"/>
          </a:bodyPr>
          <a:lstStyle/>
          <a:p>
            <a:pPr>
              <a:buNone/>
            </a:pPr>
            <a:r>
              <a:rPr lang="ru-RU" dirty="0" smtClean="0"/>
              <a:t>		В лицевом канале нерв делится на ряд ветвей: </a:t>
            </a:r>
          </a:p>
          <a:p>
            <a:pPr marL="514350" indent="-514350">
              <a:buAutoNum type="arabicParenR"/>
            </a:pPr>
            <a:r>
              <a:rPr lang="ru-RU" dirty="0" smtClean="0"/>
              <a:t>большой каменистый нерв, который несет парасимпатические волокна к крыловидно-нёбному узлу; он выходит из канала через отверстие на верхней поверхности пирамиды; </a:t>
            </a:r>
          </a:p>
          <a:p>
            <a:pPr marL="514350" indent="-514350">
              <a:buAutoNum type="arabicParenR"/>
            </a:pPr>
            <a:r>
              <a:rPr lang="ru-RU" dirty="0" smtClean="0"/>
              <a:t>барабанную струну - смешанный нерв, отходит от лицевого нерва через </a:t>
            </a:r>
            <a:r>
              <a:rPr lang="ru-RU" dirty="0" err="1" smtClean="0"/>
              <a:t>барабаннокаменистую</a:t>
            </a:r>
            <a:r>
              <a:rPr lang="ru-RU" dirty="0" smtClean="0"/>
              <a:t> щель и идет вперед и вниз до соединения с язычным нервом. Нерв содержит афферентные вкусовые волокна от передней части языка и парасимпатические слюноотделительные волокна к подъязычной и подчелюстной слюнным железам; </a:t>
            </a:r>
          </a:p>
          <a:p>
            <a:pPr marL="514350" indent="-514350">
              <a:buAutoNum type="arabicParenR"/>
            </a:pPr>
            <a:r>
              <a:rPr lang="ru-RU" dirty="0" smtClean="0"/>
              <a:t>стременной нерв - двигательный нерв, иннервирует стременную мышцу барабанной полости.</a:t>
            </a:r>
            <a:endParaRPr lang="ru-RU" dirty="0"/>
          </a:p>
        </p:txBody>
      </p:sp>
    </p:spTree>
  </p:cSld>
  <p:clrMapOvr>
    <a:masterClrMapping/>
  </p:clrMapOvr>
  <p:transition spd="med">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4286248" cy="928670"/>
          </a:xfrm>
        </p:spPr>
        <p:txBody>
          <a:bodyPr>
            <a:normAutofit fontScale="90000"/>
          </a:bodyPr>
          <a:lstStyle/>
          <a:p>
            <a:r>
              <a:rPr lang="ru-RU" dirty="0" smtClean="0"/>
              <a:t>Анатомо-топографическая схема строения лицевого нерва:</a:t>
            </a:r>
            <a:br>
              <a:rPr lang="ru-RU" dirty="0" smtClean="0"/>
            </a:br>
            <a:endParaRPr lang="ru-RU" dirty="0"/>
          </a:p>
        </p:txBody>
      </p:sp>
      <p:sp>
        <p:nvSpPr>
          <p:cNvPr id="6" name="Текст 5"/>
          <p:cNvSpPr>
            <a:spLocks noGrp="1"/>
          </p:cNvSpPr>
          <p:nvPr>
            <p:ph type="body" idx="2"/>
          </p:nvPr>
        </p:nvSpPr>
        <p:spPr>
          <a:xfrm>
            <a:off x="1" y="642918"/>
            <a:ext cx="3571868" cy="6000792"/>
          </a:xfrm>
        </p:spPr>
        <p:txBody>
          <a:bodyPr>
            <a:noAutofit/>
          </a:bodyPr>
          <a:lstStyle/>
          <a:p>
            <a:r>
              <a:rPr lang="ru-RU" sz="1600" dirty="0" smtClean="0"/>
              <a:t>1 — дно IV желудочка, 2 — ядро лицевого нерва, 3 — шилососцевидное отверстие, 4 — задняя ушная мышца, 5 — затылочная вена, 6 — заднее брюшко двубрюшной мышцы, 7 — шилоподъязычная мышца, 8 — ветви лицевого нерва к мимической мускулатуре и подкожной мышце шеи, 9 — мышца, опускающая угол рта, 10 — подбородочная мышца, 11 — мышца, опускающая нижнюю губу, 12 — щёчная мышца, 13 — круговая мышца рта, 14, 15 — мышца, поднимающая верхнюю губу, 16 — </a:t>
            </a:r>
            <a:r>
              <a:rPr lang="ru-RU" sz="1600" dirty="0" err="1" smtClean="0"/>
              <a:t>cкуловая</a:t>
            </a:r>
            <a:r>
              <a:rPr lang="ru-RU" sz="1600" dirty="0" smtClean="0"/>
              <a:t> мышца, 17 — круговая мышца глаза, 18 — мышца, сморщивающая бровь, 19 — лобная мышца, 20 — барабанная струна, 21 — язычный нерв, 22 — </a:t>
            </a:r>
            <a:r>
              <a:rPr lang="ru-RU" sz="1600" dirty="0" err="1" smtClean="0"/>
              <a:t>крылонёбный</a:t>
            </a:r>
            <a:r>
              <a:rPr lang="ru-RU" sz="1600" dirty="0" smtClean="0"/>
              <a:t> узел, 23 — тройничный узел, 24 — внутренняя сонная артерия, 25 — промежуточный нерв, 26 — лицевой нерв, 27 — </a:t>
            </a:r>
            <a:r>
              <a:rPr lang="ru-RU" sz="1600" dirty="0" err="1" smtClean="0"/>
              <a:t>предверно-улитковый</a:t>
            </a:r>
            <a:r>
              <a:rPr lang="ru-RU" sz="1600" dirty="0" smtClean="0"/>
              <a:t> нерв</a:t>
            </a:r>
            <a:endParaRPr lang="ru-RU" sz="1600" dirty="0"/>
          </a:p>
        </p:txBody>
      </p:sp>
      <p:pic>
        <p:nvPicPr>
          <p:cNvPr id="7" name="Содержимое 6" descr="1.jpg"/>
          <p:cNvPicPr>
            <a:picLocks noGrp="1" noChangeAspect="1"/>
          </p:cNvPicPr>
          <p:nvPr>
            <p:ph sz="half" idx="1"/>
          </p:nvPr>
        </p:nvPicPr>
        <p:blipFill>
          <a:blip r:embed="rId2" cstate="print"/>
          <a:stretch>
            <a:fillRect/>
          </a:stretch>
        </p:blipFill>
        <p:spPr>
          <a:xfrm>
            <a:off x="3762232" y="642918"/>
            <a:ext cx="5381768" cy="4857784"/>
          </a:xfrm>
        </p:spPr>
      </p:pic>
    </p:spTree>
  </p:cSld>
  <p:clrMapOvr>
    <a:masterClrMapping/>
  </p:clrMapOvr>
  <p:transition spd="med">
    <p:pull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Заголовок 13"/>
          <p:cNvSpPr>
            <a:spLocks noGrp="1"/>
          </p:cNvSpPr>
          <p:nvPr>
            <p:ph type="title"/>
          </p:nvPr>
        </p:nvSpPr>
        <p:spPr>
          <a:xfrm>
            <a:off x="357158" y="285728"/>
            <a:ext cx="8229600" cy="1143000"/>
          </a:xfrm>
        </p:spPr>
        <p:txBody>
          <a:bodyPr>
            <a:prstTxWarp prst="textPlain">
              <a:avLst/>
            </a:prstTxWarp>
            <a:normAutofit/>
          </a:bodyPr>
          <a:lstStyle/>
          <a:p>
            <a:r>
              <a:rPr lang="ru-RU" sz="3200" b="1" i="1" dirty="0" smtClean="0"/>
              <a:t>Лицевой нерв</a:t>
            </a:r>
            <a:endParaRPr lang="ru-RU" sz="3200" b="1" i="1" dirty="0"/>
          </a:p>
        </p:txBody>
      </p:sp>
      <p:graphicFrame>
        <p:nvGraphicFramePr>
          <p:cNvPr id="16" name="Содержимое 15"/>
          <p:cNvGraphicFramePr>
            <a:graphicFrameLocks noGrp="1"/>
          </p:cNvGraphicFramePr>
          <p:nvPr>
            <p:ph idx="1"/>
          </p:nvPr>
        </p:nvGraphicFramePr>
        <p:xfrm>
          <a:off x="381001" y="1857364"/>
          <a:ext cx="8458198" cy="4486284"/>
        </p:xfrm>
        <a:graphic>
          <a:graphicData uri="http://schemas.openxmlformats.org/drawingml/2006/table">
            <a:tbl>
              <a:tblPr firstRow="1" bandRow="1">
                <a:tableStyleId>{5C22544A-7EE6-4342-B048-85BDC9FD1C3A}</a:tableStyleId>
              </a:tblPr>
              <a:tblGrid>
                <a:gridCol w="330371"/>
                <a:gridCol w="660801"/>
                <a:gridCol w="2114564"/>
                <a:gridCol w="5352462"/>
              </a:tblGrid>
              <a:tr h="182880">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 </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ФУНКЦИЯ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smtClean="0"/>
                        <a:t>СИМТОМ</a:t>
                      </a:r>
                      <a:r>
                        <a:rPr lang="ru-RU" baseline="0" smtClean="0"/>
                        <a:t> ДИСФУНКЦИИ</a:t>
                      </a:r>
                      <a:endParaRPr lang="ru-RU" dirty="0"/>
                    </a:p>
                  </a:txBody>
                  <a:tcPr>
                    <a:lnB w="12700" cap="flat" cmpd="sng" algn="ctr">
                      <a:solidFill>
                        <a:schemeClr val="tx1"/>
                      </a:solidFill>
                      <a:prstDash val="solid"/>
                      <a:round/>
                      <a:headEnd type="none" w="med" len="med"/>
                      <a:tailEnd type="none" w="med" len="med"/>
                    </a:lnB>
                  </a:tcPr>
                </a:tc>
              </a:tr>
              <a:tr h="920124">
                <a:tc rowSpan="3">
                  <a:txBody>
                    <a:bodyPr/>
                    <a:lstStyle/>
                    <a:p>
                      <a:endParaRPr lang="ru-RU" dirty="0"/>
                    </a:p>
                  </a:txBody>
                  <a:tcPr>
                    <a:lnT w="12700" cap="flat" cmpd="sng" algn="ctr">
                      <a:solidFill>
                        <a:schemeClr val="tx1"/>
                      </a:solidFill>
                      <a:prstDash val="solid"/>
                      <a:round/>
                      <a:headEnd type="none" w="med" len="med"/>
                      <a:tailEnd type="none" w="med" len="med"/>
                    </a:lnT>
                  </a:tcPr>
                </a:tc>
                <a:tc rowSpan="3">
                  <a:txBody>
                    <a:bodyPr/>
                    <a:lstStyle/>
                    <a:p>
                      <a:r>
                        <a:rPr lang="ru-RU" dirty="0" smtClean="0"/>
                        <a:t>Лицевой</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Моторная – лицевая мускулатура</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Вялость ушей, губ, неспособность закрывать</a:t>
                      </a:r>
                      <a:r>
                        <a:rPr lang="ru-RU" baseline="0" dirty="0" smtClean="0"/>
                        <a:t> веки, опущение верхней губы. При попытке оскалить зубы рот перетянут в здоровую сторону.</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93891">
                <a:tc vMerge="1">
                  <a:txBody>
                    <a:bodyPr/>
                    <a:lstStyle/>
                    <a:p>
                      <a:endParaRPr lang="ru-RU"/>
                    </a:p>
                  </a:txBody>
                  <a:tcPr/>
                </a:tc>
                <a:tc vMerge="1">
                  <a:txBody>
                    <a:bodyPr/>
                    <a:lstStyle/>
                    <a:p>
                      <a:endParaRPr lang="ru-RU"/>
                    </a:p>
                  </a:txBody>
                  <a:tcPr/>
                </a:tc>
                <a:tc>
                  <a:txBody>
                    <a:bodyPr/>
                    <a:lstStyle/>
                    <a:p>
                      <a:r>
                        <a:rPr lang="ru-RU" dirty="0" smtClean="0"/>
                        <a:t>Чувствительная – ростральные две трети языка.</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i="1" dirty="0" smtClean="0"/>
                        <a:t>Гипестезия </a:t>
                      </a:r>
                      <a:r>
                        <a:rPr lang="ru-RU" i="0" dirty="0" smtClean="0"/>
                        <a:t>языка</a:t>
                      </a:r>
                      <a:endParaRPr lang="ru-RU" i="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6309">
                <a:tc vMerge="1">
                  <a:txBody>
                    <a:bodyPr/>
                    <a:lstStyle/>
                    <a:p>
                      <a:endParaRPr lang="ru-RU"/>
                    </a:p>
                  </a:txBody>
                  <a:tcPr/>
                </a:tc>
                <a:tc vMerge="1">
                  <a:txBody>
                    <a:bodyPr/>
                    <a:lstStyle/>
                    <a:p>
                      <a:endParaRPr lang="ru-RU"/>
                    </a:p>
                  </a:txBody>
                  <a:tcPr/>
                </a:tc>
                <a:tc>
                  <a:txBody>
                    <a:bodyPr/>
                    <a:lstStyle/>
                    <a:p>
                      <a:r>
                        <a:rPr lang="ru-RU" dirty="0" smtClean="0"/>
                        <a:t>Парасимпатическая – волокна, иннервирующие</a:t>
                      </a:r>
                      <a:r>
                        <a:rPr lang="ru-RU" baseline="0" dirty="0" smtClean="0"/>
                        <a:t> слезную и слюнные железы (нижнечелюстную и подъязычную)</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i="0" dirty="0" smtClean="0"/>
                        <a:t>Пониженная </a:t>
                      </a:r>
                      <a:r>
                        <a:rPr lang="ru-RU" i="0" baseline="0" dirty="0" smtClean="0"/>
                        <a:t> выработка слез</a:t>
                      </a:r>
                      <a:endParaRPr lang="ru-RU" i="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09600"/>
            <a:ext cx="8077200" cy="5486400"/>
          </a:xfrm>
        </p:spPr>
        <p:txBody>
          <a:bodyPr>
            <a:normAutofit fontScale="77500" lnSpcReduction="20000"/>
          </a:bodyPr>
          <a:lstStyle/>
          <a:p>
            <a:pPr algn="ctr">
              <a:buNone/>
            </a:pPr>
            <a:r>
              <a:rPr lang="ru-RU" sz="4600" dirty="0" smtClean="0"/>
              <a:t>        </a:t>
            </a:r>
            <a:r>
              <a:rPr lang="ru-RU" sz="4600" dirty="0" smtClean="0">
                <a:ln>
                  <a:solidFill>
                    <a:schemeClr val="accent2">
                      <a:lumMod val="60000"/>
                      <a:lumOff val="40000"/>
                    </a:schemeClr>
                  </a:solidFill>
                </a:ln>
              </a:rPr>
              <a:t>Патология и клинические симптомы</a:t>
            </a:r>
          </a:p>
          <a:p>
            <a:pPr>
              <a:buNone/>
            </a:pPr>
            <a:r>
              <a:rPr lang="ru-RU" dirty="0" smtClean="0"/>
              <a:t>         </a:t>
            </a:r>
            <a:r>
              <a:rPr lang="ru-RU" sz="2600" b="1" dirty="0" smtClean="0"/>
              <a:t>Клинические симптомы зависят от уровня поражения. Например, если повреждение является внешним по отношению к лицевому каналу, будут присутствовать признаки, характерные для паралича лицевой мускулатуры: </a:t>
            </a:r>
            <a:br>
              <a:rPr lang="ru-RU" sz="2600" b="1" dirty="0" smtClean="0"/>
            </a:br>
            <a:r>
              <a:rPr lang="ru-RU" sz="2600" b="1" dirty="0" smtClean="0"/>
              <a:t>• неспособность закрыть глазную щель; </a:t>
            </a:r>
            <a:br>
              <a:rPr lang="ru-RU" sz="2600" b="1" dirty="0" smtClean="0"/>
            </a:br>
            <a:r>
              <a:rPr lang="ru-RU" sz="2600" b="1" dirty="0" smtClean="0"/>
              <a:t>• парез или паралич комиссуры губ на пораженной стороне; </a:t>
            </a:r>
            <a:br>
              <a:rPr lang="ru-RU" sz="2600" b="1" dirty="0" smtClean="0"/>
            </a:br>
            <a:r>
              <a:rPr lang="ru-RU" sz="2600" b="1" dirty="0" smtClean="0"/>
              <a:t>• ухудшение движения ушной раковины на поврежденной стороне; </a:t>
            </a:r>
            <a:br>
              <a:rPr lang="ru-RU" sz="2600" b="1" dirty="0" smtClean="0"/>
            </a:br>
            <a:r>
              <a:rPr lang="ru-RU" sz="2600" b="1" dirty="0" smtClean="0"/>
              <a:t>• ассиметричное отклонение носового зеркала к здоровой стороне, как результат тонуса мышц носа, не встречающих противодействия; </a:t>
            </a:r>
            <a:br>
              <a:rPr lang="ru-RU" sz="2600" b="1" dirty="0" smtClean="0"/>
            </a:br>
            <a:r>
              <a:rPr lang="ru-RU" sz="2600" b="1" dirty="0" smtClean="0"/>
              <a:t>• иногда, небольшое расширение зрачка, вследствие снижения тонуса сферической глазной мышцы, на пораженной стороне. </a:t>
            </a:r>
            <a:br>
              <a:rPr lang="ru-RU" sz="2600" b="1" dirty="0" smtClean="0"/>
            </a:br>
            <a:r>
              <a:rPr lang="ru-RU" sz="2600" b="1" dirty="0" smtClean="0"/>
              <a:t>Паралич лица может быть как односторонним, так и двусторонним, и не всегда связан с поражением лицевой мускулатуры. </a:t>
            </a:r>
            <a:br>
              <a:rPr lang="ru-RU" sz="2600" b="1" dirty="0" smtClean="0"/>
            </a:br>
            <a:endParaRPr lang="ru-RU" sz="2600" b="1"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714620"/>
          </a:xfrm>
        </p:spPr>
        <p:txBody>
          <a:bodyPr>
            <a:normAutofit fontScale="90000"/>
          </a:bodyPr>
          <a:lstStyle/>
          <a:p>
            <a:r>
              <a:rPr lang="ru-RU" sz="1800" dirty="0" smtClean="0"/>
              <a:t>Отит среднего и внутреннего уха. При отите среднего и внутреннего уха лицевой нерв вовлекается в воспалительный процесс. У таких пациентов может присутствовать односторонний синдром Хорнера</a:t>
            </a:r>
            <a:br>
              <a:rPr lang="ru-RU" sz="1800" dirty="0" smtClean="0"/>
            </a:br>
            <a:r>
              <a:rPr lang="ru-RU" sz="1800" b="1" dirty="0" smtClean="0">
                <a:ln>
                  <a:solidFill>
                    <a:schemeClr val="accent2">
                      <a:lumMod val="60000"/>
                      <a:lumOff val="40000"/>
                    </a:schemeClr>
                  </a:solidFill>
                </a:ln>
              </a:rPr>
              <a:t> Клинические признаки: </a:t>
            </a:r>
            <a:r>
              <a:rPr lang="ru-RU" sz="1800" b="1" dirty="0" smtClean="0"/>
              <a:t/>
            </a:r>
            <a:br>
              <a:rPr lang="ru-RU" sz="1800" b="1" dirty="0" smtClean="0"/>
            </a:br>
            <a:r>
              <a:rPr lang="ru-RU" sz="1800" b="1" dirty="0" smtClean="0"/>
              <a:t>     • запавшее глазное яблоко; </a:t>
            </a:r>
            <a:br>
              <a:rPr lang="ru-RU" sz="1800" b="1" dirty="0" smtClean="0"/>
            </a:br>
            <a:r>
              <a:rPr lang="ru-RU" sz="1800" b="1" dirty="0" smtClean="0"/>
              <a:t>• сужение зрачка (</a:t>
            </a:r>
            <a:r>
              <a:rPr lang="ru-RU" sz="1800" b="1" dirty="0" err="1" smtClean="0"/>
              <a:t>миоз</a:t>
            </a:r>
            <a:r>
              <a:rPr lang="ru-RU" sz="1800" b="1" dirty="0" smtClean="0"/>
              <a:t>); </a:t>
            </a:r>
            <a:br>
              <a:rPr lang="ru-RU" sz="1800" b="1" dirty="0" smtClean="0"/>
            </a:br>
            <a:r>
              <a:rPr lang="ru-RU" sz="1800" b="1" dirty="0" smtClean="0"/>
              <a:t>      • выпадение третьего века; </a:t>
            </a:r>
            <a:br>
              <a:rPr lang="ru-RU" sz="1800" b="1" dirty="0" smtClean="0"/>
            </a:br>
            <a:r>
              <a:rPr lang="ru-RU" sz="1800" b="1" dirty="0" smtClean="0"/>
              <a:t>                 • опущение верхнего века (птоз); </a:t>
            </a:r>
            <a:br>
              <a:rPr lang="ru-RU" sz="1800" b="1" dirty="0" smtClean="0"/>
            </a:br>
            <a:r>
              <a:rPr lang="ru-RU" sz="1800" b="1" dirty="0" smtClean="0"/>
              <a:t>                                                               • при этом животное не ощущает никакой болезненности</a:t>
            </a:r>
            <a:endParaRPr lang="ru-RU" sz="1800" b="1" dirty="0"/>
          </a:p>
        </p:txBody>
      </p:sp>
      <p:pic>
        <p:nvPicPr>
          <p:cNvPr id="4" name="Содержимое 3" descr="untitled.bmp"/>
          <p:cNvPicPr>
            <a:picLocks noGrp="1" noChangeAspect="1"/>
          </p:cNvPicPr>
          <p:nvPr>
            <p:ph idx="1"/>
          </p:nvPr>
        </p:nvPicPr>
        <p:blipFill>
          <a:blip r:embed="rId3" cstate="print"/>
          <a:stretch>
            <a:fillRect/>
          </a:stretch>
        </p:blipFill>
        <p:spPr>
          <a:xfrm>
            <a:off x="428596" y="3125228"/>
            <a:ext cx="8072494" cy="3518482"/>
          </a:xfrm>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p:nvPr>
        </p:nvSpPr>
        <p:spPr>
          <a:xfrm>
            <a:off x="609600" y="457200"/>
            <a:ext cx="8153400" cy="609600"/>
          </a:xfrm>
        </p:spPr>
        <p:txBody>
          <a:bodyPr/>
          <a:lstStyle/>
          <a:p>
            <a:pPr eaLnBrk="1" hangingPunct="1">
              <a:defRPr/>
            </a:pPr>
            <a:r>
              <a:rPr lang="ru-RU" sz="6000" smtClean="0">
                <a:latin typeface="Monotype Corsiva" pitchFamily="66" charset="0"/>
              </a:rPr>
              <a:t>Парез лицевого нерва</a:t>
            </a:r>
          </a:p>
        </p:txBody>
      </p:sp>
      <p:pic>
        <p:nvPicPr>
          <p:cNvPr id="50186" name="Picture 10" descr="парез лицевого нерва"/>
          <p:cNvPicPr>
            <a:picLocks noGrp="1" noChangeAspect="1" noChangeArrowheads="1"/>
          </p:cNvPicPr>
          <p:nvPr>
            <p:ph sz="half" idx="3"/>
          </p:nvPr>
        </p:nvPicPr>
        <p:blipFill>
          <a:blip r:embed="rId2" cstate="print"/>
          <a:srcRect/>
          <a:stretch>
            <a:fillRect/>
          </a:stretch>
        </p:blipFill>
        <p:spPr>
          <a:xfrm>
            <a:off x="4953000" y="1676400"/>
            <a:ext cx="4038600" cy="4359275"/>
          </a:xfrm>
        </p:spPr>
      </p:pic>
      <p:pic>
        <p:nvPicPr>
          <p:cNvPr id="50187" name="Picture 11" descr="паралич лицевого нерва"/>
          <p:cNvPicPr>
            <a:picLocks noGrp="1" noChangeAspect="1" noChangeArrowheads="1"/>
          </p:cNvPicPr>
          <p:nvPr>
            <p:ph sz="quarter" idx="1"/>
          </p:nvPr>
        </p:nvPicPr>
        <p:blipFill>
          <a:blip r:embed="rId3" cstate="print"/>
          <a:srcRect/>
          <a:stretch>
            <a:fillRect/>
          </a:stretch>
        </p:blipFill>
        <p:spPr>
          <a:xfrm>
            <a:off x="304800" y="1676400"/>
            <a:ext cx="4419600" cy="43434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0180"/>
                                        </p:tgtEl>
                                        <p:attrNameLst>
                                          <p:attrName>style.visibility</p:attrName>
                                        </p:attrNameLst>
                                      </p:cBhvr>
                                      <p:to>
                                        <p:strVal val="visible"/>
                                      </p:to>
                                    </p:set>
                                    <p:anim calcmode="discrete" valueType="clr">
                                      <p:cBhvr override="childStyle">
                                        <p:cTn id="7" dur="80"/>
                                        <p:tgtEl>
                                          <p:spTgt spid="5018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0180"/>
                                        </p:tgtEl>
                                        <p:attrNameLst>
                                          <p:attrName>fillcolor</p:attrName>
                                        </p:attrNameLst>
                                      </p:cBhvr>
                                      <p:tavLst>
                                        <p:tav tm="0">
                                          <p:val>
                                            <p:clrVal>
                                              <a:schemeClr val="accent2"/>
                                            </p:clrVal>
                                          </p:val>
                                        </p:tav>
                                        <p:tav tm="50000">
                                          <p:val>
                                            <p:clrVal>
                                              <a:schemeClr val="hlink"/>
                                            </p:clrVal>
                                          </p:val>
                                        </p:tav>
                                      </p:tavLst>
                                    </p:anim>
                                    <p:set>
                                      <p:cBhvr>
                                        <p:cTn id="9" dur="80"/>
                                        <p:tgtEl>
                                          <p:spTgt spid="5018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50187"/>
                                        </p:tgtEl>
                                        <p:attrNameLst>
                                          <p:attrName>style.visibility</p:attrName>
                                        </p:attrNameLst>
                                      </p:cBhvr>
                                      <p:to>
                                        <p:strVal val="visible"/>
                                      </p:to>
                                    </p:set>
                                    <p:animEffect transition="in" filter="diamond(in)">
                                      <p:cBhvr>
                                        <p:cTn id="14" dur="2000"/>
                                        <p:tgtEl>
                                          <p:spTgt spid="50187"/>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50186"/>
                                        </p:tgtEl>
                                        <p:attrNameLst>
                                          <p:attrName>style.visibility</p:attrName>
                                        </p:attrNameLst>
                                      </p:cBhvr>
                                      <p:to>
                                        <p:strVal val="visible"/>
                                      </p:to>
                                    </p:set>
                                    <p:animEffect transition="in" filter="checkerboard(across)">
                                      <p:cBhvr>
                                        <p:cTn id="19" dur="500"/>
                                        <p:tgtEl>
                                          <p:spTgt spid="50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143000"/>
          </a:xfrm>
        </p:spPr>
        <p:txBody>
          <a:bodyPr>
            <a:prstTxWarp prst="textStop">
              <a:avLst/>
            </a:prstTxWarp>
            <a:normAutofit/>
          </a:bodyPr>
          <a:lstStyle/>
          <a:p>
            <a:r>
              <a:rPr lang="ru-RU" sz="3200" b="1" dirty="0" smtClean="0"/>
              <a:t>Клиническое исследование функции</a:t>
            </a:r>
            <a:br>
              <a:rPr lang="ru-RU" sz="3200" b="1" dirty="0" smtClean="0"/>
            </a:br>
            <a:r>
              <a:rPr lang="ru-RU" sz="3200" b="1" dirty="0" smtClean="0"/>
              <a:t>лицевого нерва</a:t>
            </a:r>
            <a:endParaRPr lang="ru-RU" sz="3200" b="1" dirty="0"/>
          </a:p>
        </p:txBody>
      </p:sp>
      <p:graphicFrame>
        <p:nvGraphicFramePr>
          <p:cNvPr id="4" name="Содержимое 3"/>
          <p:cNvGraphicFramePr>
            <a:graphicFrameLocks noGrp="1"/>
          </p:cNvGraphicFramePr>
          <p:nvPr>
            <p:ph idx="1"/>
          </p:nvPr>
        </p:nvGraphicFramePr>
        <p:xfrm>
          <a:off x="0" y="1828800"/>
          <a:ext cx="9144000" cy="2501874"/>
        </p:xfrm>
        <a:graphic>
          <a:graphicData uri="http://schemas.openxmlformats.org/drawingml/2006/table">
            <a:tbl>
              <a:tblPr firstRow="1" bandRow="1">
                <a:tableStyleId>{5C22544A-7EE6-4342-B048-85BDC9FD1C3A}</a:tableStyleId>
              </a:tblPr>
              <a:tblGrid>
                <a:gridCol w="357158"/>
                <a:gridCol w="1198571"/>
                <a:gridCol w="2857520"/>
                <a:gridCol w="2222515"/>
                <a:gridCol w="2508236"/>
              </a:tblGrid>
              <a:tr h="185420">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КЛИНИЧЕСКИЙ ТЕСТ</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НОРМАЛЬНАЯ РЕАКЦИЯ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 НОРМАЛЬНАЯ РЕАКЦИЯ</a:t>
                      </a:r>
                      <a:endParaRPr lang="ru-RU" dirty="0"/>
                    </a:p>
                  </a:txBody>
                  <a:tcPr>
                    <a:lnB w="12700" cap="flat" cmpd="sng" algn="ctr">
                      <a:solidFill>
                        <a:schemeClr val="tx1"/>
                      </a:solidFill>
                      <a:prstDash val="solid"/>
                      <a:round/>
                      <a:headEnd type="none" w="med" len="med"/>
                      <a:tailEnd type="none" w="med" len="med"/>
                    </a:lnB>
                  </a:tcPr>
                </a:tc>
              </a:tr>
              <a:tr h="360052">
                <a:tc rowSpan="4">
                  <a:txBody>
                    <a:bodyPr/>
                    <a:lstStyle/>
                    <a:p>
                      <a:endParaRPr lang="ru-RU" dirty="0"/>
                    </a:p>
                  </a:txBody>
                  <a:tcPr>
                    <a:lnT w="12700" cap="flat" cmpd="sng" algn="ctr">
                      <a:solidFill>
                        <a:schemeClr val="tx1"/>
                      </a:solidFill>
                      <a:prstDash val="solid"/>
                      <a:round/>
                      <a:headEnd type="none" w="med" len="med"/>
                      <a:tailEnd type="none" w="med" len="med"/>
                    </a:lnT>
                  </a:tcPr>
                </a:tc>
                <a:tc rowSpan="4">
                  <a:txBody>
                    <a:bodyPr/>
                    <a:lstStyle/>
                    <a:p>
                      <a:r>
                        <a:rPr lang="ru-RU" dirty="0" smtClean="0"/>
                        <a:t>Лицевой</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1. Ущипнуть кожу</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r>
                        <a:rPr lang="ru-RU" dirty="0" smtClean="0"/>
                        <a:t>Моргание</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r>
                        <a:rPr lang="ru-RU" dirty="0" smtClean="0"/>
                        <a:t>Моргание отсутствует ,</a:t>
                      </a:r>
                      <a:r>
                        <a:rPr lang="ru-RU" baseline="0" dirty="0" smtClean="0"/>
                        <a:t> однако чувствительность присутствует</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5637">
                <a:tc vMerge="1">
                  <a:txBody>
                    <a:bodyPr/>
                    <a:lstStyle/>
                    <a:p>
                      <a:endParaRPr lang="ru-RU"/>
                    </a:p>
                  </a:txBody>
                  <a:tcPr/>
                </a:tc>
                <a:tc vMerge="1">
                  <a:txBody>
                    <a:bodyPr/>
                    <a:lstStyle/>
                    <a:p>
                      <a:endParaRPr lang="ru-RU"/>
                    </a:p>
                  </a:txBody>
                  <a:tcPr/>
                </a:tc>
                <a:tc>
                  <a:txBody>
                    <a:bodyPr/>
                    <a:lstStyle/>
                    <a:p>
                      <a:r>
                        <a:rPr lang="ru-RU" dirty="0" smtClean="0"/>
                        <a:t>1.Роговичный рефлекс</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440317">
                <a:tc vMerge="1">
                  <a:txBody>
                    <a:bodyPr/>
                    <a:lstStyle/>
                    <a:p>
                      <a:endParaRPr lang="ru-RU"/>
                    </a:p>
                  </a:txBody>
                  <a:tcPr/>
                </a:tc>
                <a:tc vMerge="1">
                  <a:txBody>
                    <a:bodyPr/>
                    <a:lstStyle/>
                    <a:p>
                      <a:endParaRPr lang="ru-RU"/>
                    </a:p>
                  </a:txBody>
                  <a:tcPr/>
                </a:tc>
                <a:tc>
                  <a:txBody>
                    <a:bodyPr/>
                    <a:lstStyle/>
                    <a:p>
                      <a:r>
                        <a:rPr lang="ru-RU" dirty="0" smtClean="0"/>
                        <a:t>2.Палпебральный</a:t>
                      </a:r>
                      <a:r>
                        <a:rPr lang="ru-RU" baseline="0" dirty="0" smtClean="0"/>
                        <a:t> рефлекс</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132489">
                <a:tc vMerge="1">
                  <a:txBody>
                    <a:bodyPr/>
                    <a:lstStyle/>
                    <a:p>
                      <a:endParaRPr lang="ru-RU"/>
                    </a:p>
                  </a:txBody>
                  <a:tcPr/>
                </a:tc>
                <a:tc vMerge="1">
                  <a:txBody>
                    <a:bodyPr/>
                    <a:lstStyle/>
                    <a:p>
                      <a:endParaRPr lang="ru-RU"/>
                    </a:p>
                  </a:txBody>
                  <a:tcPr/>
                </a:tc>
                <a:tc>
                  <a:txBody>
                    <a:bodyPr/>
                    <a:lstStyle/>
                    <a:p>
                      <a:r>
                        <a:rPr lang="ru-RU" dirty="0" smtClean="0"/>
                        <a:t>3.Тест слез Ширмера</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Нормальное выделение слезы</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Пониженное выделение слезы</a:t>
                      </a:r>
                      <a:endParaRPr lang="ru-RU"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r>
              <a:rPr lang="ru-RU" sz="3200" i="1" dirty="0" smtClean="0">
                <a:latin typeface="Monotype Corsiva" pitchFamily="66" charset="0"/>
              </a:rPr>
              <a:t>Методы диагностики </a:t>
            </a:r>
            <a:r>
              <a:rPr lang="ru-RU" sz="3200" i="1" dirty="0" smtClean="0">
                <a:latin typeface="Monotype Corsiva" pitchFamily="66" charset="0"/>
              </a:rPr>
              <a:t>неврологии </a:t>
            </a:r>
            <a:r>
              <a:rPr lang="ru-RU" sz="3200" i="1" dirty="0" smtClean="0">
                <a:latin typeface="Monotype Corsiva" pitchFamily="66" charset="0"/>
              </a:rPr>
              <a:t>лицевого </a:t>
            </a:r>
            <a:r>
              <a:rPr lang="ru-RU" sz="3200" i="1" dirty="0" smtClean="0">
                <a:latin typeface="Monotype Corsiva" pitchFamily="66" charset="0"/>
              </a:rPr>
              <a:t>нерва</a:t>
            </a:r>
            <a:r>
              <a:rPr lang="ru-RU" sz="2800" i="1" dirty="0" smtClean="0"/>
              <a:t> </a:t>
            </a:r>
            <a:r>
              <a:rPr lang="ru-RU" sz="2800" i="1" dirty="0" smtClean="0"/>
              <a:t/>
            </a:r>
            <a:br>
              <a:rPr lang="ru-RU" sz="2800" i="1" dirty="0" smtClean="0"/>
            </a:br>
            <a:endParaRPr lang="ru-RU" sz="2800" i="1" dirty="0" smtClean="0"/>
          </a:p>
        </p:txBody>
      </p:sp>
      <p:sp>
        <p:nvSpPr>
          <p:cNvPr id="45059" name="Rectangle 3"/>
          <p:cNvSpPr>
            <a:spLocks noGrp="1" noChangeArrowheads="1"/>
          </p:cNvSpPr>
          <p:nvPr>
            <p:ph type="body" idx="1"/>
          </p:nvPr>
        </p:nvSpPr>
        <p:spPr>
          <a:xfrm>
            <a:off x="457200" y="1219200"/>
            <a:ext cx="8229600" cy="4530725"/>
          </a:xfrm>
        </p:spPr>
        <p:txBody>
          <a:bodyPr/>
          <a:lstStyle/>
          <a:p>
            <a:pPr eaLnBrk="1" hangingPunct="1">
              <a:buFont typeface="Wingdings" pitchFamily="2" charset="2"/>
              <a:buChar char="Ø"/>
              <a:defRPr/>
            </a:pPr>
            <a:r>
              <a:rPr lang="ru-RU" smtClean="0"/>
              <a:t>Клинический неврологический осмотр</a:t>
            </a:r>
          </a:p>
          <a:p>
            <a:pPr eaLnBrk="1" hangingPunct="1">
              <a:buFont typeface="Wingdings" pitchFamily="2" charset="2"/>
              <a:buChar char="Ø"/>
              <a:defRPr/>
            </a:pPr>
            <a:r>
              <a:rPr lang="ru-RU" smtClean="0"/>
              <a:t>Инструментальные методы</a:t>
            </a:r>
          </a:p>
          <a:p>
            <a:pPr eaLnBrk="1" hangingPunct="1">
              <a:buFont typeface="Wingdings" pitchFamily="2" charset="2"/>
              <a:buChar char="ü"/>
              <a:defRPr/>
            </a:pPr>
            <a:r>
              <a:rPr lang="ru-RU" smtClean="0"/>
              <a:t> Электромиография </a:t>
            </a:r>
          </a:p>
          <a:p>
            <a:pPr eaLnBrk="1" hangingPunct="1">
              <a:buFont typeface="Wingdings" pitchFamily="2" charset="2"/>
              <a:buChar char="ü"/>
              <a:defRPr/>
            </a:pPr>
            <a:r>
              <a:rPr lang="ru-RU" smtClean="0"/>
              <a:t>Допплерография с оценкой кровообращения в вертебрально-базиллярном бассейне </a:t>
            </a:r>
          </a:p>
          <a:p>
            <a:pPr eaLnBrk="1" hangingPunct="1">
              <a:buFont typeface="Wingdings" pitchFamily="2" charset="2"/>
              <a:buChar char="ü"/>
              <a:defRPr/>
            </a:pPr>
            <a:r>
              <a:rPr lang="ru-RU" smtClean="0"/>
              <a:t>КТ головного мозга </a:t>
            </a:r>
          </a:p>
          <a:p>
            <a:pPr eaLnBrk="1" hangingPunct="1">
              <a:buFont typeface="Wingdings" pitchFamily="2" charset="2"/>
              <a:buChar char="ü"/>
              <a:defRPr/>
            </a:pPr>
            <a:r>
              <a:rPr lang="ru-RU" smtClean="0"/>
              <a:t>МРТ головного мозга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fade">
                                      <p:cBhvr>
                                        <p:cTn id="7" dur="770" decel="100000"/>
                                        <p:tgtEl>
                                          <p:spTgt spid="45058"/>
                                        </p:tgtEl>
                                      </p:cBhvr>
                                    </p:animEffect>
                                    <p:animScale>
                                      <p:cBhvr>
                                        <p:cTn id="8" dur="770" decel="100000"/>
                                        <p:tgtEl>
                                          <p:spTgt spid="45058"/>
                                        </p:tgtEl>
                                      </p:cBhvr>
                                      <p:from x="10000" y="10000"/>
                                      <p:to x="200000" y="450000"/>
                                    </p:animScale>
                                    <p:animScale>
                                      <p:cBhvr>
                                        <p:cTn id="9" dur="1230" accel="100000" fill="hold">
                                          <p:stCondLst>
                                            <p:cond delay="770"/>
                                          </p:stCondLst>
                                        </p:cTn>
                                        <p:tgtEl>
                                          <p:spTgt spid="45058"/>
                                        </p:tgtEl>
                                      </p:cBhvr>
                                      <p:from x="200000" y="450000"/>
                                      <p:to x="100000" y="100000"/>
                                    </p:animScale>
                                    <p:set>
                                      <p:cBhvr>
                                        <p:cTn id="10" dur="770" fill="hold"/>
                                        <p:tgtEl>
                                          <p:spTgt spid="45058"/>
                                        </p:tgtEl>
                                        <p:attrNameLst>
                                          <p:attrName>ppt_x</p:attrName>
                                        </p:attrNameLst>
                                      </p:cBhvr>
                                      <p:to>
                                        <p:strVal val="(0.5)"/>
                                      </p:to>
                                    </p:set>
                                    <p:anim from="(0.5)" to="(#ppt_x)" calcmode="lin" valueType="num">
                                      <p:cBhvr>
                                        <p:cTn id="11" dur="1230" accel="100000" fill="hold">
                                          <p:stCondLst>
                                            <p:cond delay="770"/>
                                          </p:stCondLst>
                                        </p:cTn>
                                        <p:tgtEl>
                                          <p:spTgt spid="45058"/>
                                        </p:tgtEl>
                                        <p:attrNameLst>
                                          <p:attrName>ppt_x</p:attrName>
                                        </p:attrNameLst>
                                      </p:cBhvr>
                                    </p:anim>
                                    <p:set>
                                      <p:cBhvr>
                                        <p:cTn id="12" dur="770" fill="hold"/>
                                        <p:tgtEl>
                                          <p:spTgt spid="45058"/>
                                        </p:tgtEl>
                                        <p:attrNameLst>
                                          <p:attrName>ppt_y</p:attrName>
                                        </p:attrNameLst>
                                      </p:cBhvr>
                                      <p:to>
                                        <p:strVal val="(#ppt_y+0.4)"/>
                                      </p:to>
                                    </p:set>
                                    <p:anim from="(#ppt_y+0.4)" to="(#ppt_y)" calcmode="lin" valueType="num">
                                      <p:cBhvr>
                                        <p:cTn id="13" dur="1230" accel="100000" fill="hold">
                                          <p:stCondLst>
                                            <p:cond delay="770"/>
                                          </p:stCondLst>
                                        </p:cTn>
                                        <p:tgtEl>
                                          <p:spTgt spid="45058"/>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39" presetClass="entr" presetSubtype="0" accel="100000" fill="hold" nodeType="clickEffect">
                                  <p:stCondLst>
                                    <p:cond delay="0"/>
                                  </p:stCondLst>
                                  <p:childTnLst>
                                    <p:set>
                                      <p:cBhvr>
                                        <p:cTn id="17" dur="1" fill="hold">
                                          <p:stCondLst>
                                            <p:cond delay="0"/>
                                          </p:stCondLst>
                                        </p:cTn>
                                        <p:tgtEl>
                                          <p:spTgt spid="45059">
                                            <p:txEl>
                                              <p:pRg st="0" end="0"/>
                                            </p:txEl>
                                          </p:spTgt>
                                        </p:tgtEl>
                                        <p:attrNameLst>
                                          <p:attrName>style.visibility</p:attrName>
                                        </p:attrNameLst>
                                      </p:cBhvr>
                                      <p:to>
                                        <p:strVal val="visible"/>
                                      </p:to>
                                    </p:set>
                                    <p:anim calcmode="lin" valueType="num">
                                      <p:cBhvr>
                                        <p:cTn id="18" dur="500" fill="hold"/>
                                        <p:tgtEl>
                                          <p:spTgt spid="45059">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500" fill="hold"/>
                                        <p:tgtEl>
                                          <p:spTgt spid="45059">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500" fill="hold"/>
                                        <p:tgtEl>
                                          <p:spTgt spid="45059">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9" presetClass="entr" presetSubtype="0" accel="100000" fill="hold" nodeType="clickEffect">
                                  <p:stCondLst>
                                    <p:cond delay="0"/>
                                  </p:stCondLst>
                                  <p:childTnLst>
                                    <p:set>
                                      <p:cBhvr>
                                        <p:cTn id="25" dur="1" fill="hold">
                                          <p:stCondLst>
                                            <p:cond delay="0"/>
                                          </p:stCondLst>
                                        </p:cTn>
                                        <p:tgtEl>
                                          <p:spTgt spid="45059">
                                            <p:txEl>
                                              <p:pRg st="1" end="1"/>
                                            </p:txEl>
                                          </p:spTgt>
                                        </p:tgtEl>
                                        <p:attrNameLst>
                                          <p:attrName>style.visibility</p:attrName>
                                        </p:attrNameLst>
                                      </p:cBhvr>
                                      <p:to>
                                        <p:strVal val="visible"/>
                                      </p:to>
                                    </p:set>
                                    <p:anim calcmode="lin" valueType="num">
                                      <p:cBhvr>
                                        <p:cTn id="26" dur="500" fill="hold"/>
                                        <p:tgtEl>
                                          <p:spTgt spid="45059">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7" dur="500" fill="hold"/>
                                        <p:tgtEl>
                                          <p:spTgt spid="45059">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8" dur="500" fill="hold"/>
                                        <p:tgtEl>
                                          <p:spTgt spid="45059">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9"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9" presetClass="entr" presetSubtype="0" accel="100000" fill="hold" nodeType="clickEffect">
                                  <p:stCondLst>
                                    <p:cond delay="0"/>
                                  </p:stCondLst>
                                  <p:childTnLst>
                                    <p:set>
                                      <p:cBhvr>
                                        <p:cTn id="33" dur="1" fill="hold">
                                          <p:stCondLst>
                                            <p:cond delay="0"/>
                                          </p:stCondLst>
                                        </p:cTn>
                                        <p:tgtEl>
                                          <p:spTgt spid="45059">
                                            <p:txEl>
                                              <p:pRg st="2" end="2"/>
                                            </p:txEl>
                                          </p:spTgt>
                                        </p:tgtEl>
                                        <p:attrNameLst>
                                          <p:attrName>style.visibility</p:attrName>
                                        </p:attrNameLst>
                                      </p:cBhvr>
                                      <p:to>
                                        <p:strVal val="visible"/>
                                      </p:to>
                                    </p:set>
                                    <p:anim calcmode="lin" valueType="num">
                                      <p:cBhvr>
                                        <p:cTn id="34" dur="500" fill="hold"/>
                                        <p:tgtEl>
                                          <p:spTgt spid="45059">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5" dur="500" fill="hold"/>
                                        <p:tgtEl>
                                          <p:spTgt spid="45059">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6" dur="500" fill="hold"/>
                                        <p:tgtEl>
                                          <p:spTgt spid="45059">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7"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9" presetClass="entr" presetSubtype="0" accel="100000" fill="hold" nodeType="clickEffect">
                                  <p:stCondLst>
                                    <p:cond delay="0"/>
                                  </p:stCondLst>
                                  <p:childTnLst>
                                    <p:set>
                                      <p:cBhvr>
                                        <p:cTn id="41" dur="1" fill="hold">
                                          <p:stCondLst>
                                            <p:cond delay="0"/>
                                          </p:stCondLst>
                                        </p:cTn>
                                        <p:tgtEl>
                                          <p:spTgt spid="45059">
                                            <p:txEl>
                                              <p:pRg st="3" end="3"/>
                                            </p:txEl>
                                          </p:spTgt>
                                        </p:tgtEl>
                                        <p:attrNameLst>
                                          <p:attrName>style.visibility</p:attrName>
                                        </p:attrNameLst>
                                      </p:cBhvr>
                                      <p:to>
                                        <p:strVal val="visible"/>
                                      </p:to>
                                    </p:set>
                                    <p:anim calcmode="lin" valueType="num">
                                      <p:cBhvr>
                                        <p:cTn id="42" dur="500" fill="hold"/>
                                        <p:tgtEl>
                                          <p:spTgt spid="45059">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3" dur="500" fill="hold"/>
                                        <p:tgtEl>
                                          <p:spTgt spid="45059">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4" dur="500" fill="hold"/>
                                        <p:tgtEl>
                                          <p:spTgt spid="45059">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45"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39" presetClass="entr" presetSubtype="0" accel="100000" fill="hold" nodeType="clickEffect">
                                  <p:stCondLst>
                                    <p:cond delay="0"/>
                                  </p:stCondLst>
                                  <p:childTnLst>
                                    <p:set>
                                      <p:cBhvr>
                                        <p:cTn id="49" dur="1" fill="hold">
                                          <p:stCondLst>
                                            <p:cond delay="0"/>
                                          </p:stCondLst>
                                        </p:cTn>
                                        <p:tgtEl>
                                          <p:spTgt spid="45059">
                                            <p:txEl>
                                              <p:pRg st="4" end="4"/>
                                            </p:txEl>
                                          </p:spTgt>
                                        </p:tgtEl>
                                        <p:attrNameLst>
                                          <p:attrName>style.visibility</p:attrName>
                                        </p:attrNameLst>
                                      </p:cBhvr>
                                      <p:to>
                                        <p:strVal val="visible"/>
                                      </p:to>
                                    </p:set>
                                    <p:anim calcmode="lin" valueType="num">
                                      <p:cBhvr>
                                        <p:cTn id="50" dur="500" fill="hold"/>
                                        <p:tgtEl>
                                          <p:spTgt spid="45059">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1" dur="500" fill="hold"/>
                                        <p:tgtEl>
                                          <p:spTgt spid="45059">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2" dur="500" fill="hold"/>
                                        <p:tgtEl>
                                          <p:spTgt spid="45059">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53" dur="500" fill="hold"/>
                                        <p:tgtEl>
                                          <p:spTgt spid="4505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9" presetClass="entr" presetSubtype="0" accel="100000" fill="hold" nodeType="clickEffect">
                                  <p:stCondLst>
                                    <p:cond delay="0"/>
                                  </p:stCondLst>
                                  <p:childTnLst>
                                    <p:set>
                                      <p:cBhvr>
                                        <p:cTn id="57" dur="1" fill="hold">
                                          <p:stCondLst>
                                            <p:cond delay="0"/>
                                          </p:stCondLst>
                                        </p:cTn>
                                        <p:tgtEl>
                                          <p:spTgt spid="45059">
                                            <p:txEl>
                                              <p:pRg st="5" end="5"/>
                                            </p:txEl>
                                          </p:spTgt>
                                        </p:tgtEl>
                                        <p:attrNameLst>
                                          <p:attrName>style.visibility</p:attrName>
                                        </p:attrNameLst>
                                      </p:cBhvr>
                                      <p:to>
                                        <p:strVal val="visible"/>
                                      </p:to>
                                    </p:set>
                                    <p:anim calcmode="lin" valueType="num">
                                      <p:cBhvr>
                                        <p:cTn id="58" dur="500" fill="hold"/>
                                        <p:tgtEl>
                                          <p:spTgt spid="45059">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9" dur="500" fill="hold"/>
                                        <p:tgtEl>
                                          <p:spTgt spid="45059">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60" dur="500" fill="hold"/>
                                        <p:tgtEl>
                                          <p:spTgt spid="45059">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61" dur="500" fill="hold"/>
                                        <p:tgtEl>
                                          <p:spTgt spid="4505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ru-RU" sz="6000" smtClean="0">
                <a:latin typeface="Monotype Corsiva" pitchFamily="66" charset="0"/>
              </a:rPr>
              <a:t>Языкоглоточный нерв</a:t>
            </a:r>
          </a:p>
        </p:txBody>
      </p:sp>
      <p:sp>
        <p:nvSpPr>
          <p:cNvPr id="52229" name="Rectangle 5"/>
          <p:cNvSpPr>
            <a:spLocks noGrp="1" noChangeArrowheads="1"/>
          </p:cNvSpPr>
          <p:nvPr>
            <p:ph sz="half" idx="1"/>
          </p:nvPr>
        </p:nvSpPr>
        <p:spPr>
          <a:xfrm>
            <a:off x="533400" y="2057400"/>
            <a:ext cx="4038600" cy="3657600"/>
          </a:xfrm>
        </p:spPr>
        <p:txBody>
          <a:bodyPr/>
          <a:lstStyle/>
          <a:p>
            <a:pPr eaLnBrk="1" hangingPunct="1">
              <a:buFont typeface="Wingdings" pitchFamily="2" charset="2"/>
              <a:buNone/>
              <a:defRPr/>
            </a:pPr>
            <a:r>
              <a:rPr lang="ru-RU" sz="1600" smtClean="0"/>
              <a:t>        </a:t>
            </a:r>
            <a:r>
              <a:rPr lang="ru-RU" sz="2000" smtClean="0"/>
              <a:t>Языкоглоточный нерв </a:t>
            </a:r>
            <a:br>
              <a:rPr lang="ru-RU" sz="2000" smtClean="0"/>
            </a:br>
            <a:r>
              <a:rPr lang="ru-RU" sz="2000" smtClean="0"/>
              <a:t> IX пара черепных нервов (п. glossophaгyngeus) смешанный нерв, содержит двигательные, чувствительные и парасимпатические (секреторные) волокна, имеет 4 ядра, которые расположены в заднем отделе продолговатого мозга. </a:t>
            </a:r>
            <a:br>
              <a:rPr lang="ru-RU" sz="2000" smtClean="0"/>
            </a:br>
            <a:r>
              <a:rPr lang="ru-RU" sz="2000" smtClean="0"/>
              <a:t/>
            </a:r>
            <a:br>
              <a:rPr lang="ru-RU" sz="2000" smtClean="0"/>
            </a:br>
            <a:r>
              <a:rPr lang="ru-RU" sz="2800" smtClean="0"/>
              <a:t/>
            </a:r>
            <a:br>
              <a:rPr lang="ru-RU" sz="2800" smtClean="0"/>
            </a:br>
            <a:endParaRPr lang="ru-RU" sz="2800" smtClean="0"/>
          </a:p>
        </p:txBody>
      </p:sp>
      <p:pic>
        <p:nvPicPr>
          <p:cNvPr id="52232" name="Picture 8" descr="Языкоглоточный нерв">
            <a:hlinkClick r:id="rId2"/>
          </p:cNvPr>
          <p:cNvPicPr>
            <a:picLocks noChangeAspect="1" noChangeArrowheads="1"/>
          </p:cNvPicPr>
          <p:nvPr>
            <p:ph sz="quarter" idx="2"/>
          </p:nvPr>
        </p:nvPicPr>
        <p:blipFill>
          <a:blip r:embed="rId3" cstate="print"/>
          <a:srcRect/>
          <a:stretch>
            <a:fillRect/>
          </a:stretch>
        </p:blipFill>
        <p:spPr>
          <a:xfrm>
            <a:off x="4800600" y="1447800"/>
            <a:ext cx="4114800" cy="510540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fade">
                                      <p:cBhvr>
                                        <p:cTn id="7" dur="2000"/>
                                        <p:tgtEl>
                                          <p:spTgt spid="52226"/>
                                        </p:tgtEl>
                                      </p:cBhvr>
                                    </p:animEffect>
                                    <p:anim calcmode="lin" valueType="num">
                                      <p:cBhvr>
                                        <p:cTn id="8" dur="2000" fill="hold"/>
                                        <p:tgtEl>
                                          <p:spTgt spid="52226"/>
                                        </p:tgtEl>
                                        <p:attrNameLst>
                                          <p:attrName>style.rotation</p:attrName>
                                        </p:attrNameLst>
                                      </p:cBhvr>
                                      <p:tavLst>
                                        <p:tav tm="0">
                                          <p:val>
                                            <p:fltVal val="720"/>
                                          </p:val>
                                        </p:tav>
                                        <p:tav tm="100000">
                                          <p:val>
                                            <p:fltVal val="0"/>
                                          </p:val>
                                        </p:tav>
                                      </p:tavLst>
                                    </p:anim>
                                    <p:anim calcmode="lin" valueType="num">
                                      <p:cBhvr>
                                        <p:cTn id="9" dur="2000" fill="hold"/>
                                        <p:tgtEl>
                                          <p:spTgt spid="52226"/>
                                        </p:tgtEl>
                                        <p:attrNameLst>
                                          <p:attrName>ppt_h</p:attrName>
                                        </p:attrNameLst>
                                      </p:cBhvr>
                                      <p:tavLst>
                                        <p:tav tm="0">
                                          <p:val>
                                            <p:fltVal val="0"/>
                                          </p:val>
                                        </p:tav>
                                        <p:tav tm="100000">
                                          <p:val>
                                            <p:strVal val="#ppt_h"/>
                                          </p:val>
                                        </p:tav>
                                      </p:tavLst>
                                    </p:anim>
                                    <p:anim calcmode="lin" valueType="num">
                                      <p:cBhvr>
                                        <p:cTn id="10" dur="2000" fill="hold"/>
                                        <p:tgtEl>
                                          <p:spTgt spid="5222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52232"/>
                                        </p:tgtEl>
                                        <p:attrNameLst>
                                          <p:attrName>style.visibility</p:attrName>
                                        </p:attrNameLst>
                                      </p:cBhvr>
                                      <p:to>
                                        <p:strVal val="visible"/>
                                      </p:to>
                                    </p:set>
                                    <p:animEffect transition="in" filter="strips(downLeft)">
                                      <p:cBhvr>
                                        <p:cTn id="15" dur="500"/>
                                        <p:tgtEl>
                                          <p:spTgt spid="52232"/>
                                        </p:tgtEl>
                                      </p:cBhvr>
                                    </p:animEffect>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grpId="0" nodeType="clickEffect">
                                  <p:stCondLst>
                                    <p:cond delay="0"/>
                                  </p:stCondLst>
                                  <p:childTnLst>
                                    <p:set>
                                      <p:cBhvr>
                                        <p:cTn id="19" dur="1" fill="hold">
                                          <p:stCondLst>
                                            <p:cond delay="0"/>
                                          </p:stCondLst>
                                        </p:cTn>
                                        <p:tgtEl>
                                          <p:spTgt spid="52229"/>
                                        </p:tgtEl>
                                        <p:attrNameLst>
                                          <p:attrName>style.visibility</p:attrName>
                                        </p:attrNameLst>
                                      </p:cBhvr>
                                      <p:to>
                                        <p:strVal val="visible"/>
                                      </p:to>
                                    </p:set>
                                    <p:anim to="" calcmode="lin" valueType="num">
                                      <p:cBhvr>
                                        <p:cTn id="20" dur="1" fill="hold"/>
                                        <p:tgtEl>
                                          <p:spTgt spid="5222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571472" y="0"/>
            <a:ext cx="7772400" cy="1470025"/>
          </a:xfrm>
        </p:spPr>
        <p:txBody>
          <a:bodyPr>
            <a:prstTxWarp prst="textPlain">
              <a:avLst/>
            </a:prstTxWarp>
          </a:bodyPr>
          <a:lstStyle/>
          <a:p>
            <a:r>
              <a:rPr lang="ru-RU" dirty="0" smtClean="0"/>
              <a:t>Языкоглоточный нерв</a:t>
            </a:r>
            <a:endParaRPr lang="ru-RU" dirty="0"/>
          </a:p>
        </p:txBody>
      </p:sp>
      <p:sp>
        <p:nvSpPr>
          <p:cNvPr id="11" name="Подзаголовок 10"/>
          <p:cNvSpPr>
            <a:spLocks noGrp="1"/>
          </p:cNvSpPr>
          <p:nvPr>
            <p:ph type="subTitle" idx="1"/>
          </p:nvPr>
        </p:nvSpPr>
        <p:spPr>
          <a:xfrm>
            <a:off x="357158" y="4214818"/>
            <a:ext cx="8429684" cy="2357454"/>
          </a:xfrm>
        </p:spPr>
        <p:txBody>
          <a:bodyPr>
            <a:normAutofit/>
          </a:bodyPr>
          <a:lstStyle/>
          <a:p>
            <a:r>
              <a:rPr lang="ru-RU" dirty="0" smtClean="0">
                <a:ln>
                  <a:solidFill>
                    <a:schemeClr val="accent2">
                      <a:lumMod val="60000"/>
                      <a:lumOff val="40000"/>
                    </a:schemeClr>
                  </a:solidFill>
                </a:ln>
                <a:solidFill>
                  <a:schemeClr val="tx1"/>
                </a:solidFill>
              </a:rPr>
              <a:t>Анатомия</a:t>
            </a:r>
          </a:p>
          <a:p>
            <a:r>
              <a:rPr lang="ru-RU" sz="2000" b="1" dirty="0" smtClean="0">
                <a:solidFill>
                  <a:schemeClr val="tx1"/>
                </a:solidFill>
              </a:rPr>
              <a:t>Языкоглоточный, блуждающий и добавочный нервы исходят из общего нервного центра, находящегося в вентролатеральной области продолговатого мозга через яремное отверстие</a:t>
            </a:r>
            <a:endParaRPr lang="ru-RU" sz="2000" b="1" dirty="0">
              <a:solidFill>
                <a:schemeClr val="tx1"/>
              </a:solidFill>
            </a:endParaRPr>
          </a:p>
        </p:txBody>
      </p:sp>
      <p:graphicFrame>
        <p:nvGraphicFramePr>
          <p:cNvPr id="7" name="Содержимое 6"/>
          <p:cNvGraphicFramePr>
            <a:graphicFrameLocks noGrp="1"/>
          </p:cNvGraphicFramePr>
          <p:nvPr>
            <p:ph idx="4294967295"/>
          </p:nvPr>
        </p:nvGraphicFramePr>
        <p:xfrm>
          <a:off x="500034" y="2000240"/>
          <a:ext cx="8643966" cy="1685924"/>
        </p:xfrm>
        <a:graphic>
          <a:graphicData uri="http://schemas.openxmlformats.org/drawingml/2006/table">
            <a:tbl>
              <a:tblPr firstRow="1" bandRow="1">
                <a:tableStyleId>{5C22544A-7EE6-4342-B048-85BDC9FD1C3A}</a:tableStyleId>
              </a:tblPr>
              <a:tblGrid>
                <a:gridCol w="375175"/>
                <a:gridCol w="1425664"/>
                <a:gridCol w="3001398"/>
                <a:gridCol w="3841729"/>
              </a:tblGrid>
              <a:tr h="185420">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ФУНКЦИЯ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СИМПТОМ ДИСФУНКЦИИ</a:t>
                      </a:r>
                      <a:endParaRPr lang="ru-RU" dirty="0"/>
                    </a:p>
                  </a:txBody>
                  <a:tcPr>
                    <a:lnB w="12700" cap="flat" cmpd="sng" algn="ctr">
                      <a:solidFill>
                        <a:schemeClr val="tx1"/>
                      </a:solidFill>
                      <a:prstDash val="solid"/>
                      <a:round/>
                      <a:headEnd type="none" w="med" len="med"/>
                      <a:tailEnd type="none" w="med" len="med"/>
                    </a:lnB>
                  </a:tcPr>
                </a:tc>
              </a:tr>
              <a:tr h="660082">
                <a:tc rowSpan="2">
                  <a:txBody>
                    <a:bodyPr/>
                    <a:lstStyle/>
                    <a:p>
                      <a:r>
                        <a:rPr lang="ru-RU" dirty="0" smtClean="0"/>
                        <a:t>9.</a:t>
                      </a:r>
                      <a:endParaRPr lang="ru-RU" dirty="0"/>
                    </a:p>
                  </a:txBody>
                  <a:tcPr>
                    <a:lnT w="12700" cap="flat" cmpd="sng" algn="ctr">
                      <a:solidFill>
                        <a:schemeClr val="tx1"/>
                      </a:solidFill>
                      <a:prstDash val="solid"/>
                      <a:round/>
                      <a:headEnd type="none" w="med" len="med"/>
                      <a:tailEnd type="none" w="med" len="med"/>
                    </a:lnT>
                  </a:tcPr>
                </a:tc>
                <a:tc rowSpan="2">
                  <a:txBody>
                    <a:bodyPr/>
                    <a:lstStyle/>
                    <a:p>
                      <a:r>
                        <a:rPr lang="ru-RU" dirty="0" smtClean="0"/>
                        <a:t>Языкоглоточный</a:t>
                      </a:r>
                      <a:r>
                        <a:rPr lang="ru-RU" baseline="0" dirty="0" smtClean="0"/>
                        <a:t> </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Сенсорная – глотка , каудальная треть языка</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i="1" dirty="0" smtClean="0"/>
                        <a:t>Дисфагия</a:t>
                      </a:r>
                      <a:r>
                        <a:rPr lang="ru-RU" i="0" dirty="0" smtClean="0"/>
                        <a:t> (жидкая пища или вода попадают  в нос или гортань)</a:t>
                      </a:r>
                      <a:endParaRPr lang="ru-RU" i="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0082">
                <a:tc vMerge="1">
                  <a:txBody>
                    <a:bodyPr/>
                    <a:lstStyle/>
                    <a:p>
                      <a:endParaRPr lang="ru-RU"/>
                    </a:p>
                  </a:txBody>
                  <a:tcPr/>
                </a:tc>
                <a:tc vMerge="1">
                  <a:txBody>
                    <a:bodyPr/>
                    <a:lstStyle/>
                    <a:p>
                      <a:endParaRPr lang="ru-RU"/>
                    </a:p>
                  </a:txBody>
                  <a:tcPr/>
                </a:tc>
                <a:tc>
                  <a:txBody>
                    <a:bodyPr/>
                    <a:lstStyle/>
                    <a:p>
                      <a:r>
                        <a:rPr lang="ru-RU" dirty="0" smtClean="0"/>
                        <a:t>Моторная – глотка </a:t>
                      </a:r>
                      <a:endParaRPr lang="ru-RU" dirty="0"/>
                    </a:p>
                  </a:txBody>
                  <a:tcPr>
                    <a:lnT w="12700" cap="flat" cmpd="sng" algn="ctr">
                      <a:solidFill>
                        <a:schemeClr val="tx1"/>
                      </a:solidFill>
                      <a:prstDash val="solid"/>
                      <a:round/>
                      <a:headEnd type="none" w="med" len="med"/>
                      <a:tailEnd type="none" w="med" len="med"/>
                    </a:lnT>
                  </a:tcPr>
                </a:tc>
                <a:tc>
                  <a:txBody>
                    <a:bodyPr/>
                    <a:lstStyle/>
                    <a:p>
                      <a:r>
                        <a:rPr lang="ru-RU" i="1" dirty="0" smtClean="0"/>
                        <a:t>Регургитация и дисфагия</a:t>
                      </a:r>
                      <a:endParaRPr lang="ru-RU" i="1"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714348" y="0"/>
            <a:ext cx="7772400" cy="1470025"/>
          </a:xfrm>
          <a:prstGeom prst="rect">
            <a:avLst/>
          </a:prstGeom>
        </p:spPr>
        <p:txBody>
          <a:bodyPr>
            <a:prstTxWarp prst="textStop">
              <a:avLst/>
            </a:prstTxWarp>
            <a:spAutoFit/>
          </a:bodyPr>
          <a:lstStyle/>
          <a:p>
            <a:r>
              <a:rPr lang="ru-RU" sz="3200" b="1" i="1" dirty="0" smtClean="0"/>
              <a:t>Клиническое исследование функции</a:t>
            </a:r>
            <a:br>
              <a:rPr lang="ru-RU" sz="3200" b="1" i="1" dirty="0" smtClean="0"/>
            </a:br>
            <a:r>
              <a:rPr lang="ru-RU" sz="3200" b="1" i="1" dirty="0" smtClean="0"/>
              <a:t>           языкоглоточного нерва</a:t>
            </a:r>
            <a:endParaRPr lang="ru-RU" sz="3200" b="1" i="1" dirty="0"/>
          </a:p>
        </p:txBody>
      </p:sp>
      <p:sp>
        <p:nvSpPr>
          <p:cNvPr id="6" name="Подзаголовок 5"/>
          <p:cNvSpPr>
            <a:spLocks noGrp="1"/>
          </p:cNvSpPr>
          <p:nvPr>
            <p:ph type="subTitle" idx="1"/>
          </p:nvPr>
        </p:nvSpPr>
        <p:spPr>
          <a:xfrm>
            <a:off x="0" y="3857604"/>
            <a:ext cx="9144000" cy="3000396"/>
          </a:xfrm>
        </p:spPr>
        <p:txBody>
          <a:bodyPr>
            <a:normAutofit fontScale="70000" lnSpcReduction="20000"/>
          </a:bodyPr>
          <a:lstStyle/>
          <a:p>
            <a:r>
              <a:rPr lang="ru-RU" sz="4600" dirty="0" smtClean="0">
                <a:ln>
                  <a:solidFill>
                    <a:schemeClr val="accent2">
                      <a:lumMod val="60000"/>
                      <a:lumOff val="40000"/>
                    </a:schemeClr>
                  </a:solidFill>
                </a:ln>
                <a:solidFill>
                  <a:schemeClr val="tx1"/>
                </a:solidFill>
              </a:rPr>
              <a:t>Патология и клинические признаки</a:t>
            </a:r>
          </a:p>
          <a:p>
            <a:r>
              <a:rPr lang="ru-RU" sz="2900" b="1" dirty="0" smtClean="0">
                <a:solidFill>
                  <a:schemeClr val="tx1"/>
                </a:solidFill>
              </a:rPr>
              <a:t>Клинические симптомы повреждения КН IX включают дисфагию и регургитацию не переваренной пищей. Отклонения, отмечаемые при обследовании, включают: отсутствие роторасширительного рефлекса, пониженный тонус глотки и дисфагию. Повреждения, поражающие языкоглоточный нерв, в основном связаны с инфекционными заболеваниями, травмами или опухолями стволовой области мозга. Некоторые нервно-мышечные заболевания характеризуются как дисфагией, так и другими симптомами заболеваний периферийных нервов, что может быть следствием полиневропатии, ботулизма и гравис миастении.</a:t>
            </a:r>
            <a:br>
              <a:rPr lang="ru-RU" sz="2900" b="1" dirty="0" smtClean="0">
                <a:solidFill>
                  <a:schemeClr val="tx1"/>
                </a:solidFill>
              </a:rPr>
            </a:br>
            <a:endParaRPr lang="ru-RU" sz="2900" b="1" dirty="0">
              <a:solidFill>
                <a:schemeClr val="tx1"/>
              </a:solidFill>
            </a:endParaRPr>
          </a:p>
        </p:txBody>
      </p:sp>
      <p:graphicFrame>
        <p:nvGraphicFramePr>
          <p:cNvPr id="5" name="Содержимое 4"/>
          <p:cNvGraphicFramePr>
            <a:graphicFrameLocks noGrp="1"/>
          </p:cNvGraphicFramePr>
          <p:nvPr>
            <p:ph idx="4294967295"/>
          </p:nvPr>
        </p:nvGraphicFramePr>
        <p:xfrm>
          <a:off x="500034" y="1500174"/>
          <a:ext cx="8229600" cy="2103120"/>
        </p:xfrm>
        <a:graphic>
          <a:graphicData uri="http://schemas.openxmlformats.org/drawingml/2006/table">
            <a:tbl>
              <a:tblPr firstRow="1" bandRow="1">
                <a:tableStyleId>{5C22544A-7EE6-4342-B048-85BDC9FD1C3A}</a:tableStyleId>
              </a:tblPr>
              <a:tblGrid>
                <a:gridCol w="400024"/>
                <a:gridCol w="1428760"/>
                <a:gridCol w="2357454"/>
                <a:gridCol w="2071702"/>
                <a:gridCol w="1971660"/>
              </a:tblGrid>
              <a:tr h="370840">
                <a:tc>
                  <a:txBody>
                    <a:bodyPr/>
                    <a:lstStyle/>
                    <a:p>
                      <a:endParaRPr lang="ru-RU" dirty="0"/>
                    </a:p>
                  </a:txBody>
                  <a:tcPr/>
                </a:tc>
                <a:tc>
                  <a:txBody>
                    <a:bodyPr/>
                    <a:lstStyle/>
                    <a:p>
                      <a:r>
                        <a:rPr lang="ru-RU" dirty="0" smtClean="0"/>
                        <a:t>НЕРВ</a:t>
                      </a:r>
                      <a:endParaRPr lang="ru-RU" dirty="0"/>
                    </a:p>
                  </a:txBody>
                  <a:tcPr/>
                </a:tc>
                <a:tc>
                  <a:txBody>
                    <a:bodyPr/>
                    <a:lstStyle/>
                    <a:p>
                      <a:r>
                        <a:rPr lang="ru-RU" dirty="0" smtClean="0"/>
                        <a:t>КЛИНИЧЕСКИЙ ТЕСТ</a:t>
                      </a:r>
                      <a:endParaRPr lang="ru-RU" dirty="0"/>
                    </a:p>
                  </a:txBody>
                  <a:tcPr/>
                </a:tc>
                <a:tc>
                  <a:txBody>
                    <a:bodyPr/>
                    <a:lstStyle/>
                    <a:p>
                      <a:r>
                        <a:rPr lang="ru-RU" dirty="0" smtClean="0"/>
                        <a:t>НОРМАЛЬНАЯ РЕАКЦИЯ</a:t>
                      </a:r>
                      <a:endParaRPr lang="ru-RU" dirty="0"/>
                    </a:p>
                  </a:txBody>
                  <a:tcPr/>
                </a:tc>
                <a:tc>
                  <a:txBody>
                    <a:bodyPr/>
                    <a:lstStyle/>
                    <a:p>
                      <a:r>
                        <a:rPr lang="ru-RU" dirty="0" smtClean="0"/>
                        <a:t>НЕ НОРМАЛЬНАЯ</a:t>
                      </a:r>
                      <a:r>
                        <a:rPr lang="ru-RU" baseline="0" dirty="0" smtClean="0"/>
                        <a:t> РЕАКЦИЯ</a:t>
                      </a:r>
                      <a:endParaRPr lang="ru-RU" dirty="0"/>
                    </a:p>
                  </a:txBody>
                  <a:tcPr/>
                </a:tc>
              </a:tr>
              <a:tr h="1117282">
                <a:tc>
                  <a:txBody>
                    <a:bodyPr/>
                    <a:lstStyle/>
                    <a:p>
                      <a:r>
                        <a:rPr lang="ru-RU" dirty="0" smtClean="0"/>
                        <a:t>9.</a:t>
                      </a:r>
                      <a:endParaRPr lang="ru-RU" dirty="0"/>
                    </a:p>
                  </a:txBody>
                  <a:tcPr/>
                </a:tc>
                <a:tc>
                  <a:txBody>
                    <a:bodyPr/>
                    <a:lstStyle/>
                    <a:p>
                      <a:r>
                        <a:rPr lang="ru-RU" dirty="0" smtClean="0"/>
                        <a:t>Языкоглоточный</a:t>
                      </a:r>
                      <a:endParaRPr lang="ru-RU" dirty="0"/>
                    </a:p>
                  </a:txBody>
                  <a:tcPr/>
                </a:tc>
                <a:tc>
                  <a:txBody>
                    <a:bodyPr/>
                    <a:lstStyle/>
                    <a:p>
                      <a:r>
                        <a:rPr lang="ru-RU" dirty="0" smtClean="0"/>
                        <a:t>Роторасширительный</a:t>
                      </a:r>
                      <a:r>
                        <a:rPr lang="ru-RU" baseline="0" dirty="0" smtClean="0"/>
                        <a:t> или глотательный рефлекс</a:t>
                      </a:r>
                      <a:endParaRPr lang="ru-RU" dirty="0"/>
                    </a:p>
                  </a:txBody>
                  <a:tcPr/>
                </a:tc>
                <a:tc>
                  <a:txBody>
                    <a:bodyPr/>
                    <a:lstStyle/>
                    <a:p>
                      <a:r>
                        <a:rPr lang="ru-RU" dirty="0" smtClean="0"/>
                        <a:t>Глотание</a:t>
                      </a:r>
                      <a:endParaRPr lang="ru-RU" dirty="0"/>
                    </a:p>
                  </a:txBody>
                  <a:tcPr/>
                </a:tc>
                <a:tc>
                  <a:txBody>
                    <a:bodyPr/>
                    <a:lstStyle/>
                    <a:p>
                      <a:r>
                        <a:rPr lang="ru-RU" i="1" dirty="0" smtClean="0"/>
                        <a:t>Дисфагия</a:t>
                      </a:r>
                      <a:r>
                        <a:rPr lang="ru-RU" i="1" baseline="0" dirty="0" smtClean="0"/>
                        <a:t> </a:t>
                      </a:r>
                      <a:r>
                        <a:rPr lang="ru-RU" i="0" baseline="0" dirty="0" smtClean="0"/>
                        <a:t>или полная невозможность глотания</a:t>
                      </a:r>
                      <a:endParaRPr lang="ru-RU" i="1" dirty="0"/>
                    </a:p>
                  </a:txBody>
                  <a:tcPr/>
                </a:tc>
              </a:tr>
            </a:tbl>
          </a:graphicData>
        </a:graphic>
      </p:graphicFrame>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277813"/>
            <a:ext cx="8229600" cy="941387"/>
          </a:xfrm>
        </p:spPr>
        <p:txBody>
          <a:bodyPr/>
          <a:lstStyle/>
          <a:p>
            <a:pPr eaLnBrk="1" hangingPunct="1">
              <a:defRPr/>
            </a:pPr>
            <a:r>
              <a:rPr lang="ru-RU" sz="6000" smtClean="0">
                <a:latin typeface="Monotype Corsiva" pitchFamily="66" charset="0"/>
              </a:rPr>
              <a:t>Симптомы поражения</a:t>
            </a:r>
          </a:p>
        </p:txBody>
      </p:sp>
      <p:sp>
        <p:nvSpPr>
          <p:cNvPr id="54275" name="Rectangle 3"/>
          <p:cNvSpPr>
            <a:spLocks noGrp="1" noChangeArrowheads="1"/>
          </p:cNvSpPr>
          <p:nvPr>
            <p:ph type="body" idx="1"/>
          </p:nvPr>
        </p:nvSpPr>
        <p:spPr>
          <a:xfrm>
            <a:off x="304800" y="1219200"/>
            <a:ext cx="5867400" cy="4530725"/>
          </a:xfrm>
        </p:spPr>
        <p:txBody>
          <a:bodyPr/>
          <a:lstStyle/>
          <a:p>
            <a:pPr eaLnBrk="1" hangingPunct="1">
              <a:buFont typeface="Wingdings" pitchFamily="2" charset="2"/>
              <a:buChar char="v"/>
              <a:defRPr/>
            </a:pPr>
            <a:r>
              <a:rPr lang="ru-RU" sz="2400" smtClean="0"/>
              <a:t>Односторонний незначительный парез мягкого нёба. </a:t>
            </a:r>
          </a:p>
          <a:p>
            <a:pPr eaLnBrk="1" hangingPunct="1">
              <a:buFont typeface="Wingdings" pitchFamily="2" charset="2"/>
              <a:buChar char="v"/>
              <a:defRPr/>
            </a:pPr>
            <a:r>
              <a:rPr lang="ru-RU" sz="2400" smtClean="0"/>
              <a:t>Расстройства глотания обычно умеренные.</a:t>
            </a:r>
          </a:p>
          <a:p>
            <a:pPr eaLnBrk="1" hangingPunct="1">
              <a:buFont typeface="Wingdings" pitchFamily="2" charset="2"/>
              <a:buChar char="v"/>
              <a:defRPr/>
            </a:pPr>
            <a:r>
              <a:rPr lang="ru-RU" sz="2400" smtClean="0"/>
              <a:t>Уменьшение секреции околоушной железы.</a:t>
            </a:r>
          </a:p>
          <a:p>
            <a:pPr eaLnBrk="1" hangingPunct="1">
              <a:buFont typeface="Wingdings" pitchFamily="2" charset="2"/>
              <a:buChar char="v"/>
              <a:defRPr/>
            </a:pPr>
            <a:r>
              <a:rPr lang="ru-RU" sz="2400" smtClean="0"/>
              <a:t>Понижением чувствительности задней стенки глотки и мягкого нёба.</a:t>
            </a:r>
          </a:p>
          <a:p>
            <a:pPr eaLnBrk="1" hangingPunct="1">
              <a:buFont typeface="Wingdings" pitchFamily="2" charset="2"/>
              <a:buChar char="v"/>
              <a:defRPr/>
            </a:pPr>
            <a:r>
              <a:rPr lang="ru-RU" sz="2400" smtClean="0"/>
              <a:t>Утрата вкусовых ощущений на задней трети языка.</a:t>
            </a:r>
          </a:p>
          <a:p>
            <a:pPr eaLnBrk="1" hangingPunct="1">
              <a:buFont typeface="Wingdings" pitchFamily="2" charset="2"/>
              <a:buChar char="v"/>
              <a:defRPr/>
            </a:pPr>
            <a:r>
              <a:rPr lang="ru-RU" sz="2400" smtClean="0"/>
              <a:t>Может развиться спазм языкоглоточной мускулатуры фарингоспазм</a:t>
            </a:r>
          </a:p>
          <a:p>
            <a:pPr eaLnBrk="1" hangingPunct="1">
              <a:buFont typeface="Wingdings" pitchFamily="2" charset="2"/>
              <a:buChar char="v"/>
              <a:defRPr/>
            </a:pPr>
            <a:r>
              <a:rPr lang="ru-RU" sz="2400" smtClean="0"/>
              <a:t>Повышенное слюноотделение.</a:t>
            </a:r>
          </a:p>
          <a:p>
            <a:pPr eaLnBrk="1" hangingPunct="1">
              <a:buFont typeface="Wingdings" pitchFamily="2" charset="2"/>
              <a:buNone/>
              <a:defRPr/>
            </a:pPr>
            <a:endParaRPr lang="ru-RU" sz="2400" smtClean="0"/>
          </a:p>
          <a:p>
            <a:pPr eaLnBrk="1" hangingPunct="1">
              <a:buFont typeface="Wingdings" pitchFamily="2" charset="2"/>
              <a:buChar char="v"/>
              <a:defRPr/>
            </a:pPr>
            <a:endParaRPr lang="ru-RU" sz="1800" smtClean="0"/>
          </a:p>
        </p:txBody>
      </p:sp>
      <p:pic>
        <p:nvPicPr>
          <p:cNvPr id="54277" name="Picture 5" descr="невралгия языкоглот"/>
          <p:cNvPicPr>
            <a:picLocks noChangeAspect="1" noChangeArrowheads="1"/>
          </p:cNvPicPr>
          <p:nvPr/>
        </p:nvPicPr>
        <p:blipFill>
          <a:blip r:embed="rId2" cstate="print"/>
          <a:srcRect/>
          <a:stretch>
            <a:fillRect/>
          </a:stretch>
        </p:blipFill>
        <p:spPr bwMode="auto">
          <a:xfrm>
            <a:off x="6172200" y="1981200"/>
            <a:ext cx="2819400" cy="3276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54274"/>
                                        </p:tgtEl>
                                        <p:attrNameLst>
                                          <p:attrName>style.visibility</p:attrName>
                                        </p:attrNameLst>
                                      </p:cBhvr>
                                      <p:to>
                                        <p:strVal val="visible"/>
                                      </p:to>
                                    </p:set>
                                    <p:animEffect transition="in" filter="fade">
                                      <p:cBhvr>
                                        <p:cTn id="7" dur="2000"/>
                                        <p:tgtEl>
                                          <p:spTgt spid="54274"/>
                                        </p:tgtEl>
                                      </p:cBhvr>
                                    </p:animEffect>
                                    <p:anim calcmode="lin" valueType="num">
                                      <p:cBhvr>
                                        <p:cTn id="8" dur="2000" fill="hold"/>
                                        <p:tgtEl>
                                          <p:spTgt spid="54274"/>
                                        </p:tgtEl>
                                        <p:attrNameLst>
                                          <p:attrName>ppt_w</p:attrName>
                                        </p:attrNameLst>
                                      </p:cBhvr>
                                      <p:tavLst>
                                        <p:tav tm="0" fmla="#ppt_w*sin(2.5*pi*$)">
                                          <p:val>
                                            <p:fltVal val="0"/>
                                          </p:val>
                                        </p:tav>
                                        <p:tav tm="100000">
                                          <p:val>
                                            <p:fltVal val="1"/>
                                          </p:val>
                                        </p:tav>
                                      </p:tavLst>
                                    </p:anim>
                                    <p:anim calcmode="lin" valueType="num">
                                      <p:cBhvr>
                                        <p:cTn id="9" dur="2000" fill="hold"/>
                                        <p:tgtEl>
                                          <p:spTgt spid="5427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54277"/>
                                        </p:tgtEl>
                                        <p:attrNameLst>
                                          <p:attrName>style.visibility</p:attrName>
                                        </p:attrNameLst>
                                      </p:cBhvr>
                                      <p:to>
                                        <p:strVal val="visible"/>
                                      </p:to>
                                    </p:set>
                                    <p:animEffect transition="in" filter="barn(inHorizontal)">
                                      <p:cBhvr>
                                        <p:cTn id="14" dur="500"/>
                                        <p:tgtEl>
                                          <p:spTgt spid="5427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4275">
                                            <p:txEl>
                                              <p:pRg st="0" end="0"/>
                                            </p:txEl>
                                          </p:spTgt>
                                        </p:tgtEl>
                                        <p:attrNameLst>
                                          <p:attrName>style.visibility</p:attrName>
                                        </p:attrNameLst>
                                      </p:cBhvr>
                                      <p:to>
                                        <p:strVal val="visible"/>
                                      </p:to>
                                    </p:set>
                                    <p:animEffect transition="in" filter="fade">
                                      <p:cBhvr>
                                        <p:cTn id="19" dur="1000"/>
                                        <p:tgtEl>
                                          <p:spTgt spid="54275">
                                            <p:txEl>
                                              <p:pRg st="0" end="0"/>
                                            </p:txEl>
                                          </p:spTgt>
                                        </p:tgtEl>
                                      </p:cBhvr>
                                    </p:animEffect>
                                    <p:anim calcmode="lin" valueType="num">
                                      <p:cBhvr>
                                        <p:cTn id="20" dur="1000" fill="hold"/>
                                        <p:tgtEl>
                                          <p:spTgt spid="54275">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542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4275">
                                            <p:txEl>
                                              <p:pRg st="1" end="1"/>
                                            </p:txEl>
                                          </p:spTgt>
                                        </p:tgtEl>
                                        <p:attrNameLst>
                                          <p:attrName>style.visibility</p:attrName>
                                        </p:attrNameLst>
                                      </p:cBhvr>
                                      <p:to>
                                        <p:strVal val="visible"/>
                                      </p:to>
                                    </p:set>
                                    <p:animEffect transition="in" filter="fade">
                                      <p:cBhvr>
                                        <p:cTn id="26" dur="1000"/>
                                        <p:tgtEl>
                                          <p:spTgt spid="54275">
                                            <p:txEl>
                                              <p:pRg st="1" end="1"/>
                                            </p:txEl>
                                          </p:spTgt>
                                        </p:tgtEl>
                                      </p:cBhvr>
                                    </p:animEffect>
                                    <p:anim calcmode="lin" valueType="num">
                                      <p:cBhvr>
                                        <p:cTn id="27" dur="1000" fill="hold"/>
                                        <p:tgtEl>
                                          <p:spTgt spid="54275">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542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4275">
                                            <p:txEl>
                                              <p:pRg st="2" end="2"/>
                                            </p:txEl>
                                          </p:spTgt>
                                        </p:tgtEl>
                                        <p:attrNameLst>
                                          <p:attrName>style.visibility</p:attrName>
                                        </p:attrNameLst>
                                      </p:cBhvr>
                                      <p:to>
                                        <p:strVal val="visible"/>
                                      </p:to>
                                    </p:set>
                                    <p:animEffect transition="in" filter="fade">
                                      <p:cBhvr>
                                        <p:cTn id="33" dur="1000"/>
                                        <p:tgtEl>
                                          <p:spTgt spid="54275">
                                            <p:txEl>
                                              <p:pRg st="2" end="2"/>
                                            </p:txEl>
                                          </p:spTgt>
                                        </p:tgtEl>
                                      </p:cBhvr>
                                    </p:animEffect>
                                    <p:anim calcmode="lin" valueType="num">
                                      <p:cBhvr>
                                        <p:cTn id="34" dur="1000" fill="hold"/>
                                        <p:tgtEl>
                                          <p:spTgt spid="5427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542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54275">
                                            <p:txEl>
                                              <p:pRg st="3" end="3"/>
                                            </p:txEl>
                                          </p:spTgt>
                                        </p:tgtEl>
                                        <p:attrNameLst>
                                          <p:attrName>style.visibility</p:attrName>
                                        </p:attrNameLst>
                                      </p:cBhvr>
                                      <p:to>
                                        <p:strVal val="visible"/>
                                      </p:to>
                                    </p:set>
                                    <p:animEffect transition="in" filter="fade">
                                      <p:cBhvr>
                                        <p:cTn id="40" dur="1000"/>
                                        <p:tgtEl>
                                          <p:spTgt spid="54275">
                                            <p:txEl>
                                              <p:pRg st="3" end="3"/>
                                            </p:txEl>
                                          </p:spTgt>
                                        </p:tgtEl>
                                      </p:cBhvr>
                                    </p:animEffect>
                                    <p:anim calcmode="lin" valueType="num">
                                      <p:cBhvr>
                                        <p:cTn id="41" dur="1000" fill="hold"/>
                                        <p:tgtEl>
                                          <p:spTgt spid="54275">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5427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54275">
                                            <p:txEl>
                                              <p:pRg st="4" end="4"/>
                                            </p:txEl>
                                          </p:spTgt>
                                        </p:tgtEl>
                                        <p:attrNameLst>
                                          <p:attrName>style.visibility</p:attrName>
                                        </p:attrNameLst>
                                      </p:cBhvr>
                                      <p:to>
                                        <p:strVal val="visible"/>
                                      </p:to>
                                    </p:set>
                                    <p:animEffect transition="in" filter="fade">
                                      <p:cBhvr>
                                        <p:cTn id="47" dur="1000"/>
                                        <p:tgtEl>
                                          <p:spTgt spid="54275">
                                            <p:txEl>
                                              <p:pRg st="4" end="4"/>
                                            </p:txEl>
                                          </p:spTgt>
                                        </p:tgtEl>
                                      </p:cBhvr>
                                    </p:animEffect>
                                    <p:anim calcmode="lin" valueType="num">
                                      <p:cBhvr>
                                        <p:cTn id="48" dur="1000" fill="hold"/>
                                        <p:tgtEl>
                                          <p:spTgt spid="54275">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5427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54275">
                                            <p:txEl>
                                              <p:pRg st="5" end="5"/>
                                            </p:txEl>
                                          </p:spTgt>
                                        </p:tgtEl>
                                        <p:attrNameLst>
                                          <p:attrName>style.visibility</p:attrName>
                                        </p:attrNameLst>
                                      </p:cBhvr>
                                      <p:to>
                                        <p:strVal val="visible"/>
                                      </p:to>
                                    </p:set>
                                    <p:animEffect transition="in" filter="fade">
                                      <p:cBhvr>
                                        <p:cTn id="54" dur="1000"/>
                                        <p:tgtEl>
                                          <p:spTgt spid="54275">
                                            <p:txEl>
                                              <p:pRg st="5" end="5"/>
                                            </p:txEl>
                                          </p:spTgt>
                                        </p:tgtEl>
                                      </p:cBhvr>
                                    </p:animEffect>
                                    <p:anim calcmode="lin" valueType="num">
                                      <p:cBhvr>
                                        <p:cTn id="55" dur="1000" fill="hold"/>
                                        <p:tgtEl>
                                          <p:spTgt spid="54275">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5427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54275">
                                            <p:txEl>
                                              <p:pRg st="6" end="6"/>
                                            </p:txEl>
                                          </p:spTgt>
                                        </p:tgtEl>
                                        <p:attrNameLst>
                                          <p:attrName>style.visibility</p:attrName>
                                        </p:attrNameLst>
                                      </p:cBhvr>
                                      <p:to>
                                        <p:strVal val="visible"/>
                                      </p:to>
                                    </p:set>
                                    <p:animEffect transition="in" filter="fade">
                                      <p:cBhvr>
                                        <p:cTn id="61" dur="1000"/>
                                        <p:tgtEl>
                                          <p:spTgt spid="54275">
                                            <p:txEl>
                                              <p:pRg st="6" end="6"/>
                                            </p:txEl>
                                          </p:spTgt>
                                        </p:tgtEl>
                                      </p:cBhvr>
                                    </p:animEffect>
                                    <p:anim calcmode="lin" valueType="num">
                                      <p:cBhvr>
                                        <p:cTn id="62" dur="1000" fill="hold"/>
                                        <p:tgtEl>
                                          <p:spTgt spid="54275">
                                            <p:txEl>
                                              <p:pRg st="6" end="6"/>
                                            </p:txEl>
                                          </p:spTgt>
                                        </p:tgtEl>
                                        <p:attrNameLst>
                                          <p:attrName>ppt_x</p:attrName>
                                        </p:attrNameLst>
                                      </p:cBhvr>
                                      <p:tavLst>
                                        <p:tav tm="0">
                                          <p:val>
                                            <p:strVal val="#ppt_x"/>
                                          </p:val>
                                        </p:tav>
                                        <p:tav tm="100000">
                                          <p:val>
                                            <p:strVal val="#ppt_x"/>
                                          </p:val>
                                        </p:tav>
                                      </p:tavLst>
                                    </p:anim>
                                    <p:anim calcmode="lin" valueType="num">
                                      <p:cBhvr>
                                        <p:cTn id="63" dur="1000" fill="hold"/>
                                        <p:tgtEl>
                                          <p:spTgt spid="5427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ru-RU" sz="6000" smtClean="0">
                <a:latin typeface="Monotype Corsiva" pitchFamily="66" charset="0"/>
              </a:rPr>
              <a:t>Блуждающий нерв</a:t>
            </a:r>
          </a:p>
        </p:txBody>
      </p:sp>
      <p:sp>
        <p:nvSpPr>
          <p:cNvPr id="55302" name="Rectangle 6"/>
          <p:cNvSpPr>
            <a:spLocks noGrp="1" noChangeArrowheads="1"/>
          </p:cNvSpPr>
          <p:nvPr>
            <p:ph sz="half" idx="1"/>
          </p:nvPr>
        </p:nvSpPr>
        <p:spPr>
          <a:xfrm>
            <a:off x="381000" y="1295400"/>
            <a:ext cx="5181600" cy="5257800"/>
          </a:xfrm>
        </p:spPr>
        <p:txBody>
          <a:bodyPr/>
          <a:lstStyle/>
          <a:p>
            <a:pPr eaLnBrk="1" hangingPunct="1">
              <a:buFont typeface="Wingdings" pitchFamily="2" charset="2"/>
              <a:buNone/>
              <a:defRPr/>
            </a:pPr>
            <a:r>
              <a:rPr lang="ru-RU" sz="1800" smtClean="0"/>
              <a:t>      Блуждающий нерв имеет три ядра в </a:t>
            </a:r>
            <a:r>
              <a:rPr lang="ru-RU" sz="1800" smtClean="0">
                <a:hlinkClick r:id="rId2" tooltip="Продолговатый мозг"/>
              </a:rPr>
              <a:t>продолговатом мозге</a:t>
            </a:r>
            <a:r>
              <a:rPr lang="ru-RU" sz="1800" smtClean="0"/>
              <a:t>, общие с языкоглоточным нервом: дорзальное (вегетативное), вентральное, или двойное (двигательное), и ядро одиночного пути, или отдельного пучка (чувствительное). Чувствительные волокна блуждающего нерва начинаются от двух узлов (верхнего и нижнего), расположенных вне </a:t>
            </a:r>
            <a:r>
              <a:rPr lang="ru-RU" sz="1800" smtClean="0">
                <a:hlinkClick r:id="rId3" tooltip="Череп"/>
              </a:rPr>
              <a:t>черепа</a:t>
            </a:r>
            <a:r>
              <a:rPr lang="ru-RU" sz="1800" smtClean="0"/>
              <a:t> в области его яремного отверстия, затем входят в полость черепа, к продолговатому мозгу, а оттуда в составе блуждающего нерва выходят через яремное отверстие. Блуждающий нерв располагается на шее вместе с </a:t>
            </a:r>
            <a:r>
              <a:rPr lang="ru-RU" sz="1800" smtClean="0">
                <a:hlinkClick r:id="rId4" tooltip="Сонная артерия"/>
              </a:rPr>
              <a:t>сонной артерией</a:t>
            </a:r>
            <a:r>
              <a:rPr lang="ru-RU" sz="1800" smtClean="0"/>
              <a:t> и </a:t>
            </a:r>
            <a:r>
              <a:rPr lang="ru-RU" sz="1800" smtClean="0">
                <a:hlinkClick r:id="rId5" tooltip="Яремная вена"/>
              </a:rPr>
              <a:t>яремной веной</a:t>
            </a:r>
            <a:r>
              <a:rPr lang="ru-RU" sz="1800" smtClean="0"/>
              <a:t> и проникает в </a:t>
            </a:r>
            <a:r>
              <a:rPr lang="ru-RU" sz="1800" smtClean="0">
                <a:hlinkClick r:id="rId6" tooltip="Грудная полость"/>
              </a:rPr>
              <a:t>грудную полость</a:t>
            </a:r>
            <a:r>
              <a:rPr lang="ru-RU" sz="1800" smtClean="0"/>
              <a:t>, откуда вместе с </a:t>
            </a:r>
            <a:r>
              <a:rPr lang="ru-RU" sz="1800" smtClean="0">
                <a:hlinkClick r:id="rId7" tooltip="Пищевод"/>
              </a:rPr>
              <a:t>пищеводом</a:t>
            </a:r>
            <a:r>
              <a:rPr lang="ru-RU" sz="1800" smtClean="0"/>
              <a:t> проходит через </a:t>
            </a:r>
            <a:r>
              <a:rPr lang="ru-RU" sz="1800" smtClean="0">
                <a:hlinkClick r:id="rId8" tooltip="Диафрагма"/>
              </a:rPr>
              <a:t>диафрагму</a:t>
            </a:r>
            <a:r>
              <a:rPr lang="ru-RU" sz="1800" smtClean="0"/>
              <a:t> в </a:t>
            </a:r>
            <a:r>
              <a:rPr lang="ru-RU" sz="1800" smtClean="0">
                <a:hlinkClick r:id="rId9" tooltip="Брюшная полость"/>
              </a:rPr>
              <a:t>брюшную полость</a:t>
            </a:r>
            <a:r>
              <a:rPr lang="ru-RU" sz="1800" smtClean="0"/>
              <a:t> и образует сплетения на стенках пищевода, </a:t>
            </a:r>
            <a:r>
              <a:rPr lang="ru-RU" sz="1800" smtClean="0">
                <a:hlinkClick r:id="rId10" tooltip="Желудок"/>
              </a:rPr>
              <a:t>желудка</a:t>
            </a:r>
            <a:r>
              <a:rPr lang="ru-RU" sz="1800" smtClean="0"/>
              <a:t> и др.</a:t>
            </a:r>
          </a:p>
        </p:txBody>
      </p:sp>
      <p:pic>
        <p:nvPicPr>
          <p:cNvPr id="55305" name="Picture 9" descr="180px-gray793"/>
          <p:cNvPicPr>
            <a:picLocks noChangeAspect="1" noChangeArrowheads="1"/>
          </p:cNvPicPr>
          <p:nvPr>
            <p:ph sz="quarter" idx="2"/>
          </p:nvPr>
        </p:nvPicPr>
        <p:blipFill>
          <a:blip r:embed="rId11" cstate="print"/>
          <a:srcRect/>
          <a:stretch>
            <a:fillRect/>
          </a:stretch>
        </p:blipFill>
        <p:spPr>
          <a:xfrm>
            <a:off x="5943600" y="1219200"/>
            <a:ext cx="2819400" cy="3962400"/>
          </a:xfrm>
          <a:noFill/>
        </p:spPr>
      </p:pic>
      <p:pic>
        <p:nvPicPr>
          <p:cNvPr id="55306" name="Picture 10" descr="180px-gray791"/>
          <p:cNvPicPr>
            <a:picLocks noChangeAspect="1" noChangeArrowheads="1"/>
          </p:cNvPicPr>
          <p:nvPr>
            <p:ph sz="quarter" idx="3"/>
          </p:nvPr>
        </p:nvPicPr>
        <p:blipFill>
          <a:blip r:embed="rId12" cstate="print"/>
          <a:srcRect/>
          <a:stretch>
            <a:fillRect/>
          </a:stretch>
        </p:blipFill>
        <p:spPr>
          <a:xfrm>
            <a:off x="5943600" y="5181600"/>
            <a:ext cx="2819400" cy="167640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55298"/>
                                        </p:tgtEl>
                                        <p:attrNameLst>
                                          <p:attrName>style.visibility</p:attrName>
                                        </p:attrNameLst>
                                      </p:cBhvr>
                                      <p:to>
                                        <p:strVal val="visible"/>
                                      </p:to>
                                    </p:set>
                                    <p:anim from="(-#ppt_w/2)" to="(#ppt_x)" calcmode="lin" valueType="num">
                                      <p:cBhvr>
                                        <p:cTn id="7" dur="600" fill="hold">
                                          <p:stCondLst>
                                            <p:cond delay="0"/>
                                          </p:stCondLst>
                                        </p:cTn>
                                        <p:tgtEl>
                                          <p:spTgt spid="55298"/>
                                        </p:tgtEl>
                                        <p:attrNameLst>
                                          <p:attrName>ppt_x</p:attrName>
                                        </p:attrNameLst>
                                      </p:cBhvr>
                                    </p:anim>
                                    <p:anim from="0" to="-1.0" calcmode="lin" valueType="num">
                                      <p:cBhvr>
                                        <p:cTn id="8" dur="200" decel="50000" autoRev="1" fill="hold">
                                          <p:stCondLst>
                                            <p:cond delay="600"/>
                                          </p:stCondLst>
                                        </p:cTn>
                                        <p:tgtEl>
                                          <p:spTgt spid="55298"/>
                                        </p:tgtEl>
                                        <p:attrNameLst>
                                          <p:attrName>xshear</p:attrName>
                                        </p:attrNameLst>
                                      </p:cBhvr>
                                    </p:anim>
                                    <p:animScale>
                                      <p:cBhvr>
                                        <p:cTn id="9" dur="200" decel="100000" autoRev="1" fill="hold">
                                          <p:stCondLst>
                                            <p:cond delay="600"/>
                                          </p:stCondLst>
                                        </p:cTn>
                                        <p:tgtEl>
                                          <p:spTgt spid="55298"/>
                                        </p:tgtEl>
                                      </p:cBhvr>
                                      <p:from x="100000" y="100000"/>
                                      <p:to x="80000" y="100000"/>
                                    </p:animScale>
                                    <p:anim by="(#ppt_h/3+#ppt_w*0.1)" calcmode="lin" valueType="num">
                                      <p:cBhvr additive="sum">
                                        <p:cTn id="10" dur="200" decel="100000" autoRev="1" fill="hold">
                                          <p:stCondLst>
                                            <p:cond delay="600"/>
                                          </p:stCondLst>
                                        </p:cTn>
                                        <p:tgtEl>
                                          <p:spTgt spid="55298"/>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5305"/>
                                        </p:tgtEl>
                                        <p:attrNameLst>
                                          <p:attrName>style.visibility</p:attrName>
                                        </p:attrNameLst>
                                      </p:cBhvr>
                                      <p:to>
                                        <p:strVal val="visible"/>
                                      </p:to>
                                    </p:set>
                                    <p:animEffect transition="in" filter="randombar(horizontal)">
                                      <p:cBhvr>
                                        <p:cTn id="15" dur="500"/>
                                        <p:tgtEl>
                                          <p:spTgt spid="5530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5306"/>
                                        </p:tgtEl>
                                        <p:attrNameLst>
                                          <p:attrName>style.visibility</p:attrName>
                                        </p:attrNameLst>
                                      </p:cBhvr>
                                      <p:to>
                                        <p:strVal val="visible"/>
                                      </p:to>
                                    </p:set>
                                    <p:animEffect transition="in" filter="randombar(horizontal)">
                                      <p:cBhvr>
                                        <p:cTn id="20" dur="500"/>
                                        <p:tgtEl>
                                          <p:spTgt spid="5530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5302"/>
                                        </p:tgtEl>
                                        <p:attrNameLst>
                                          <p:attrName>style.visibility</p:attrName>
                                        </p:attrNameLst>
                                      </p:cBhvr>
                                      <p:to>
                                        <p:strVal val="visible"/>
                                      </p:to>
                                    </p:set>
                                    <p:animEffect transition="in" filter="blinds(horizontal)">
                                      <p:cBhvr>
                                        <p:cTn id="25" dur="500"/>
                                        <p:tgtEl>
                                          <p:spTgt spid="55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30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r>
              <a:rPr lang="ru-RU" sz="6000" smtClean="0">
                <a:latin typeface="Monotype Corsiva" pitchFamily="66" charset="0"/>
              </a:rPr>
              <a:t>Функции блуждающего нерва</a:t>
            </a:r>
          </a:p>
        </p:txBody>
      </p:sp>
      <p:sp>
        <p:nvSpPr>
          <p:cNvPr id="57348" name="Rectangle 4"/>
          <p:cNvSpPr>
            <a:spLocks noGrp="1" noChangeArrowheads="1"/>
          </p:cNvSpPr>
          <p:nvPr>
            <p:ph sz="half" idx="1"/>
          </p:nvPr>
        </p:nvSpPr>
        <p:spPr/>
        <p:txBody>
          <a:bodyPr/>
          <a:lstStyle/>
          <a:p>
            <a:pPr eaLnBrk="1" hangingPunct="1">
              <a:buFont typeface="Wingdings" pitchFamily="2" charset="2"/>
              <a:buChar char="q"/>
              <a:defRPr/>
            </a:pPr>
            <a:r>
              <a:rPr lang="ru-RU" sz="1800" smtClean="0"/>
              <a:t>Снабжает двигательными волокнами </a:t>
            </a:r>
            <a:r>
              <a:rPr lang="ru-RU" sz="1800" smtClean="0">
                <a:hlinkClick r:id="rId2" tooltip="Мышцы"/>
              </a:rPr>
              <a:t>мышцы</a:t>
            </a:r>
            <a:r>
              <a:rPr lang="ru-RU" sz="1800" smtClean="0"/>
              <a:t> </a:t>
            </a:r>
            <a:r>
              <a:rPr lang="ru-RU" sz="1800" smtClean="0">
                <a:hlinkClick r:id="rId3" tooltip="Гортань"/>
              </a:rPr>
              <a:t>гортани</a:t>
            </a:r>
            <a:r>
              <a:rPr lang="ru-RU" sz="1800" smtClean="0"/>
              <a:t>, </a:t>
            </a:r>
            <a:r>
              <a:rPr lang="ru-RU" sz="1800" smtClean="0">
                <a:hlinkClick r:id="rId4" tooltip="Глотка"/>
              </a:rPr>
              <a:t>глотки</a:t>
            </a:r>
            <a:r>
              <a:rPr lang="ru-RU" sz="1800" smtClean="0"/>
              <a:t>, пищевода, желудка, </a:t>
            </a:r>
            <a:r>
              <a:rPr lang="ru-RU" sz="1800" smtClean="0">
                <a:hlinkClick r:id="rId5" tooltip="Кишечник"/>
              </a:rPr>
              <a:t>кишечника</a:t>
            </a:r>
            <a:r>
              <a:rPr lang="ru-RU" sz="1800" smtClean="0"/>
              <a:t>, </a:t>
            </a:r>
            <a:r>
              <a:rPr lang="ru-RU" sz="1800" smtClean="0">
                <a:hlinkClick r:id="rId6" tooltip="Кровеносные сосуды"/>
              </a:rPr>
              <a:t>кровеносных сосудов</a:t>
            </a:r>
            <a:r>
              <a:rPr lang="ru-RU" sz="1800" smtClean="0"/>
              <a:t>, </a:t>
            </a:r>
            <a:r>
              <a:rPr lang="ru-RU" sz="1800" smtClean="0">
                <a:hlinkClick r:id="rId7" tooltip="Сердце"/>
              </a:rPr>
              <a:t>сердца</a:t>
            </a:r>
            <a:r>
              <a:rPr lang="ru-RU" sz="1800" smtClean="0"/>
              <a:t> (тормозят деятельность сердца, регулируют </a:t>
            </a:r>
            <a:r>
              <a:rPr lang="ru-RU" sz="1800" smtClean="0">
                <a:hlinkClick r:id="rId8" tooltip="Артериальное давление"/>
              </a:rPr>
              <a:t>кровяное давление</a:t>
            </a:r>
            <a:r>
              <a:rPr lang="ru-RU" sz="1800" smtClean="0"/>
              <a:t> и пр.</a:t>
            </a:r>
          </a:p>
          <a:p>
            <a:pPr eaLnBrk="1" hangingPunct="1">
              <a:buFont typeface="Wingdings" pitchFamily="2" charset="2"/>
              <a:buChar char="q"/>
              <a:defRPr/>
            </a:pPr>
            <a:r>
              <a:rPr lang="ru-RU" sz="1800" smtClean="0"/>
              <a:t>Иннервирует затылочные отделы твёрдой мозговой оболочки, органы шеи, желудок, легкие.</a:t>
            </a:r>
          </a:p>
          <a:p>
            <a:pPr eaLnBrk="1" hangingPunct="1">
              <a:buFont typeface="Wingdings" pitchFamily="2" charset="2"/>
              <a:buChar char="q"/>
              <a:defRPr/>
            </a:pPr>
            <a:r>
              <a:rPr lang="ru-RU" sz="1800" smtClean="0"/>
              <a:t>Участвует: во многих рефлекторных актах (глотании, кашле, рвоте, наполнении и опорожнении желудка); в регулировании сердцебиения, дыхания; в образовании солнечного сплетения. </a:t>
            </a:r>
          </a:p>
        </p:txBody>
      </p:sp>
      <p:pic>
        <p:nvPicPr>
          <p:cNvPr id="57352" name="Picture 8" descr="блуждающий нкрв"/>
          <p:cNvPicPr>
            <a:picLocks noGrp="1" noChangeAspect="1" noChangeArrowheads="1"/>
          </p:cNvPicPr>
          <p:nvPr>
            <p:ph sz="quarter" idx="3"/>
          </p:nvPr>
        </p:nvPicPr>
        <p:blipFill>
          <a:blip r:embed="rId9" cstate="print"/>
          <a:srcRect/>
          <a:stretch>
            <a:fillRect/>
          </a:stretch>
        </p:blipFill>
        <p:spPr>
          <a:xfrm>
            <a:off x="5638800" y="1371600"/>
            <a:ext cx="3352800" cy="4953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7346"/>
                                        </p:tgtEl>
                                        <p:attrNameLst>
                                          <p:attrName>style.visibility</p:attrName>
                                        </p:attrNameLst>
                                      </p:cBhvr>
                                      <p:to>
                                        <p:strVal val="visible"/>
                                      </p:to>
                                    </p:set>
                                    <p:animEffect transition="in" filter="fade">
                                      <p:cBhvr>
                                        <p:cTn id="7" dur="1000"/>
                                        <p:tgtEl>
                                          <p:spTgt spid="57346"/>
                                        </p:tgtEl>
                                      </p:cBhvr>
                                    </p:animEffect>
                                    <p:anim calcmode="lin" valueType="num">
                                      <p:cBhvr>
                                        <p:cTn id="8" dur="1000" fill="hold"/>
                                        <p:tgtEl>
                                          <p:spTgt spid="57346"/>
                                        </p:tgtEl>
                                        <p:attrNameLst>
                                          <p:attrName>ppt_x</p:attrName>
                                        </p:attrNameLst>
                                      </p:cBhvr>
                                      <p:tavLst>
                                        <p:tav tm="0">
                                          <p:val>
                                            <p:strVal val="#ppt_x-.1"/>
                                          </p:val>
                                        </p:tav>
                                        <p:tav tm="100000">
                                          <p:val>
                                            <p:strVal val="#ppt_x"/>
                                          </p:val>
                                        </p:tav>
                                      </p:tavLst>
                                    </p:anim>
                                    <p:anim calcmode="lin" valueType="num">
                                      <p:cBhvr>
                                        <p:cTn id="9" dur="1000" fill="hold"/>
                                        <p:tgtEl>
                                          <p:spTgt spid="57346"/>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nodeType="clickEffect">
                                  <p:stCondLst>
                                    <p:cond delay="0"/>
                                  </p:stCondLst>
                                  <p:childTnLst>
                                    <p:set>
                                      <p:cBhvr>
                                        <p:cTn id="13" dur="1" fill="hold">
                                          <p:stCondLst>
                                            <p:cond delay="0"/>
                                          </p:stCondLst>
                                        </p:cTn>
                                        <p:tgtEl>
                                          <p:spTgt spid="57352"/>
                                        </p:tgtEl>
                                        <p:attrNameLst>
                                          <p:attrName>style.visibility</p:attrName>
                                        </p:attrNameLst>
                                      </p:cBhvr>
                                      <p:to>
                                        <p:strVal val="visible"/>
                                      </p:to>
                                    </p:set>
                                    <p:animEffect transition="in" filter="wedge">
                                      <p:cBhvr>
                                        <p:cTn id="14" dur="2000"/>
                                        <p:tgtEl>
                                          <p:spTgt spid="57352"/>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iterate type="lt">
                                    <p:tmPct val="10000"/>
                                  </p:iterate>
                                  <p:childTnLst>
                                    <p:set>
                                      <p:cBhvr>
                                        <p:cTn id="18" dur="1" fill="hold">
                                          <p:stCondLst>
                                            <p:cond delay="0"/>
                                          </p:stCondLst>
                                        </p:cTn>
                                        <p:tgtEl>
                                          <p:spTgt spid="57348">
                                            <p:txEl>
                                              <p:pRg st="0" end="0"/>
                                            </p:txEl>
                                          </p:spTgt>
                                        </p:tgtEl>
                                        <p:attrNameLst>
                                          <p:attrName>style.visibility</p:attrName>
                                        </p:attrNameLst>
                                      </p:cBhvr>
                                      <p:to>
                                        <p:strVal val="visible"/>
                                      </p:to>
                                    </p:set>
                                    <p:animEffect transition="in" filter="fade">
                                      <p:cBhvr>
                                        <p:cTn id="19" dur="2000"/>
                                        <p:tgtEl>
                                          <p:spTgt spid="57348">
                                            <p:txEl>
                                              <p:pRg st="0" end="0"/>
                                            </p:txEl>
                                          </p:spTgt>
                                        </p:tgtEl>
                                      </p:cBhvr>
                                    </p:animEffect>
                                    <p:anim calcmode="lin" valueType="num">
                                      <p:cBhvr>
                                        <p:cTn id="20" dur="2000" fill="hold"/>
                                        <p:tgtEl>
                                          <p:spTgt spid="57348">
                                            <p:txEl>
                                              <p:pRg st="0" end="0"/>
                                            </p:txEl>
                                          </p:spTgt>
                                        </p:tgtEl>
                                        <p:attrNameLst>
                                          <p:attrName>ppt_w</p:attrName>
                                        </p:attrNameLst>
                                      </p:cBhvr>
                                      <p:tavLst>
                                        <p:tav tm="0" fmla="#ppt_w*sin(2.5*pi*$)">
                                          <p:val>
                                            <p:fltVal val="0"/>
                                          </p:val>
                                        </p:tav>
                                        <p:tav tm="100000">
                                          <p:val>
                                            <p:fltVal val="1"/>
                                          </p:val>
                                        </p:tav>
                                      </p:tavLst>
                                    </p:anim>
                                    <p:anim calcmode="lin" valueType="num">
                                      <p:cBhvr>
                                        <p:cTn id="21" dur="2000" fill="hold"/>
                                        <p:tgtEl>
                                          <p:spTgt spid="5734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nodeType="clickEffect">
                                  <p:stCondLst>
                                    <p:cond delay="0"/>
                                  </p:stCondLst>
                                  <p:iterate type="lt">
                                    <p:tmPct val="10000"/>
                                  </p:iterate>
                                  <p:childTnLst>
                                    <p:set>
                                      <p:cBhvr>
                                        <p:cTn id="25" dur="1" fill="hold">
                                          <p:stCondLst>
                                            <p:cond delay="0"/>
                                          </p:stCondLst>
                                        </p:cTn>
                                        <p:tgtEl>
                                          <p:spTgt spid="57348">
                                            <p:txEl>
                                              <p:pRg st="1" end="1"/>
                                            </p:txEl>
                                          </p:spTgt>
                                        </p:tgtEl>
                                        <p:attrNameLst>
                                          <p:attrName>style.visibility</p:attrName>
                                        </p:attrNameLst>
                                      </p:cBhvr>
                                      <p:to>
                                        <p:strVal val="visible"/>
                                      </p:to>
                                    </p:set>
                                    <p:animEffect transition="in" filter="fade">
                                      <p:cBhvr>
                                        <p:cTn id="26" dur="2000"/>
                                        <p:tgtEl>
                                          <p:spTgt spid="57348">
                                            <p:txEl>
                                              <p:pRg st="1" end="1"/>
                                            </p:txEl>
                                          </p:spTgt>
                                        </p:tgtEl>
                                      </p:cBhvr>
                                    </p:animEffect>
                                    <p:anim calcmode="lin" valueType="num">
                                      <p:cBhvr>
                                        <p:cTn id="27" dur="2000" fill="hold"/>
                                        <p:tgtEl>
                                          <p:spTgt spid="57348">
                                            <p:txEl>
                                              <p:pRg st="1" end="1"/>
                                            </p:txEl>
                                          </p:spTgt>
                                        </p:tgtEl>
                                        <p:attrNameLst>
                                          <p:attrName>ppt_w</p:attrName>
                                        </p:attrNameLst>
                                      </p:cBhvr>
                                      <p:tavLst>
                                        <p:tav tm="0" fmla="#ppt_w*sin(2.5*pi*$)">
                                          <p:val>
                                            <p:fltVal val="0"/>
                                          </p:val>
                                        </p:tav>
                                        <p:tav tm="100000">
                                          <p:val>
                                            <p:fltVal val="1"/>
                                          </p:val>
                                        </p:tav>
                                      </p:tavLst>
                                    </p:anim>
                                    <p:anim calcmode="lin" valueType="num">
                                      <p:cBhvr>
                                        <p:cTn id="28" dur="2000" fill="hold"/>
                                        <p:tgtEl>
                                          <p:spTgt spid="5734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nodeType="clickEffect">
                                  <p:stCondLst>
                                    <p:cond delay="0"/>
                                  </p:stCondLst>
                                  <p:iterate type="lt">
                                    <p:tmPct val="10000"/>
                                  </p:iterate>
                                  <p:childTnLst>
                                    <p:set>
                                      <p:cBhvr>
                                        <p:cTn id="32" dur="1" fill="hold">
                                          <p:stCondLst>
                                            <p:cond delay="0"/>
                                          </p:stCondLst>
                                        </p:cTn>
                                        <p:tgtEl>
                                          <p:spTgt spid="57348">
                                            <p:txEl>
                                              <p:pRg st="2" end="2"/>
                                            </p:txEl>
                                          </p:spTgt>
                                        </p:tgtEl>
                                        <p:attrNameLst>
                                          <p:attrName>style.visibility</p:attrName>
                                        </p:attrNameLst>
                                      </p:cBhvr>
                                      <p:to>
                                        <p:strVal val="visible"/>
                                      </p:to>
                                    </p:set>
                                    <p:animEffect transition="in" filter="fade">
                                      <p:cBhvr>
                                        <p:cTn id="33" dur="2000"/>
                                        <p:tgtEl>
                                          <p:spTgt spid="57348">
                                            <p:txEl>
                                              <p:pRg st="2" end="2"/>
                                            </p:txEl>
                                          </p:spTgt>
                                        </p:tgtEl>
                                      </p:cBhvr>
                                    </p:animEffect>
                                    <p:anim calcmode="lin" valueType="num">
                                      <p:cBhvr>
                                        <p:cTn id="34" dur="2000" fill="hold"/>
                                        <p:tgtEl>
                                          <p:spTgt spid="57348">
                                            <p:txEl>
                                              <p:pRg st="2" end="2"/>
                                            </p:txEl>
                                          </p:spTgt>
                                        </p:tgtEl>
                                        <p:attrNameLst>
                                          <p:attrName>ppt_w</p:attrName>
                                        </p:attrNameLst>
                                      </p:cBhvr>
                                      <p:tavLst>
                                        <p:tav tm="0" fmla="#ppt_w*sin(2.5*pi*$)">
                                          <p:val>
                                            <p:fltVal val="0"/>
                                          </p:val>
                                        </p:tav>
                                        <p:tav tm="100000">
                                          <p:val>
                                            <p:fltVal val="1"/>
                                          </p:val>
                                        </p:tav>
                                      </p:tavLst>
                                    </p:anim>
                                    <p:anim calcmode="lin" valueType="num">
                                      <p:cBhvr>
                                        <p:cTn id="35" dur="2000" fill="hold"/>
                                        <p:tgtEl>
                                          <p:spTgt spid="57348">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714348" y="0"/>
            <a:ext cx="7772400" cy="1470025"/>
          </a:xfrm>
        </p:spPr>
        <p:txBody>
          <a:bodyPr>
            <a:prstTxWarp prst="textPlain">
              <a:avLst/>
            </a:prstTxWarp>
            <a:normAutofit/>
          </a:bodyPr>
          <a:lstStyle/>
          <a:p>
            <a:r>
              <a:rPr lang="ru-RU" sz="3200" b="1" i="1" dirty="0" smtClean="0"/>
              <a:t>Блуждающий нерв</a:t>
            </a:r>
            <a:endParaRPr lang="ru-RU" sz="3200" b="1" i="1" dirty="0"/>
          </a:p>
        </p:txBody>
      </p:sp>
      <p:sp>
        <p:nvSpPr>
          <p:cNvPr id="6" name="Подзаголовок 5"/>
          <p:cNvSpPr>
            <a:spLocks noGrp="1"/>
          </p:cNvSpPr>
          <p:nvPr>
            <p:ph type="subTitle" idx="1"/>
          </p:nvPr>
        </p:nvSpPr>
        <p:spPr>
          <a:xfrm>
            <a:off x="571472" y="4857760"/>
            <a:ext cx="8572528" cy="2971800"/>
          </a:xfrm>
        </p:spPr>
        <p:txBody>
          <a:bodyPr>
            <a:normAutofit/>
          </a:bodyPr>
          <a:lstStyle/>
          <a:p>
            <a:r>
              <a:rPr lang="ru-RU" dirty="0" smtClean="0">
                <a:ln>
                  <a:solidFill>
                    <a:schemeClr val="accent2">
                      <a:lumMod val="60000"/>
                      <a:lumOff val="40000"/>
                    </a:schemeClr>
                  </a:solidFill>
                </a:ln>
                <a:solidFill>
                  <a:schemeClr val="tx1"/>
                </a:solidFill>
              </a:rPr>
              <a:t>Анатомия</a:t>
            </a:r>
          </a:p>
          <a:p>
            <a:r>
              <a:rPr lang="ru-RU" sz="2000" b="1" dirty="0" smtClean="0">
                <a:solidFill>
                  <a:schemeClr val="tx1"/>
                </a:solidFill>
              </a:rPr>
              <a:t>Блуждающий нерв содержит чувствительные, двигательные и вегетативные волокна</a:t>
            </a:r>
            <a:endParaRPr lang="ru-RU" sz="2000" b="1" dirty="0">
              <a:solidFill>
                <a:schemeClr val="tx1"/>
              </a:solidFill>
            </a:endParaRPr>
          </a:p>
        </p:txBody>
      </p:sp>
      <p:graphicFrame>
        <p:nvGraphicFramePr>
          <p:cNvPr id="4" name="Содержимое 3"/>
          <p:cNvGraphicFramePr>
            <a:graphicFrameLocks noGrp="1"/>
          </p:cNvGraphicFramePr>
          <p:nvPr>
            <p:ph idx="4294967295"/>
          </p:nvPr>
        </p:nvGraphicFramePr>
        <p:xfrm>
          <a:off x="571472" y="1428736"/>
          <a:ext cx="8229600" cy="3340430"/>
        </p:xfrm>
        <a:graphic>
          <a:graphicData uri="http://schemas.openxmlformats.org/drawingml/2006/table">
            <a:tbl>
              <a:tblPr firstRow="1" bandRow="1">
                <a:tableStyleId>{5C22544A-7EE6-4342-B048-85BDC9FD1C3A}</a:tableStyleId>
              </a:tblPr>
              <a:tblGrid>
                <a:gridCol w="500066"/>
                <a:gridCol w="1328718"/>
                <a:gridCol w="2600372"/>
                <a:gridCol w="3800444"/>
              </a:tblGrid>
              <a:tr h="185420">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ФУНКЦИЯ </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СИМПТОМ ДИСФУНКЦИИ</a:t>
                      </a:r>
                      <a:endParaRPr lang="ru-RU" dirty="0"/>
                    </a:p>
                  </a:txBody>
                  <a:tcPr>
                    <a:lnB w="12700" cap="flat" cmpd="sng" algn="ctr">
                      <a:solidFill>
                        <a:schemeClr val="tx1"/>
                      </a:solidFill>
                      <a:prstDash val="solid"/>
                      <a:round/>
                      <a:headEnd type="none" w="med" len="med"/>
                      <a:tailEnd type="none" w="med" len="med"/>
                    </a:lnB>
                  </a:tcPr>
                </a:tc>
              </a:tr>
              <a:tr h="634372">
                <a:tc rowSpan="5">
                  <a:txBody>
                    <a:bodyPr/>
                    <a:lstStyle/>
                    <a:p>
                      <a:r>
                        <a:rPr lang="ru-RU" dirty="0" smtClean="0"/>
                        <a:t>10.</a:t>
                      </a:r>
                      <a:endParaRPr lang="ru-RU" dirty="0"/>
                    </a:p>
                  </a:txBody>
                  <a:tcPr>
                    <a:lnT w="12700" cap="flat" cmpd="sng" algn="ctr">
                      <a:solidFill>
                        <a:schemeClr val="tx1"/>
                      </a:solidFill>
                      <a:prstDash val="solid"/>
                      <a:round/>
                      <a:headEnd type="none" w="med" len="med"/>
                      <a:tailEnd type="none" w="med" len="med"/>
                    </a:lnT>
                  </a:tcPr>
                </a:tc>
                <a:tc rowSpan="5">
                  <a:txBody>
                    <a:bodyPr/>
                    <a:lstStyle/>
                    <a:p>
                      <a:r>
                        <a:rPr lang="ru-RU" dirty="0" smtClean="0"/>
                        <a:t>Блуждающий</a:t>
                      </a:r>
                      <a:endParaRPr lang="ru-RU" dirty="0"/>
                    </a:p>
                  </a:txBody>
                  <a:tcPr>
                    <a:lnT w="12700" cap="flat" cmpd="sng" algn="ctr">
                      <a:solidFill>
                        <a:schemeClr val="tx1"/>
                      </a:solidFill>
                      <a:prstDash val="solid"/>
                      <a:round/>
                      <a:headEnd type="none" w="med" len="med"/>
                      <a:tailEnd type="none" w="med" len="med"/>
                    </a:lnT>
                  </a:tcPr>
                </a:tc>
                <a:tc rowSpan="2">
                  <a:txBody>
                    <a:bodyPr/>
                    <a:lstStyle/>
                    <a:p>
                      <a:r>
                        <a:rPr lang="ru-RU" dirty="0" smtClean="0"/>
                        <a:t>Сенсорная – гортань,  глотка, органы грудной и брюшной</a:t>
                      </a:r>
                      <a:r>
                        <a:rPr lang="ru-RU" baseline="0" dirty="0" smtClean="0"/>
                        <a:t> полости.</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i="1" dirty="0" smtClean="0"/>
                        <a:t>Дисфагия</a:t>
                      </a:r>
                      <a:r>
                        <a:rPr lang="ru-RU" i="0" dirty="0" smtClean="0"/>
                        <a:t> (жидкая</a:t>
                      </a:r>
                      <a:r>
                        <a:rPr lang="ru-RU" i="0" baseline="0" dirty="0" smtClean="0"/>
                        <a:t> пища или вода попадают в нос или в гортань)</a:t>
                      </a:r>
                      <a:endParaRPr lang="ru-RU" i="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i="0" dirty="0" smtClean="0"/>
                        <a:t>Отклонения</a:t>
                      </a:r>
                      <a:r>
                        <a:rPr lang="ru-RU" i="0" baseline="0" dirty="0" smtClean="0"/>
                        <a:t> слюновыделения </a:t>
                      </a:r>
                      <a:endParaRPr lang="ru-RU" i="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4350">
                <a:tc vMerge="1">
                  <a:txBody>
                    <a:bodyPr/>
                    <a:lstStyle/>
                    <a:p>
                      <a:endParaRPr lang="ru-RU"/>
                    </a:p>
                  </a:txBody>
                  <a:tcPr/>
                </a:tc>
                <a:tc vMerge="1">
                  <a:txBody>
                    <a:bodyPr/>
                    <a:lstStyle/>
                    <a:p>
                      <a:endParaRPr lang="ru-RU"/>
                    </a:p>
                  </a:txBody>
                  <a:tcPr/>
                </a:tc>
                <a:tc rowSpan="2">
                  <a:txBody>
                    <a:bodyPr/>
                    <a:lstStyle/>
                    <a:p>
                      <a:r>
                        <a:rPr lang="ru-RU" dirty="0" smtClean="0"/>
                        <a:t>Моторная – гортань, глотка</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i="0" dirty="0" smtClean="0"/>
                        <a:t>Измененный лай или его отсутствие</a:t>
                      </a:r>
                      <a:endParaRPr lang="ru-RU" i="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345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i="1" dirty="0" smtClean="0"/>
                        <a:t>Регургитация, затрудненное</a:t>
                      </a:r>
                      <a:r>
                        <a:rPr lang="ru-RU" i="1" baseline="0" dirty="0" smtClean="0"/>
                        <a:t> глотание</a:t>
                      </a:r>
                      <a:endParaRPr lang="ru-RU" i="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0953">
                <a:tc vMerge="1">
                  <a:txBody>
                    <a:bodyPr/>
                    <a:lstStyle/>
                    <a:p>
                      <a:endParaRPr lang="ru-RU"/>
                    </a:p>
                  </a:txBody>
                  <a:tcPr/>
                </a:tc>
                <a:tc vMerge="1">
                  <a:txBody>
                    <a:bodyPr/>
                    <a:lstStyle/>
                    <a:p>
                      <a:endParaRPr lang="ru-RU"/>
                    </a:p>
                  </a:txBody>
                  <a:tcPr/>
                </a:tc>
                <a:tc>
                  <a:txBody>
                    <a:bodyPr/>
                    <a:lstStyle/>
                    <a:p>
                      <a:r>
                        <a:rPr lang="ru-RU" dirty="0" smtClean="0"/>
                        <a:t>Парасимпатическая – волокна внутренних органов</a:t>
                      </a:r>
                      <a:endParaRPr lang="ru-RU" dirty="0"/>
                    </a:p>
                  </a:txBody>
                  <a:tcPr>
                    <a:lnT w="12700" cap="flat" cmpd="sng" algn="ctr">
                      <a:solidFill>
                        <a:schemeClr val="tx1"/>
                      </a:solidFill>
                      <a:prstDash val="solid"/>
                      <a:round/>
                      <a:headEnd type="none" w="med" len="med"/>
                      <a:tailEnd type="none" w="med" len="med"/>
                    </a:lnT>
                  </a:tcPr>
                </a:tc>
                <a:tc>
                  <a:txBody>
                    <a:bodyPr/>
                    <a:lstStyle/>
                    <a:p>
                      <a:r>
                        <a:rPr lang="ru-RU" i="0" dirty="0" smtClean="0"/>
                        <a:t>Кардиальные или желудочно-кишечные симптомы</a:t>
                      </a:r>
                      <a:endParaRPr lang="ru-RU" i="0"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0"/>
            <a:ext cx="7772400" cy="1470025"/>
          </a:xfrm>
        </p:spPr>
        <p:txBody>
          <a:bodyPr>
            <a:prstTxWarp prst="textStop">
              <a:avLst/>
            </a:prstTxWarp>
            <a:normAutofit fontScale="90000"/>
          </a:bodyPr>
          <a:lstStyle/>
          <a:p>
            <a:r>
              <a:rPr lang="ru-RU" sz="3600" b="1" i="1" dirty="0" smtClean="0"/>
              <a:t>Клиническое исследование функции</a:t>
            </a:r>
            <a:br>
              <a:rPr lang="ru-RU" sz="3600" b="1" i="1" dirty="0" smtClean="0"/>
            </a:br>
            <a:r>
              <a:rPr lang="ru-RU" sz="3600" b="1" i="1" dirty="0" smtClean="0"/>
              <a:t>блуждающего нерва</a:t>
            </a:r>
            <a:r>
              <a:rPr lang="ru-RU" dirty="0" smtClean="0"/>
              <a:t/>
            </a:r>
            <a:br>
              <a:rPr lang="ru-RU" dirty="0" smtClean="0"/>
            </a:br>
            <a:endParaRPr lang="ru-RU" dirty="0"/>
          </a:p>
        </p:txBody>
      </p:sp>
      <p:sp>
        <p:nvSpPr>
          <p:cNvPr id="5" name="Подзаголовок 4"/>
          <p:cNvSpPr>
            <a:spLocks noGrp="1"/>
          </p:cNvSpPr>
          <p:nvPr>
            <p:ph type="subTitle" idx="1"/>
          </p:nvPr>
        </p:nvSpPr>
        <p:spPr>
          <a:xfrm>
            <a:off x="285720" y="4214818"/>
            <a:ext cx="8358246" cy="2971800"/>
          </a:xfrm>
        </p:spPr>
        <p:txBody>
          <a:bodyPr>
            <a:normAutofit fontScale="85000" lnSpcReduction="20000"/>
          </a:bodyPr>
          <a:lstStyle/>
          <a:p>
            <a:r>
              <a:rPr lang="ru-RU" sz="3800" dirty="0" smtClean="0">
                <a:ln>
                  <a:solidFill>
                    <a:schemeClr val="accent2">
                      <a:lumMod val="60000"/>
                      <a:lumOff val="40000"/>
                    </a:schemeClr>
                  </a:solidFill>
                </a:ln>
                <a:solidFill>
                  <a:schemeClr val="tx1"/>
                </a:solidFill>
              </a:rPr>
              <a:t>Патология и клинические симптомы</a:t>
            </a:r>
          </a:p>
          <a:p>
            <a:r>
              <a:rPr lang="ru-RU" sz="2600" b="1" dirty="0" smtClean="0">
                <a:solidFill>
                  <a:schemeClr val="tx1"/>
                </a:solidFill>
              </a:rPr>
              <a:t>Отклонения в работе блуждающего нерва включают: отсутствие указанных выше рефлексов, дисфагию, измененный голос, одышку вследствие паралича гортани, и паралича пищевода который на рентгенограммах  определяется в виде мегаэзофагуса, вследствие нарушения его двусторонней иннервации вагусом. Блуждающий нерв может быть поражен вследствие переболевания животного инфекционным заболеванием, ростом опухоли или травмой, затрагивающей стволовую область мозга.</a:t>
            </a:r>
            <a:endParaRPr lang="ru-RU" sz="2600" b="1" dirty="0">
              <a:solidFill>
                <a:schemeClr val="tx1"/>
              </a:solidFill>
            </a:endParaRPr>
          </a:p>
        </p:txBody>
      </p:sp>
      <p:graphicFrame>
        <p:nvGraphicFramePr>
          <p:cNvPr id="4" name="Содержимое 3"/>
          <p:cNvGraphicFramePr>
            <a:graphicFrameLocks noGrp="1"/>
          </p:cNvGraphicFramePr>
          <p:nvPr>
            <p:ph idx="4294967295"/>
          </p:nvPr>
        </p:nvGraphicFramePr>
        <p:xfrm>
          <a:off x="428596" y="1214422"/>
          <a:ext cx="8229600" cy="3017520"/>
        </p:xfrm>
        <a:graphic>
          <a:graphicData uri="http://schemas.openxmlformats.org/drawingml/2006/table">
            <a:tbl>
              <a:tblPr firstRow="1" bandRow="1">
                <a:tableStyleId>{5C22544A-7EE6-4342-B048-85BDC9FD1C3A}</a:tableStyleId>
              </a:tblPr>
              <a:tblGrid>
                <a:gridCol w="542900"/>
                <a:gridCol w="928694"/>
                <a:gridCol w="2214578"/>
                <a:gridCol w="1643074"/>
                <a:gridCol w="2900354"/>
              </a:tblGrid>
              <a:tr h="185420">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КЛИНИЧЕСКИЙ ТЕСТ</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НОРМАЛЬАНЯ РЕАКЦИЯ </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 НОРМАЛЬНАЯ РЕАКЦИЯ</a:t>
                      </a:r>
                      <a:endParaRPr lang="ru-RU" dirty="0"/>
                    </a:p>
                  </a:txBody>
                  <a:tcPr>
                    <a:lnB w="12700" cap="flat" cmpd="sng" algn="ctr">
                      <a:solidFill>
                        <a:schemeClr val="tx1"/>
                      </a:solidFill>
                      <a:prstDash val="solid"/>
                      <a:round/>
                      <a:headEnd type="none" w="med" len="med"/>
                      <a:tailEnd type="none" w="med" len="med"/>
                    </a:lnB>
                  </a:tcPr>
                </a:tc>
              </a:tr>
              <a:tr h="902968">
                <a:tc rowSpan="2">
                  <a:txBody>
                    <a:bodyPr/>
                    <a:lstStyle/>
                    <a:p>
                      <a:r>
                        <a:rPr lang="ru-RU" dirty="0" smtClean="0"/>
                        <a:t>10.</a:t>
                      </a:r>
                      <a:endParaRPr lang="ru-RU" dirty="0"/>
                    </a:p>
                  </a:txBody>
                  <a:tcPr>
                    <a:lnT w="12700" cap="flat" cmpd="sng" algn="ctr">
                      <a:solidFill>
                        <a:schemeClr val="tx1"/>
                      </a:solidFill>
                      <a:prstDash val="solid"/>
                      <a:round/>
                      <a:headEnd type="none" w="med" len="med"/>
                      <a:tailEnd type="none" w="med" len="med"/>
                    </a:lnT>
                  </a:tcPr>
                </a:tc>
                <a:tc rowSpan="2">
                  <a:txBody>
                    <a:bodyPr/>
                    <a:lstStyle/>
                    <a:p>
                      <a:r>
                        <a:rPr lang="ru-RU" dirty="0" smtClean="0"/>
                        <a:t>Блуждающий</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Роторасширительный и глотательный</a:t>
                      </a:r>
                      <a:r>
                        <a:rPr lang="ru-RU" baseline="0" dirty="0" smtClean="0"/>
                        <a:t> рефлекс</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Глотание</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i="1" dirty="0" smtClean="0"/>
                        <a:t>Дисфагия </a:t>
                      </a:r>
                      <a:r>
                        <a:rPr lang="ru-RU" i="0" dirty="0" smtClean="0"/>
                        <a:t>или полная невозможность глотания</a:t>
                      </a:r>
                      <a:endParaRPr lang="ru-RU" i="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4226">
                <a:tc vMerge="1">
                  <a:txBody>
                    <a:bodyPr/>
                    <a:lstStyle/>
                    <a:p>
                      <a:endParaRPr lang="ru-RU"/>
                    </a:p>
                  </a:txBody>
                  <a:tcPr/>
                </a:tc>
                <a:tc vMerge="1">
                  <a:txBody>
                    <a:bodyPr/>
                    <a:lstStyle/>
                    <a:p>
                      <a:endParaRPr lang="ru-RU"/>
                    </a:p>
                  </a:txBody>
                  <a:tcPr/>
                </a:tc>
                <a:tc>
                  <a:txBody>
                    <a:bodyPr/>
                    <a:lstStyle/>
                    <a:p>
                      <a:r>
                        <a:rPr lang="ru-RU" dirty="0" smtClean="0"/>
                        <a:t>Окулокардиальный</a:t>
                      </a:r>
                      <a:r>
                        <a:rPr lang="ru-RU" baseline="0" dirty="0" smtClean="0"/>
                        <a:t> рефлекс</a:t>
                      </a:r>
                      <a:endParaRPr lang="ru-RU" dirty="0"/>
                    </a:p>
                  </a:txBody>
                  <a:tcPr>
                    <a:lnT w="12700" cap="flat" cmpd="sng" algn="ctr">
                      <a:solidFill>
                        <a:schemeClr val="tx1"/>
                      </a:solidFill>
                      <a:prstDash val="solid"/>
                      <a:round/>
                      <a:headEnd type="none" w="med" len="med"/>
                      <a:tailEnd type="none" w="med" len="med"/>
                    </a:lnT>
                  </a:tcPr>
                </a:tc>
                <a:tc>
                  <a:txBody>
                    <a:bodyPr/>
                    <a:lstStyle/>
                    <a:p>
                      <a:r>
                        <a:rPr lang="ru-RU" dirty="0" smtClean="0"/>
                        <a:t>Снижение частоты сердечных сокращений</a:t>
                      </a:r>
                      <a:endParaRPr lang="ru-RU" dirty="0"/>
                    </a:p>
                  </a:txBody>
                  <a:tcPr>
                    <a:lnT w="12700" cap="flat" cmpd="sng" algn="ctr">
                      <a:solidFill>
                        <a:schemeClr val="tx1"/>
                      </a:solidFill>
                      <a:prstDash val="solid"/>
                      <a:round/>
                      <a:headEnd type="none" w="med" len="med"/>
                      <a:tailEnd type="none" w="med" len="med"/>
                    </a:lnT>
                  </a:tcPr>
                </a:tc>
                <a:tc>
                  <a:txBody>
                    <a:bodyPr/>
                    <a:lstStyle/>
                    <a:p>
                      <a:r>
                        <a:rPr lang="ru-RU" i="0" dirty="0" smtClean="0"/>
                        <a:t>Отсутствие понижения частоты сердечных сокращений</a:t>
                      </a:r>
                      <a:endParaRPr lang="ru-RU" i="0"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type="body" idx="1"/>
          </p:nvPr>
        </p:nvSpPr>
        <p:spPr>
          <a:xfrm>
            <a:off x="533400" y="762000"/>
            <a:ext cx="8229600" cy="6248400"/>
          </a:xfrm>
        </p:spPr>
        <p:txBody>
          <a:bodyPr/>
          <a:lstStyle/>
          <a:p>
            <a:pPr eaLnBrk="1" hangingPunct="1">
              <a:buFont typeface="Wingdings" pitchFamily="2" charset="2"/>
              <a:buNone/>
              <a:defRPr/>
            </a:pPr>
            <a:r>
              <a:rPr lang="ru-RU" smtClean="0"/>
              <a:t>   </a:t>
            </a:r>
            <a:r>
              <a:rPr lang="ru-RU" sz="3600" smtClean="0"/>
              <a:t>При поражении двигательных ядер блуждающего нерва возникают нарушения глотания, </a:t>
            </a:r>
            <a:r>
              <a:rPr lang="ru-RU" sz="3600" smtClean="0">
                <a:hlinkClick r:id="rId2" tooltip="Фонация"/>
              </a:rPr>
              <a:t>фонации</a:t>
            </a:r>
            <a:r>
              <a:rPr lang="ru-RU" sz="3600" smtClean="0"/>
              <a:t>, </a:t>
            </a:r>
            <a:r>
              <a:rPr lang="ru-RU" sz="3600" smtClean="0">
                <a:hlinkClick r:id="rId3" tooltip="Артикуляция"/>
              </a:rPr>
              <a:t>артикуляции</a:t>
            </a:r>
            <a:r>
              <a:rPr lang="ru-RU" sz="3600" smtClean="0"/>
              <a:t>, дыхания, бульбарные расстройства. Они встречаются при бульбарном параличе, амиотрофическом боковом </a:t>
            </a:r>
            <a:r>
              <a:rPr lang="ru-RU" sz="3600" smtClean="0">
                <a:hlinkClick r:id="rId4" tooltip="Склероз"/>
              </a:rPr>
              <a:t>склерозе</a:t>
            </a:r>
            <a:r>
              <a:rPr lang="ru-RU" sz="3600" smtClean="0"/>
              <a:t>, миело-</a:t>
            </a:r>
            <a:r>
              <a:rPr lang="ru-RU" sz="3600" smtClean="0">
                <a:hlinkClick r:id="rId5" tooltip="Энцефалит"/>
              </a:rPr>
              <a:t>энцефалитах</a:t>
            </a:r>
            <a:r>
              <a:rPr lang="ru-RU" sz="3600" smtClean="0"/>
              <a:t> и других заболеваниях.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fade">
                                      <p:cBhvr>
                                        <p:cTn id="7" dur="2000"/>
                                        <p:tgtEl>
                                          <p:spTgt spid="593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algn="ctr" eaLnBrk="1" hangingPunct="1">
              <a:defRPr/>
            </a:pPr>
            <a:r>
              <a:rPr lang="ru-RU" sz="3200" dirty="0" smtClean="0">
                <a:latin typeface="Times New Roman" pitchFamily="18" charset="0"/>
              </a:rPr>
              <a:t/>
            </a:r>
            <a:br>
              <a:rPr lang="ru-RU" sz="3200" dirty="0" smtClean="0">
                <a:latin typeface="Times New Roman" pitchFamily="18" charset="0"/>
              </a:rPr>
            </a:br>
            <a:r>
              <a:rPr lang="ru-RU" sz="2800" b="0" dirty="0" smtClean="0">
                <a:latin typeface="Times New Roman" pitchFamily="18" charset="0"/>
              </a:rPr>
              <a:t/>
            </a:r>
            <a:br>
              <a:rPr lang="ru-RU" sz="2800" b="0" dirty="0" smtClean="0">
                <a:latin typeface="Times New Roman" pitchFamily="18" charset="0"/>
              </a:rPr>
            </a:br>
            <a:r>
              <a:rPr lang="ru-RU" sz="3200" dirty="0" smtClean="0">
                <a:solidFill>
                  <a:srgbClr val="FFFF00"/>
                </a:solidFill>
                <a:latin typeface="Times New Roman" pitchFamily="18" charset="0"/>
              </a:rPr>
              <a:t>Чувствительные черепно-мозговые нервы</a:t>
            </a:r>
          </a:p>
        </p:txBody>
      </p:sp>
    </p:spTree>
  </p:cSld>
  <p:clrMapOvr>
    <a:masterClrMapping/>
  </p:clrMapOvr>
  <p:transition>
    <p:cover dir="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p:cNvSpPr>
            <a:spLocks noGrp="1"/>
          </p:cNvSpPr>
          <p:nvPr>
            <p:ph type="ctrTitle"/>
          </p:nvPr>
        </p:nvSpPr>
        <p:spPr>
          <a:xfrm>
            <a:off x="500034" y="3929066"/>
            <a:ext cx="7772400" cy="1470025"/>
          </a:xfrm>
        </p:spPr>
        <p:txBody>
          <a:bodyPr>
            <a:normAutofit fontScale="90000"/>
          </a:bodyPr>
          <a:lstStyle/>
          <a:p>
            <a:r>
              <a:rPr lang="ru-RU" sz="3600" dirty="0" smtClean="0">
                <a:ln w="6350">
                  <a:solidFill>
                    <a:schemeClr val="accent2">
                      <a:lumMod val="60000"/>
                      <a:lumOff val="40000"/>
                    </a:schemeClr>
                  </a:solidFill>
                </a:ln>
              </a:rPr>
              <a:t>Анатомия</a:t>
            </a:r>
            <a:r>
              <a:rPr lang="ru-RU" dirty="0" smtClean="0"/>
              <a:t/>
            </a:r>
            <a:br>
              <a:rPr lang="ru-RU" dirty="0" smtClean="0"/>
            </a:br>
            <a:r>
              <a:rPr lang="ru-RU" dirty="0" smtClean="0"/>
              <a:t> </a:t>
            </a:r>
            <a:r>
              <a:rPr lang="ru-RU" sz="2000" b="1" dirty="0" smtClean="0"/>
              <a:t>Хеморецепторы слизистой носа распознают различные запахи и передают сенсорную информацию аксонам обонятельного нерва, который проникает в черепную полость, через решетчатую кость и входит в обонятельные луковицы.  </a:t>
            </a:r>
            <a:endParaRPr lang="ru-RU" sz="2000" b="1" dirty="0"/>
          </a:p>
        </p:txBody>
      </p:sp>
      <p:sp>
        <p:nvSpPr>
          <p:cNvPr id="3" name="Подзаголовок 2"/>
          <p:cNvSpPr>
            <a:spLocks noGrp="1"/>
          </p:cNvSpPr>
          <p:nvPr>
            <p:ph type="subTitle" idx="1"/>
          </p:nvPr>
        </p:nvSpPr>
        <p:spPr>
          <a:xfrm>
            <a:off x="1071538" y="0"/>
            <a:ext cx="6400800" cy="1752600"/>
          </a:xfrm>
        </p:spPr>
        <p:txBody>
          <a:bodyPr>
            <a:prstTxWarp prst="textPlain">
              <a:avLst/>
            </a:prstTxWarp>
          </a:bodyPr>
          <a:lstStyle/>
          <a:p>
            <a:r>
              <a:rPr lang="ru-RU" b="1" dirty="0" smtClean="0">
                <a:solidFill>
                  <a:schemeClr val="accent1">
                    <a:lumMod val="60000"/>
                    <a:lumOff val="40000"/>
                  </a:schemeClr>
                </a:solidFill>
              </a:rPr>
              <a:t>Обонятельный</a:t>
            </a:r>
          </a:p>
          <a:p>
            <a:endParaRPr lang="ru-RU" dirty="0"/>
          </a:p>
        </p:txBody>
      </p:sp>
      <p:graphicFrame>
        <p:nvGraphicFramePr>
          <p:cNvPr id="5" name="Таблица 4"/>
          <p:cNvGraphicFramePr>
            <a:graphicFrameLocks noGrp="1"/>
          </p:cNvGraphicFramePr>
          <p:nvPr/>
        </p:nvGraphicFramePr>
        <p:xfrm>
          <a:off x="1142976" y="785794"/>
          <a:ext cx="6096000" cy="2000263"/>
        </p:xfrm>
        <a:graphic>
          <a:graphicData uri="http://schemas.openxmlformats.org/drawingml/2006/table">
            <a:tbl>
              <a:tblPr firstRow="1" bandRow="1">
                <a:tableStyleId>{5C22544A-7EE6-4342-B048-85BDC9FD1C3A}</a:tableStyleId>
              </a:tblPr>
              <a:tblGrid>
                <a:gridCol w="571504"/>
                <a:gridCol w="1643074"/>
                <a:gridCol w="1857388"/>
                <a:gridCol w="2024034"/>
              </a:tblGrid>
              <a:tr h="504351">
                <a:tc>
                  <a:txBody>
                    <a:bodyPr/>
                    <a:lstStyle/>
                    <a:p>
                      <a:endParaRPr lang="ru-RU" dirty="0">
                        <a:solidFill>
                          <a:schemeClr val="tx1">
                            <a:lumMod val="95000"/>
                            <a:lumOff val="5000"/>
                          </a:schemeClr>
                        </a:solidFill>
                      </a:endParaRPr>
                    </a:p>
                  </a:txBody>
                  <a:tcPr>
                    <a:lnB w="12700" cap="flat" cmpd="sng" algn="ctr">
                      <a:solidFill>
                        <a:schemeClr val="tx1"/>
                      </a:solidFill>
                      <a:prstDash val="solid"/>
                      <a:round/>
                      <a:headEnd type="none" w="med" len="med"/>
                      <a:tailEnd type="none" w="med" len="med"/>
                    </a:lnB>
                  </a:tcPr>
                </a:tc>
                <a:tc>
                  <a:txBody>
                    <a:bodyPr/>
                    <a:lstStyle/>
                    <a:p>
                      <a:r>
                        <a:rPr lang="ru-RU" dirty="0" smtClean="0">
                          <a:solidFill>
                            <a:schemeClr val="tx1">
                              <a:lumMod val="95000"/>
                              <a:lumOff val="5000"/>
                            </a:schemeClr>
                          </a:solidFill>
                        </a:rPr>
                        <a:t>НЕРВ</a:t>
                      </a:r>
                      <a:endParaRPr lang="ru-RU" dirty="0">
                        <a:solidFill>
                          <a:schemeClr val="tx1">
                            <a:lumMod val="95000"/>
                            <a:lumOff val="5000"/>
                          </a:schemeClr>
                        </a:solidFill>
                      </a:endParaRPr>
                    </a:p>
                  </a:txBody>
                  <a:tcPr>
                    <a:lnB w="12700" cap="flat" cmpd="sng" algn="ctr">
                      <a:solidFill>
                        <a:schemeClr val="tx1"/>
                      </a:solidFill>
                      <a:prstDash val="solid"/>
                      <a:round/>
                      <a:headEnd type="none" w="med" len="med"/>
                      <a:tailEnd type="none" w="med" len="med"/>
                    </a:lnB>
                  </a:tcPr>
                </a:tc>
                <a:tc>
                  <a:txBody>
                    <a:bodyPr/>
                    <a:lstStyle/>
                    <a:p>
                      <a:r>
                        <a:rPr lang="ru-RU" dirty="0" smtClean="0">
                          <a:solidFill>
                            <a:schemeClr val="tx1">
                              <a:lumMod val="95000"/>
                              <a:lumOff val="5000"/>
                            </a:schemeClr>
                          </a:solidFill>
                        </a:rPr>
                        <a:t>ФУНКЦИЯ</a:t>
                      </a:r>
                      <a:endParaRPr lang="ru-RU" dirty="0">
                        <a:solidFill>
                          <a:schemeClr val="tx1">
                            <a:lumMod val="95000"/>
                            <a:lumOff val="5000"/>
                          </a:schemeClr>
                        </a:solidFill>
                      </a:endParaRPr>
                    </a:p>
                  </a:txBody>
                  <a:tcPr>
                    <a:lnB w="12700" cap="flat" cmpd="sng" algn="ctr">
                      <a:solidFill>
                        <a:schemeClr val="tx1"/>
                      </a:solidFill>
                      <a:prstDash val="solid"/>
                      <a:round/>
                      <a:headEnd type="none" w="med" len="med"/>
                      <a:tailEnd type="none" w="med" len="med"/>
                    </a:lnB>
                  </a:tcPr>
                </a:tc>
                <a:tc>
                  <a:txBody>
                    <a:bodyPr/>
                    <a:lstStyle/>
                    <a:p>
                      <a:r>
                        <a:rPr lang="ru-RU" dirty="0" smtClean="0">
                          <a:solidFill>
                            <a:schemeClr val="tx1">
                              <a:lumMod val="95000"/>
                              <a:lumOff val="5000"/>
                            </a:schemeClr>
                          </a:solidFill>
                        </a:rPr>
                        <a:t>СИМПТОМ</a:t>
                      </a:r>
                      <a:r>
                        <a:rPr lang="ru-RU" baseline="0" dirty="0" smtClean="0">
                          <a:solidFill>
                            <a:schemeClr val="tx1">
                              <a:lumMod val="95000"/>
                              <a:lumOff val="5000"/>
                            </a:schemeClr>
                          </a:solidFill>
                        </a:rPr>
                        <a:t> ДИСФУНКЦИИ</a:t>
                      </a:r>
                      <a:endParaRPr lang="ru-RU" dirty="0">
                        <a:solidFill>
                          <a:schemeClr val="tx1">
                            <a:lumMod val="95000"/>
                            <a:lumOff val="5000"/>
                          </a:schemeClr>
                        </a:solidFill>
                      </a:endParaRPr>
                    </a:p>
                  </a:txBody>
                  <a:tcPr>
                    <a:lnB w="12700" cap="flat" cmpd="sng" algn="ctr">
                      <a:solidFill>
                        <a:schemeClr val="tx1"/>
                      </a:solidFill>
                      <a:prstDash val="solid"/>
                      <a:round/>
                      <a:headEnd type="none" w="med" len="med"/>
                      <a:tailEnd type="none" w="med" len="med"/>
                    </a:lnB>
                  </a:tcPr>
                </a:tc>
              </a:tr>
              <a:tr h="717241">
                <a:tc rowSpan="2">
                  <a:txBody>
                    <a:bodyPr/>
                    <a:lstStyle/>
                    <a:p>
                      <a:r>
                        <a:rPr lang="ru-RU" dirty="0" smtClean="0">
                          <a:solidFill>
                            <a:schemeClr val="tx1">
                              <a:lumMod val="95000"/>
                              <a:lumOff val="5000"/>
                            </a:schemeClr>
                          </a:solidFill>
                        </a:rPr>
                        <a:t>1.</a:t>
                      </a:r>
                    </a:p>
                  </a:txBody>
                  <a:tcPr>
                    <a:lnT w="12700" cap="flat" cmpd="sng" algn="ctr">
                      <a:solidFill>
                        <a:schemeClr val="tx1"/>
                      </a:solidFill>
                      <a:prstDash val="solid"/>
                      <a:round/>
                      <a:headEnd type="none" w="med" len="med"/>
                      <a:tailEnd type="none" w="med" len="med"/>
                    </a:lnT>
                  </a:tcPr>
                </a:tc>
                <a:tc rowSpan="2">
                  <a:txBody>
                    <a:bodyPr/>
                    <a:lstStyle/>
                    <a:p>
                      <a:r>
                        <a:rPr lang="ru-RU" sz="1600" i="1" dirty="0" smtClean="0">
                          <a:solidFill>
                            <a:schemeClr val="tx1">
                              <a:lumMod val="95000"/>
                              <a:lumOff val="5000"/>
                            </a:schemeClr>
                          </a:solidFill>
                        </a:rPr>
                        <a:t>ОБОНЯТЕЛЬНЫЙ</a:t>
                      </a:r>
                      <a:endParaRPr lang="ru-RU" sz="1600" i="1"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tcPr>
                </a:tc>
                <a:tc rowSpan="2">
                  <a:txBody>
                    <a:bodyPr/>
                    <a:lstStyle/>
                    <a:p>
                      <a:r>
                        <a:rPr lang="ru-RU" sz="1600" i="1" dirty="0" smtClean="0">
                          <a:solidFill>
                            <a:schemeClr val="tx1">
                              <a:lumMod val="95000"/>
                              <a:lumOff val="5000"/>
                            </a:schemeClr>
                          </a:solidFill>
                        </a:rPr>
                        <a:t>СЕНСОРНАЯ-ОБОНЯТЕЛЬНАЯ</a:t>
                      </a:r>
                      <a:endParaRPr lang="ru-RU" sz="1600" i="1"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tcPr>
                </a:tc>
                <a:tc>
                  <a:txBody>
                    <a:bodyPr/>
                    <a:lstStyle/>
                    <a:p>
                      <a:r>
                        <a:rPr lang="ru-RU" sz="1600" dirty="0" smtClean="0">
                          <a:solidFill>
                            <a:schemeClr val="tx1">
                              <a:lumMod val="95000"/>
                              <a:lumOff val="5000"/>
                            </a:schemeClr>
                          </a:solidFill>
                        </a:rPr>
                        <a:t>АНОСМИЯ</a:t>
                      </a:r>
                      <a:r>
                        <a:rPr lang="ru-RU" dirty="0" smtClean="0">
                          <a:solidFill>
                            <a:schemeClr val="tx1">
                              <a:lumMod val="95000"/>
                              <a:lumOff val="5000"/>
                            </a:schemeClr>
                          </a:solidFill>
                        </a:rPr>
                        <a:t>(отсутствие обоняния)</a:t>
                      </a:r>
                      <a:endParaRPr lang="ru-RU"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294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sz="1600" dirty="0" smtClean="0">
                          <a:solidFill>
                            <a:schemeClr val="tx1">
                              <a:lumMod val="95000"/>
                              <a:lumOff val="5000"/>
                            </a:schemeClr>
                          </a:solidFill>
                        </a:rPr>
                        <a:t>ГИПОСМИЯ</a:t>
                      </a:r>
                      <a:r>
                        <a:rPr lang="ru-RU" dirty="0" smtClean="0">
                          <a:solidFill>
                            <a:schemeClr val="tx1">
                              <a:lumMod val="95000"/>
                              <a:lumOff val="5000"/>
                            </a:schemeClr>
                          </a:solidFill>
                        </a:rPr>
                        <a:t>(понижение обоняния)</a:t>
                      </a:r>
                      <a:endParaRPr lang="ru-RU"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8596" y="0"/>
            <a:ext cx="7772400" cy="1470025"/>
          </a:xfrm>
        </p:spPr>
        <p:txBody>
          <a:bodyPr>
            <a:prstTxWarp prst="textStop">
              <a:avLst/>
            </a:prstTxWarp>
            <a:normAutofit fontScale="90000"/>
          </a:bodyPr>
          <a:lstStyle/>
          <a:p>
            <a:r>
              <a:rPr lang="ru-RU" dirty="0" smtClean="0"/>
              <a:t>    </a:t>
            </a:r>
            <a:r>
              <a:rPr lang="ru-RU" sz="3600" b="1" i="1" dirty="0" smtClean="0"/>
              <a:t>Клиническое исследование функции </a:t>
            </a:r>
          </a:p>
          <a:p>
            <a:r>
              <a:rPr lang="ru-RU" sz="3600" b="1" i="1" dirty="0" smtClean="0"/>
              <a:t>    обонятельного нерва</a:t>
            </a:r>
            <a:endParaRPr lang="ru-RU" sz="3600" b="1" i="1" dirty="0"/>
          </a:p>
        </p:txBody>
      </p:sp>
      <p:sp>
        <p:nvSpPr>
          <p:cNvPr id="13" name="Подзаголовок 12"/>
          <p:cNvSpPr>
            <a:spLocks noGrp="1"/>
          </p:cNvSpPr>
          <p:nvPr>
            <p:ph type="subTitle" idx="1"/>
          </p:nvPr>
        </p:nvSpPr>
        <p:spPr>
          <a:xfrm>
            <a:off x="357158" y="3857628"/>
            <a:ext cx="8143932" cy="2571768"/>
          </a:xfrm>
        </p:spPr>
        <p:txBody>
          <a:bodyPr>
            <a:noAutofit/>
          </a:bodyPr>
          <a:lstStyle/>
          <a:p>
            <a:r>
              <a:rPr lang="ru-RU" sz="3200" dirty="0" smtClean="0">
                <a:solidFill>
                  <a:schemeClr val="tx1"/>
                </a:solidFill>
              </a:rPr>
              <a:t>Патология и клинические симптомы</a:t>
            </a:r>
          </a:p>
          <a:p>
            <a:r>
              <a:rPr lang="ru-RU" sz="2000" b="1" dirty="0" smtClean="0">
                <a:solidFill>
                  <a:schemeClr val="tx1"/>
                </a:solidFill>
              </a:rPr>
              <a:t>Повреждения обонятельного нерва встречаются редко и трудно диагностируемы. Наиболее частой причиной гипосмии является хронический ринит, который затрагивает обонятельные клетки слизистой носа. Опухоль полости носа также может быть причиной слабого восприятия запахов. Иногда, вирус чумы плотоядных может уничтожить как  нейроэпителиальные клетки  обонятельных рецепторов слизистой носа, так и нейроны обонятельной луковицы. </a:t>
            </a:r>
            <a:endParaRPr lang="ru-RU" sz="2000" b="1" i="1" dirty="0">
              <a:solidFill>
                <a:schemeClr val="tx1"/>
              </a:solidFill>
            </a:endParaRPr>
          </a:p>
        </p:txBody>
      </p:sp>
      <p:graphicFrame>
        <p:nvGraphicFramePr>
          <p:cNvPr id="5" name="Содержимое 4"/>
          <p:cNvGraphicFramePr>
            <a:graphicFrameLocks noGrp="1"/>
          </p:cNvGraphicFramePr>
          <p:nvPr>
            <p:ph idx="4294967295"/>
          </p:nvPr>
        </p:nvGraphicFramePr>
        <p:xfrm>
          <a:off x="428596" y="1643050"/>
          <a:ext cx="7786742" cy="2185990"/>
        </p:xfrm>
        <a:graphic>
          <a:graphicData uri="http://schemas.openxmlformats.org/drawingml/2006/table">
            <a:tbl>
              <a:tblPr firstRow="1" bandRow="1">
                <a:tableStyleId>{5C22544A-7EE6-4342-B048-85BDC9FD1C3A}</a:tableStyleId>
              </a:tblPr>
              <a:tblGrid>
                <a:gridCol w="357190"/>
                <a:gridCol w="1357322"/>
                <a:gridCol w="1928826"/>
                <a:gridCol w="2000264"/>
                <a:gridCol w="2143140"/>
              </a:tblGrid>
              <a:tr h="928694">
                <a:tc>
                  <a:txBody>
                    <a:bodyPr/>
                    <a:lstStyle/>
                    <a:p>
                      <a:endParaRPr lang="ru-RU" dirty="0"/>
                    </a:p>
                  </a:txBody>
                  <a:tcPr/>
                </a:tc>
                <a:tc>
                  <a:txBody>
                    <a:bodyPr/>
                    <a:lstStyle/>
                    <a:p>
                      <a:r>
                        <a:rPr lang="ru-RU" dirty="0" smtClean="0"/>
                        <a:t>НЕРВ </a:t>
                      </a:r>
                      <a:endParaRPr lang="ru-RU" dirty="0"/>
                    </a:p>
                  </a:txBody>
                  <a:tcPr/>
                </a:tc>
                <a:tc>
                  <a:txBody>
                    <a:bodyPr/>
                    <a:lstStyle/>
                    <a:p>
                      <a:r>
                        <a:rPr lang="ru-RU" dirty="0" smtClean="0"/>
                        <a:t>КЛИНИЧЕСКИЙ</a:t>
                      </a:r>
                      <a:r>
                        <a:rPr lang="ru-RU" baseline="0" dirty="0" smtClean="0"/>
                        <a:t> ТЕСТ</a:t>
                      </a:r>
                      <a:endParaRPr lang="ru-RU" dirty="0"/>
                    </a:p>
                  </a:txBody>
                  <a:tcPr/>
                </a:tc>
                <a:tc>
                  <a:txBody>
                    <a:bodyPr/>
                    <a:lstStyle/>
                    <a:p>
                      <a:r>
                        <a:rPr lang="ru-RU" dirty="0" smtClean="0"/>
                        <a:t>НОРМАЛЬНАЯ РЕАКЦИЯ</a:t>
                      </a:r>
                      <a:endParaRPr lang="ru-RU" dirty="0"/>
                    </a:p>
                  </a:txBody>
                  <a:tcPr/>
                </a:tc>
                <a:tc>
                  <a:txBody>
                    <a:bodyPr/>
                    <a:lstStyle/>
                    <a:p>
                      <a:r>
                        <a:rPr lang="ru-RU" dirty="0" smtClean="0"/>
                        <a:t>НЕ НОРМАЛЬНАЯ</a:t>
                      </a:r>
                      <a:r>
                        <a:rPr lang="ru-RU" baseline="0" dirty="0" smtClean="0"/>
                        <a:t> РЕАКЦИЯ</a:t>
                      </a:r>
                      <a:endParaRPr lang="ru-RU" dirty="0"/>
                    </a:p>
                  </a:txBody>
                  <a:tcPr/>
                </a:tc>
              </a:tr>
              <a:tr h="1257296">
                <a:tc>
                  <a:txBody>
                    <a:bodyPr/>
                    <a:lstStyle/>
                    <a:p>
                      <a:r>
                        <a:rPr lang="ru-RU" dirty="0" smtClean="0"/>
                        <a:t>1.</a:t>
                      </a:r>
                      <a:endParaRPr lang="ru-RU" dirty="0"/>
                    </a:p>
                  </a:txBody>
                  <a:tcPr/>
                </a:tc>
                <a:tc>
                  <a:txBody>
                    <a:bodyPr/>
                    <a:lstStyle/>
                    <a:p>
                      <a:r>
                        <a:rPr lang="ru-RU" sz="1600" dirty="0" smtClean="0"/>
                        <a:t>Обонятельный</a:t>
                      </a:r>
                      <a:endParaRPr lang="ru-RU" sz="1600" dirty="0"/>
                    </a:p>
                  </a:txBody>
                  <a:tcPr/>
                </a:tc>
                <a:tc>
                  <a:txBody>
                    <a:bodyPr/>
                    <a:lstStyle/>
                    <a:p>
                      <a:r>
                        <a:rPr lang="ru-RU" sz="1600" dirty="0" smtClean="0"/>
                        <a:t>Обнюхивание не раздражающей субстанции</a:t>
                      </a:r>
                      <a:endParaRPr lang="ru-RU" sz="1600" dirty="0"/>
                    </a:p>
                  </a:txBody>
                  <a:tcPr/>
                </a:tc>
                <a:tc>
                  <a:txBody>
                    <a:bodyPr/>
                    <a:lstStyle/>
                    <a:p>
                      <a:r>
                        <a:rPr lang="ru-RU" dirty="0" smtClean="0"/>
                        <a:t>Животное фыркает</a:t>
                      </a:r>
                      <a:r>
                        <a:rPr lang="ru-RU" baseline="0" dirty="0" smtClean="0"/>
                        <a:t> и облизывает нос</a:t>
                      </a:r>
                      <a:endParaRPr lang="ru-RU" dirty="0"/>
                    </a:p>
                  </a:txBody>
                  <a:tcPr/>
                </a:tc>
                <a:tc>
                  <a:txBody>
                    <a:bodyPr/>
                    <a:lstStyle/>
                    <a:p>
                      <a:r>
                        <a:rPr lang="ru-RU" dirty="0" smtClean="0"/>
                        <a:t>Нет реакции</a:t>
                      </a:r>
                      <a:endParaRPr lang="ru-RU" dirty="0"/>
                    </a:p>
                  </a:txBody>
                  <a:tcPr/>
                </a:tc>
              </a:tr>
            </a:tbl>
          </a:graphicData>
        </a:graphic>
      </p:graphicFrame>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0"/>
            <a:ext cx="7772400" cy="1470025"/>
          </a:xfrm>
        </p:spPr>
        <p:txBody>
          <a:bodyPr>
            <a:prstTxWarp prst="textPlain">
              <a:avLst/>
            </a:prstTxWarp>
            <a:normAutofit/>
          </a:bodyPr>
          <a:lstStyle/>
          <a:p>
            <a:r>
              <a:rPr lang="ru-RU" sz="3200" b="1" i="1" dirty="0" smtClean="0"/>
              <a:t>Зрительный</a:t>
            </a:r>
            <a:endParaRPr lang="ru-RU" sz="3200" b="1" i="1" dirty="0"/>
          </a:p>
        </p:txBody>
      </p:sp>
      <p:sp>
        <p:nvSpPr>
          <p:cNvPr id="9" name="Подзаголовок 8"/>
          <p:cNvSpPr>
            <a:spLocks noGrp="1"/>
          </p:cNvSpPr>
          <p:nvPr>
            <p:ph type="subTitle" idx="1"/>
          </p:nvPr>
        </p:nvSpPr>
        <p:spPr>
          <a:xfrm>
            <a:off x="500034" y="3786190"/>
            <a:ext cx="8215370" cy="2500330"/>
          </a:xfrm>
        </p:spPr>
        <p:txBody>
          <a:bodyPr>
            <a:normAutofit fontScale="85000" lnSpcReduction="20000"/>
          </a:bodyPr>
          <a:lstStyle/>
          <a:p>
            <a:r>
              <a:rPr lang="ru-RU" sz="5800" dirty="0" smtClean="0">
                <a:ln>
                  <a:solidFill>
                    <a:schemeClr val="accent2">
                      <a:lumMod val="60000"/>
                      <a:lumOff val="40000"/>
                    </a:schemeClr>
                  </a:solidFill>
                </a:ln>
              </a:rPr>
              <a:t>Анатомия</a:t>
            </a:r>
          </a:p>
          <a:p>
            <a:r>
              <a:rPr lang="ru-RU" sz="2600" b="1" dirty="0" smtClean="0">
                <a:solidFill>
                  <a:schemeClr val="tx1"/>
                </a:solidFill>
              </a:rPr>
              <a:t>Зрительный нерв образован нейритами мультиполярных клеток сетчатки глаза. Он входит через зрительное отверстие в черепную полость, краниально от гипофиза, с одноименным нервом другой стороны образует неполный зрительный перекрест – chiasma opticum, переходит в зрительный тракт, направляясь к ядрам промежуточного мозга.</a:t>
            </a:r>
            <a:endParaRPr lang="ru-RU" sz="2600" b="1" dirty="0">
              <a:solidFill>
                <a:schemeClr val="tx1"/>
              </a:solidFill>
            </a:endParaRPr>
          </a:p>
        </p:txBody>
      </p:sp>
      <p:graphicFrame>
        <p:nvGraphicFramePr>
          <p:cNvPr id="4" name="Содержимое 3"/>
          <p:cNvGraphicFramePr>
            <a:graphicFrameLocks noGrp="1"/>
          </p:cNvGraphicFramePr>
          <p:nvPr>
            <p:ph idx="4294967295"/>
          </p:nvPr>
        </p:nvGraphicFramePr>
        <p:xfrm>
          <a:off x="571472" y="1857364"/>
          <a:ext cx="8229600" cy="1625918"/>
        </p:xfrm>
        <a:graphic>
          <a:graphicData uri="http://schemas.openxmlformats.org/drawingml/2006/table">
            <a:tbl>
              <a:tblPr firstRow="1" bandRow="1">
                <a:tableStyleId>{5C22544A-7EE6-4342-B048-85BDC9FD1C3A}</a:tableStyleId>
              </a:tblPr>
              <a:tblGrid>
                <a:gridCol w="542900"/>
                <a:gridCol w="2000264"/>
                <a:gridCol w="2786082"/>
                <a:gridCol w="2900354"/>
              </a:tblGrid>
              <a:tr h="485772">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НЕРВ</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ФУНКЦИЯ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СИМПТОМ ДИСФУНКЦИИ</a:t>
                      </a:r>
                      <a:endParaRPr lang="ru-RU" dirty="0"/>
                    </a:p>
                  </a:txBody>
                  <a:tcPr>
                    <a:lnB w="12700" cap="flat" cmpd="sng" algn="ctr">
                      <a:solidFill>
                        <a:schemeClr val="tx1"/>
                      </a:solidFill>
                      <a:prstDash val="solid"/>
                      <a:round/>
                      <a:headEnd type="none" w="med" len="med"/>
                      <a:tailEnd type="none" w="med" len="med"/>
                    </a:lnB>
                  </a:tcPr>
                </a:tc>
              </a:tr>
              <a:tr h="985838">
                <a:tc>
                  <a:txBody>
                    <a:bodyPr/>
                    <a:lstStyle/>
                    <a:p>
                      <a:r>
                        <a:rPr lang="ru-RU" dirty="0" smtClean="0"/>
                        <a:t>2.</a:t>
                      </a:r>
                      <a:endParaRPr lang="ru-RU" dirty="0"/>
                    </a:p>
                  </a:txBody>
                  <a:tcPr>
                    <a:lnT w="12700" cap="flat" cmpd="sng" algn="ctr">
                      <a:solidFill>
                        <a:schemeClr val="tx1"/>
                      </a:solidFill>
                      <a:prstDash val="solid"/>
                      <a:round/>
                      <a:headEnd type="none" w="med" len="med"/>
                      <a:tailEnd type="none" w="med" len="med"/>
                    </a:lnT>
                  </a:tcPr>
                </a:tc>
                <a:tc>
                  <a:txBody>
                    <a:bodyPr/>
                    <a:lstStyle/>
                    <a:p>
                      <a:r>
                        <a:rPr lang="ru-RU" sz="1600" dirty="0" smtClean="0"/>
                        <a:t>Зрительный</a:t>
                      </a:r>
                      <a:endParaRPr lang="ru-RU" sz="1600" dirty="0"/>
                    </a:p>
                  </a:txBody>
                  <a:tcPr>
                    <a:lnT w="12700" cap="flat" cmpd="sng" algn="ctr">
                      <a:solidFill>
                        <a:schemeClr val="tx1"/>
                      </a:solidFill>
                      <a:prstDash val="solid"/>
                      <a:round/>
                      <a:headEnd type="none" w="med" len="med"/>
                      <a:tailEnd type="none" w="med" len="med"/>
                    </a:lnT>
                  </a:tcPr>
                </a:tc>
                <a:tc>
                  <a:txBody>
                    <a:bodyPr/>
                    <a:lstStyle/>
                    <a:p>
                      <a:r>
                        <a:rPr lang="ru-RU" sz="1600" dirty="0" smtClean="0"/>
                        <a:t>Сенсорная-зрительная</a:t>
                      </a:r>
                      <a:endParaRPr lang="ru-RU" sz="1600" dirty="0"/>
                    </a:p>
                  </a:txBody>
                  <a:tcPr>
                    <a:lnT w="12700" cap="flat" cmpd="sng" algn="ctr">
                      <a:solidFill>
                        <a:schemeClr val="tx1"/>
                      </a:solidFill>
                      <a:prstDash val="solid"/>
                      <a:round/>
                      <a:headEnd type="none" w="med" len="med"/>
                      <a:tailEnd type="none" w="med" len="med"/>
                    </a:lnT>
                  </a:tcPr>
                </a:tc>
                <a:tc>
                  <a:txBody>
                    <a:bodyPr/>
                    <a:lstStyle/>
                    <a:p>
                      <a:r>
                        <a:rPr lang="ru-RU" dirty="0" smtClean="0"/>
                        <a:t>Слепота (полная или частичная)</a:t>
                      </a:r>
                      <a:endParaRPr lang="ru-RU"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prstTxWarp prst="textStop">
              <a:avLst/>
            </a:prstTxWarp>
            <a:normAutofit/>
          </a:bodyPr>
          <a:lstStyle/>
          <a:p>
            <a:r>
              <a:rPr lang="ru-RU" sz="3200" b="1" dirty="0" smtClean="0"/>
              <a:t>Клиническое исследование функции зрительного нерва</a:t>
            </a:r>
            <a:endParaRPr lang="ru-RU" sz="3200" b="1" dirty="0"/>
          </a:p>
        </p:txBody>
      </p:sp>
      <p:graphicFrame>
        <p:nvGraphicFramePr>
          <p:cNvPr id="5" name="Содержимое 4"/>
          <p:cNvGraphicFramePr>
            <a:graphicFrameLocks noGrp="1"/>
          </p:cNvGraphicFramePr>
          <p:nvPr>
            <p:ph idx="1"/>
          </p:nvPr>
        </p:nvGraphicFramePr>
        <p:xfrm>
          <a:off x="457200" y="1600200"/>
          <a:ext cx="8229600" cy="4817764"/>
        </p:xfrm>
        <a:graphic>
          <a:graphicData uri="http://schemas.openxmlformats.org/drawingml/2006/table">
            <a:tbl>
              <a:tblPr firstRow="1" bandRow="1">
                <a:tableStyleId>{5C22544A-7EE6-4342-B048-85BDC9FD1C3A}</a:tableStyleId>
              </a:tblPr>
              <a:tblGrid>
                <a:gridCol w="471462"/>
                <a:gridCol w="1285884"/>
                <a:gridCol w="2214578"/>
                <a:gridCol w="2071702"/>
                <a:gridCol w="2185974"/>
              </a:tblGrid>
              <a:tr h="477982">
                <a:tc>
                  <a:txBody>
                    <a:bodyPr/>
                    <a:lstStyle/>
                    <a:p>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НЕВР</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КЛИНИЧЕСКИЙ ТЕСТ</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НОРМАЛЬНАЯ РЕАКЦИЯ</a:t>
                      </a:r>
                      <a:endParaRPr lang="ru-RU" dirty="0"/>
                    </a:p>
                  </a:txBody>
                  <a:tcPr>
                    <a:lnB w="12700" cap="flat" cmpd="sng" algn="ctr">
                      <a:solidFill>
                        <a:schemeClr val="tx1"/>
                      </a:solidFill>
                      <a:prstDash val="solid"/>
                      <a:round/>
                      <a:headEnd type="none" w="med" len="med"/>
                      <a:tailEnd type="none" w="med" len="med"/>
                    </a:lnB>
                  </a:tcPr>
                </a:tc>
                <a:tc>
                  <a:txBody>
                    <a:bodyPr/>
                    <a:lstStyle/>
                    <a:p>
                      <a:r>
                        <a:rPr lang="ru-RU" dirty="0" smtClean="0"/>
                        <a:t>НЕ НОРМАЛЬНАЯ РЕАКЦИЯ</a:t>
                      </a:r>
                      <a:endParaRPr lang="ru-RU" dirty="0"/>
                    </a:p>
                  </a:txBody>
                  <a:tcPr>
                    <a:lnB w="12700" cap="flat" cmpd="sng" algn="ctr">
                      <a:solidFill>
                        <a:schemeClr val="tx1"/>
                      </a:solidFill>
                      <a:prstDash val="solid"/>
                      <a:round/>
                      <a:headEnd type="none" w="med" len="med"/>
                      <a:tailEnd type="none" w="med" len="med"/>
                    </a:lnB>
                  </a:tcPr>
                </a:tc>
              </a:tr>
              <a:tr h="1001684">
                <a:tc rowSpan="4">
                  <a:txBody>
                    <a:bodyPr/>
                    <a:lstStyle/>
                    <a:p>
                      <a:r>
                        <a:rPr lang="ru-RU" dirty="0" smtClean="0"/>
                        <a:t>2.</a:t>
                      </a:r>
                      <a:endParaRPr lang="ru-RU" dirty="0"/>
                    </a:p>
                  </a:txBody>
                  <a:tcPr>
                    <a:lnT w="12700" cap="flat" cmpd="sng" algn="ctr">
                      <a:solidFill>
                        <a:schemeClr val="tx1"/>
                      </a:solidFill>
                      <a:prstDash val="solid"/>
                      <a:round/>
                      <a:headEnd type="none" w="med" len="med"/>
                      <a:tailEnd type="none" w="med" len="med"/>
                    </a:lnT>
                  </a:tcPr>
                </a:tc>
                <a:tc rowSpan="4">
                  <a:txBody>
                    <a:bodyPr/>
                    <a:lstStyle/>
                    <a:p>
                      <a:r>
                        <a:rPr lang="ru-RU" sz="1800" dirty="0" smtClean="0"/>
                        <a:t>Зрительный</a:t>
                      </a:r>
                      <a:endParaRPr lang="ru-RU" sz="1800" dirty="0"/>
                    </a:p>
                  </a:txBody>
                  <a:tcPr>
                    <a:lnT w="12700" cap="flat" cmpd="sng" algn="ctr">
                      <a:solidFill>
                        <a:schemeClr val="tx1"/>
                      </a:solidFill>
                      <a:prstDash val="solid"/>
                      <a:round/>
                      <a:headEnd type="none" w="med" len="med"/>
                      <a:tailEnd type="none" w="med" len="med"/>
                    </a:lnT>
                  </a:tcPr>
                </a:tc>
                <a:tc>
                  <a:txBody>
                    <a:bodyPr/>
                    <a:lstStyle/>
                    <a:p>
                      <a:r>
                        <a:rPr lang="ru-RU" dirty="0" smtClean="0"/>
                        <a:t>1.Бросить кусок ваты перед животным</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800" dirty="0" smtClean="0"/>
                        <a:t>Реакция</a:t>
                      </a:r>
                      <a:r>
                        <a:rPr lang="ru-RU" sz="1800" baseline="0" dirty="0" smtClean="0"/>
                        <a:t> животного на ватку</a:t>
                      </a:r>
                      <a:endParaRPr lang="ru-RU" sz="1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Нет</a:t>
                      </a:r>
                      <a:r>
                        <a:rPr lang="ru-RU" baseline="0" dirty="0" smtClean="0"/>
                        <a:t> реакции, на падающий предмет</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vMerge="1">
                  <a:txBody>
                    <a:bodyPr/>
                    <a:lstStyle/>
                    <a:p>
                      <a:endParaRPr lang="ru-RU"/>
                    </a:p>
                  </a:txBody>
                  <a:tcPr/>
                </a:tc>
                <a:tc vMerge="1">
                  <a:txBody>
                    <a:bodyPr/>
                    <a:lstStyle/>
                    <a:p>
                      <a:endParaRPr lang="ru-RU"/>
                    </a:p>
                  </a:txBody>
                  <a:tcPr/>
                </a:tc>
                <a:tc>
                  <a:txBody>
                    <a:bodyPr/>
                    <a:lstStyle/>
                    <a:p>
                      <a:r>
                        <a:rPr lang="ru-RU" dirty="0" smtClean="0"/>
                        <a:t>2.Тест на опасность</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800" dirty="0" smtClean="0"/>
                        <a:t>Смыкание век</a:t>
                      </a:r>
                      <a:endParaRPr lang="ru-RU" sz="1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Нет смыкания век</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22240">
                <a:tc vMerge="1">
                  <a:txBody>
                    <a:bodyPr/>
                    <a:lstStyle/>
                    <a:p>
                      <a:endParaRPr lang="ru-RU"/>
                    </a:p>
                  </a:txBody>
                  <a:tcPr/>
                </a:tc>
                <a:tc vMerge="1">
                  <a:txBody>
                    <a:bodyPr/>
                    <a:lstStyle/>
                    <a:p>
                      <a:endParaRPr lang="ru-RU"/>
                    </a:p>
                  </a:txBody>
                  <a:tcPr/>
                </a:tc>
                <a:tc>
                  <a:txBody>
                    <a:bodyPr/>
                    <a:lstStyle/>
                    <a:p>
                      <a:r>
                        <a:rPr lang="ru-RU" dirty="0" smtClean="0"/>
                        <a:t>3.Наблюдение</a:t>
                      </a:r>
                      <a:r>
                        <a:rPr lang="ru-RU" baseline="0" dirty="0" smtClean="0"/>
                        <a:t> за передвижением животного при слабом свете</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800" dirty="0" smtClean="0"/>
                        <a:t>Передвижение без натыкания на предметы</a:t>
                      </a:r>
                      <a:endParaRPr lang="ru-RU" sz="1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smtClean="0"/>
                        <a:t>Животное натыкается на предметы и/или</a:t>
                      </a:r>
                      <a:r>
                        <a:rPr lang="ru-RU" baseline="0" dirty="0" smtClean="0"/>
                        <a:t> стены</a:t>
                      </a:r>
                      <a:endParaRPr lang="ru-RU"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22240">
                <a:tc vMerge="1">
                  <a:txBody>
                    <a:bodyPr/>
                    <a:lstStyle/>
                    <a:p>
                      <a:endParaRPr lang="ru-RU"/>
                    </a:p>
                  </a:txBody>
                  <a:tcPr/>
                </a:tc>
                <a:tc vMerge="1">
                  <a:txBody>
                    <a:bodyPr/>
                    <a:lstStyle/>
                    <a:p>
                      <a:endParaRPr lang="ru-RU"/>
                    </a:p>
                  </a:txBody>
                  <a:tcPr/>
                </a:tc>
                <a:tc>
                  <a:txBody>
                    <a:bodyPr/>
                    <a:lstStyle/>
                    <a:p>
                      <a:r>
                        <a:rPr lang="ru-RU" dirty="0" smtClean="0"/>
                        <a:t>4.Реакция зрачков на свет</a:t>
                      </a:r>
                      <a:endParaRPr lang="ru-RU" dirty="0"/>
                    </a:p>
                  </a:txBody>
                  <a:tcPr>
                    <a:lnT w="12700" cap="flat" cmpd="sng" algn="ctr">
                      <a:solidFill>
                        <a:schemeClr val="tx1"/>
                      </a:solidFill>
                      <a:prstDash val="solid"/>
                      <a:round/>
                      <a:headEnd type="none" w="med" len="med"/>
                      <a:tailEnd type="none" w="med" len="med"/>
                    </a:lnT>
                  </a:tcPr>
                </a:tc>
                <a:tc>
                  <a:txBody>
                    <a:bodyPr/>
                    <a:lstStyle/>
                    <a:p>
                      <a:r>
                        <a:rPr lang="ru-RU" sz="1800" dirty="0" smtClean="0"/>
                        <a:t>Зрачки</a:t>
                      </a:r>
                      <a:r>
                        <a:rPr lang="ru-RU" sz="1800" baseline="0" dirty="0" smtClean="0"/>
                        <a:t> сузились</a:t>
                      </a:r>
                      <a:endParaRPr lang="ru-RU" sz="1800" dirty="0"/>
                    </a:p>
                  </a:txBody>
                  <a:tcPr>
                    <a:lnT w="12700" cap="flat" cmpd="sng" algn="ctr">
                      <a:solidFill>
                        <a:schemeClr val="tx1"/>
                      </a:solidFill>
                      <a:prstDash val="solid"/>
                      <a:round/>
                      <a:headEnd type="none" w="med" len="med"/>
                      <a:tailEnd type="none" w="med" len="med"/>
                    </a:lnT>
                  </a:tcPr>
                </a:tc>
                <a:tc>
                  <a:txBody>
                    <a:bodyPr/>
                    <a:lstStyle/>
                    <a:p>
                      <a:r>
                        <a:rPr lang="ru-RU" dirty="0" smtClean="0"/>
                        <a:t>Зрачки не сузились</a:t>
                      </a:r>
                      <a:endParaRPr lang="ru-RU"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57214"/>
            <a:ext cx="8229600" cy="2214578"/>
          </a:xfrm>
        </p:spPr>
        <p:txBody>
          <a:bodyPr>
            <a:normAutofit/>
          </a:bodyPr>
          <a:lstStyle/>
          <a:p>
            <a:r>
              <a:rPr lang="ru-RU" sz="3200" dirty="0" smtClean="0">
                <a:ln>
                  <a:solidFill>
                    <a:schemeClr val="accent2">
                      <a:lumMod val="60000"/>
                      <a:lumOff val="40000"/>
                    </a:schemeClr>
                  </a:solidFill>
                </a:ln>
              </a:rPr>
              <a:t>Патология и клинические симптомы</a:t>
            </a:r>
            <a:r>
              <a:rPr lang="ru-RU" sz="3200" dirty="0" smtClean="0"/>
              <a:t/>
            </a:r>
            <a:br>
              <a:rPr lang="ru-RU" sz="3200" dirty="0" smtClean="0"/>
            </a:br>
            <a:r>
              <a:rPr lang="ru-RU" sz="2000" b="1" dirty="0" smtClean="0"/>
              <a:t>Из-за того, что сенсорные и моторные нервные волокна, отвечающие за зрение и движение глаза, проходят через мозг к затылочной коре и стволовой области мозга, заболевания, затрагивающие мозг, оказывают влияние на зрении.</a:t>
            </a:r>
            <a:endParaRPr lang="ru-RU" sz="2000" b="1" dirty="0"/>
          </a:p>
        </p:txBody>
      </p:sp>
      <p:sp>
        <p:nvSpPr>
          <p:cNvPr id="3" name="Содержимое 2"/>
          <p:cNvSpPr>
            <a:spLocks noGrp="1"/>
          </p:cNvSpPr>
          <p:nvPr>
            <p:ph idx="1"/>
          </p:nvPr>
        </p:nvSpPr>
        <p:spPr>
          <a:xfrm>
            <a:off x="357158" y="1714488"/>
            <a:ext cx="8229600" cy="4525963"/>
          </a:xfrm>
        </p:spPr>
        <p:txBody>
          <a:bodyPr>
            <a:normAutofit fontScale="47500" lnSpcReduction="20000"/>
          </a:bodyPr>
          <a:lstStyle/>
          <a:p>
            <a:pPr>
              <a:buNone/>
            </a:pPr>
            <a:r>
              <a:rPr lang="ru-RU" sz="3600" b="1" dirty="0" smtClean="0"/>
              <a:t>                 </a:t>
            </a:r>
            <a:r>
              <a:rPr lang="ru-RU" sz="4400" b="1" dirty="0" smtClean="0">
                <a:ln>
                  <a:solidFill>
                    <a:schemeClr val="accent2">
                      <a:lumMod val="60000"/>
                      <a:lumOff val="40000"/>
                    </a:schemeClr>
                  </a:solidFill>
                </a:ln>
              </a:rPr>
              <a:t>Основные причины нарушения зрения </a:t>
            </a:r>
          </a:p>
          <a:p>
            <a:pPr>
              <a:buNone/>
            </a:pPr>
            <a:r>
              <a:rPr lang="ru-RU" dirty="0" smtClean="0"/>
              <a:t/>
            </a:r>
            <a:br>
              <a:rPr lang="ru-RU" dirty="0" smtClean="0"/>
            </a:br>
            <a:r>
              <a:rPr lang="ru-RU" b="1" dirty="0" smtClean="0"/>
              <a:t>1. Врожденные проблемы (гипоплазия зрительного нерва, гидроцефалия, лисенцефалия и лизосомальная болезнь памяти). </a:t>
            </a:r>
            <a:br>
              <a:rPr lang="ru-RU" b="1" dirty="0" smtClean="0"/>
            </a:br>
            <a:r>
              <a:rPr lang="ru-RU" b="1" dirty="0" smtClean="0"/>
              <a:t>2. Токсические заболевания и болезни, связанные с обменом веществ. </a:t>
            </a:r>
            <a:br>
              <a:rPr lang="ru-RU" b="1" dirty="0" smtClean="0"/>
            </a:br>
            <a:r>
              <a:rPr lang="ru-RU" b="1" dirty="0" smtClean="0"/>
              <a:t>Дефицит зрения может быть связан с: </a:t>
            </a:r>
            <a:br>
              <a:rPr lang="ru-RU" b="1" dirty="0" smtClean="0"/>
            </a:br>
            <a:r>
              <a:rPr lang="ru-RU" b="1" dirty="0" smtClean="0"/>
              <a:t>• гипогликемией; </a:t>
            </a:r>
            <a:br>
              <a:rPr lang="ru-RU" b="1" dirty="0" smtClean="0"/>
            </a:br>
            <a:r>
              <a:rPr lang="ru-RU" b="1" dirty="0" smtClean="0"/>
              <a:t>• недостатком тиамина (у кошек); </a:t>
            </a:r>
            <a:br>
              <a:rPr lang="ru-RU" b="1" dirty="0" smtClean="0"/>
            </a:br>
            <a:r>
              <a:rPr lang="ru-RU" b="1" dirty="0" smtClean="0"/>
              <a:t>• тепловым ударом; </a:t>
            </a:r>
            <a:br>
              <a:rPr lang="ru-RU" b="1" dirty="0" smtClean="0"/>
            </a:br>
            <a:r>
              <a:rPr lang="ru-RU" b="1" dirty="0" smtClean="0"/>
              <a:t>• постоянными интоксикациями (например, продуктами, содержащими свинец);  </a:t>
            </a:r>
            <a:br>
              <a:rPr lang="ru-RU" b="1" dirty="0" smtClean="0"/>
            </a:br>
            <a:r>
              <a:rPr lang="ru-RU" b="1" dirty="0" smtClean="0"/>
              <a:t>• осмолативными заболеваниями (диабетический кетоацидоз). </a:t>
            </a:r>
            <a:br>
              <a:rPr lang="ru-RU" b="1" dirty="0" smtClean="0"/>
            </a:br>
            <a:r>
              <a:rPr lang="ru-RU" b="1" dirty="0" smtClean="0"/>
              <a:t>3.  Новообразования (первичные и вторичные опухоли). </a:t>
            </a:r>
            <a:br>
              <a:rPr lang="ru-RU" b="1" dirty="0" smtClean="0"/>
            </a:br>
            <a:r>
              <a:rPr lang="ru-RU" b="1" dirty="0" smtClean="0"/>
              <a:t>4.  Воспалительные заболевания КН. Их результатом может быть утрата зрения при нормальном рефлексе зрачков на свет. </a:t>
            </a:r>
            <a:br>
              <a:rPr lang="ru-RU" b="1" dirty="0" smtClean="0"/>
            </a:br>
            <a:r>
              <a:rPr lang="ru-RU" b="1" dirty="0" smtClean="0"/>
              <a:t>5.  Другими, часто встречающимися проблемами, являются: </a:t>
            </a:r>
            <a:br>
              <a:rPr lang="ru-RU" b="1" dirty="0" smtClean="0"/>
            </a:br>
            <a:r>
              <a:rPr lang="ru-RU" b="1" dirty="0" smtClean="0"/>
              <a:t>• атаксия, </a:t>
            </a:r>
            <a:br>
              <a:rPr lang="ru-RU" b="1" dirty="0" smtClean="0"/>
            </a:br>
            <a:r>
              <a:rPr lang="ru-RU" b="1" dirty="0" smtClean="0"/>
              <a:t>• дефицит постурального рефлекса, </a:t>
            </a:r>
            <a:br>
              <a:rPr lang="ru-RU" b="1" dirty="0" smtClean="0"/>
            </a:br>
            <a:r>
              <a:rPr lang="ru-RU" b="1" dirty="0" smtClean="0"/>
              <a:t>• приступы и т.д., что является показателем участия переднего мозга. </a:t>
            </a:r>
            <a:br>
              <a:rPr lang="ru-RU" b="1" dirty="0" smtClean="0"/>
            </a:br>
            <a:r>
              <a:rPr lang="ru-RU" b="1" dirty="0" smtClean="0"/>
              <a:t>6. Черепная травма. Черепная травма может вызвать ушиб, кровоизлияние и отек мозга, которые, в свою очередь, могут создать проблемы со зрением</a:t>
            </a:r>
            <a:r>
              <a:rPr lang="ru-RU" dirty="0" smtClean="0"/>
              <a:t>.</a:t>
            </a:r>
            <a:endParaRPr lang="ru-RU" dirty="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ru-RU" sz="6000" smtClean="0">
                <a:latin typeface="Monotype Corsiva" pitchFamily="66" charset="0"/>
              </a:rPr>
              <a:t>Используемая литература:</a:t>
            </a:r>
          </a:p>
        </p:txBody>
      </p:sp>
      <p:sp>
        <p:nvSpPr>
          <p:cNvPr id="60419" name="Rectangle 3"/>
          <p:cNvSpPr>
            <a:spLocks noGrp="1" noChangeArrowheads="1"/>
          </p:cNvSpPr>
          <p:nvPr>
            <p:ph type="body" idx="1"/>
          </p:nvPr>
        </p:nvSpPr>
        <p:spPr/>
        <p:txBody>
          <a:bodyPr/>
          <a:lstStyle/>
          <a:p>
            <a:pPr eaLnBrk="1" hangingPunct="1">
              <a:buFont typeface="Wingdings" pitchFamily="2" charset="2"/>
              <a:buNone/>
              <a:defRPr/>
            </a:pPr>
            <a:r>
              <a:rPr lang="ru-RU" sz="2000" dirty="0" smtClean="0"/>
              <a:t>1.  </a:t>
            </a:r>
            <a:r>
              <a:rPr lang="ru-RU" sz="2000" dirty="0" err="1" smtClean="0"/>
              <a:t>Обреимова</a:t>
            </a:r>
            <a:r>
              <a:rPr lang="ru-RU" sz="2000" dirty="0" smtClean="0"/>
              <a:t> Н.И., </a:t>
            </a:r>
            <a:r>
              <a:rPr lang="ru-RU" sz="2000" dirty="0" err="1" smtClean="0"/>
              <a:t>Петрухин</a:t>
            </a:r>
            <a:r>
              <a:rPr lang="ru-RU" sz="2000" dirty="0" smtClean="0"/>
              <a:t> А.С.. Анатомия. - М.: Издательский центр «Академия», 2000. - 376 с., ил..</a:t>
            </a:r>
          </a:p>
          <a:p>
            <a:pPr eaLnBrk="1" hangingPunct="1">
              <a:buFont typeface="Wingdings" pitchFamily="2" charset="2"/>
              <a:buNone/>
              <a:defRPr/>
            </a:pPr>
            <a:r>
              <a:rPr lang="ru-RU" sz="2000" dirty="0" smtClean="0"/>
              <a:t>2. </a:t>
            </a:r>
            <a:r>
              <a:rPr lang="ru-RU" sz="2000" dirty="0" smtClean="0"/>
              <a:t>Гаврилов Л.Ф., Татаринов В.Г. Анатомия: Учебник, - 2-е изд., </a:t>
            </a:r>
            <a:r>
              <a:rPr lang="ru-RU" sz="2000" dirty="0" err="1" smtClean="0"/>
              <a:t>перераб</a:t>
            </a:r>
            <a:r>
              <a:rPr lang="ru-RU" sz="2000" dirty="0" smtClean="0"/>
              <a:t>. и доп. - М.: Медицина, 1985. - 368 с., ил..</a:t>
            </a:r>
          </a:p>
          <a:p>
            <a:pPr eaLnBrk="1" hangingPunct="1">
              <a:buFont typeface="Wingdings" pitchFamily="2" charset="2"/>
              <a:buNone/>
              <a:defRPr/>
            </a:pPr>
            <a:r>
              <a:rPr lang="ru-RU" sz="2000" dirty="0" smtClean="0"/>
              <a:t>3. </a:t>
            </a:r>
            <a:r>
              <a:rPr lang="ru-RU" sz="2000" dirty="0" err="1" smtClean="0"/>
              <a:t>Липченко</a:t>
            </a:r>
            <a:r>
              <a:rPr lang="ru-RU" sz="2000" dirty="0" smtClean="0"/>
              <a:t> В.Я., Самусев Р.П. Атлас нормальной анатомии человека. - М.: Медицина, 1984, 208 с., ил..</a:t>
            </a:r>
          </a:p>
          <a:p>
            <a:pPr eaLnBrk="1" hangingPunct="1">
              <a:buFont typeface="Wingdings" pitchFamily="2" charset="2"/>
              <a:buNone/>
              <a:defRPr/>
            </a:pPr>
            <a:r>
              <a:rPr lang="ru-RU" sz="2000" dirty="0" smtClean="0"/>
              <a:t>4. </a:t>
            </a:r>
            <a:r>
              <a:rPr lang="ru-RU" sz="2000" dirty="0" smtClean="0"/>
              <a:t>Краткая Медицинская Энциклопедия, издательство "Советская Энциклопедия", издание второе, 1989, Москва.</a:t>
            </a:r>
          </a:p>
          <a:p>
            <a:pPr eaLnBrk="1" hangingPunct="1">
              <a:buFont typeface="Wingdings" pitchFamily="2" charset="2"/>
              <a:buNone/>
              <a:defRPr/>
            </a:pPr>
            <a:r>
              <a:rPr lang="ru-RU" sz="2000" dirty="0" smtClean="0"/>
              <a:t>5. </a:t>
            </a:r>
            <a:r>
              <a:rPr lang="ru-RU" sz="2000" dirty="0" smtClean="0"/>
              <a:t>«Детская неврология», </a:t>
            </a:r>
            <a:r>
              <a:rPr lang="ru-RU" sz="2000" dirty="0" err="1" smtClean="0"/>
              <a:t>Ш.Шамансуров</a:t>
            </a:r>
            <a:r>
              <a:rPr lang="ru-RU" sz="2000"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60418"/>
                                        </p:tgtEl>
                                        <p:attrNameLst>
                                          <p:attrName>style.visibility</p:attrName>
                                        </p:attrNameLst>
                                      </p:cBhvr>
                                      <p:to>
                                        <p:strVal val="visible"/>
                                      </p:to>
                                    </p:set>
                                    <p:set>
                                      <p:cBhvr>
                                        <p:cTn id="7" dur="455" fill="hold">
                                          <p:stCondLst>
                                            <p:cond delay="0"/>
                                          </p:stCondLst>
                                        </p:cTn>
                                        <p:tgtEl>
                                          <p:spTgt spid="60418"/>
                                        </p:tgtEl>
                                        <p:attrNameLst>
                                          <p:attrName>style.rotation</p:attrName>
                                        </p:attrNameLst>
                                      </p:cBhvr>
                                      <p:to>
                                        <p:strVal val="-45.0"/>
                                      </p:to>
                                    </p:set>
                                    <p:anim calcmode="lin" valueType="num">
                                      <p:cBhvr>
                                        <p:cTn id="8" dur="455" fill="hold">
                                          <p:stCondLst>
                                            <p:cond delay="455"/>
                                          </p:stCondLst>
                                        </p:cTn>
                                        <p:tgtEl>
                                          <p:spTgt spid="6041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6041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6041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60418"/>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60419">
                                            <p:txEl>
                                              <p:pRg st="0" end="0"/>
                                            </p:txEl>
                                          </p:spTgt>
                                        </p:tgtEl>
                                        <p:attrNameLst>
                                          <p:attrName>style.visibility</p:attrName>
                                        </p:attrNameLst>
                                      </p:cBhvr>
                                      <p:to>
                                        <p:strVal val="visible"/>
                                      </p:to>
                                    </p:set>
                                    <p:anim calcmode="lin" valueType="num">
                                      <p:cBhvr>
                                        <p:cTn id="16" dur="1000" fill="hold"/>
                                        <p:tgtEl>
                                          <p:spTgt spid="60419">
                                            <p:txEl>
                                              <p:pRg st="0" end="0"/>
                                            </p:txEl>
                                          </p:spTgt>
                                        </p:tgtEl>
                                        <p:attrNameLst>
                                          <p:attrName>ppt_w</p:attrName>
                                        </p:attrNameLst>
                                      </p:cBhvr>
                                      <p:tavLst>
                                        <p:tav tm="0">
                                          <p:val>
                                            <p:strVal val="#ppt_w*0.70"/>
                                          </p:val>
                                        </p:tav>
                                        <p:tav tm="100000">
                                          <p:val>
                                            <p:strVal val="#ppt_w"/>
                                          </p:val>
                                        </p:tav>
                                      </p:tavLst>
                                    </p:anim>
                                    <p:anim calcmode="lin" valueType="num">
                                      <p:cBhvr>
                                        <p:cTn id="17" dur="1000" fill="hold"/>
                                        <p:tgtEl>
                                          <p:spTgt spid="60419">
                                            <p:txEl>
                                              <p:pRg st="0" end="0"/>
                                            </p:txEl>
                                          </p:spTgt>
                                        </p:tgtEl>
                                        <p:attrNameLst>
                                          <p:attrName>ppt_h</p:attrName>
                                        </p:attrNameLst>
                                      </p:cBhvr>
                                      <p:tavLst>
                                        <p:tav tm="0">
                                          <p:val>
                                            <p:strVal val="#ppt_h"/>
                                          </p:val>
                                        </p:tav>
                                        <p:tav tm="100000">
                                          <p:val>
                                            <p:strVal val="#ppt_h"/>
                                          </p:val>
                                        </p:tav>
                                      </p:tavLst>
                                    </p:anim>
                                    <p:animEffect transition="in" filter="fade">
                                      <p:cBhvr>
                                        <p:cTn id="18" dur="1000"/>
                                        <p:tgtEl>
                                          <p:spTgt spid="6041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60419">
                                            <p:txEl>
                                              <p:pRg st="1" end="1"/>
                                            </p:txEl>
                                          </p:spTgt>
                                        </p:tgtEl>
                                        <p:attrNameLst>
                                          <p:attrName>style.visibility</p:attrName>
                                        </p:attrNameLst>
                                      </p:cBhvr>
                                      <p:to>
                                        <p:strVal val="visible"/>
                                      </p:to>
                                    </p:set>
                                    <p:anim calcmode="lin" valueType="num">
                                      <p:cBhvr>
                                        <p:cTn id="23" dur="1000" fill="hold"/>
                                        <p:tgtEl>
                                          <p:spTgt spid="60419">
                                            <p:txEl>
                                              <p:pRg st="1" end="1"/>
                                            </p:txEl>
                                          </p:spTgt>
                                        </p:tgtEl>
                                        <p:attrNameLst>
                                          <p:attrName>ppt_w</p:attrName>
                                        </p:attrNameLst>
                                      </p:cBhvr>
                                      <p:tavLst>
                                        <p:tav tm="0">
                                          <p:val>
                                            <p:strVal val="#ppt_w*0.70"/>
                                          </p:val>
                                        </p:tav>
                                        <p:tav tm="100000">
                                          <p:val>
                                            <p:strVal val="#ppt_w"/>
                                          </p:val>
                                        </p:tav>
                                      </p:tavLst>
                                    </p:anim>
                                    <p:anim calcmode="lin" valueType="num">
                                      <p:cBhvr>
                                        <p:cTn id="24" dur="1000" fill="hold"/>
                                        <p:tgtEl>
                                          <p:spTgt spid="60419">
                                            <p:txEl>
                                              <p:pRg st="1" end="1"/>
                                            </p:txEl>
                                          </p:spTgt>
                                        </p:tgtEl>
                                        <p:attrNameLst>
                                          <p:attrName>ppt_h</p:attrName>
                                        </p:attrNameLst>
                                      </p:cBhvr>
                                      <p:tavLst>
                                        <p:tav tm="0">
                                          <p:val>
                                            <p:strVal val="#ppt_h"/>
                                          </p:val>
                                        </p:tav>
                                        <p:tav tm="100000">
                                          <p:val>
                                            <p:strVal val="#ppt_h"/>
                                          </p:val>
                                        </p:tav>
                                      </p:tavLst>
                                    </p:anim>
                                    <p:animEffect transition="in" filter="fade">
                                      <p:cBhvr>
                                        <p:cTn id="25" dur="1000"/>
                                        <p:tgtEl>
                                          <p:spTgt spid="60419">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nodeType="clickEffect">
                                  <p:stCondLst>
                                    <p:cond delay="0"/>
                                  </p:stCondLst>
                                  <p:childTnLst>
                                    <p:set>
                                      <p:cBhvr>
                                        <p:cTn id="29" dur="1" fill="hold">
                                          <p:stCondLst>
                                            <p:cond delay="0"/>
                                          </p:stCondLst>
                                        </p:cTn>
                                        <p:tgtEl>
                                          <p:spTgt spid="60419">
                                            <p:txEl>
                                              <p:pRg st="2" end="2"/>
                                            </p:txEl>
                                          </p:spTgt>
                                        </p:tgtEl>
                                        <p:attrNameLst>
                                          <p:attrName>style.visibility</p:attrName>
                                        </p:attrNameLst>
                                      </p:cBhvr>
                                      <p:to>
                                        <p:strVal val="visible"/>
                                      </p:to>
                                    </p:set>
                                    <p:anim calcmode="lin" valueType="num">
                                      <p:cBhvr>
                                        <p:cTn id="30" dur="1000" fill="hold"/>
                                        <p:tgtEl>
                                          <p:spTgt spid="60419">
                                            <p:txEl>
                                              <p:pRg st="2" end="2"/>
                                            </p:txEl>
                                          </p:spTgt>
                                        </p:tgtEl>
                                        <p:attrNameLst>
                                          <p:attrName>ppt_w</p:attrName>
                                        </p:attrNameLst>
                                      </p:cBhvr>
                                      <p:tavLst>
                                        <p:tav tm="0">
                                          <p:val>
                                            <p:strVal val="#ppt_w*0.70"/>
                                          </p:val>
                                        </p:tav>
                                        <p:tav tm="100000">
                                          <p:val>
                                            <p:strVal val="#ppt_w"/>
                                          </p:val>
                                        </p:tav>
                                      </p:tavLst>
                                    </p:anim>
                                    <p:anim calcmode="lin" valueType="num">
                                      <p:cBhvr>
                                        <p:cTn id="31" dur="1000" fill="hold"/>
                                        <p:tgtEl>
                                          <p:spTgt spid="60419">
                                            <p:txEl>
                                              <p:pRg st="2" end="2"/>
                                            </p:txEl>
                                          </p:spTgt>
                                        </p:tgtEl>
                                        <p:attrNameLst>
                                          <p:attrName>ppt_h</p:attrName>
                                        </p:attrNameLst>
                                      </p:cBhvr>
                                      <p:tavLst>
                                        <p:tav tm="0">
                                          <p:val>
                                            <p:strVal val="#ppt_h"/>
                                          </p:val>
                                        </p:tav>
                                        <p:tav tm="100000">
                                          <p:val>
                                            <p:strVal val="#ppt_h"/>
                                          </p:val>
                                        </p:tav>
                                      </p:tavLst>
                                    </p:anim>
                                    <p:animEffect transition="in" filter="fade">
                                      <p:cBhvr>
                                        <p:cTn id="32" dur="1000"/>
                                        <p:tgtEl>
                                          <p:spTgt spid="6041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60419">
                                            <p:txEl>
                                              <p:pRg st="3" end="3"/>
                                            </p:txEl>
                                          </p:spTgt>
                                        </p:tgtEl>
                                        <p:attrNameLst>
                                          <p:attrName>style.visibility</p:attrName>
                                        </p:attrNameLst>
                                      </p:cBhvr>
                                      <p:to>
                                        <p:strVal val="visible"/>
                                      </p:to>
                                    </p:set>
                                    <p:anim calcmode="lin" valueType="num">
                                      <p:cBhvr>
                                        <p:cTn id="37" dur="1000" fill="hold"/>
                                        <p:tgtEl>
                                          <p:spTgt spid="60419">
                                            <p:txEl>
                                              <p:pRg st="3" end="3"/>
                                            </p:txEl>
                                          </p:spTgt>
                                        </p:tgtEl>
                                        <p:attrNameLst>
                                          <p:attrName>ppt_w</p:attrName>
                                        </p:attrNameLst>
                                      </p:cBhvr>
                                      <p:tavLst>
                                        <p:tav tm="0">
                                          <p:val>
                                            <p:strVal val="#ppt_w*0.70"/>
                                          </p:val>
                                        </p:tav>
                                        <p:tav tm="100000">
                                          <p:val>
                                            <p:strVal val="#ppt_w"/>
                                          </p:val>
                                        </p:tav>
                                      </p:tavLst>
                                    </p:anim>
                                    <p:anim calcmode="lin" valueType="num">
                                      <p:cBhvr>
                                        <p:cTn id="38" dur="1000" fill="hold"/>
                                        <p:tgtEl>
                                          <p:spTgt spid="60419">
                                            <p:txEl>
                                              <p:pRg st="3" end="3"/>
                                            </p:txEl>
                                          </p:spTgt>
                                        </p:tgtEl>
                                        <p:attrNameLst>
                                          <p:attrName>ppt_h</p:attrName>
                                        </p:attrNameLst>
                                      </p:cBhvr>
                                      <p:tavLst>
                                        <p:tav tm="0">
                                          <p:val>
                                            <p:strVal val="#ppt_h"/>
                                          </p:val>
                                        </p:tav>
                                        <p:tav tm="100000">
                                          <p:val>
                                            <p:strVal val="#ppt_h"/>
                                          </p:val>
                                        </p:tav>
                                      </p:tavLst>
                                    </p:anim>
                                    <p:animEffect transition="in" filter="fade">
                                      <p:cBhvr>
                                        <p:cTn id="39" dur="1000"/>
                                        <p:tgtEl>
                                          <p:spTgt spid="60419">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60419">
                                            <p:txEl>
                                              <p:pRg st="4" end="4"/>
                                            </p:txEl>
                                          </p:spTgt>
                                        </p:tgtEl>
                                        <p:attrNameLst>
                                          <p:attrName>style.visibility</p:attrName>
                                        </p:attrNameLst>
                                      </p:cBhvr>
                                      <p:to>
                                        <p:strVal val="visible"/>
                                      </p:to>
                                    </p:set>
                                    <p:anim calcmode="lin" valueType="num">
                                      <p:cBhvr>
                                        <p:cTn id="44" dur="1000" fill="hold"/>
                                        <p:tgtEl>
                                          <p:spTgt spid="60419">
                                            <p:txEl>
                                              <p:pRg st="4" end="4"/>
                                            </p:txEl>
                                          </p:spTgt>
                                        </p:tgtEl>
                                        <p:attrNameLst>
                                          <p:attrName>ppt_w</p:attrName>
                                        </p:attrNameLst>
                                      </p:cBhvr>
                                      <p:tavLst>
                                        <p:tav tm="0">
                                          <p:val>
                                            <p:strVal val="#ppt_w*0.70"/>
                                          </p:val>
                                        </p:tav>
                                        <p:tav tm="100000">
                                          <p:val>
                                            <p:strVal val="#ppt_w"/>
                                          </p:val>
                                        </p:tav>
                                      </p:tavLst>
                                    </p:anim>
                                    <p:anim calcmode="lin" valueType="num">
                                      <p:cBhvr>
                                        <p:cTn id="45" dur="1000" fill="hold"/>
                                        <p:tgtEl>
                                          <p:spTgt spid="60419">
                                            <p:txEl>
                                              <p:pRg st="4" end="4"/>
                                            </p:txEl>
                                          </p:spTgt>
                                        </p:tgtEl>
                                        <p:attrNameLst>
                                          <p:attrName>ppt_h</p:attrName>
                                        </p:attrNameLst>
                                      </p:cBhvr>
                                      <p:tavLst>
                                        <p:tav tm="0">
                                          <p:val>
                                            <p:strVal val="#ppt_h"/>
                                          </p:val>
                                        </p:tav>
                                        <p:tav tm="100000">
                                          <p:val>
                                            <p:strVal val="#ppt_h"/>
                                          </p:val>
                                        </p:tav>
                                      </p:tavLst>
                                    </p:anim>
                                    <p:animEffect transition="in" filter="fade">
                                      <p:cBhvr>
                                        <p:cTn id="46" dur="1000"/>
                                        <p:tgtEl>
                                          <p:spTgt spid="604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3400" y="762000"/>
            <a:ext cx="8229600" cy="4530725"/>
          </a:xfrm>
        </p:spPr>
        <p:txBody>
          <a:bodyPr/>
          <a:lstStyle/>
          <a:p>
            <a:pPr marL="514350" indent="-514350">
              <a:buFont typeface="+mj-lt"/>
              <a:buAutoNum type="arabicPeriod"/>
            </a:pPr>
            <a:r>
              <a:rPr lang="en-US" dirty="0" smtClean="0">
                <a:hlinkClick r:id="rId2"/>
              </a:rPr>
              <a:t>http</a:t>
            </a:r>
            <a:r>
              <a:rPr lang="en-US" dirty="0" smtClean="0">
                <a:hlinkClick r:id="rId2"/>
              </a:rPr>
              <a:t>://www.stomatologia.by</a:t>
            </a:r>
            <a:endParaRPr lang="ru-RU" dirty="0" smtClean="0"/>
          </a:p>
          <a:p>
            <a:pPr marL="514350" indent="-514350">
              <a:buFont typeface="+mj-lt"/>
              <a:buAutoNum type="arabicPeriod"/>
            </a:pPr>
            <a:r>
              <a:rPr lang="en-US" dirty="0" smtClean="0">
                <a:hlinkClick r:id="rId3"/>
              </a:rPr>
              <a:t>http://</a:t>
            </a:r>
            <a:r>
              <a:rPr lang="en-US" dirty="0" smtClean="0">
                <a:hlinkClick r:id="rId3"/>
              </a:rPr>
              <a:t>badis.narod.ru</a:t>
            </a:r>
            <a:endParaRPr lang="ru-RU" dirty="0" smtClean="0"/>
          </a:p>
          <a:p>
            <a:pPr marL="514350" indent="-514350">
              <a:buFont typeface="+mj-lt"/>
              <a:buAutoNum type="arabicPeriod"/>
            </a:pPr>
            <a:r>
              <a:rPr lang="ru-RU" dirty="0" smtClean="0">
                <a:hlinkClick r:id="rId4"/>
              </a:rPr>
              <a:t>http://medicinform.net</a:t>
            </a:r>
            <a:endParaRPr lang="ru-RU" dirty="0" smtClean="0"/>
          </a:p>
          <a:p>
            <a:pPr marL="514350" indent="-514350">
              <a:buFont typeface="+mj-lt"/>
              <a:buAutoNum type="arabicPeriod"/>
            </a:pPr>
            <a:endParaRPr lang="ru-RU" dirty="0"/>
          </a:p>
        </p:txBody>
      </p:sp>
    </p:spTree>
  </p:cSld>
  <p:clrMapOvr>
    <a:masterClrMapping/>
  </p:clrMapOvr>
  <p:transition spd="med">
    <p:plus/>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533400" y="2514600"/>
            <a:ext cx="8229600" cy="1143000"/>
          </a:xfrm>
        </p:spPr>
        <p:txBody>
          <a:bodyPr/>
          <a:lstStyle/>
          <a:p>
            <a:pPr eaLnBrk="1" hangingPunct="1">
              <a:defRPr/>
            </a:pPr>
            <a:r>
              <a:rPr lang="ru-RU" sz="5400" smtClean="0">
                <a:latin typeface="Algerian" pitchFamily="82" charset="0"/>
              </a:rPr>
              <a:t>Спасибо за внимание!!!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iterate type="lt">
                                    <p:tmPct val="0"/>
                                  </p:iterate>
                                  <p:childTnLst>
                                    <p:set>
                                      <p:cBhvr>
                                        <p:cTn id="6" dur="1" fill="hold">
                                          <p:stCondLst>
                                            <p:cond delay="0"/>
                                          </p:stCondLst>
                                        </p:cTn>
                                        <p:tgtEl>
                                          <p:spTgt spid="62466"/>
                                        </p:tgtEl>
                                        <p:attrNameLst>
                                          <p:attrName>style.visibility</p:attrName>
                                        </p:attrNameLst>
                                      </p:cBhvr>
                                      <p:to>
                                        <p:strVal val="visible"/>
                                      </p:to>
                                    </p:set>
                                    <p:animEffect transition="in" filter="fade">
                                      <p:cBhvr>
                                        <p:cTn id="7" dur="2000"/>
                                        <p:tgtEl>
                                          <p:spTgt spid="62466"/>
                                        </p:tgtEl>
                                      </p:cBhvr>
                                    </p:animEffect>
                                    <p:anim calcmode="lin" valueType="num">
                                      <p:cBhvr>
                                        <p:cTn id="8" dur="2000" fill="hold"/>
                                        <p:tgtEl>
                                          <p:spTgt spid="62466"/>
                                        </p:tgtEl>
                                        <p:attrNameLst>
                                          <p:attrName>style.rotation</p:attrName>
                                        </p:attrNameLst>
                                      </p:cBhvr>
                                      <p:tavLst>
                                        <p:tav tm="0">
                                          <p:val>
                                            <p:fltVal val="720"/>
                                          </p:val>
                                        </p:tav>
                                        <p:tav tm="100000">
                                          <p:val>
                                            <p:fltVal val="0"/>
                                          </p:val>
                                        </p:tav>
                                      </p:tavLst>
                                    </p:anim>
                                    <p:anim calcmode="lin" valueType="num">
                                      <p:cBhvr>
                                        <p:cTn id="9" dur="2000" fill="hold"/>
                                        <p:tgtEl>
                                          <p:spTgt spid="62466"/>
                                        </p:tgtEl>
                                        <p:attrNameLst>
                                          <p:attrName>ppt_h</p:attrName>
                                        </p:attrNameLst>
                                      </p:cBhvr>
                                      <p:tavLst>
                                        <p:tav tm="0">
                                          <p:val>
                                            <p:fltVal val="0"/>
                                          </p:val>
                                        </p:tav>
                                        <p:tav tm="100000">
                                          <p:val>
                                            <p:strVal val="#ppt_h"/>
                                          </p:val>
                                        </p:tav>
                                      </p:tavLst>
                                    </p:anim>
                                    <p:anim calcmode="lin" valueType="num">
                                      <p:cBhvr>
                                        <p:cTn id="10" dur="2000" fill="hold"/>
                                        <p:tgtEl>
                                          <p:spTgt spid="6246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0" presetClass="exit" presetSubtype="0" fill="hold" grpId="1" nodeType="clickEffect">
                                  <p:stCondLst>
                                    <p:cond delay="0"/>
                                  </p:stCondLst>
                                  <p:iterate type="lt">
                                    <p:tmPct val="10000"/>
                                  </p:iterate>
                                  <p:childTnLst>
                                    <p:animEffect transition="out" filter="fade">
                                      <p:cBhvr>
                                        <p:cTn id="14" dur="1000"/>
                                        <p:tgtEl>
                                          <p:spTgt spid="62466"/>
                                        </p:tgtEl>
                                      </p:cBhvr>
                                    </p:animEffect>
                                    <p:anim calcmode="lin" valueType="num">
                                      <p:cBhvr>
                                        <p:cTn id="15" dur="1000"/>
                                        <p:tgtEl>
                                          <p:spTgt spid="62466"/>
                                        </p:tgtEl>
                                        <p:attrNameLst>
                                          <p:attrName>ppt_x</p:attrName>
                                        </p:attrNameLst>
                                      </p:cBhvr>
                                      <p:tavLst>
                                        <p:tav tm="0">
                                          <p:val>
                                            <p:strVal val="ppt_x"/>
                                          </p:val>
                                        </p:tav>
                                        <p:tav tm="100000">
                                          <p:val>
                                            <p:strVal val="ppt_x-.1"/>
                                          </p:val>
                                        </p:tav>
                                      </p:tavLst>
                                    </p:anim>
                                    <p:anim calcmode="lin" valueType="num">
                                      <p:cBhvr>
                                        <p:cTn id="16" dur="1000"/>
                                        <p:tgtEl>
                                          <p:spTgt spid="62466"/>
                                        </p:tgtEl>
                                        <p:attrNameLst>
                                          <p:attrName>ppt_y</p:attrName>
                                        </p:attrNameLst>
                                      </p:cBhvr>
                                      <p:tavLst>
                                        <p:tav tm="0">
                                          <p:val>
                                            <p:strVal val="ppt_y"/>
                                          </p:val>
                                        </p:tav>
                                        <p:tav tm="100000">
                                          <p:val>
                                            <p:strVal val="ppt_y"/>
                                          </p:val>
                                        </p:tav>
                                      </p:tavLst>
                                    </p:anim>
                                    <p:set>
                                      <p:cBhvr>
                                        <p:cTn id="17" dur="1" fill="hold">
                                          <p:stCondLst>
                                            <p:cond delay="999"/>
                                          </p:stCondLst>
                                        </p:cTn>
                                        <p:tgtEl>
                                          <p:spTgt spid="624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6" grpId="1"/>
    </p:bldLst>
  </p:timing>
</p:sld>
</file>

<file path=ppt/theme/theme1.xml><?xml version="1.0" encoding="utf-8"?>
<a:theme xmlns:a="http://schemas.openxmlformats.org/drawingml/2006/main" name="Клен">
  <a:themeElements>
    <a:clrScheme name="Клен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Клен">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лен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Клен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Клен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Клен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Клен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Клен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Клен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Клен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Клен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Maple</Template>
  <TotalTime>240</TotalTime>
  <Words>2765</Words>
  <Application>Microsoft Office PowerPoint</Application>
  <PresentationFormat>Экран (4:3)</PresentationFormat>
  <Paragraphs>494</Paragraphs>
  <Slides>66</Slides>
  <Notes>27</Notes>
  <HiddenSlides>1</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66</vt:i4>
      </vt:variant>
    </vt:vector>
  </HeadingPairs>
  <TitlesOfParts>
    <vt:vector size="75" baseType="lpstr">
      <vt:lpstr>Times New Roman</vt:lpstr>
      <vt:lpstr>Arial</vt:lpstr>
      <vt:lpstr>Wingdings</vt:lpstr>
      <vt:lpstr>Calibri</vt:lpstr>
      <vt:lpstr>Lucida Handwriting</vt:lpstr>
      <vt:lpstr>Monotype Corsiva</vt:lpstr>
      <vt:lpstr>Times New Roman CYR</vt:lpstr>
      <vt:lpstr>Algerian</vt:lpstr>
      <vt:lpstr>Клен</vt:lpstr>
      <vt:lpstr>Слайд 1</vt:lpstr>
      <vt:lpstr>Слайд 2</vt:lpstr>
      <vt:lpstr>Слайд 3</vt:lpstr>
      <vt:lpstr>Слайд 4</vt:lpstr>
      <vt:lpstr>Двигательные черепно-мозговые нервы</vt:lpstr>
      <vt:lpstr>Классификация двигательных нервов</vt:lpstr>
      <vt:lpstr>Слайд 7</vt:lpstr>
      <vt:lpstr>Глазодвигательный нерв</vt:lpstr>
      <vt:lpstr>Глазодвигательный нерв</vt:lpstr>
      <vt:lpstr>Глазодвигательный и блоковый нервы: </vt:lpstr>
      <vt:lpstr>Слайд 11</vt:lpstr>
      <vt:lpstr>Состав боковых ядер</vt:lpstr>
      <vt:lpstr>Клиническое исследование функции глазодвигательного нерва</vt:lpstr>
      <vt:lpstr>Блоковой нерв (IV пара)</vt:lpstr>
      <vt:lpstr>Блоковой нерв</vt:lpstr>
      <vt:lpstr>Клиническое исследование функции                       блокового нерва</vt:lpstr>
      <vt:lpstr>Отводящий нерв (VI пара).</vt:lpstr>
      <vt:lpstr>Слайд 18</vt:lpstr>
      <vt:lpstr>Отводящий нерв</vt:lpstr>
      <vt:lpstr>Отводящий нерв: 1 - отводящий нерв; 2- зрительный нерв; 3 - мышцы глаза</vt:lpstr>
      <vt:lpstr>Клиническое исследование функции отводящего нерва</vt:lpstr>
      <vt:lpstr>Добавочный нерв (XI пара)</vt:lpstr>
      <vt:lpstr>Добавочный нерв</vt:lpstr>
      <vt:lpstr>Добавочный нерв (схема): </vt:lpstr>
      <vt:lpstr>Клиническое исследование функции                 добавочного нерва  </vt:lpstr>
      <vt:lpstr>Подъязычный нерв (XII пара)</vt:lpstr>
      <vt:lpstr>Подъязычный нерв</vt:lpstr>
      <vt:lpstr>Подъязычный нерв и шейная (подъязычная) петля: </vt:lpstr>
      <vt:lpstr>Клиническое исследование функции            подъязычного нерва </vt:lpstr>
      <vt:lpstr>Смешанные  черепно – мозговые нервы (ЧМН)</vt:lpstr>
      <vt:lpstr>Слайд 31</vt:lpstr>
      <vt:lpstr>Тройничный нерв</vt:lpstr>
      <vt:lpstr>Слайд 33</vt:lpstr>
      <vt:lpstr>Тройничный нерв </vt:lpstr>
      <vt:lpstr>Слайд 35</vt:lpstr>
      <vt:lpstr>Патология Заболевания, затрагивающие сенсорную и моторную функции тройничного нерва:                                         • инфекционные заболевания • травмы;   • опухоли;                                   • сосудистые заболевания.  </vt:lpstr>
      <vt:lpstr>Слайд 37</vt:lpstr>
      <vt:lpstr>Лицевой нерв</vt:lpstr>
      <vt:lpstr>Лицевой нерв (VII нерв)</vt:lpstr>
      <vt:lpstr>Расположение ядер лицевого нерва и ход его корешка в стволе мозга (по Браусу): </vt:lpstr>
      <vt:lpstr>Отделы лицевого нерва</vt:lpstr>
      <vt:lpstr>Анатомо-топографическая схема строения лицевого нерва: </vt:lpstr>
      <vt:lpstr>Лицевой нерв</vt:lpstr>
      <vt:lpstr>Слайд 44</vt:lpstr>
      <vt:lpstr>Отит среднего и внутреннего уха. При отите среднего и внутреннего уха лицевой нерв вовлекается в воспалительный процесс. У таких пациентов может присутствовать односторонний синдром Хорнера  Клинические признаки:       • запавшее глазное яблоко;  • сужение зрачка (миоз);        • выпадение третьего века;                   • опущение верхнего века (птоз);                                                                 • при этом животное не ощущает никакой болезненности</vt:lpstr>
      <vt:lpstr>Парез лицевого нерва</vt:lpstr>
      <vt:lpstr>Клиническое исследование функции лицевого нерва</vt:lpstr>
      <vt:lpstr>Методы диагностики неврологии лицевого нерва  </vt:lpstr>
      <vt:lpstr>Языкоглоточный нерв</vt:lpstr>
      <vt:lpstr>Языкоглоточный нерв</vt:lpstr>
      <vt:lpstr>Клиническое исследование функции            языкоглоточного нерва</vt:lpstr>
      <vt:lpstr>Симптомы поражения</vt:lpstr>
      <vt:lpstr>Блуждающий нерв</vt:lpstr>
      <vt:lpstr>Функции блуждающего нерва</vt:lpstr>
      <vt:lpstr>Блуждающий нерв</vt:lpstr>
      <vt:lpstr>Клиническое исследование функции блуждающего нерва </vt:lpstr>
      <vt:lpstr>Слайд 57</vt:lpstr>
      <vt:lpstr>  Чувствительные черепно-мозговые нервы</vt:lpstr>
      <vt:lpstr>Анатомия  Хеморецепторы слизистой носа распознают различные запахи и передают сенсорную информацию аксонам обонятельного нерва, который проникает в черепную полость, через решетчатую кость и входит в обонятельные луковицы.  </vt:lpstr>
      <vt:lpstr>    Клиническое исследование функции      обонятельного нерва</vt:lpstr>
      <vt:lpstr>Зрительный</vt:lpstr>
      <vt:lpstr>Клиническое исследование функции зрительного нерва</vt:lpstr>
      <vt:lpstr>Патология и клинические симптомы Из-за того, что сенсорные и моторные нервные волокна, отвечающие за зрение и движение глаза, проходят через мозг к затылочной коре и стволовой области мозга, заболевания, затрагивающие мозг, оказывают влияние на зрении.</vt:lpstr>
      <vt:lpstr>Используемая литература:</vt:lpstr>
      <vt:lpstr>Слайд 65</vt:lpstr>
      <vt:lpstr>Спасибо за внимание!!!</vt:lpstr>
    </vt:vector>
  </TitlesOfParts>
  <Company>Dnsoft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Смешанные  черепно – мозговые нервы (ЧМН)</dc:title>
  <dc:creator>1</dc:creator>
  <cp:lastModifiedBy>Admin</cp:lastModifiedBy>
  <cp:revision>10</cp:revision>
  <dcterms:created xsi:type="dcterms:W3CDTF">2009-12-14T11:01:29Z</dcterms:created>
  <dcterms:modified xsi:type="dcterms:W3CDTF">2011-01-28T06:51:15Z</dcterms:modified>
</cp:coreProperties>
</file>