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73" r:id="rId11"/>
    <p:sldId id="265" r:id="rId12"/>
    <p:sldId id="266" r:id="rId13"/>
    <p:sldId id="269" r:id="rId14"/>
    <p:sldId id="267" r:id="rId15"/>
    <p:sldId id="268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EED7D2C-17D4-440A-AA1C-4F1FD63137AF}" type="datetimeFigureOut">
              <a:rPr lang="ru-RU" smtClean="0"/>
              <a:pPr/>
              <a:t>10.02.2012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245230E-2394-485E-9AFC-B9CB0865A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file:///C:\Documents%20and%20Settings\User\&#1056;&#1072;&#1073;&#1086;&#1095;&#1080;&#1081;%20&#1089;&#1090;&#1086;&#1083;\&#1055;&#1077;&#1088;&#1074;&#1086;&#1073;&#1099;&#1090;&#1085;&#1099;&#1077;%20&#1078;&#1080;&#1074;&#1086;&#1090;&#1085;&#1086;&#1074;&#1086;&#1076;&#1099;%20&#1080;%20&#1079;&#1077;&#1084;&#1083;&#1077;&#1076;&#1077;&#1083;&#1100;&#1094;&#1099;\Utjata.mp3" TargetMode="External"/><Relationship Id="rId7" Type="http://schemas.openxmlformats.org/officeDocument/2006/relationships/oleObject" Target="../embeddings/oleObject2.bin"/><Relationship Id="rId2" Type="http://schemas.openxmlformats.org/officeDocument/2006/relationships/audio" Target="file:///D:\&#1052;&#1086;&#1080;%20&#1076;&#1086;&#1082;&#1091;&#1084;&#1077;&#1085;&#1090;&#1099;\&#1051;&#1072;&#1088;&#1095;&#1080;&#1082;%20&#1051;.&#1040;\&#1087;&#1086;&#1088;&#1090;&#1092;&#1086;&#1083;&#1080;&#1086;\&#1057;&#1072;&#1084;&#1086;&#1086;&#1073;&#1088;&#1072;&#1079;&#1086;&#1074;&#1072;&#1085;&#1080;&#1077;\&#1084;&#1086;&#1080;%20&#1087;&#1088;&#1077;&#1079;&#1077;&#1085;&#1090;&#1072;&#1094;&#1080;&#1080;\6%20&#1082;&#1083;&#1072;&#1089;&#1089;\&#1080;&#1089;&#1090;&#1086;&#1088;&#1080;&#1103;%20&#1041;&#1077;&#1083;&#1072;&#1088;&#1091;&#1089;&#1080;\&#1044;&#1088;&#1077;&#1074;&#1085;&#1077;&#1081;&#1096;&#1080;&#1077;%20&#1083;&#1102;&#1076;&#1080;%20&#1082;&#1072;&#1084;&#1077;&#1085;&#1085;&#1086;&#1075;&#1086;%20&#1074;&#1077;&#1082;&#1072;\Utjata.mp3" TargetMode="Externa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85728"/>
            <a:ext cx="8786874" cy="61555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Домашнее задание: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§4,</a:t>
            </a:r>
          </a:p>
          <a:p>
            <a:pPr algn="ctr"/>
            <a:r>
              <a:rPr lang="ru-RU" sz="5400" b="1" cap="none" spc="0" dirty="0" smtClean="0">
                <a:ln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Отгадать историческую </a:t>
            </a:r>
          </a:p>
          <a:p>
            <a:pPr algn="ctr"/>
            <a:r>
              <a:rPr lang="ru-RU" sz="5400" b="1" dirty="0">
                <a:ln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</a:t>
            </a:r>
            <a:r>
              <a:rPr lang="ru-RU" sz="5400" b="1" cap="none" spc="0" dirty="0" smtClean="0">
                <a:ln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агадку:</a:t>
            </a:r>
          </a:p>
          <a:p>
            <a:pPr algn="ctr"/>
            <a:r>
              <a:rPr lang="ru-RU" sz="4000" b="1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«На многих европейских языках</a:t>
            </a:r>
          </a:p>
          <a:p>
            <a:pPr algn="ctr"/>
            <a:r>
              <a:rPr lang="ru-RU" sz="4000" b="1" dirty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</a:t>
            </a:r>
            <a:r>
              <a:rPr lang="ru-RU" sz="4000" b="1" cap="none" spc="0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лово «мама» звучит почти одинаково. </a:t>
            </a:r>
          </a:p>
          <a:p>
            <a:pPr algn="ctr"/>
            <a:r>
              <a:rPr lang="ru-RU" sz="4000" b="1" cap="none" spc="0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Почему?»</a:t>
            </a:r>
            <a:endParaRPr lang="ru-RU" sz="4000" b="1" cap="none" spc="0" dirty="0">
              <a:ln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500042"/>
            <a:ext cx="6454909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Первобытные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животноводы</a:t>
            </a: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земледельцы</a:t>
            </a: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бронзовом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железном</a:t>
            </a: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еках.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786322"/>
            <a:ext cx="3436547" cy="173354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52650"/>
          <a:stretch>
            <a:fillRect/>
          </a:stretch>
        </p:blipFill>
        <p:spPr bwMode="auto">
          <a:xfrm>
            <a:off x="5715008" y="4786322"/>
            <a:ext cx="3207543" cy="171451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9355" r="16129"/>
          <a:stretch>
            <a:fillRect/>
          </a:stretch>
        </p:blipFill>
        <p:spPr bwMode="auto">
          <a:xfrm>
            <a:off x="7143768" y="1428736"/>
            <a:ext cx="1857388" cy="323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2143116"/>
            <a:ext cx="1392565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9906" y="285728"/>
            <a:ext cx="6618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Цели и задачи урока: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3140968"/>
            <a:ext cx="2174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Уметь: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836712"/>
            <a:ext cx="2038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Знать: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28800"/>
            <a:ext cx="922630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b="1" dirty="0" smtClean="0"/>
              <a:t>Когда и в каком направлении происходило расселение</a:t>
            </a:r>
          </a:p>
          <a:p>
            <a:r>
              <a:rPr lang="ru-RU" sz="2800" b="1" dirty="0" smtClean="0"/>
              <a:t>    индоевропейцев;</a:t>
            </a:r>
          </a:p>
          <a:p>
            <a:pPr>
              <a:buFont typeface="Wingdings" pitchFamily="2" charset="2"/>
              <a:buChar char="ü"/>
            </a:pPr>
            <a:r>
              <a:rPr lang="ru-RU" sz="2800" b="1" dirty="0" smtClean="0"/>
              <a:t>Какова взаимосвязь между расселением </a:t>
            </a:r>
            <a:r>
              <a:rPr lang="ru-RU" sz="2800" b="1" dirty="0" err="1" smtClean="0"/>
              <a:t>индоевропей</a:t>
            </a:r>
            <a:r>
              <a:rPr lang="ru-RU" sz="2800" b="1" dirty="0" smtClean="0"/>
              <a:t>-</a:t>
            </a:r>
          </a:p>
          <a:p>
            <a:r>
              <a:rPr lang="ru-RU" sz="2800" b="1" dirty="0" smtClean="0"/>
              <a:t>    </a:t>
            </a:r>
            <a:r>
              <a:rPr lang="ru-RU" sz="2800" b="1" dirty="0" err="1" smtClean="0"/>
              <a:t>цев</a:t>
            </a:r>
            <a:r>
              <a:rPr lang="ru-RU" sz="2800" b="1" dirty="0" smtClean="0"/>
              <a:t> и появлением </a:t>
            </a:r>
            <a:r>
              <a:rPr lang="ru-RU" sz="2800" b="1" dirty="0" err="1" smtClean="0"/>
              <a:t>балтского</a:t>
            </a:r>
            <a:r>
              <a:rPr lang="ru-RU" sz="2800" b="1" dirty="0" smtClean="0"/>
              <a:t>, славянского и другого </a:t>
            </a:r>
          </a:p>
          <a:p>
            <a:r>
              <a:rPr lang="ru-RU" sz="2800" b="1" dirty="0" smtClean="0"/>
              <a:t>    населения Европы; 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933056"/>
            <a:ext cx="859049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Выяснять причины и последствия исторических</a:t>
            </a:r>
          </a:p>
          <a:p>
            <a:r>
              <a:rPr lang="ru-RU" sz="2800" b="1" dirty="0" smtClean="0"/>
              <a:t>    событий;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Работать с исторической картой;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Работать с текстом учебника;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Анализировать материал, давать определения </a:t>
            </a:r>
          </a:p>
          <a:p>
            <a:r>
              <a:rPr lang="ru-RU" sz="2800" b="1" dirty="0" smtClean="0"/>
              <a:t>   терминов и понятий, делать обобщающие выводы;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8691675" cy="42165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3-1,5 т.л.до н.э.- </a:t>
            </a:r>
            <a:r>
              <a:rPr lang="ru-RU" sz="4000" b="1" cap="none" spc="0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начало </a:t>
            </a:r>
            <a:r>
              <a:rPr lang="ru-RU" sz="4000" b="1" cap="none" spc="0" dirty="0" err="1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расселе</a:t>
            </a:r>
            <a:r>
              <a:rPr lang="ru-RU" sz="4000" b="1" cap="none" spc="0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</a:p>
          <a:p>
            <a:r>
              <a:rPr lang="ru-RU" sz="4000" b="1" dirty="0" err="1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  <a:r>
              <a:rPr lang="ru-RU" sz="4000" b="1" cap="none" spc="0" dirty="0" err="1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ия</a:t>
            </a:r>
            <a:r>
              <a:rPr lang="ru-RU" sz="4000" b="1" cap="none" spc="0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индоевропейцев в Европе.</a:t>
            </a:r>
          </a:p>
          <a:p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2,5 т.л.до н.э.- </a:t>
            </a:r>
            <a:r>
              <a:rPr lang="ru-RU" sz="4000" b="1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проникновение</a:t>
            </a:r>
          </a:p>
          <a:p>
            <a:r>
              <a:rPr lang="ru-RU" sz="4000" b="1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индоевропейцев </a:t>
            </a:r>
            <a:r>
              <a:rPr lang="ru-RU" sz="4000" b="1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территорию </a:t>
            </a:r>
          </a:p>
          <a:p>
            <a:r>
              <a:rPr lang="ru-RU" sz="4000" b="1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Украины, Беларуси, Прибалтики,</a:t>
            </a:r>
          </a:p>
          <a:p>
            <a:r>
              <a:rPr lang="ru-RU" sz="4000" b="1" dirty="0" smtClean="0">
                <a:ln w="1905"/>
                <a:solidFill>
                  <a:schemeClr val="tx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Центральной Европы.</a:t>
            </a:r>
            <a:endParaRPr lang="ru-RU" sz="40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995158"/>
            <a:ext cx="3357586" cy="251041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32" y="214290"/>
            <a:ext cx="9137373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Проблемное задание!</a:t>
            </a:r>
          </a:p>
          <a:p>
            <a:pPr algn="ctr"/>
            <a:r>
              <a:rPr lang="ru-RU" sz="72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Откуда и в каких </a:t>
            </a:r>
          </a:p>
          <a:p>
            <a:pPr algn="ctr"/>
            <a:r>
              <a:rPr lang="ru-RU" sz="72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  <a:r>
              <a:rPr lang="ru-RU" sz="72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аправлениях</a:t>
            </a:r>
          </a:p>
          <a:p>
            <a:pPr algn="ctr"/>
            <a:r>
              <a:rPr lang="ru-RU" sz="72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  <a:r>
              <a:rPr lang="ru-RU" sz="72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асселялись </a:t>
            </a:r>
          </a:p>
          <a:p>
            <a:pPr algn="ctr"/>
            <a:r>
              <a:rPr lang="ru-RU" sz="72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индоевропейцы?</a:t>
            </a:r>
            <a:endParaRPr lang="ru-RU" sz="72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2844" y="285728"/>
          <a:ext cx="8786874" cy="6215106"/>
        </p:xfrm>
        <a:graphic>
          <a:graphicData uri="http://schemas.openxmlformats.org/presentationml/2006/ole">
            <p:oleObj spid="_x0000_s3074" r:id="rId3" imgW="5334745" imgH="341995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2805" y="285728"/>
            <a:ext cx="797013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Познавательное задание!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Предками каких</a:t>
            </a:r>
          </a:p>
          <a:p>
            <a:pPr algn="ctr"/>
            <a:r>
              <a:rPr lang="ru-RU" sz="5400" b="1" dirty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н</a:t>
            </a:r>
            <a:r>
              <a:rPr lang="ru-RU" sz="5400" b="1" cap="none" spc="0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ародов были племена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индоевропейцев?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стр.19</a:t>
            </a:r>
            <a:endParaRPr lang="ru-RU" sz="5400" b="1" cap="none" spc="0" dirty="0">
              <a:ln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3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3786190"/>
            <a:ext cx="2689214" cy="2538665"/>
          </a:xfrm>
          <a:prstGeom prst="round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21M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4643446"/>
            <a:ext cx="1428760" cy="1503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29" y="285728"/>
            <a:ext cx="9137373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Проблемное задание!</a:t>
            </a:r>
          </a:p>
          <a:p>
            <a:pPr algn="ctr"/>
            <a:r>
              <a:rPr lang="ru-RU" sz="7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Каковы причины</a:t>
            </a:r>
          </a:p>
          <a:p>
            <a:pPr algn="ctr"/>
            <a:r>
              <a:rPr lang="ru-RU" sz="72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72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ереселения </a:t>
            </a:r>
          </a:p>
          <a:p>
            <a:pPr algn="ctr"/>
            <a:r>
              <a:rPr lang="ru-RU" sz="7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</a:t>
            </a:r>
            <a:r>
              <a:rPr lang="ru-RU" sz="72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ндоевропейских</a:t>
            </a:r>
          </a:p>
          <a:p>
            <a:pPr algn="ctr"/>
            <a:r>
              <a:rPr lang="ru-RU" sz="72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7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лемён?</a:t>
            </a:r>
            <a:endParaRPr lang="ru-RU" sz="72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9001156" cy="64633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Причины переселения:</a:t>
            </a:r>
            <a:endParaRPr lang="ru-RU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>
              <a:buAutoNum type="arabicPeriod"/>
            </a:pPr>
            <a:r>
              <a:rPr lang="ru-RU" sz="40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Усовершенствование орудий труда</a:t>
            </a:r>
          </a:p>
          <a:p>
            <a:pPr marL="742950" indent="-742950"/>
            <a:r>
              <a:rPr lang="ru-RU" sz="4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(начало использования меди и бронзы);</a:t>
            </a:r>
            <a:endParaRPr lang="ru-RU" sz="4000" b="1" cap="none" spc="0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/>
            <a:r>
              <a:rPr lang="ru-RU" sz="40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 Увеличение численности населения;</a:t>
            </a:r>
          </a:p>
          <a:p>
            <a:pPr marL="742950" indent="-742950"/>
            <a:r>
              <a:rPr lang="ru-RU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 Возрастает потребность в продуктах</a:t>
            </a:r>
          </a:p>
          <a:p>
            <a:pPr marL="742950" indent="-742950"/>
            <a:r>
              <a:rPr lang="ru-RU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питания;</a:t>
            </a:r>
          </a:p>
          <a:p>
            <a:pPr marL="742950" indent="-742950"/>
            <a:r>
              <a:rPr lang="ru-RU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Нехватка пастбищ для скота;</a:t>
            </a:r>
          </a:p>
          <a:p>
            <a:pPr marL="742950" indent="-742950"/>
            <a:endParaRPr lang="ru-RU" sz="40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/>
            <a:endParaRPr lang="ru-RU" sz="4000" b="1" cap="none" spc="0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500166" y="357166"/>
            <a:ext cx="6486525" cy="2200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Физкультминутка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" name="Рисунок 3" descr="cartoon_29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2428868"/>
            <a:ext cx="3771900" cy="4238625"/>
          </a:xfrm>
          <a:prstGeom prst="rect">
            <a:avLst/>
          </a:prstGeom>
        </p:spPr>
      </p:pic>
      <p:pic>
        <p:nvPicPr>
          <p:cNvPr id="5" name="Utjata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4248150" y="3186113"/>
          <a:ext cx="647700" cy="485775"/>
        </p:xfrm>
        <a:graphic>
          <a:graphicData uri="http://schemas.openxmlformats.org/presentationml/2006/ole">
            <p:oleObj spid="_x0000_s28675" name="Пакет" r:id="rId7" imgW="647640" imgH="485640" progId="Package">
              <p:embed/>
            </p:oleObj>
          </a:graphicData>
        </a:graphic>
      </p:graphicFrame>
      <p:pic>
        <p:nvPicPr>
          <p:cNvPr id="7" name="Utjata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25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54784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Познавательное задание!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Задания для групп:</a:t>
            </a:r>
          </a:p>
          <a:p>
            <a:r>
              <a:rPr lang="ru-RU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1 группа- </a:t>
            </a:r>
            <a:r>
              <a:rPr lang="ru-RU" sz="4000" b="1" dirty="0" smtClean="0">
                <a:ln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выяснить причины </a:t>
            </a:r>
          </a:p>
          <a:p>
            <a:r>
              <a:rPr lang="ru-RU" sz="4000" b="1" dirty="0" smtClean="0">
                <a:ln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распространения животноводства;</a:t>
            </a:r>
          </a:p>
          <a:p>
            <a:r>
              <a:rPr lang="ru-RU" sz="5400" b="1" dirty="0" smtClean="0">
                <a:ln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 группа-</a:t>
            </a:r>
            <a:r>
              <a:rPr lang="ru-RU" sz="4000" b="1" dirty="0" smtClean="0">
                <a:ln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ru-RU" sz="4000" b="1" dirty="0" smtClean="0">
                <a:ln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выяснить причины распространения земледелия;</a:t>
            </a:r>
          </a:p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Стр.19-20</a:t>
            </a:r>
            <a:endParaRPr lang="ru-RU" sz="5400" b="1" dirty="0">
              <a:ln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814" y="214290"/>
            <a:ext cx="9137373" cy="5355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Проблемное задание!</a:t>
            </a:r>
          </a:p>
          <a:p>
            <a:pPr algn="ctr"/>
            <a:r>
              <a:rPr lang="ru-RU" sz="5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Записать занятия людей </a:t>
            </a:r>
          </a:p>
          <a:p>
            <a:pPr algn="ctr"/>
            <a:r>
              <a:rPr lang="ru-RU" sz="5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присваивающем</a:t>
            </a:r>
          </a:p>
          <a:p>
            <a:pPr algn="ctr"/>
            <a:r>
              <a:rPr lang="ru-RU" sz="54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5400" b="1" cap="none" spc="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озяйстве и, сменившие их</a:t>
            </a:r>
          </a:p>
          <a:p>
            <a:pPr algn="ctr"/>
            <a:r>
              <a:rPr lang="ru-RU" sz="54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</a:t>
            </a:r>
            <a:r>
              <a:rPr lang="ru-RU" sz="5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анятия при производящем</a:t>
            </a:r>
          </a:p>
          <a:p>
            <a:pPr algn="ctr"/>
            <a:r>
              <a:rPr lang="ru-RU" sz="54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5400" b="1" cap="none" spc="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озяйстве.</a:t>
            </a:r>
            <a:endParaRPr lang="ru-RU" sz="5400" b="1" cap="none" spc="0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5429264"/>
          <a:ext cx="8858312" cy="889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29156"/>
                <a:gridCol w="44291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Присваивающее хозяйство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Производящее хозяйство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357166"/>
          <a:ext cx="8643998" cy="2834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1999"/>
                <a:gridCol w="43219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Присваивающее хозяйство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Производящее </a:t>
                      </a:r>
                    </a:p>
                    <a:p>
                      <a:pPr algn="ctr"/>
                      <a:r>
                        <a:rPr lang="ru-RU" sz="4000" dirty="0" smtClean="0"/>
                        <a:t>хозяйство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Собирательство</a:t>
                      </a:r>
                      <a:endParaRPr lang="ru-RU" sz="4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Земледелие</a:t>
                      </a:r>
                      <a:endParaRPr lang="ru-RU" sz="4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Охота</a:t>
                      </a:r>
                      <a:endParaRPr lang="ru-RU" sz="4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Животноводство</a:t>
                      </a:r>
                      <a:endParaRPr lang="ru-RU" sz="4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28596" y="3286124"/>
          <a:ext cx="3714776" cy="1833758"/>
        </p:xfrm>
        <a:graphic>
          <a:graphicData uri="http://schemas.openxmlformats.org/presentationml/2006/ole">
            <p:oleObj spid="_x0000_s4098" r:id="rId3" imgW="2980952" imgH="1561905" progId="">
              <p:embed/>
            </p:oleObj>
          </a:graphicData>
        </a:graphic>
      </p:graphicFrame>
      <p:pic>
        <p:nvPicPr>
          <p:cNvPr id="4" name="Picture 29" descr="palk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5143512"/>
            <a:ext cx="10890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500298" y="5172075"/>
          <a:ext cx="1209675" cy="1685925"/>
        </p:xfrm>
        <a:graphic>
          <a:graphicData uri="http://schemas.openxmlformats.org/presentationml/2006/ole">
            <p:oleObj spid="_x0000_s4099" r:id="rId5" imgW="2152951" imgH="2991268" progId="">
              <p:embed/>
            </p:oleObj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286124"/>
            <a:ext cx="2101360" cy="1987548"/>
          </a:xfrm>
          <a:prstGeom prst="rect">
            <a:avLst/>
          </a:prstGeom>
          <a:solidFill>
            <a:srgbClr val="FF9900"/>
          </a:solidFill>
          <a:ln w="76200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print">
            <a:lum bright="12000" contrast="30000"/>
          </a:blip>
          <a:srcRect/>
          <a:stretch>
            <a:fillRect/>
          </a:stretch>
        </p:blipFill>
        <p:spPr bwMode="auto">
          <a:xfrm>
            <a:off x="6786578" y="3714752"/>
            <a:ext cx="1985963" cy="29527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28794" y="285728"/>
            <a:ext cx="5670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Виды земледелия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6549996" y="1214422"/>
            <a:ext cx="2376487" cy="1008063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 smtClean="0">
                <a:latin typeface="Times New Roman" pitchFamily="18" charset="0"/>
              </a:rPr>
              <a:t>Пашенное 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57158" y="1214422"/>
            <a:ext cx="2376488" cy="1008063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e-BY" sz="3200" b="1" dirty="0" smtClean="0">
                <a:latin typeface="Times New Roman" pitchFamily="18" charset="0"/>
              </a:rPr>
              <a:t>Мотыжное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6549996" y="2654285"/>
            <a:ext cx="2376487" cy="1008062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e-BY" sz="3200" b="1" dirty="0" smtClean="0">
                <a:latin typeface="Times New Roman" pitchFamily="18" charset="0"/>
              </a:rPr>
              <a:t>Рало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428992" y="1214422"/>
            <a:ext cx="2374900" cy="1008063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e-BY" sz="2800" b="1" dirty="0" smtClean="0">
                <a:latin typeface="Times New Roman" pitchFamily="18" charset="0"/>
              </a:rPr>
              <a:t>Подсечно</a:t>
            </a:r>
            <a:endParaRPr lang="be-BY" sz="2800" b="1" dirty="0">
              <a:latin typeface="Times New Roman" pitchFamily="18" charset="0"/>
            </a:endParaRPr>
          </a:p>
          <a:p>
            <a:pPr algn="ctr"/>
            <a:r>
              <a:rPr lang="be-BY" sz="2800" b="1" dirty="0" smtClean="0">
                <a:latin typeface="Times New Roman" pitchFamily="18" charset="0"/>
              </a:rPr>
              <a:t>-огневое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454371" y="2654285"/>
            <a:ext cx="2376487" cy="1008062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e-BY" sz="2800" b="1" dirty="0" smtClean="0">
                <a:latin typeface="Times New Roman" pitchFamily="18" charset="0"/>
              </a:rPr>
              <a:t>Борона-</a:t>
            </a:r>
          </a:p>
          <a:p>
            <a:pPr algn="ctr"/>
            <a:r>
              <a:rPr lang="be-BY" sz="2800" b="1" dirty="0" smtClean="0">
                <a:latin typeface="Times New Roman" pitchFamily="18" charset="0"/>
              </a:rPr>
              <a:t>суковатка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357158" y="2654285"/>
            <a:ext cx="2376488" cy="1008062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e-BY" sz="3200" b="1" dirty="0" smtClean="0">
                <a:latin typeface="Times New Roman" pitchFamily="18" charset="0"/>
              </a:rPr>
              <a:t>Мотыга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0" name="AutoShape 36"/>
          <p:cNvSpPr>
            <a:spLocks noChangeArrowheads="1"/>
          </p:cNvSpPr>
          <p:nvPr/>
        </p:nvSpPr>
        <p:spPr bwMode="auto">
          <a:xfrm>
            <a:off x="5830858" y="1717660"/>
            <a:ext cx="722313" cy="144462"/>
          </a:xfrm>
          <a:prstGeom prst="rightArrow">
            <a:avLst>
              <a:gd name="adj1" fmla="val 50000"/>
              <a:gd name="adj2" fmla="val 125001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37"/>
          <p:cNvSpPr>
            <a:spLocks noChangeArrowheads="1"/>
          </p:cNvSpPr>
          <p:nvPr/>
        </p:nvSpPr>
        <p:spPr bwMode="auto">
          <a:xfrm>
            <a:off x="2733646" y="1717660"/>
            <a:ext cx="722312" cy="144462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38"/>
          <p:cNvSpPr>
            <a:spLocks noChangeArrowheads="1"/>
          </p:cNvSpPr>
          <p:nvPr/>
        </p:nvSpPr>
        <p:spPr bwMode="auto">
          <a:xfrm>
            <a:off x="2733646" y="3086085"/>
            <a:ext cx="722312" cy="144462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5830858" y="3086085"/>
            <a:ext cx="722313" cy="144462"/>
          </a:xfrm>
          <a:prstGeom prst="rightArrow">
            <a:avLst>
              <a:gd name="adj1" fmla="val 50000"/>
              <a:gd name="adj2" fmla="val 125001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1509683" y="222248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42"/>
          <p:cNvSpPr>
            <a:spLocks noChangeShapeType="1"/>
          </p:cNvSpPr>
          <p:nvPr/>
        </p:nvSpPr>
        <p:spPr bwMode="auto">
          <a:xfrm>
            <a:off x="7773958" y="222248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Line 43"/>
          <p:cNvSpPr>
            <a:spLocks noChangeShapeType="1"/>
          </p:cNvSpPr>
          <p:nvPr/>
        </p:nvSpPr>
        <p:spPr bwMode="auto">
          <a:xfrm>
            <a:off x="4678333" y="222248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7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100" y="3927481"/>
            <a:ext cx="2087562" cy="2305050"/>
          </a:xfrm>
          <a:prstGeom prst="rect">
            <a:avLst/>
          </a:prstGeom>
          <a:noFill/>
          <a:ln w="38100">
            <a:solidFill>
              <a:srgbClr val="990099"/>
            </a:solidFill>
            <a:miter lim="800000"/>
            <a:headEnd/>
            <a:tailEnd/>
          </a:ln>
          <a:effectLst/>
        </p:spPr>
      </p:pic>
      <p:graphicFrame>
        <p:nvGraphicFramePr>
          <p:cNvPr id="18" name="Object 31"/>
          <p:cNvGraphicFramePr>
            <a:graphicFrameLocks noChangeAspect="1"/>
          </p:cNvGraphicFramePr>
          <p:nvPr/>
        </p:nvGraphicFramePr>
        <p:xfrm>
          <a:off x="2786050" y="4214818"/>
          <a:ext cx="2952750" cy="1558925"/>
        </p:xfrm>
        <a:graphic>
          <a:graphicData uri="http://schemas.openxmlformats.org/presentationml/2006/ole">
            <p:oleObj spid="_x0000_s5122" r:id="rId4" imgW="3153215" imgH="1247619" progId="">
              <p:embed/>
            </p:oleObj>
          </a:graphicData>
        </a:graphic>
      </p:graphicFrame>
      <p:graphicFrame>
        <p:nvGraphicFramePr>
          <p:cNvPr id="19" name="Object 33"/>
          <p:cNvGraphicFramePr>
            <a:graphicFrameLocks noChangeAspect="1"/>
          </p:cNvGraphicFramePr>
          <p:nvPr/>
        </p:nvGraphicFramePr>
        <p:xfrm>
          <a:off x="5954700" y="4214818"/>
          <a:ext cx="2879725" cy="1584325"/>
        </p:xfrm>
        <a:graphic>
          <a:graphicData uri="http://schemas.openxmlformats.org/presentationml/2006/ole">
            <p:oleObj spid="_x0000_s5123" r:id="rId5" imgW="3038095" imgH="126700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2254" y="285728"/>
            <a:ext cx="9137373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Проблемное задание!</a:t>
            </a:r>
          </a:p>
          <a:p>
            <a:pPr algn="ctr"/>
            <a:r>
              <a:rPr lang="ru-RU" sz="72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Каковы причины </a:t>
            </a:r>
          </a:p>
          <a:p>
            <a:pPr algn="ctr"/>
            <a:r>
              <a:rPr lang="ru-RU" sz="7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72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ерехода</a:t>
            </a:r>
          </a:p>
          <a:p>
            <a:pPr algn="ctr"/>
            <a:r>
              <a:rPr lang="ru-RU" sz="7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7200" b="1" cap="none" spc="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производящему</a:t>
            </a:r>
          </a:p>
          <a:p>
            <a:pPr algn="ctr"/>
            <a:r>
              <a:rPr lang="ru-RU" sz="7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72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озяйству?</a:t>
            </a:r>
            <a:endParaRPr lang="ru-RU" sz="7200" b="1" cap="none" spc="0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501122" cy="72943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Причины перехода:</a:t>
            </a:r>
          </a:p>
          <a:p>
            <a:pPr marL="914400" indent="-914400">
              <a:buAutoNum type="arabicPeriod"/>
            </a:pPr>
            <a:r>
              <a:rPr lang="ru-RU" sz="40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Усовершенствование орудий труда;</a:t>
            </a:r>
          </a:p>
          <a:p>
            <a:pPr marL="914400" indent="-914400">
              <a:buAutoNum type="arabicPeriod"/>
            </a:pPr>
            <a:r>
              <a:rPr lang="ru-RU" sz="4000" b="1" cap="none" spc="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Изменение климата;</a:t>
            </a:r>
          </a:p>
          <a:p>
            <a:pPr marL="914400" indent="-914400">
              <a:buAutoNum type="arabicPeriod"/>
            </a:pPr>
            <a:r>
              <a:rPr lang="ru-RU" sz="40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Рост численности населения;</a:t>
            </a:r>
          </a:p>
          <a:p>
            <a:pPr marL="914400" indent="-914400">
              <a:buAutoNum type="arabicPeriod"/>
            </a:pPr>
            <a:r>
              <a:rPr lang="ru-RU" sz="4000" b="1" cap="none" spc="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Переход к оседлому образу жизни;</a:t>
            </a:r>
          </a:p>
          <a:p>
            <a:pPr marL="914400" indent="-914400">
              <a:buAutoNum type="arabicPeriod"/>
            </a:pPr>
            <a:r>
              <a:rPr lang="ru-RU" sz="40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Стремление найти более устойчивые источники добывания пищи;</a:t>
            </a:r>
            <a:endParaRPr lang="ru-RU" sz="4000" b="1" cap="none" spc="0" dirty="0" smtClean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2421" y="260648"/>
            <a:ext cx="48756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Вспомните!</a:t>
            </a:r>
            <a:endParaRPr lang="ru-RU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31" y="1556792"/>
            <a:ext cx="854099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Какой материал чаще всего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использовался для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изготовления орудий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руда на территории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Беларуси?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468" y="548680"/>
            <a:ext cx="8718284" cy="64940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т.л. 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н.э.-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начало добычи </a:t>
            </a:r>
          </a:p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кремня шахтным способом.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Наиболее известное 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местонахождение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ревних «шахт»-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посёлок </a:t>
            </a: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Красносельский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около Волковыска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Гродненской области.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Глубина шахт- 3-5 метров.</a:t>
            </a:r>
          </a:p>
          <a:p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стория  3">
  <a:themeElements>
    <a:clrScheme name="Другая 39">
      <a:dk1>
        <a:srgbClr val="632423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История  3</Template>
  <TotalTime>255</TotalTime>
  <Words>349</Words>
  <Application>Microsoft Office PowerPoint</Application>
  <PresentationFormat>Экран (4:3)</PresentationFormat>
  <Paragraphs>111</Paragraphs>
  <Slides>18</Slides>
  <Notes>0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История  3</vt:lpstr>
      <vt:lpstr>Пакет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19</cp:revision>
  <dcterms:created xsi:type="dcterms:W3CDTF">2012-02-08T19:08:54Z</dcterms:created>
  <dcterms:modified xsi:type="dcterms:W3CDTF">2012-02-10T11:40:39Z</dcterms:modified>
</cp:coreProperties>
</file>