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5" r:id="rId11"/>
    <p:sldId id="264" r:id="rId12"/>
    <p:sldId id="268" r:id="rId13"/>
    <p:sldId id="266" r:id="rId14"/>
    <p:sldId id="277" r:id="rId15"/>
    <p:sldId id="278" r:id="rId16"/>
    <p:sldId id="279" r:id="rId17"/>
    <p:sldId id="269" r:id="rId18"/>
    <p:sldId id="270" r:id="rId19"/>
    <p:sldId id="271" r:id="rId20"/>
    <p:sldId id="272" r:id="rId21"/>
    <p:sldId id="274" r:id="rId22"/>
    <p:sldId id="273" r:id="rId23"/>
    <p:sldId id="275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61" name="Freeform 17" descr="CITTEXT"/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/>
              <a:ahLst/>
              <a:cxnLst>
                <a:cxn ang="0">
                  <a:pos x="0" y="3840"/>
                </a:cxn>
                <a:cxn ang="0">
                  <a:pos x="0" y="0"/>
                </a:cxn>
                <a:cxn ang="0">
                  <a:pos x="1824" y="0"/>
                </a:cxn>
                <a:cxn ang="0">
                  <a:pos x="583" y="3840"/>
                </a:cxn>
                <a:cxn ang="0">
                  <a:pos x="0" y="3840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6152" name="Picture 8" descr="CITBANND"/>
            <p:cNvPicPr>
              <a:picLocks noChangeAspect="1" noChangeArrowheads="1"/>
            </p:cNvPicPr>
            <p:nvPr/>
          </p:nvPicPr>
          <p:blipFill>
            <a:blip r:embed="rId3" cstate="print"/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</p:spPr>
        </p:pic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6154" name="Freeform 10"/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42" y="0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4" name="Group 15"/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6155" name="Oval 11"/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56" name="Oval 12"/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57" name="Oval 13"/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58" name="Oval 14"/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52400" y="0"/>
            <a:ext cx="8991600" cy="6858000"/>
            <a:chOff x="96" y="0"/>
            <a:chExt cx="5664" cy="4320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032" name="Picture 8" descr="CITBANND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</p:spPr>
        </p:pic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auto">
            <a:xfrm>
              <a:off x="96" y="1248"/>
              <a:ext cx="4320" cy="3072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0" y="0"/>
                </a:cxn>
                <a:cxn ang="0">
                  <a:pos x="4320" y="0"/>
                </a:cxn>
              </a:cxnLst>
              <a:rect l="0" t="0" r="r" b="b"/>
              <a:pathLst>
                <a:path w="4320" h="3264">
                  <a:moveTo>
                    <a:pt x="0" y="3264"/>
                  </a:moveTo>
                  <a:lnTo>
                    <a:pt x="0" y="0"/>
                  </a:lnTo>
                  <a:lnTo>
                    <a:pt x="432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Oval 11"/>
            <p:cNvSpPr>
              <a:spLocks noChangeArrowheads="1"/>
            </p:cNvSpPr>
            <p:nvPr userDrawn="1"/>
          </p:nvSpPr>
          <p:spPr bwMode="auto">
            <a:xfrm>
              <a:off x="419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6" name="Oval 12"/>
            <p:cNvSpPr>
              <a:spLocks noChangeArrowheads="1"/>
            </p:cNvSpPr>
            <p:nvPr userDrawn="1"/>
          </p:nvSpPr>
          <p:spPr bwMode="auto">
            <a:xfrm>
              <a:off x="947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Oval 13"/>
            <p:cNvSpPr>
              <a:spLocks noChangeArrowheads="1"/>
            </p:cNvSpPr>
            <p:nvPr userDrawn="1"/>
          </p:nvSpPr>
          <p:spPr bwMode="auto">
            <a:xfrm>
              <a:off x="1475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8" name="Oval 14"/>
            <p:cNvSpPr>
              <a:spLocks noChangeArrowheads="1"/>
            </p:cNvSpPr>
            <p:nvPr userDrawn="1"/>
          </p:nvSpPr>
          <p:spPr bwMode="auto">
            <a:xfrm>
              <a:off x="2003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fld id="{A1234C0B-C52B-42D5-B6C4-3B904343E244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2D2C2653-F55C-448E-A2DF-12CBF70BCB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86;&#1080;%20&#1076;&#1086;&#1082;&#1091;&#1084;&#1077;&#1085;&#1090;&#1099;\&#1051;&#1072;&#1088;&#1095;&#1080;&#1082;%20&#1051;.&#1040;\&#1087;&#1086;&#1088;&#1090;&#1092;&#1086;&#1083;&#1080;&#1086;\&#1057;&#1072;&#1084;&#1086;&#1086;&#1073;&#1088;&#1072;&#1079;&#1086;&#1074;&#1072;&#1085;&#1080;&#1077;\&#1084;&#1086;&#1080;%20&#1087;&#1088;&#1077;&#1079;&#1077;&#1085;&#1090;&#1072;&#1094;&#1080;&#1080;\6%20&#1082;&#1083;&#1072;&#1089;&#1089;\&#1047;&#1072;&#1087;&#1072;&#1076;&#1085;&#1099;&#1077;%20&#1089;&#1083;&#1072;&#1074;&#1103;&#1085;&#1077;%20&#1074;%2010-13%20&#1074;&#1077;&#1082;&#1072;&#1093;\&#1047;&#1072;&#1087;&#1072;&#1076;&#1085;&#1099;&#1077;%20&#1089;&#1083;&#1072;&#1074;&#1103;&#1085;&#1077;%20&#1074;%2010-13%20&#1074;&#1077;&#1082;&#1072;&#1093;\Utjata.mp3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" y="548680"/>
            <a:ext cx="9063442" cy="61247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Домашнее задание:</a:t>
            </a:r>
          </a:p>
          <a:p>
            <a:pPr algn="ctr"/>
            <a:r>
              <a:rPr lang="ru-RU" sz="8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§ 16,</a:t>
            </a:r>
          </a:p>
          <a:p>
            <a:pPr algn="ctr"/>
            <a:r>
              <a:rPr lang="ru-RU" sz="80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Вопросы </a:t>
            </a:r>
          </a:p>
          <a:p>
            <a:pPr algn="ctr"/>
            <a:r>
              <a:rPr lang="ru-RU" sz="80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на стр.84,</a:t>
            </a:r>
          </a:p>
          <a:p>
            <a:pPr algn="ctr"/>
            <a:r>
              <a:rPr lang="ru-RU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Тетрадь на </a:t>
            </a:r>
          </a:p>
          <a:p>
            <a:pPr algn="ctr"/>
            <a:r>
              <a:rPr lang="ru-RU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печатной основе § 16.</a:t>
            </a:r>
            <a:endParaRPr lang="ru-RU" sz="40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5" name="Рисунок 4" descr="68R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63979"/>
            <a:ext cx="1728192" cy="3094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7336" y="404664"/>
            <a:ext cx="597666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7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</a:rPr>
              <a:t>Западные славяне </a:t>
            </a:r>
          </a:p>
          <a:p>
            <a:pPr algn="ctr"/>
            <a:r>
              <a:rPr lang="ru-RU" sz="7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</a:rPr>
              <a:t>В </a:t>
            </a:r>
            <a:r>
              <a:rPr lang="en-US" sz="7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</a:rPr>
              <a:t>X-XIII</a:t>
            </a:r>
            <a:r>
              <a:rPr lang="ru-RU" sz="7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</a:rPr>
              <a:t> вв.</a:t>
            </a:r>
            <a:endParaRPr lang="ru-RU" sz="7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nstantia" pitchFamily="18" charset="0"/>
            </a:endParaRPr>
          </a:p>
        </p:txBody>
      </p:sp>
      <p:pic>
        <p:nvPicPr>
          <p:cNvPr id="5" name="Picture 3" descr="C:\Users\Владелец\Desktop\2230338_f6d24233.jpg"/>
          <p:cNvPicPr>
            <a:picLocks noChangeAspect="1" noChangeArrowheads="1"/>
          </p:cNvPicPr>
          <p:nvPr/>
        </p:nvPicPr>
        <p:blipFill>
          <a:blip r:embed="rId2" cstate="print"/>
          <a:srcRect l="11236" t="11975" r="12258" b="9729"/>
          <a:stretch>
            <a:fillRect/>
          </a:stretch>
        </p:blipFill>
        <p:spPr bwMode="auto">
          <a:xfrm>
            <a:off x="971600" y="692696"/>
            <a:ext cx="2357422" cy="3293063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softEdge rad="317500"/>
          </a:effectLst>
          <a:scene3d>
            <a:camera prst="orthographicFront"/>
            <a:lightRig rig="threePt" dir="t"/>
          </a:scene3d>
          <a:sp3d prstMaterial="metal"/>
        </p:spPr>
      </p:pic>
      <p:pic>
        <p:nvPicPr>
          <p:cNvPr id="6" name="Picture 2" descr="C:\Users\Владелец\Desktop\161.jpg"/>
          <p:cNvPicPr>
            <a:picLocks noChangeAspect="1" noChangeArrowheads="1"/>
          </p:cNvPicPr>
          <p:nvPr/>
        </p:nvPicPr>
        <p:blipFill>
          <a:blip r:embed="rId3" cstate="print"/>
          <a:srcRect b="4063"/>
          <a:stretch>
            <a:fillRect/>
          </a:stretch>
        </p:blipFill>
        <p:spPr bwMode="auto">
          <a:xfrm>
            <a:off x="1547664" y="3789040"/>
            <a:ext cx="360040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Picture 2" descr="C:\Users\Владелец\Desktop\fuju7nsx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789040"/>
            <a:ext cx="2616522" cy="286943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214290"/>
            <a:ext cx="7337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Цели и задачи урока: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662" y="1500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714488"/>
            <a:ext cx="885828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Где и когда образовались государства Чехия и Польша;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Каковы основные этапы становления         </a:t>
            </a:r>
          </a:p>
          <a:p>
            <a:pPr>
              <a:defRPr/>
            </a:pP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 западнославянских государств;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Что общего в их общественной и хозяйственной жизни.</a:t>
            </a:r>
            <a:endParaRPr lang="ru-RU" sz="2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2503" y="1000108"/>
            <a:ext cx="17834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Знать:</a:t>
            </a:r>
            <a:endParaRPr lang="ru-RU" sz="40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571876"/>
            <a:ext cx="18283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Уметь: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071942"/>
            <a:ext cx="8984191" cy="267765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ü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Анализировать исторические события и факты,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выделять основные этапы  формирования 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славянских государств;</a:t>
            </a:r>
          </a:p>
          <a:p>
            <a:pPr>
              <a:buFont typeface="Wingdings" pitchFamily="2" charset="2"/>
              <a:buChar char="ü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Находить  причинно-следственные связи 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 происходящих процессов;</a:t>
            </a:r>
          </a:p>
          <a:p>
            <a:pPr>
              <a:buFont typeface="Wingdings" pitchFamily="2" charset="2"/>
              <a:buChar char="ü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Выделять общее и различное;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6817" y="476672"/>
            <a:ext cx="7569123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Проблемное задание!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Выяснить: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г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де, как, когда</a:t>
            </a:r>
          </a:p>
          <a:p>
            <a:pPr algn="ctr"/>
            <a:endParaRPr lang="ru-RU" sz="5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nstantia" pitchFamily="18" charset="0"/>
            </a:endParaRP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б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ыли образованы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г</a:t>
            </a:r>
            <a:r>
              <a:rPr lang="ru-RU" sz="5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осударства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Западных славян?</a:t>
            </a:r>
            <a:endParaRPr lang="ru-RU" sz="54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29048"/>
              </p:ext>
            </p:extLst>
          </p:nvPr>
        </p:nvGraphicFramePr>
        <p:xfrm>
          <a:off x="357158" y="1928802"/>
          <a:ext cx="8604447" cy="458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149"/>
                <a:gridCol w="2868149"/>
                <a:gridCol w="2868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Вопросы для сравнения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Чехия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Польша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1. На территории каких племён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2. Время образования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3. Как было образовано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4.Принятие христианства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5. Правители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6. Отношения с соседями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7. Общество</a:t>
                      </a:r>
                      <a:r>
                        <a:rPr lang="ru-RU" b="1" baseline="0" dirty="0" smtClean="0"/>
                        <a:t> и хозяйство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357166"/>
            <a:ext cx="866123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Этапы образования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государств у западных славян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692696"/>
          <a:ext cx="8604447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149"/>
                <a:gridCol w="2868149"/>
                <a:gridCol w="2868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620688"/>
          <a:ext cx="8604447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64400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Вопросы для сравнения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1. На территории каких племён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Чехов, </a:t>
                      </a:r>
                      <a:r>
                        <a:rPr lang="ru-RU" sz="2400" b="1" dirty="0" err="1" smtClean="0"/>
                        <a:t>пшован</a:t>
                      </a:r>
                      <a:r>
                        <a:rPr lang="ru-RU" sz="2400" b="1" dirty="0" smtClean="0"/>
                        <a:t>, </a:t>
                      </a:r>
                      <a:r>
                        <a:rPr lang="ru-RU" sz="2400" b="1" dirty="0" err="1" smtClean="0"/>
                        <a:t>лучан</a:t>
                      </a:r>
                      <a:r>
                        <a:rPr lang="ru-RU" sz="2400" b="1" dirty="0" smtClean="0"/>
                        <a:t>  </a:t>
                      </a:r>
                    </a:p>
                    <a:p>
                      <a:pPr algn="ctr"/>
                      <a:r>
                        <a:rPr lang="ru-RU" sz="2400" b="1" dirty="0" smtClean="0"/>
                        <a:t>  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2. Время образования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В начале Х века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3. Как было образовано</a:t>
                      </a:r>
                      <a:endParaRPr lang="ru-RU" sz="2400" b="1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4.Принятие христианства</a:t>
                      </a:r>
                      <a:endParaRPr lang="ru-RU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5. Правители</a:t>
                      </a:r>
                      <a:endParaRPr lang="ru-RU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6 Отношения с соседями</a:t>
                      </a:r>
                      <a:endParaRPr lang="ru-RU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7. Общество</a:t>
                      </a:r>
                      <a:r>
                        <a:rPr lang="ru-RU" sz="2400" b="1" baseline="0" dirty="0" smtClean="0"/>
                        <a:t> и хозяйство</a:t>
                      </a:r>
                      <a:endParaRPr lang="ru-RU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548680"/>
          <a:ext cx="8604447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149"/>
                <a:gridCol w="57362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начале Х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князь чехов, укрепляет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столицу-г.Прагу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подчиняет соседние племена, в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веке попадают под власть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Великоморавской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державы,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после её падения получают самостоятельность.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335280"/>
          <a:ext cx="8604447" cy="652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149"/>
                <a:gridCol w="2868149"/>
                <a:gridCol w="2868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начале Х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князь чехов, укрепляет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столицу-г.Прагу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подчиняет соседние племена, в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веке попадают под власть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Великоморавской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державы,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после её падения получают самостоятельность.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Конец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века. 885г.-князя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Борживоя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крестил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епископ</a:t>
                      </a:r>
                    </a:p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Мефодий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91584"/>
              </p:ext>
            </p:extLst>
          </p:nvPr>
        </p:nvGraphicFramePr>
        <p:xfrm>
          <a:off x="0" y="518160"/>
          <a:ext cx="91440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начале Х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князь чехов, укрепляет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столицу-г.Прагу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подчиняет соседние племена, в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веке попадают под власть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Великоморавской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державы,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после её падения получают самостоятельность.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Конец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века. 885г.-князя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Борживоя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крестил</a:t>
                      </a:r>
                    </a:p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Мефодий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 smtClean="0">
                          <a:latin typeface="Constantia" pitchFamily="18" charset="0"/>
                        </a:rPr>
                        <a:t>Пржемысловичи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068206"/>
              </p:ext>
            </p:extLst>
          </p:nvPr>
        </p:nvGraphicFramePr>
        <p:xfrm>
          <a:off x="0" y="345440"/>
          <a:ext cx="9144000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Вопросы для сравнения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начале Х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князь чехов, укрепляет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столицу-г.Прагу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подчиняет соседние племена, в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веке попадают под власть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Великоморавской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державы,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после её падения получают самостоятельность.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Конец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века. 885г.-князя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Борживоя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крестил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епископ</a:t>
                      </a:r>
                    </a:p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Мефодий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Пржемысловичи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первой половине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latin typeface="Constantia" pitchFamily="18" charset="0"/>
                        </a:rPr>
                        <a:t>признаёт вассальную зависимость от Германии.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518160"/>
          <a:ext cx="9144000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Чехия</a:t>
                      </a:r>
                      <a:endParaRPr lang="ru-RU" sz="4000" b="1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Чехов,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пшован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лучан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начале Х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князь чехов, укрепляет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столицу-г.Прагу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подчиняет соседние племена, в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веке попадают под власть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Великоморавской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державы,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после её падения получают самостоятельность.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Конец </a:t>
                      </a:r>
                      <a:r>
                        <a:rPr lang="en-US" sz="2000" b="1" dirty="0" smtClean="0">
                          <a:latin typeface="Constantia" pitchFamily="18" charset="0"/>
                        </a:rPr>
                        <a:t>IX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века. 885г.-князя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Борживоя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 крестил</a:t>
                      </a:r>
                    </a:p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Мефодий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Пржемысловичи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 первой половине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latin typeface="Constantia" pitchFamily="18" charset="0"/>
                        </a:rPr>
                        <a:t>признаёт вассальную зависимость от Германии.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Складывается феодализм. Земледелие. Ремесло. Торговля.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3561" y="117693"/>
            <a:ext cx="8860439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Познавательное задание:</a:t>
            </a:r>
          </a:p>
          <a:p>
            <a:pPr algn="ctr"/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Какие изменения </a:t>
            </a:r>
          </a:p>
          <a:p>
            <a:pPr algn="ctr"/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произошли в чешском </a:t>
            </a:r>
          </a:p>
          <a:p>
            <a:pPr algn="ctr"/>
            <a:r>
              <a:rPr lang="ru-RU" sz="54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г</a:t>
            </a:r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осударстве</a:t>
            </a:r>
          </a:p>
          <a:p>
            <a:pPr algn="ctr"/>
            <a:r>
              <a:rPr lang="ru-RU" sz="54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п</a:t>
            </a:r>
            <a:r>
              <a:rPr lang="ru-RU" sz="54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ри </a:t>
            </a:r>
            <a:r>
              <a:rPr lang="ru-RU" sz="5400" b="1" cap="none" spc="0" dirty="0" err="1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Болеславах</a:t>
            </a:r>
            <a:endParaRPr lang="ru-RU" sz="5400" b="1" cap="none" spc="0" dirty="0" smtClean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  <a:p>
            <a:pPr algn="ctr"/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в</a:t>
            </a:r>
            <a:r>
              <a:rPr lang="en-US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 X-XII</a:t>
            </a:r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 веках?</a:t>
            </a:r>
          </a:p>
          <a:p>
            <a:pPr algn="ctr"/>
            <a:r>
              <a:rPr lang="ru-RU" sz="54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Стр.81-82.</a:t>
            </a:r>
            <a:endParaRPr lang="ru-RU" sz="54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pic>
        <p:nvPicPr>
          <p:cNvPr id="5" name="Рисунок 4" descr="3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62209" y="5222379"/>
            <a:ext cx="2281791" cy="1635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908720"/>
            <a:ext cx="814049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Болеслав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I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: </a:t>
            </a:r>
          </a:p>
          <a:p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войны с Германией и Венграми;</a:t>
            </a:r>
          </a:p>
          <a:p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расширение территории Чехии;</a:t>
            </a:r>
          </a:p>
          <a:p>
            <a:r>
              <a:rPr lang="ru-RU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Болеслав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II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: </a:t>
            </a:r>
          </a:p>
          <a:p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объединение страны;</a:t>
            </a:r>
          </a:p>
          <a:p>
            <a:r>
              <a:rPr lang="ru-RU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Болеслав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III</a:t>
            </a:r>
            <a:r>
              <a:rPr lang="ru-RU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Рыжий: </a:t>
            </a:r>
          </a:p>
          <a:p>
            <a:r>
              <a:rPr lang="en-US" sz="4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XI </a:t>
            </a:r>
            <a:r>
              <a:rPr lang="ru-RU" sz="4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32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век-</a:t>
            </a:r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начало междоусобной</a:t>
            </a:r>
            <a:r>
              <a:rPr lang="en-US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борьбы </a:t>
            </a:r>
          </a:p>
          <a:p>
            <a:r>
              <a:rPr lang="ru-RU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за власть;</a:t>
            </a:r>
            <a:endParaRPr lang="ru-RU" sz="3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олна 1"/>
          <p:cNvSpPr/>
          <p:nvPr/>
        </p:nvSpPr>
        <p:spPr bwMode="auto">
          <a:xfrm>
            <a:off x="357158" y="2143116"/>
            <a:ext cx="8429684" cy="3343292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3071810"/>
            <a:ext cx="82133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Физкультминутка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8" name="Рисунок 7" descr="459870043.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-95141"/>
            <a:ext cx="1907704" cy="2722960"/>
          </a:xfrm>
          <a:prstGeom prst="rect">
            <a:avLst/>
          </a:prstGeom>
        </p:spPr>
      </p:pic>
      <p:pic>
        <p:nvPicPr>
          <p:cNvPr id="9" name="Рисунок 8" descr="459870043.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135040"/>
            <a:ext cx="1907704" cy="2722960"/>
          </a:xfrm>
          <a:prstGeom prst="rect">
            <a:avLst/>
          </a:prstGeom>
        </p:spPr>
      </p:pic>
      <p:pic>
        <p:nvPicPr>
          <p:cNvPr id="10" name="Utjat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116631"/>
            <a:ext cx="8964996" cy="65982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116632"/>
            <a:ext cx="8964996" cy="6552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53624"/>
            <a:ext cx="8964996" cy="6723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692696"/>
          <a:ext cx="8604447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149"/>
                <a:gridCol w="57362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4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4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4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400" b="1" dirty="0" smtClean="0">
                          <a:latin typeface="Constantia" pitchFamily="18" charset="0"/>
                        </a:rPr>
                        <a:t>.  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3.Принятие христианства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4. Правители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5. Отношения с соседями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6.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476672"/>
          <a:ext cx="8604448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112"/>
                <a:gridCol w="2151112"/>
                <a:gridCol w="4302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6.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13360"/>
          <a:ext cx="8604448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112"/>
                <a:gridCol w="2151112"/>
                <a:gridCol w="4302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племя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затем усиливаются поляне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со столицей в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Гнезно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Мешко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 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объединяет все земли в единое государство.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расширяет границы государства.</a:t>
                      </a:r>
                    </a:p>
                    <a:p>
                      <a:pPr algn="ctr"/>
                      <a:endParaRPr lang="ru-RU" sz="2000" b="1" baseline="0" dirty="0" smtClean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7.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6.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32141"/>
              </p:ext>
            </p:extLst>
          </p:nvPr>
        </p:nvGraphicFramePr>
        <p:xfrm>
          <a:off x="323528" y="476672"/>
          <a:ext cx="8604448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112"/>
                <a:gridCol w="2151112"/>
                <a:gridCol w="4302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племя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затем усиливаются поляне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со столицей в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Гнезно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Мешко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 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объединяет все земли в единое государство.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расширяет границы государства.</a:t>
                      </a:r>
                    </a:p>
                    <a:p>
                      <a:pPr algn="ctr"/>
                      <a:endParaRPr lang="ru-RU" sz="2000" b="1" baseline="0" dirty="0" smtClean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966 год-принятие христианства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от Рима.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smtClean="0">
                          <a:latin typeface="Constantia" pitchFamily="18" charset="0"/>
                        </a:rPr>
                        <a:t>7. </a:t>
                      </a:r>
                      <a:r>
                        <a:rPr lang="ru-RU" sz="2400" b="1" dirty="0" smtClean="0">
                          <a:latin typeface="Constantia" pitchFamily="18" charset="0"/>
                        </a:rPr>
                        <a:t>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13398"/>
              </p:ext>
            </p:extLst>
          </p:nvPr>
        </p:nvGraphicFramePr>
        <p:xfrm>
          <a:off x="142843" y="142852"/>
          <a:ext cx="9001158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290"/>
                <a:gridCol w="2250290"/>
                <a:gridCol w="45005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племя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затем усиливаются поляне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со столицей в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Гнезно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Мешко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 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объединяет все земли в единое государство.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расширяет границы государства.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966 год-принятие христианства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от Рима.</a:t>
                      </a:r>
                    </a:p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Пясты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;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принимает титул короля-1025г.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84043"/>
              </p:ext>
            </p:extLst>
          </p:nvPr>
        </p:nvGraphicFramePr>
        <p:xfrm>
          <a:off x="142843" y="142852"/>
          <a:ext cx="9001158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290"/>
                <a:gridCol w="2250290"/>
                <a:gridCol w="45005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племя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затем усиливаются поляне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со столицей в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Гнезно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Мешко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 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объединяет все земли в единое государство.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расширяет границы государства.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966 год-принятие христианства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от Рима.</a:t>
                      </a:r>
                    </a:p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 smtClean="0">
                          <a:latin typeface="Constantia" pitchFamily="18" charset="0"/>
                        </a:rPr>
                        <a:t>Пясты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;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принимает титул короля-1025г.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Борьба с Русью за пограничные города. Конфликты </a:t>
                      </a:r>
                    </a:p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с пруссами. Союз с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СвРИ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Улучшение отношений с Венгрией.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44964"/>
              </p:ext>
            </p:extLst>
          </p:nvPr>
        </p:nvGraphicFramePr>
        <p:xfrm>
          <a:off x="142843" y="142852"/>
          <a:ext cx="9001158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290"/>
                <a:gridCol w="2250290"/>
                <a:gridCol w="45005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onstantia" pitchFamily="18" charset="0"/>
                        </a:rPr>
                        <a:t>Вопросы для сравнения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latin typeface="Constantia" pitchFamily="18" charset="0"/>
                        </a:rPr>
                        <a:t>Польша</a:t>
                      </a:r>
                      <a:endParaRPr lang="ru-RU" sz="4000" dirty="0">
                        <a:solidFill>
                          <a:srgbClr val="FFFF00"/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1. На территории каких племён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Между реками Одер и Висла.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Полян,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мозовшан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2. Время образования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Вторая половина Х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века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3. Как было образовано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Выделяется племя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вислян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, затем усиливаются поляне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со столицей в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Гнезно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Мешко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 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объединяет все земли в единое государство.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расширяет границы государства.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4.Принятие христианства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Constantia" pitchFamily="18" charset="0"/>
                        </a:rPr>
                        <a:t>966 год-принятие христианства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от Рима.</a:t>
                      </a:r>
                    </a:p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5. Правители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latin typeface="Constantia" pitchFamily="18" charset="0"/>
                        </a:rPr>
                        <a:t>Пясты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;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 smtClean="0">
                          <a:latin typeface="Constantia" pitchFamily="18" charset="0"/>
                        </a:rPr>
                        <a:t>Болеслав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latin typeface="Constantia" pitchFamily="18" charset="0"/>
                        </a:rPr>
                        <a:t>I</a:t>
                      </a:r>
                      <a:r>
                        <a:rPr lang="ru-RU" sz="2000" b="1" baseline="0" dirty="0" smtClean="0">
                          <a:latin typeface="Constantia" pitchFamily="18" charset="0"/>
                        </a:rPr>
                        <a:t> принимает титул короля-1025г.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onstantia" pitchFamily="18" charset="0"/>
                        </a:rPr>
                        <a:t>6. Отношения с соседями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Борьба с Русью за пограничные города. </a:t>
                      </a:r>
                      <a:r>
                        <a:rPr lang="ru-RU" sz="2000" b="1" smtClean="0">
                          <a:latin typeface="Constantia" pitchFamily="18" charset="0"/>
                        </a:rPr>
                        <a:t>Конфликты </a:t>
                      </a:r>
                      <a:endParaRPr lang="ru-RU" sz="2000" b="1" dirty="0" smtClean="0">
                        <a:latin typeface="Constantia" pitchFamily="18" charset="0"/>
                      </a:endParaRPr>
                    </a:p>
                    <a:p>
                      <a:pPr algn="l"/>
                      <a:r>
                        <a:rPr lang="ru-RU" sz="2000" b="1" dirty="0" smtClean="0">
                          <a:latin typeface="Constantia" pitchFamily="18" charset="0"/>
                        </a:rPr>
                        <a:t>с пруссами. Союз с </a:t>
                      </a:r>
                      <a:r>
                        <a:rPr lang="ru-RU" sz="2000" b="1" dirty="0" err="1" smtClean="0">
                          <a:latin typeface="Constantia" pitchFamily="18" charset="0"/>
                        </a:rPr>
                        <a:t>СвРИ</a:t>
                      </a:r>
                      <a:r>
                        <a:rPr lang="ru-RU" sz="2000" b="1" dirty="0" smtClean="0">
                          <a:latin typeface="Constantia" pitchFamily="18" charset="0"/>
                        </a:rPr>
                        <a:t>. Улучшение отношений с Венгрией. </a:t>
                      </a:r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7. Общество</a:t>
                      </a:r>
                      <a:r>
                        <a:rPr lang="ru-RU" sz="2400" b="1" baseline="0" dirty="0" smtClean="0">
                          <a:latin typeface="Constantia" pitchFamily="18" charset="0"/>
                        </a:rPr>
                        <a:t> и хозяйство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onstantia" pitchFamily="18" charset="0"/>
                        </a:rPr>
                        <a:t>Складывается феодализм.  Земледелие. Ремесло. Торговля.</a:t>
                      </a:r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Constant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3801" y="500042"/>
            <a:ext cx="6769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nstantia" pitchFamily="18" charset="0"/>
              </a:rPr>
              <a:t>Основные выводы: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357298"/>
            <a:ext cx="9017790" cy="458587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Образование государств Западных славян 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происходит в </a:t>
            </a: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Х веке  </a:t>
            </a:r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в результате усиления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вождя одного из племенных союзов;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Данный процесс происходил в условиях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постоянной межплеменной борьбы и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борьбы с более  могущественными соседями.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Для укрепления власти правители государств 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принимают </a:t>
            </a: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христианство.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С Х по </a:t>
            </a:r>
            <a:r>
              <a:rPr lang="en-US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XIII</a:t>
            </a: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век </a:t>
            </a:r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у западных славян начинается </a:t>
            </a:r>
          </a:p>
          <a:p>
            <a:r>
              <a:rPr lang="ru-RU" sz="2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   складывание </a:t>
            </a:r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феодальных отношений.</a:t>
            </a:r>
            <a:endParaRPr lang="ru-RU" sz="2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RUS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Тема Office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Тема Office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CITRUS</Template>
  <TotalTime>490</TotalTime>
  <Words>1339</Words>
  <Application>Microsoft Office PowerPoint</Application>
  <PresentationFormat>Экран (4:3)</PresentationFormat>
  <Paragraphs>271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CITRUS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34</cp:revision>
  <dcterms:created xsi:type="dcterms:W3CDTF">2011-11-16T08:18:37Z</dcterms:created>
  <dcterms:modified xsi:type="dcterms:W3CDTF">2012-11-13T06:45:14Z</dcterms:modified>
</cp:coreProperties>
</file>