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8"/>
  </p:notesMasterIdLst>
  <p:sldIdLst>
    <p:sldId id="256" r:id="rId2"/>
    <p:sldId id="257" r:id="rId3"/>
    <p:sldId id="258" r:id="rId4"/>
    <p:sldId id="276" r:id="rId5"/>
    <p:sldId id="277" r:id="rId6"/>
    <p:sldId id="278" r:id="rId7"/>
    <p:sldId id="279" r:id="rId8"/>
    <p:sldId id="259" r:id="rId9"/>
    <p:sldId id="260" r:id="rId10"/>
    <p:sldId id="261" r:id="rId11"/>
    <p:sldId id="262" r:id="rId12"/>
    <p:sldId id="263" r:id="rId13"/>
    <p:sldId id="264" r:id="rId14"/>
    <p:sldId id="280" r:id="rId15"/>
    <p:sldId id="281" r:id="rId16"/>
    <p:sldId id="282" r:id="rId17"/>
    <p:sldId id="283" r:id="rId18"/>
    <p:sldId id="284" r:id="rId19"/>
    <p:sldId id="285" r:id="rId20"/>
    <p:sldId id="286" r:id="rId21"/>
    <p:sldId id="287" r:id="rId22"/>
    <p:sldId id="265" r:id="rId23"/>
    <p:sldId id="267" r:id="rId24"/>
    <p:sldId id="266" r:id="rId25"/>
    <p:sldId id="268" r:id="rId26"/>
    <p:sldId id="269" r:id="rId2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87312" autoAdjust="0"/>
  </p:normalViewPr>
  <p:slideViewPr>
    <p:cSldViewPr>
      <p:cViewPr varScale="1">
        <p:scale>
          <a:sx n="68" d="100"/>
          <a:sy n="68" d="100"/>
        </p:scale>
        <p:origin x="-55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070C0F-4B37-414B-9C45-6960AB3AE771}" type="datetimeFigureOut">
              <a:rPr lang="ru-RU" smtClean="0"/>
              <a:pPr/>
              <a:t>11.05.2011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8FC120-7501-45AB-A070-D68DB6EEE76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r>
              <a:rPr lang="ru-RU" sz="1200" b="1" i="0" kern="1200" dirty="0" smtClean="0">
                <a:solidFill>
                  <a:schemeClr val="tx1"/>
                </a:solidFill>
                <a:latin typeface="+mn-lt"/>
                <a:ea typeface="+mn-ea"/>
                <a:cs typeface="+mn-cs"/>
              </a:rPr>
              <a:t>Треножник Аполлона</a:t>
            </a:r>
          </a:p>
          <a:p>
            <a:r>
              <a:rPr lang="ru-RU" sz="1200" b="0" i="0" kern="1200" dirty="0" smtClean="0">
                <a:solidFill>
                  <a:schemeClr val="tx1"/>
                </a:solidFill>
                <a:latin typeface="+mn-lt"/>
                <a:ea typeface="+mn-ea"/>
                <a:cs typeface="+mn-cs"/>
              </a:rPr>
              <a:t>В каждом посвященном Асклепию храме стояли треножники, называемые треножниками Аполлона. Согласно преданию, Аполлон убил у подножья горы Парнас злое чудовище — Пифона, охранявшего долину, и основал здесь свое святилище. Так возник в Древней Греции Дельфийский храм, на фронтоне которого были написаны слова «Познай самого себя». Восточной стеной Дельфийского храма была скала. Из ее расщелины струился опьяняющий аромат. Его вдыхала сидящая рядом на золотом треножнике жрица Пифия. Таким образом она общалась с богами, узнавала их волю. Ни одно серьезное дело не могло совершиться без одобрения оракула.</a:t>
            </a:r>
          </a:p>
          <a:p>
            <a:r>
              <a:rPr lang="ru-RU" sz="1200" b="0" i="0" kern="1200" dirty="0" smtClean="0">
                <a:solidFill>
                  <a:schemeClr val="tx1"/>
                </a:solidFill>
                <a:latin typeface="+mn-lt"/>
                <a:ea typeface="+mn-ea"/>
                <a:cs typeface="+mn-cs"/>
              </a:rPr>
              <a:t>Аполлон был покровителем медицинских знаний, и треножник из его святилища стал одним из символов медицины. Его называют иногда «эмпирический треножник» и связывают с тремя основаниями мастерства врачей-эмпириков Александрийской школы (с. 137-139):</a:t>
            </a:r>
          </a:p>
          <a:p>
            <a:r>
              <a:rPr lang="ru-RU" sz="1200" b="0" i="0" kern="1200" dirty="0" smtClean="0">
                <a:solidFill>
                  <a:schemeClr val="tx1"/>
                </a:solidFill>
                <a:latin typeface="+mn-lt"/>
                <a:ea typeface="+mn-ea"/>
                <a:cs typeface="+mn-cs"/>
              </a:rPr>
              <a:t>— собственное наблюдение с привлечением опыта врача,</a:t>
            </a:r>
          </a:p>
          <a:p>
            <a:r>
              <a:rPr lang="ru-RU" sz="1200" b="0" i="0" kern="1200" dirty="0" smtClean="0">
                <a:solidFill>
                  <a:schemeClr val="tx1"/>
                </a:solidFill>
                <a:latin typeface="+mn-lt"/>
                <a:ea typeface="+mn-ea"/>
                <a:cs typeface="+mn-cs"/>
              </a:rPr>
              <a:t>— наблюдение других, дополняющее собственный опыт,</a:t>
            </a:r>
          </a:p>
          <a:p>
            <a:r>
              <a:rPr lang="ru-RU" sz="1200" b="0" i="0" kern="1200" dirty="0" smtClean="0">
                <a:solidFill>
                  <a:schemeClr val="tx1"/>
                </a:solidFill>
                <a:latin typeface="+mn-lt"/>
                <a:ea typeface="+mn-ea"/>
                <a:cs typeface="+mn-cs"/>
              </a:rPr>
              <a:t>— заключение по аналогии.</a:t>
            </a:r>
          </a:p>
          <a:p>
            <a:r>
              <a:rPr lang="ru-RU" sz="1200" b="1" i="0" kern="1200" dirty="0" smtClean="0">
                <a:solidFill>
                  <a:schemeClr val="tx1"/>
                </a:solidFill>
                <a:latin typeface="+mn-lt"/>
                <a:ea typeface="+mn-ea"/>
                <a:cs typeface="+mn-cs"/>
              </a:rPr>
              <a:t>Исторические параллели:</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Непосредственное отношение к медицине и алхимии имели треножники и в Древнем Китае. Об этом рассказывает множество легенд. В сосуде-треножнике хранились травы, которые пробовал </a:t>
            </a:r>
            <a:r>
              <a:rPr lang="ru-RU" sz="1200" b="0" i="0" kern="1200" dirty="0" err="1" smtClean="0">
                <a:solidFill>
                  <a:schemeClr val="tx1"/>
                </a:solidFill>
                <a:latin typeface="+mn-lt"/>
                <a:ea typeface="+mn-ea"/>
                <a:cs typeface="+mn-cs"/>
              </a:rPr>
              <a:t>Шэнь-нун</a:t>
            </a:r>
            <a:r>
              <a:rPr lang="ru-RU" sz="1200" b="0" i="0" kern="1200" dirty="0" smtClean="0">
                <a:solidFill>
                  <a:schemeClr val="tx1"/>
                </a:solidFill>
                <a:latin typeface="+mn-lt"/>
                <a:ea typeface="+mn-ea"/>
                <a:cs typeface="+mn-cs"/>
              </a:rPr>
              <a:t> ( с. 66). Согласно преданию, </a:t>
            </a:r>
            <a:r>
              <a:rPr lang="ru-RU" sz="1200" b="0" i="0" kern="1200" dirty="0" err="1" smtClean="0">
                <a:solidFill>
                  <a:schemeClr val="tx1"/>
                </a:solidFill>
                <a:latin typeface="+mn-lt"/>
                <a:ea typeface="+mn-ea"/>
                <a:cs typeface="+mn-cs"/>
              </a:rPr>
              <a:t>Хун-ди</a:t>
            </a:r>
            <a:r>
              <a:rPr lang="ru-RU" sz="1200" b="0" i="0" kern="1200" dirty="0" smtClean="0">
                <a:solidFill>
                  <a:schemeClr val="tx1"/>
                </a:solidFill>
                <a:latin typeface="+mn-lt"/>
                <a:ea typeface="+mn-ea"/>
                <a:cs typeface="+mn-cs"/>
              </a:rPr>
              <a:t>, первый император и великий мудрец, сделал бронзовый треножник для того, чтобы варить в нем снадобье бессмертия. Когда работа была закончена, из-за облаков появился огромный волшебный дракон, покрытый золотым панцирем. Он опустил свой длинный ус прямо в треножник. </a:t>
            </a:r>
            <a:r>
              <a:rPr lang="ru-RU" sz="1200" b="0" i="0" kern="1200" dirty="0" err="1" smtClean="0">
                <a:solidFill>
                  <a:schemeClr val="tx1"/>
                </a:solidFill>
                <a:latin typeface="+mn-lt"/>
                <a:ea typeface="+mn-ea"/>
                <a:cs typeface="+mn-cs"/>
              </a:rPr>
              <a:t>Хуан-ди</a:t>
            </a:r>
            <a:r>
              <a:rPr lang="ru-RU" sz="1200" b="0" i="0" kern="1200" dirty="0" smtClean="0">
                <a:solidFill>
                  <a:schemeClr val="tx1"/>
                </a:solidFill>
                <a:latin typeface="+mn-lt"/>
                <a:ea typeface="+mn-ea"/>
                <a:cs typeface="+mn-cs"/>
              </a:rPr>
              <a:t> понял: его зовут к бессмертным, в небесный дворец. Быстро взобрался он по усам на спину дракона и стал подниматься в небо. Правители мелких царств и простые люди хотели последовать за ним. Толкаясь и давя друг друга, ухватились они за усы дракона. Усы не выдержали такой тяжести и оборвались. Люди упали на землю, а из усов дракона выросла целебная трава «драконов ус».</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latin typeface="+mn-lt"/>
                <a:ea typeface="+mn-ea"/>
                <a:cs typeface="+mn-cs"/>
              </a:rPr>
              <a:t>В Европе с XVIII века появилась медицинская эмблема в виде </a:t>
            </a:r>
            <a:r>
              <a:rPr lang="ru-RU" sz="1200" b="1" i="0" kern="1200" dirty="0" smtClean="0">
                <a:solidFill>
                  <a:schemeClr val="tx1"/>
                </a:solidFill>
                <a:latin typeface="+mn-lt"/>
                <a:ea typeface="+mn-ea"/>
                <a:cs typeface="+mn-cs"/>
              </a:rPr>
              <a:t>зеркала, обвитого змеей</a:t>
            </a:r>
            <a:r>
              <a:rPr lang="ru-RU" sz="1200" b="0" i="0" kern="1200" dirty="0" smtClean="0">
                <a:solidFill>
                  <a:schemeClr val="tx1"/>
                </a:solidFill>
                <a:latin typeface="+mn-lt"/>
                <a:ea typeface="+mn-ea"/>
                <a:cs typeface="+mn-cs"/>
              </a:rPr>
              <a:t>. Зеркало символизировало осторожность и чистоту (качества, необходимые врачу).</a:t>
            </a:r>
            <a:br>
              <a:rPr lang="ru-RU" sz="1200" b="0" i="0" kern="1200" dirty="0" smtClean="0">
                <a:solidFill>
                  <a:schemeClr val="tx1"/>
                </a:solidFill>
                <a:latin typeface="+mn-lt"/>
                <a:ea typeface="+mn-ea"/>
                <a:cs typeface="+mn-cs"/>
              </a:rPr>
            </a:br>
            <a:endParaRPr lang="ru-RU" dirty="0" smtClean="0"/>
          </a:p>
          <a:p>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dirty="0" smtClean="0"/>
              <a:t/>
            </a:r>
            <a:br>
              <a:rPr lang="ru-RU" dirty="0" smtClean="0"/>
            </a:br>
            <a:r>
              <a:rPr lang="ru-RU" sz="1200" b="0" i="0" kern="1200" dirty="0" smtClean="0">
                <a:solidFill>
                  <a:schemeClr val="tx1"/>
                </a:solidFill>
                <a:latin typeface="+mn-lt"/>
                <a:ea typeface="+mn-ea"/>
                <a:cs typeface="+mn-cs"/>
              </a:rPr>
              <a:t>Одним из самых древних изображений, символизирующих медицину, является змея. У современного человека это пресмыкающееся отождествляется с опасностью и агрессией. Однако во время тотемизма и анимализма первобытные люди считали змей символом мудрости, знаний, бессмертия. В мифологии многих народностей змея выступала в качестве символа добрых начал, оберегающих домашний очаг и обеспечивающих здоровье жителям дома. Считалось также, что магическая сила змеи способна исцелить раны и обучить людей таинствам лекарского мастерства.</a:t>
            </a:r>
          </a:p>
          <a:p>
            <a:r>
              <a:rPr lang="ru-RU" sz="1200" b="0" i="0" kern="1200" dirty="0" smtClean="0">
                <a:solidFill>
                  <a:schemeClr val="tx1"/>
                </a:solidFill>
                <a:latin typeface="+mn-lt"/>
                <a:ea typeface="+mn-ea"/>
                <a:cs typeface="+mn-cs"/>
              </a:rPr>
              <a:t>Первые изображения змей, используемые в качестве символа медицины были датированы II тысячелетием до нашей эры.</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Кстати сказать, в античности медицинской символикой была вовсе не ядовитая змея, а уж. Именно эти змеи были обитателями центров культа бога врачевания Эскулапа. В записях, сделанных античными авторами, указывалось, что во время «священного» сна ужи могли ползать по дому, при этом они вылизывали раны, за что и почитались римлянами. Змеи даже содержались при банях и купальнях.</a:t>
            </a:r>
          </a:p>
          <a:p>
            <a:r>
              <a:rPr lang="ru-RU" sz="1200" b="0" i="0" kern="1200" dirty="0" smtClean="0">
                <a:solidFill>
                  <a:schemeClr val="tx1"/>
                </a:solidFill>
                <a:latin typeface="+mn-lt"/>
                <a:ea typeface="+mn-ea"/>
                <a:cs typeface="+mn-cs"/>
              </a:rPr>
              <a:t>Историков всегда интересовал вопрос, почему именно символ змеи люди так близко ставили рядом с символом жизни. Учёные провели параллель таинственности и непонятности процесса умирания для древних людей с таинственностью и непонятностью змеи. Однако это объяснение выглядит не особо убедительным, так как змея в первую очередь была символом мудрости, то есть антиподом незнания.</a:t>
            </a:r>
          </a:p>
          <a:p>
            <a:r>
              <a:rPr lang="ru-RU" sz="1200" b="0" i="0" kern="1200" dirty="0" smtClean="0">
                <a:solidFill>
                  <a:schemeClr val="tx1"/>
                </a:solidFill>
                <a:latin typeface="+mn-lt"/>
                <a:ea typeface="+mn-ea"/>
                <a:cs typeface="+mn-cs"/>
              </a:rPr>
              <a:t>Что касается стран Азии и Африки, то объяснение, почему змея стала самым первым символом медицины, здесь лежит на поверхности. Дето в том, что у истоков врачевания здесь стояли колдуна – заклинатели змей. Символы целебной магии, колдуна и змеи связывались воедино. Затем колдун исчез из единого образа, оставив змею отождествлением магии исцеления.</a:t>
            </a:r>
          </a:p>
          <a:p>
            <a:r>
              <a:rPr lang="ru-RU" sz="1200" b="0" i="0" kern="1200" dirty="0" smtClean="0">
                <a:solidFill>
                  <a:schemeClr val="tx1"/>
                </a:solidFill>
                <a:latin typeface="+mn-lt"/>
                <a:ea typeface="+mn-ea"/>
                <a:cs typeface="+mn-cs"/>
              </a:rPr>
              <a:t>Изначально в качестве символа врачевания использовалось изображение змеи, лишённое каких-либо атрибутов. Лишь спустя некоторое время змея стала изображаться с какими-либо предметами – с треножником Аполлона, с зеркалом (</a:t>
            </a:r>
            <a:r>
              <a:rPr lang="ru-RU" sz="1200" b="0" i="0" kern="1200" dirty="0" err="1" smtClean="0">
                <a:solidFill>
                  <a:schemeClr val="tx1"/>
                </a:solidFill>
                <a:latin typeface="+mn-lt"/>
                <a:ea typeface="+mn-ea"/>
                <a:cs typeface="+mn-cs"/>
              </a:rPr>
              <a:t>зеркалом</a:t>
            </a:r>
            <a:r>
              <a:rPr lang="ru-RU" sz="1200" b="0" i="0" kern="1200" dirty="0" smtClean="0">
                <a:solidFill>
                  <a:schemeClr val="tx1"/>
                </a:solidFill>
                <a:latin typeface="+mn-lt"/>
                <a:ea typeface="+mn-ea"/>
                <a:cs typeface="+mn-cs"/>
              </a:rPr>
              <a:t> в странах Европы символизировали чистоту и осторожность – качества, которыми должен обладать каждый врач.</a:t>
            </a:r>
          </a:p>
          <a:p>
            <a:r>
              <a:rPr lang="ru-RU" sz="1200" b="0" i="0" kern="1200" dirty="0" smtClean="0">
                <a:solidFill>
                  <a:schemeClr val="tx1"/>
                </a:solidFill>
                <a:latin typeface="+mn-lt"/>
                <a:ea typeface="+mn-ea"/>
                <a:cs typeface="+mn-cs"/>
              </a:rPr>
              <a:t>Однако наиболее распространёнными эмблемами медицины, в которых был использован образ змеи, являлись изображения посоха Асклепия, кадуцея и чаши со змеёй.</a:t>
            </a:r>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smtClean="0"/>
          </a:p>
          <a:p>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Истоки этой медицинской эмблемы идут ещё с VI в. до н.э и имеют греческие корни. Сам посох представляет собой суковатую палку, вокруг которой обвивается змея.</a:t>
            </a:r>
          </a:p>
          <a:p>
            <a:r>
              <a:rPr lang="ru-RU" sz="1200" b="0" i="0" kern="1200" dirty="0" smtClean="0">
                <a:solidFill>
                  <a:schemeClr val="tx1"/>
                </a:solidFill>
                <a:latin typeface="+mn-lt"/>
                <a:ea typeface="+mn-ea"/>
                <a:cs typeface="+mn-cs"/>
              </a:rPr>
              <a:t>В мифах Древней Греции повествуется о том, что Асклепий – аналог римского Эскулапа – был обучен кентавром </a:t>
            </a:r>
            <a:r>
              <a:rPr lang="ru-RU" sz="1200" b="0" i="0" kern="1200" dirty="0" err="1" smtClean="0">
                <a:solidFill>
                  <a:schemeClr val="tx1"/>
                </a:solidFill>
                <a:latin typeface="+mn-lt"/>
                <a:ea typeface="+mn-ea"/>
                <a:cs typeface="+mn-cs"/>
              </a:rPr>
              <a:t>Хироном</a:t>
            </a:r>
            <a:r>
              <a:rPr lang="ru-RU" sz="1200" b="0" i="0" kern="1200" dirty="0" smtClean="0">
                <a:solidFill>
                  <a:schemeClr val="tx1"/>
                </a:solidFill>
                <a:latin typeface="+mn-lt"/>
                <a:ea typeface="+mn-ea"/>
                <a:cs typeface="+mn-cs"/>
              </a:rPr>
              <a:t> искусству врачевания, в котором Асклепий весьма преуспел и обладал способностью воскрешать мёртвых.</a:t>
            </a:r>
          </a:p>
          <a:p>
            <a:r>
              <a:rPr lang="ru-RU" sz="1200" b="0" i="0" kern="1200" dirty="0" smtClean="0">
                <a:solidFill>
                  <a:schemeClr val="tx1"/>
                </a:solidFill>
                <a:latin typeface="+mn-lt"/>
                <a:ea typeface="+mn-ea"/>
                <a:cs typeface="+mn-cs"/>
              </a:rPr>
              <a:t>По преданиям, однажды царь Крита пригласил Асклепия к себе во дворец, чтобы лекарь воскресил его погибшего сына. Когда врач, опираясь на посох, вошёл во дворец, к нему подползла змея. Асклепий убил змею, испугавшись, что она причинит ему вред. Но после этого к его посоху подползла ещё одна змея, во рту которой была какая-то трава. Асклепий решил, что это знак и, собрав траву, которая была принесена змеёй, он воскресил умершего юношу.</a:t>
            </a:r>
          </a:p>
          <a:p>
            <a:r>
              <a:rPr lang="ru-RU" sz="1200" b="0" i="0" kern="1200" dirty="0" smtClean="0">
                <a:solidFill>
                  <a:schemeClr val="tx1"/>
                </a:solidFill>
                <a:latin typeface="+mn-lt"/>
                <a:ea typeface="+mn-ea"/>
                <a:cs typeface="+mn-cs"/>
              </a:rPr>
              <a:t>Однако мастерство Асклепия могло сделать людей бессмертными, чего совершенно не хотел Зевс. В сердцах, бог Олимпа убил лекаря ударом молнии.</a:t>
            </a:r>
          </a:p>
          <a:p>
            <a:r>
              <a:rPr lang="ru-RU" sz="1200" b="0" i="0" kern="1200" dirty="0" smtClean="0">
                <a:solidFill>
                  <a:schemeClr val="tx1"/>
                </a:solidFill>
                <a:latin typeface="+mn-lt"/>
                <a:ea typeface="+mn-ea"/>
                <a:cs typeface="+mn-cs"/>
              </a:rPr>
              <a:t>В итоге легенда дала толчок к тому, что на изображении первой международной эмблеме медицины был нарисован Асклепий, держащий в руке посох с обвившейся на нём змеёй.</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В 1948 году, когда была проведена I Всемирная ассамблея здравоохранения, председателями ВОЗ в качестве эмблемы организации был выбрал посох, обитый змеёй, символизирующей медицину, который изображался на фоне земного шара, окаймлённого лавровыми ветвями – эмблема ООН.</a:t>
            </a:r>
          </a:p>
          <a:p>
            <a:r>
              <a:rPr lang="ru-RU" sz="1200" b="0" i="0" kern="120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В мифологии древней Греции «кадуцей» обозначал жезл, принадлежащий посланнику богов Гермесу (в римской мифологии - Меркурию). Жезл был обвит двумя змеями и </a:t>
            </a:r>
            <a:r>
              <a:rPr lang="ru-RU" sz="1200" b="0" i="0" kern="1200" dirty="0" err="1" smtClean="0">
                <a:solidFill>
                  <a:schemeClr val="tx1"/>
                </a:solidFill>
                <a:latin typeface="+mn-lt"/>
                <a:ea typeface="+mn-ea"/>
                <a:cs typeface="+mn-cs"/>
              </a:rPr>
              <a:t>увенчен</a:t>
            </a:r>
            <a:r>
              <a:rPr lang="ru-RU" sz="1200" b="0" i="0" kern="1200" dirty="0" smtClean="0">
                <a:solidFill>
                  <a:schemeClr val="tx1"/>
                </a:solidFill>
                <a:latin typeface="+mn-lt"/>
                <a:ea typeface="+mn-ea"/>
                <a:cs typeface="+mn-cs"/>
              </a:rPr>
              <a:t> парой крыльев. Две змеи символизировали взаимодействие противоположностей. Кроме того, римский Меркурий как-то использовал жезл для примирения двух враждующих змей. Впоследствии жезл стал символом уравновешенности и добродетельности.</a:t>
            </a:r>
          </a:p>
          <a:p>
            <a:r>
              <a:rPr lang="ru-RU" sz="1200" b="0" i="0" kern="1200" dirty="0" smtClean="0">
                <a:solidFill>
                  <a:schemeClr val="tx1"/>
                </a:solidFill>
                <a:latin typeface="+mn-lt"/>
                <a:ea typeface="+mn-ea"/>
                <a:cs typeface="+mn-cs"/>
              </a:rPr>
              <a:t>Так как кадуцей был неотъемлемой частью изображения посланника, он также олицетворял защиту тайны коммерческой и политической переписки.</a:t>
            </a:r>
          </a:p>
          <a:p>
            <a:r>
              <a:rPr lang="ru-RU" sz="1200" b="0" i="0" kern="1200" dirty="0" smtClean="0">
                <a:solidFill>
                  <a:schemeClr val="tx1"/>
                </a:solidFill>
                <a:latin typeface="+mn-lt"/>
                <a:ea typeface="+mn-ea"/>
                <a:cs typeface="+mn-cs"/>
              </a:rPr>
              <a:t>Однако в эмблеме медицины жезл предстаёт «древом жизни», две змеи символизируют вечное противопоставление мира живых и мёртвых, а сплетение змей означает единство противоположных сил.</a:t>
            </a:r>
          </a:p>
          <a:p>
            <a:r>
              <a:rPr lang="ru-RU" sz="1200" b="0" i="0" kern="1200" dirty="0" smtClean="0">
                <a:solidFill>
                  <a:schemeClr val="tx1"/>
                </a:solidFill>
                <a:latin typeface="+mn-lt"/>
                <a:ea typeface="+mn-ea"/>
                <a:cs typeface="+mn-cs"/>
              </a:rPr>
              <a:t>По предположениями знаменитого психолога Карла Юнга кадуцей был эмблемой гомеопатии, так как обвитые вокруг него змеи отождествлялись одновременно со смертельным ядом и лечебным снадобьем.</a:t>
            </a:r>
          </a:p>
          <a:p>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Изображение чаши с обвитой во круг её ножки змеё является наиболее распространённой эмблемой медицины в нашей стране.</a:t>
            </a:r>
          </a:p>
          <a:p>
            <a:r>
              <a:rPr lang="ru-RU" sz="1200" b="0" i="0" kern="1200" dirty="0" smtClean="0">
                <a:solidFill>
                  <a:schemeClr val="tx1"/>
                </a:solidFill>
                <a:latin typeface="+mn-lt"/>
                <a:ea typeface="+mn-ea"/>
                <a:cs typeface="+mn-cs"/>
              </a:rPr>
              <a:t>Первые изображения такого рода символа медицины были датированы 800-600 гг. до н.э. Но в те времена змея и чаша изображались отдельно – в правой и левой руке богини здоровья Геи. Ту эмблему с сочетанием чаши и змеи, которую мы привыкли видеть, как утверждает академик Е. Н. Павловский, была предложена в XVI веке знаменитым врачом Парацельсом.</a:t>
            </a:r>
          </a:p>
          <a:p>
            <a:r>
              <a:rPr lang="ru-RU" sz="1200" b="0" i="0" kern="1200" dirty="0" smtClean="0">
                <a:solidFill>
                  <a:schemeClr val="tx1"/>
                </a:solidFill>
                <a:latin typeface="+mn-lt"/>
                <a:ea typeface="+mn-ea"/>
                <a:cs typeface="+mn-cs"/>
              </a:rPr>
              <a:t>Толкование этой эмблемы до сих пор остаётся спорным. Считается, что чаша символизирует сосуд, в котором хранился змеиный яд – одно из самых распространённых веществ, используемых в древней медицине, змея, как и прежне, трактуется олицетворением мудрости, знаний и бессмертия.</a:t>
            </a:r>
          </a:p>
          <a:p>
            <a:r>
              <a:rPr lang="ru-RU" sz="1200" b="0" i="0" kern="1200" dirty="0" smtClean="0">
                <a:solidFill>
                  <a:schemeClr val="tx1"/>
                </a:solidFill>
                <a:latin typeface="+mn-lt"/>
                <a:ea typeface="+mn-ea"/>
                <a:cs typeface="+mn-cs"/>
              </a:rPr>
              <a:t>По мнению российского историка Ф.Р. Бородулина, чаша символизирует сосуд, где хранятся познания природы, которые из него должен черпать мудрый врач.</a:t>
            </a:r>
          </a:p>
          <a:p>
            <a:r>
              <a:rPr lang="ru-RU" sz="1200" b="0" i="0" kern="1200" dirty="0" smtClean="0">
                <a:solidFill>
                  <a:schemeClr val="tx1"/>
                </a:solidFill>
                <a:latin typeface="+mn-lt"/>
                <a:ea typeface="+mn-ea"/>
                <a:cs typeface="+mn-cs"/>
              </a:rPr>
              <a:t>Официально чаша со змей как отличительный признак военной медицины была введена Петром I. Широко распространена эмблема с чашей и змей в фармации.</a:t>
            </a:r>
          </a:p>
          <a:p>
            <a:r>
              <a:rPr lang="ru-RU" sz="1200" b="0" i="0" kern="1200" dirty="0" smtClean="0">
                <a:solidFill>
                  <a:schemeClr val="tx1"/>
                </a:solidFill>
                <a:latin typeface="+mn-lt"/>
                <a:ea typeface="+mn-ea"/>
                <a:cs typeface="+mn-cs"/>
              </a:rPr>
              <a:t>На территории России изображение со змеёй, обвивающей ножку чаши, до сих пор считается эмблемой военно-медицинских войск.</a:t>
            </a:r>
          </a:p>
          <a:p>
            <a:r>
              <a:rPr lang="ru-RU" sz="1200" b="0" i="0" kern="120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7</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И назовут </a:t>
            </a:r>
            <a:r>
              <a:rPr lang="ru-RU" dirty="0" smtClean="0"/>
              <a:t>меня </a:t>
            </a:r>
            <a:r>
              <a:rPr lang="ru-RU" dirty="0" smtClean="0"/>
              <a:t>повсюду на земле,</a:t>
            </a:r>
            <a:r>
              <a:rPr lang="ru-RU" baseline="0" dirty="0" smtClean="0"/>
              <a:t> оказывающим </a:t>
            </a:r>
            <a:r>
              <a:rPr lang="ru-RU" baseline="0" dirty="0" smtClean="0"/>
              <a:t>помощь</a:t>
            </a:r>
          </a:p>
          <a:p>
            <a:r>
              <a:rPr lang="ru-RU" sz="1200" b="1" i="0" kern="1200" dirty="0" smtClean="0">
                <a:solidFill>
                  <a:schemeClr val="tx1"/>
                </a:solidFill>
                <a:latin typeface="+mn-lt"/>
                <a:ea typeface="+mn-ea"/>
                <a:cs typeface="+mn-cs"/>
              </a:rPr>
              <a:t>Борьба Аполлона с Пифоном и основание Дельфийского оракула.</a:t>
            </a:r>
            <a:r>
              <a:rPr lang="ru-RU" sz="1200" b="0" i="0" kern="1200" dirty="0" smtClean="0">
                <a:solidFill>
                  <a:schemeClr val="tx1"/>
                </a:solidFill>
                <a:latin typeface="+mn-lt"/>
                <a:ea typeface="+mn-ea"/>
                <a:cs typeface="+mn-cs"/>
              </a:rPr>
              <a:t> Светозарный Аполлон понесся по лазурному небу с кифарой (Древнегреческий струнный инструмент, в общих чертах схожий с лирой, но более широкий и короткий. В акустическом отношении кифара была устроена лучше лиры, она имела большее количество струн и играющий касался струн пальцами или плектром (специальной палочкой).</a:t>
            </a:r>
          </a:p>
          <a:p>
            <a:r>
              <a:rPr lang="ru-RU" sz="1200" b="0" i="0" kern="1200" dirty="0" smtClean="0">
                <a:solidFill>
                  <a:schemeClr val="tx1"/>
                </a:solidFill>
                <a:latin typeface="+mn-lt"/>
                <a:ea typeface="+mn-ea"/>
                <a:cs typeface="+mn-cs"/>
              </a:rPr>
              <a:t>С кифарой в руках, с серебряным луком за плечами, золотые стрелы громко звенели в его колчане. Гордый, ликующий, летел Аполлон над землей, грозя всему злому, всему порожденному мраком. Он стремился туда, где жил Пифон преследовавший его мать </a:t>
            </a:r>
            <a:r>
              <a:rPr lang="ru-RU" sz="1200" b="0" i="0" kern="1200" dirty="0" err="1" smtClean="0">
                <a:solidFill>
                  <a:schemeClr val="tx1"/>
                </a:solidFill>
                <a:latin typeface="+mn-lt"/>
                <a:ea typeface="+mn-ea"/>
                <a:cs typeface="+mn-cs"/>
              </a:rPr>
              <a:t>Латону</a:t>
            </a:r>
            <a:r>
              <a:rPr lang="ru-RU" sz="1200" b="0" i="0" kern="1200" dirty="0" smtClean="0">
                <a:solidFill>
                  <a:schemeClr val="tx1"/>
                </a:solidFill>
                <a:latin typeface="+mn-lt"/>
                <a:ea typeface="+mn-ea"/>
                <a:cs typeface="+mn-cs"/>
              </a:rPr>
              <a:t>. Он хотел отомстить ему за все зло, которое тот причинил.</a:t>
            </a:r>
          </a:p>
          <a:p>
            <a:r>
              <a:rPr lang="ru-RU" sz="1200" b="0" i="0" kern="1200" dirty="0" smtClean="0">
                <a:solidFill>
                  <a:schemeClr val="tx1"/>
                </a:solidFill>
                <a:latin typeface="+mn-lt"/>
                <a:ea typeface="+mn-ea"/>
                <a:cs typeface="+mn-cs"/>
              </a:rPr>
              <a:t>Быстро достиг Аполлон мрачного ущелья, жилища Пифона. Кругом высились скалы, уход высоко в небо. Мрак царил в ущелье. По дну его стремительно несся седой от пены горный поток, над потоком клубился туман.</a:t>
            </a:r>
          </a:p>
          <a:p>
            <a:r>
              <a:rPr lang="ru-RU" sz="1200" b="0" i="0" kern="1200" dirty="0" smtClean="0">
                <a:solidFill>
                  <a:schemeClr val="tx1"/>
                </a:solidFill>
                <a:latin typeface="+mn-lt"/>
                <a:ea typeface="+mn-ea"/>
                <a:cs typeface="+mn-cs"/>
              </a:rPr>
              <a:t>Выполз из своего логовища ужасный Пифон. Громадное тело покрытое чешуей, извивалось меж скал бесчисленными кольцами. Скалы и горы дрожали от тяжести его тела и сдвигались с места. Яростный Пифон предавал опустошению, смерть распространял он кругом. В ужасе бежали нимфы и все живое. Поднялся разъяренный Пифон, раскрыл свою ужасную пасть и уже готов был проглотить Аполлона. Тогда раздался звон тетивы серебряного лука, как искра сверкнула в воздухе не знающая промахе золотая стрела, за ней другая, третья. Стрелы дождем посыпались на Пифона, и он, бездыханный, упал на землю. Громко зазвучала торжествующая победная песнь (</a:t>
            </a:r>
            <a:r>
              <a:rPr lang="ru-RU" sz="1200" b="0" i="0" kern="1200" dirty="0" err="1" smtClean="0">
                <a:solidFill>
                  <a:schemeClr val="tx1"/>
                </a:solidFill>
                <a:latin typeface="+mn-lt"/>
                <a:ea typeface="+mn-ea"/>
                <a:cs typeface="+mn-cs"/>
              </a:rPr>
              <a:t>пэан</a:t>
            </a:r>
            <a:r>
              <a:rPr lang="ru-RU" sz="1200" b="0" i="0" kern="1200" dirty="0" smtClean="0">
                <a:solidFill>
                  <a:schemeClr val="tx1"/>
                </a:solidFill>
                <a:latin typeface="+mn-lt"/>
                <a:ea typeface="+mn-ea"/>
                <a:cs typeface="+mn-cs"/>
              </a:rPr>
              <a:t>) доблестного Аполлона, победителя Пифона, и вторили ей золотые струны кифары бога.</a:t>
            </a:r>
          </a:p>
          <a:p>
            <a:r>
              <a:rPr lang="ru-RU" sz="1200" b="0" i="0" kern="1200" dirty="0" smtClean="0">
                <a:solidFill>
                  <a:schemeClr val="tx1"/>
                </a:solidFill>
                <a:latin typeface="+mn-lt"/>
                <a:ea typeface="+mn-ea"/>
                <a:cs typeface="+mn-cs"/>
              </a:rPr>
              <a:t>Аполлон зарыл в землю тело Пифона там, где стоят священные Дельфы, и основал в Дельфах святилище и оракул, чтобы прорицать в нем людям волю отца своего Зевса. С высокого берега далеко в море Аполлон увидел корабль критских моряков. Превратившись в дельфина, бросился он в синее море, настиг корабль и лучезарной звездой взлетел из морских волн на его корму. Аполлон привел корабль к пристани города </a:t>
            </a:r>
            <a:r>
              <a:rPr lang="ru-RU" sz="1200" b="0" i="0" kern="1200" dirty="0" err="1" smtClean="0">
                <a:solidFill>
                  <a:schemeClr val="tx1"/>
                </a:solidFill>
                <a:latin typeface="+mn-lt"/>
                <a:ea typeface="+mn-ea"/>
                <a:cs typeface="+mn-cs"/>
              </a:rPr>
              <a:t>Крисы</a:t>
            </a:r>
            <a:r>
              <a:rPr lang="ru-RU" sz="1200" b="0" i="0" kern="1200" dirty="0" smtClean="0">
                <a:solidFill>
                  <a:schemeClr val="tx1"/>
                </a:solidFill>
                <a:latin typeface="+mn-lt"/>
                <a:ea typeface="+mn-ea"/>
                <a:cs typeface="+mn-cs"/>
              </a:rPr>
              <a:t> (Город на берегу Коринфского залива, служившего гаванью для Дельф)и через плодородную долину повел критских моряков в Дельфы. Он сделал их первыми жрецами своего святилища.</a:t>
            </a:r>
          </a:p>
          <a:p>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8</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Изображали на гербе</a:t>
            </a:r>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9</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Античные чеканные монеты стали теми первыми денежными знаками, на которых появились изображения персонажей и предметов, так или иначе связанных с медициной и фармацией, многие из которых впоследствии стали их символами. Такими примерами могут служить монеты с изображениями различных растений и их плодов, насекомых и животных, широко использовавшихся в медицине того времени, ? мак, оливы, финики, розы, полынь, медоносные пчелы и др. (рис. 1, 2 и 3).</a:t>
            </a:r>
          </a:p>
          <a:p>
            <a:r>
              <a:rPr lang="ru-RU" sz="1200" b="0" i="0" kern="1200" dirty="0" err="1" smtClean="0">
                <a:solidFill>
                  <a:schemeClr val="tx1"/>
                </a:solidFill>
                <a:latin typeface="+mn-lt"/>
                <a:ea typeface="+mn-ea"/>
                <a:cs typeface="+mn-cs"/>
              </a:rPr>
              <a:t>Гелиос=аполлон</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Драхма-это монета</a:t>
            </a:r>
          </a:p>
          <a:p>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14</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В VI–IV вв. до н.э., в городе </a:t>
            </a:r>
            <a:r>
              <a:rPr lang="ru-RU" sz="1200" b="0" i="0" kern="1200" dirty="0" err="1" smtClean="0">
                <a:solidFill>
                  <a:schemeClr val="tx1"/>
                </a:solidFill>
                <a:latin typeface="+mn-lt"/>
                <a:ea typeface="+mn-ea"/>
                <a:cs typeface="+mn-cs"/>
              </a:rPr>
              <a:t>Трика</a:t>
            </a:r>
            <a:r>
              <a:rPr lang="ru-RU" sz="1200" b="0" i="0" kern="1200" dirty="0" smtClean="0">
                <a:solidFill>
                  <a:schemeClr val="tx1"/>
                </a:solidFill>
                <a:latin typeface="+mn-lt"/>
                <a:ea typeface="+mn-ea"/>
                <a:cs typeface="+mn-cs"/>
              </a:rPr>
              <a:t>, что в Фессалии, и </a:t>
            </a:r>
            <a:r>
              <a:rPr lang="ru-RU" sz="1200" b="0" i="0" kern="1200" dirty="0" err="1" smtClean="0">
                <a:solidFill>
                  <a:schemeClr val="tx1"/>
                </a:solidFill>
                <a:latin typeface="+mn-lt"/>
                <a:ea typeface="+mn-ea"/>
                <a:cs typeface="+mn-cs"/>
              </a:rPr>
              <a:t>Эпидавре</a:t>
            </a:r>
            <a:r>
              <a:rPr lang="ru-RU" sz="1200" b="0" i="0" kern="1200" dirty="0" smtClean="0">
                <a:solidFill>
                  <a:schemeClr val="tx1"/>
                </a:solidFill>
                <a:latin typeface="+mn-lt"/>
                <a:ea typeface="+mn-ea"/>
                <a:cs typeface="+mn-cs"/>
              </a:rPr>
              <a:t>, что в Пелопоннесе, медицинская практика была объединена с религиозным культом поклонения Асклепию. На то время храмы этого культа ассимилировали самые передовые на то время медицинские знания, а также наравне с религиозными обрядами выполняли функцию больниц, реабилитационных цент­ров и курортов. С возросшим влиянием культа Асклепия это божество стало основным во многих центрах древнегреческой культуры, поэтому его изображение встречается на монетах многих греческих городов-государств, а также различных регионов древнего мира ? </a:t>
            </a:r>
            <a:r>
              <a:rPr lang="ru-RU" sz="1200" b="0" i="0" kern="1200" dirty="0" err="1" smtClean="0">
                <a:solidFill>
                  <a:schemeClr val="tx1"/>
                </a:solidFill>
                <a:latin typeface="+mn-lt"/>
                <a:ea typeface="+mn-ea"/>
                <a:cs typeface="+mn-cs"/>
              </a:rPr>
              <a:t>Карии</a:t>
            </a:r>
            <a:r>
              <a:rPr lang="ru-RU" sz="1200" b="0" i="0" kern="1200" dirty="0" smtClean="0">
                <a:solidFill>
                  <a:schemeClr val="tx1"/>
                </a:solidFill>
                <a:latin typeface="+mn-lt"/>
                <a:ea typeface="+mn-ea"/>
                <a:cs typeface="+mn-cs"/>
              </a:rPr>
              <a:t>, Италии, Сицилии, Кипра, Персии, Месопотамии и многих других (</a:t>
            </a:r>
            <a:r>
              <a:rPr lang="ru-RU" sz="1200" b="0" i="0" kern="1200" dirty="0" err="1" smtClean="0">
                <a:solidFill>
                  <a:schemeClr val="tx1"/>
                </a:solidFill>
                <a:latin typeface="+mn-lt"/>
                <a:ea typeface="+mn-ea"/>
                <a:cs typeface="+mn-cs"/>
              </a:rPr>
              <a:t>Hart</a:t>
            </a:r>
            <a:r>
              <a:rPr lang="ru-RU" sz="1200" b="0" i="0" kern="1200" dirty="0" smtClean="0">
                <a:solidFill>
                  <a:schemeClr val="tx1"/>
                </a:solidFill>
                <a:latin typeface="+mn-lt"/>
                <a:ea typeface="+mn-ea"/>
                <a:cs typeface="+mn-cs"/>
              </a:rPr>
              <a:t> G.D., 1966). На этих монетах изображался не только профиль Асклепия и его посох ? греческие монеты были переполнены мифологическими сценами, иллюстрировавшими основных персонажей, занятых в историях о покровителе медицины. Так, на монетах, кроме изображений стоящего или сидящего Асклепия, драпированного в </a:t>
            </a:r>
            <a:r>
              <a:rPr lang="ru-RU" sz="1200" b="0" i="0" kern="1200" dirty="0" err="1" smtClean="0">
                <a:solidFill>
                  <a:schemeClr val="tx1"/>
                </a:solidFill>
                <a:latin typeface="+mn-lt"/>
                <a:ea typeface="+mn-ea"/>
                <a:cs typeface="+mn-cs"/>
              </a:rPr>
              <a:t>гиматий</a:t>
            </a:r>
            <a:r>
              <a:rPr lang="ru-RU" sz="1200" b="0" i="0" kern="1200" dirty="0" smtClean="0">
                <a:solidFill>
                  <a:schemeClr val="tx1"/>
                </a:solidFill>
                <a:latin typeface="+mn-lt"/>
                <a:ea typeface="+mn-ea"/>
                <a:cs typeface="+mn-cs"/>
              </a:rPr>
              <a:t> по левой руке, достаточно часто также был портрет его отца, Аполлона , и символизировавшего его ворона; изображался также кентавр </a:t>
            </a:r>
            <a:r>
              <a:rPr lang="ru-RU" sz="1200" b="0" i="0" kern="1200" dirty="0" err="1" smtClean="0">
                <a:solidFill>
                  <a:schemeClr val="tx1"/>
                </a:solidFill>
                <a:latin typeface="+mn-lt"/>
                <a:ea typeface="+mn-ea"/>
                <a:cs typeface="+mn-cs"/>
              </a:rPr>
              <a:t>Хирон</a:t>
            </a:r>
            <a:r>
              <a:rPr lang="ru-RU" sz="1200" b="0" i="0" kern="1200" dirty="0" smtClean="0">
                <a:solidFill>
                  <a:schemeClr val="tx1"/>
                </a:solidFill>
                <a:latin typeface="+mn-lt"/>
                <a:ea typeface="+mn-ea"/>
                <a:cs typeface="+mn-cs"/>
              </a:rPr>
              <a:t>, обучавший Асклепия искусству медицины  (Гомер. Илиада IV 219), и просто посох Асклепия . Еще одним из персонажей, связанных с Асклепием, является богиня Афина (</a:t>
            </a:r>
            <a:r>
              <a:rPr lang="ru-RU" sz="1200" b="0" i="0" kern="1200" dirty="0" err="1" smtClean="0">
                <a:solidFill>
                  <a:schemeClr val="tx1"/>
                </a:solidFill>
                <a:latin typeface="+mn-lt"/>
                <a:ea typeface="+mn-ea"/>
                <a:cs typeface="+mn-cs"/>
              </a:rPr>
              <a:t>др.-греч</a:t>
            </a:r>
            <a:r>
              <a:rPr lang="ru-RU" sz="1200" b="0" i="0" kern="1200" dirty="0" smtClean="0">
                <a:solidFill>
                  <a:schemeClr val="tx1"/>
                </a:solidFill>
                <a:latin typeface="+mn-lt"/>
                <a:ea typeface="+mn-ea"/>
                <a:cs typeface="+mn-cs"/>
              </a:rPr>
              <a:t>. ; ), подарившая ему фиал</a:t>
            </a:r>
            <a:r>
              <a:rPr lang="ru-RU" sz="1200" b="1" i="0" kern="1200" baseline="300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с кровью медузы Горгоны (греч. — «стражник, защитница, повелительница») , капля которой позволяла Асклепию воскрешать мертвых (Мифы Древней Греции, 1992).</a:t>
            </a:r>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16</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lnSpcReduction="10000"/>
          </a:bodyPr>
          <a:lstStyle/>
          <a:p>
            <a:r>
              <a:rPr lang="ru-RU" sz="1200" b="0" i="0" kern="1200" dirty="0" smtClean="0">
                <a:solidFill>
                  <a:schemeClr val="tx1"/>
                </a:solidFill>
                <a:latin typeface="+mn-lt"/>
                <a:ea typeface="+mn-ea"/>
                <a:cs typeface="+mn-cs"/>
              </a:rPr>
              <a:t>В XVI–XVII вв. в ряде стран Европы в хождении были серебряные монеты Флоренции и Эссена с изображением фигур христианских Святых Космы и Дамиана  ? покровителей врачей и аптекарей. Как правило, на иконах они изображены держащими в руках коробки, в которых хранятся лекарства, и ложками для их раздачи. Эти братья-близнецы реально жили в III в. н.э. Они родились в Аравии, врачевали в портовом городе Эгея (</a:t>
            </a:r>
            <a:r>
              <a:rPr lang="ru-RU" sz="1200" b="0" i="0" kern="1200" dirty="0" err="1" smtClean="0">
                <a:solidFill>
                  <a:schemeClr val="tx1"/>
                </a:solidFill>
                <a:latin typeface="+mn-lt"/>
                <a:ea typeface="+mn-ea"/>
                <a:cs typeface="+mn-cs"/>
              </a:rPr>
              <a:t>Aegea</a:t>
            </a:r>
            <a:r>
              <a:rPr lang="ru-RU" sz="1200" b="0" i="0" kern="1200" dirty="0" smtClean="0">
                <a:solidFill>
                  <a:schemeClr val="tx1"/>
                </a:solidFill>
                <a:latin typeface="+mn-lt"/>
                <a:ea typeface="+mn-ea"/>
                <a:cs typeface="+mn-cs"/>
              </a:rPr>
              <a:t>) залива Искендерун (современный турецкий город </a:t>
            </a:r>
            <a:r>
              <a:rPr lang="ru-RU" sz="1200" b="0" i="0" kern="1200" dirty="0" err="1" smtClean="0">
                <a:solidFill>
                  <a:schemeClr val="tx1"/>
                </a:solidFill>
                <a:latin typeface="+mn-lt"/>
                <a:ea typeface="+mn-ea"/>
                <a:cs typeface="+mn-cs"/>
              </a:rPr>
              <a:t>Айас</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Ayas</a:t>
            </a:r>
            <a:r>
              <a:rPr lang="ru-RU" sz="1200" b="0" i="0" kern="1200" dirty="0" smtClean="0">
                <a:solidFill>
                  <a:schemeClr val="tx1"/>
                </a:solidFill>
                <a:latin typeface="+mn-lt"/>
                <a:ea typeface="+mn-ea"/>
                <a:cs typeface="+mn-cs"/>
              </a:rPr>
              <a:t>), затем в Сирии, бывшей римской провинции. Святые никогда не брали платы с больных, которых лечили, соблюдая заповедь Иисуса Христа: «Даром получили, даром давайте» (</a:t>
            </a:r>
            <a:r>
              <a:rPr lang="ru-RU" sz="1200" b="0" i="0" kern="1200" dirty="0" err="1" smtClean="0">
                <a:solidFill>
                  <a:schemeClr val="tx1"/>
                </a:solidFill>
                <a:latin typeface="+mn-lt"/>
                <a:ea typeface="+mn-ea"/>
                <a:cs typeface="+mn-cs"/>
              </a:rPr>
              <a:t>Мф</a:t>
            </a:r>
            <a:r>
              <a:rPr lang="ru-RU" sz="1200" b="0" i="0" kern="1200" dirty="0" smtClean="0">
                <a:solidFill>
                  <a:schemeClr val="tx1"/>
                </a:solidFill>
                <a:latin typeface="+mn-lt"/>
                <a:ea typeface="+mn-ea"/>
                <a:cs typeface="+mn-cs"/>
              </a:rPr>
              <a:t>. 10, 8). Слава о </a:t>
            </a:r>
            <a:r>
              <a:rPr lang="ru-RU" sz="1200" b="0" i="0" kern="1200" dirty="0" err="1" smtClean="0">
                <a:solidFill>
                  <a:schemeClr val="tx1"/>
                </a:solidFill>
                <a:latin typeface="+mn-lt"/>
                <a:ea typeface="+mn-ea"/>
                <a:cs typeface="+mn-cs"/>
              </a:rPr>
              <a:t>Косме</a:t>
            </a:r>
            <a:r>
              <a:rPr lang="ru-RU" sz="1200" b="0" i="0" kern="1200" dirty="0" smtClean="0">
                <a:solidFill>
                  <a:schemeClr val="tx1"/>
                </a:solidFill>
                <a:latin typeface="+mn-lt"/>
                <a:ea typeface="+mn-ea"/>
                <a:cs typeface="+mn-cs"/>
              </a:rPr>
              <a:t> и Дамиане прошла по всей округе, и люди назвали их бессребрениками (</a:t>
            </a:r>
            <a:r>
              <a:rPr lang="ru-RU" sz="1200" b="0" i="1" kern="1200" dirty="0" err="1" smtClean="0">
                <a:solidFill>
                  <a:schemeClr val="tx1"/>
                </a:solidFill>
                <a:latin typeface="+mn-lt"/>
                <a:ea typeface="+mn-ea"/>
                <a:cs typeface="+mn-cs"/>
              </a:rPr>
              <a:t>anargyroi</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Однако в древние времена было много таких периодов, когда официально выпускаемых монет было недостаточно и потому местные торговцы, а также врачи, аптекари и владельцы аптечных магазинов стали выпускать свои собственные мелкие монеты, на которые наносили символику, использовавшуюся с целью рекламы, а порой ? портрет самого аптекаря, адрес аптеки. Так, в Великобритании в период между 1648 и 1820 г. для решения проблемы нехватки мелкой монеты местные торговцы ввели в оборот свои собственные деньги, что получило название торговых жетонов или обменных </a:t>
            </a:r>
            <a:r>
              <a:rPr lang="ru-RU" sz="1200" b="0" i="0" kern="1200" dirty="0" err="1" smtClean="0">
                <a:solidFill>
                  <a:schemeClr val="tx1"/>
                </a:solidFill>
                <a:latin typeface="+mn-lt"/>
                <a:ea typeface="+mn-ea"/>
                <a:cs typeface="+mn-cs"/>
              </a:rPr>
              <a:t>токенов</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Genuine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Trade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Tokens</a:t>
            </a:r>
            <a:r>
              <a:rPr lang="ru-RU" sz="1200" b="0" i="0" kern="1200" dirty="0" smtClean="0">
                <a:solidFill>
                  <a:schemeClr val="tx1"/>
                </a:solidFill>
                <a:latin typeface="+mn-lt"/>
                <a:ea typeface="+mn-ea"/>
                <a:cs typeface="+mn-cs"/>
              </a:rPr>
              <a:t>). Первая эра обменных </a:t>
            </a:r>
            <a:r>
              <a:rPr lang="ru-RU" sz="1200" b="0" i="0" kern="1200" dirty="0" err="1" smtClean="0">
                <a:solidFill>
                  <a:schemeClr val="tx1"/>
                </a:solidFill>
                <a:latin typeface="+mn-lt"/>
                <a:ea typeface="+mn-ea"/>
                <a:cs typeface="+mn-cs"/>
              </a:rPr>
              <a:t>токенов</a:t>
            </a:r>
            <a:r>
              <a:rPr lang="ru-RU" sz="1200" b="0" i="0" kern="1200" dirty="0" smtClean="0">
                <a:solidFill>
                  <a:schemeClr val="tx1"/>
                </a:solidFill>
                <a:latin typeface="+mn-lt"/>
                <a:ea typeface="+mn-ea"/>
                <a:cs typeface="+mn-cs"/>
              </a:rPr>
              <a:t> началась во время Английской республики Оливера Кромвеля (1648) и закончилась во время господства Чарльза II (1679). За это время было отчеканено 12 722 различных варианта грошей, монет в полпенса и пенни, в том числе и аптекарями .</a:t>
            </a:r>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17</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В течение XVIII в. отмечали рост объема товарно-денежных отношений, а также совершенствование выпускаемых монет. Самая известная на тот момент реклама, нанесенная на обменные </a:t>
            </a:r>
            <a:r>
              <a:rPr lang="ru-RU" sz="1200" b="0" i="0" kern="1200" dirty="0" err="1" smtClean="0">
                <a:solidFill>
                  <a:schemeClr val="tx1"/>
                </a:solidFill>
                <a:latin typeface="+mn-lt"/>
                <a:ea typeface="+mn-ea"/>
                <a:cs typeface="+mn-cs"/>
              </a:rPr>
              <a:t>токены</a:t>
            </a:r>
            <a:r>
              <a:rPr lang="ru-RU" sz="1200" b="0" i="0" kern="1200" dirty="0" smtClean="0">
                <a:solidFill>
                  <a:schemeClr val="tx1"/>
                </a:solidFill>
                <a:latin typeface="+mn-lt"/>
                <a:ea typeface="+mn-ea"/>
                <a:cs typeface="+mn-cs"/>
              </a:rPr>
              <a:t>, касалась патентованных лекарств, которые выпускали, например, </a:t>
            </a:r>
            <a:r>
              <a:rPr lang="ru-RU" sz="1200" b="0" i="0" kern="1200" dirty="0" err="1" smtClean="0">
                <a:solidFill>
                  <a:schemeClr val="tx1"/>
                </a:solidFill>
                <a:latin typeface="+mn-lt"/>
                <a:ea typeface="+mn-ea"/>
                <a:cs typeface="+mn-cs"/>
              </a:rPr>
              <a:t>Бэзил</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Берчелл</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Basil</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Burchell</a:t>
            </a:r>
            <a:r>
              <a:rPr lang="ru-RU" sz="1200" b="0" i="0" kern="1200" dirty="0" smtClean="0">
                <a:solidFill>
                  <a:schemeClr val="tx1"/>
                </a:solidFill>
                <a:latin typeface="+mn-lt"/>
                <a:ea typeface="+mn-ea"/>
                <a:cs typeface="+mn-cs"/>
              </a:rPr>
              <a:t>), Джон </a:t>
            </a:r>
            <a:r>
              <a:rPr lang="ru-RU" sz="1200" b="0" i="0" kern="1200" dirty="0" err="1" smtClean="0">
                <a:solidFill>
                  <a:schemeClr val="tx1"/>
                </a:solidFill>
                <a:latin typeface="+mn-lt"/>
                <a:ea typeface="+mn-ea"/>
                <a:cs typeface="+mn-cs"/>
              </a:rPr>
              <a:t>Чинг</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John</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Ching</a:t>
            </a:r>
            <a:r>
              <a:rPr lang="ru-RU" sz="1200" b="0" i="0" kern="1200" dirty="0" smtClean="0">
                <a:solidFill>
                  <a:schemeClr val="tx1"/>
                </a:solidFill>
                <a:latin typeface="+mn-lt"/>
                <a:ea typeface="+mn-ea"/>
                <a:cs typeface="+mn-cs"/>
              </a:rPr>
              <a:t>), Исаак </a:t>
            </a:r>
            <a:r>
              <a:rPr lang="ru-RU" sz="1200" b="0" i="0" kern="1200" dirty="0" err="1" smtClean="0">
                <a:solidFill>
                  <a:schemeClr val="tx1"/>
                </a:solidFill>
                <a:latin typeface="+mn-lt"/>
                <a:ea typeface="+mn-ea"/>
                <a:cs typeface="+mn-cs"/>
              </a:rPr>
              <a:t>Свенсон</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Isaac</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Swainson</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Семюэль</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Хэнней</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Samuel</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Hannay</a:t>
            </a:r>
            <a:r>
              <a:rPr lang="ru-RU" sz="1200" b="0" i="0" kern="1200" dirty="0" smtClean="0">
                <a:solidFill>
                  <a:schemeClr val="tx1"/>
                </a:solidFill>
                <a:latin typeface="+mn-lt"/>
                <a:ea typeface="+mn-ea"/>
                <a:cs typeface="+mn-cs"/>
              </a:rPr>
              <a:t>). Так, на протяжении 1790–1800 гг. Б. </a:t>
            </a:r>
            <a:r>
              <a:rPr lang="ru-RU" sz="1200" b="0" i="0" kern="1200" dirty="0" err="1" smtClean="0">
                <a:solidFill>
                  <a:schemeClr val="tx1"/>
                </a:solidFill>
                <a:latin typeface="+mn-lt"/>
                <a:ea typeface="+mn-ea"/>
                <a:cs typeface="+mn-cs"/>
              </a:rPr>
              <a:t>Берчелл</a:t>
            </a:r>
            <a:r>
              <a:rPr lang="ru-RU" sz="1200" b="0" i="0" kern="1200" dirty="0" smtClean="0">
                <a:solidFill>
                  <a:schemeClr val="tx1"/>
                </a:solidFill>
                <a:latin typeface="+mn-lt"/>
                <a:ea typeface="+mn-ea"/>
                <a:cs typeface="+mn-cs"/>
              </a:rPr>
              <a:t>, работавший по ул. Лонг Акр, 79 (вторая дверь от ул. </a:t>
            </a:r>
            <a:r>
              <a:rPr lang="ru-RU" sz="1200" b="0" i="0" kern="1200" dirty="0" err="1" smtClean="0">
                <a:solidFill>
                  <a:schemeClr val="tx1"/>
                </a:solidFill>
                <a:latin typeface="+mn-lt"/>
                <a:ea typeface="+mn-ea"/>
                <a:cs typeface="+mn-cs"/>
              </a:rPr>
              <a:t>Друри-Лейн</a:t>
            </a:r>
            <a:r>
              <a:rPr lang="ru-RU" sz="1200" b="0" i="0" kern="1200" dirty="0" smtClean="0">
                <a:solidFill>
                  <a:schemeClr val="tx1"/>
                </a:solidFill>
                <a:latin typeface="+mn-lt"/>
                <a:ea typeface="+mn-ea"/>
                <a:cs typeface="+mn-cs"/>
              </a:rPr>
              <a:t>), Лондон, изготавливал рекламные </a:t>
            </a:r>
            <a:r>
              <a:rPr lang="ru-RU" sz="1200" b="0" i="0" kern="1200" dirty="0" err="1" smtClean="0">
                <a:solidFill>
                  <a:schemeClr val="tx1"/>
                </a:solidFill>
                <a:latin typeface="+mn-lt"/>
                <a:ea typeface="+mn-ea"/>
                <a:cs typeface="+mn-cs"/>
              </a:rPr>
              <a:t>токены</a:t>
            </a:r>
            <a:r>
              <a:rPr lang="ru-RU" sz="1200" b="0" i="0" kern="1200" dirty="0" smtClean="0">
                <a:solidFill>
                  <a:schemeClr val="tx1"/>
                </a:solidFill>
                <a:latin typeface="+mn-lt"/>
                <a:ea typeface="+mn-ea"/>
                <a:cs typeface="+mn-cs"/>
              </a:rPr>
              <a:t>, на которых сообщалось, что он являе­тся единственным обладателем права на продажу болеутоляющих ожерелий (</a:t>
            </a:r>
            <a:r>
              <a:rPr lang="ru-RU" sz="1200" b="0" i="0" kern="1200" dirty="0" err="1" smtClean="0">
                <a:solidFill>
                  <a:schemeClr val="tx1"/>
                </a:solidFill>
                <a:latin typeface="+mn-lt"/>
                <a:ea typeface="+mn-ea"/>
                <a:cs typeface="+mn-cs"/>
              </a:rPr>
              <a:t>anodyne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necklace</a:t>
            </a:r>
            <a:r>
              <a:rPr lang="ru-RU" sz="1200" b="0" i="0" kern="1200" dirty="0" smtClean="0">
                <a:solidFill>
                  <a:schemeClr val="tx1"/>
                </a:solidFill>
                <a:latin typeface="+mn-lt"/>
                <a:ea typeface="+mn-ea"/>
                <a:cs typeface="+mn-cs"/>
              </a:rPr>
              <a:t>) для детей, у которых режутся зубы, а также единоличным владельцем популярных глистогонных конфет на основе сухофруктов</a:t>
            </a:r>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18</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Там на одной из денежных купюр периода Веймарской респуб­лики достоинством 50 пфеннигов был изображен Иоганн </a:t>
            </a:r>
            <a:r>
              <a:rPr lang="ru-RU" sz="1200" b="0" i="0" kern="1200" dirty="0" err="1" smtClean="0">
                <a:solidFill>
                  <a:schemeClr val="tx1"/>
                </a:solidFill>
                <a:latin typeface="+mn-lt"/>
                <a:ea typeface="+mn-ea"/>
                <a:cs typeface="+mn-cs"/>
              </a:rPr>
              <a:t>Айзенбарт</a:t>
            </a:r>
            <a:r>
              <a:rPr lang="ru-RU" sz="1200" b="0" i="0" kern="1200" dirty="0" smtClean="0">
                <a:solidFill>
                  <a:schemeClr val="tx1"/>
                </a:solidFill>
                <a:latin typeface="+mn-lt"/>
                <a:ea typeface="+mn-ea"/>
                <a:cs typeface="+mn-cs"/>
              </a:rPr>
              <a:t> (нем. </a:t>
            </a:r>
            <a:r>
              <a:rPr lang="ru-RU" sz="1200" b="0" i="0" kern="1200" dirty="0" err="1" smtClean="0">
                <a:solidFill>
                  <a:schemeClr val="tx1"/>
                </a:solidFill>
                <a:latin typeface="+mn-lt"/>
                <a:ea typeface="+mn-ea"/>
                <a:cs typeface="+mn-cs"/>
              </a:rPr>
              <a:t>Johann</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Andreas</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Eisenbarth</a:t>
            </a:r>
            <a:r>
              <a:rPr lang="ru-RU" sz="1200" b="0" i="0" kern="1200" dirty="0" smtClean="0">
                <a:solidFill>
                  <a:schemeClr val="tx1"/>
                </a:solidFill>
                <a:latin typeface="+mn-lt"/>
                <a:ea typeface="+mn-ea"/>
                <a:cs typeface="+mn-cs"/>
              </a:rPr>
              <a:t>; 1663–1727) с бутылью лекарства, окруженный толпой горожан (</a:t>
            </a:r>
            <a:r>
              <a:rPr lang="ru-RU" sz="1200" b="0" i="0" kern="1200" dirty="0" err="1" smtClean="0">
                <a:solidFill>
                  <a:schemeClr val="tx1"/>
                </a:solidFill>
                <a:latin typeface="+mn-lt"/>
                <a:ea typeface="+mn-ea"/>
                <a:cs typeface="+mn-cs"/>
              </a:rPr>
              <a:t>Грибанов</a:t>
            </a:r>
            <a:r>
              <a:rPr lang="ru-RU" sz="1200" b="0" i="0" kern="1200" dirty="0" smtClean="0">
                <a:solidFill>
                  <a:schemeClr val="tx1"/>
                </a:solidFill>
                <a:latin typeface="+mn-lt"/>
                <a:ea typeface="+mn-ea"/>
                <a:cs typeface="+mn-cs"/>
              </a:rPr>
              <a:t> Э.Д., 1991). Вместе со своей свитой, в которую входили даже комедианты, он переезжал из города в город, останавливался на базарных площадях, где лечил всех желающих. Со временем его фигура благодаря шумному сопровождению и постоян­ной саморекламе в немецком фольклоре приобрела сатирическое значение. Например, на купюре с его изображением были нанесены слова из шуточного стихотворения: «</a:t>
            </a:r>
            <a:r>
              <a:rPr lang="ru-RU" sz="1200" b="0" i="0" kern="1200" dirty="0" err="1" smtClean="0">
                <a:solidFill>
                  <a:schemeClr val="tx1"/>
                </a:solidFill>
                <a:latin typeface="+mn-lt"/>
                <a:ea typeface="+mn-ea"/>
                <a:cs typeface="+mn-cs"/>
              </a:rPr>
              <a:t>Ich</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bin</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der</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Doktor</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Eisenbarth</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Kurir</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die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Leut</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nach</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meiner</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Art</a:t>
            </a:r>
            <a:r>
              <a:rPr lang="ru-RU" sz="1200" b="0" i="0" kern="1200" dirty="0" smtClean="0">
                <a:solidFill>
                  <a:schemeClr val="tx1"/>
                </a:solidFill>
                <a:latin typeface="+mn-lt"/>
                <a:ea typeface="+mn-ea"/>
                <a:cs typeface="+mn-cs"/>
              </a:rPr>
              <a:t>» (Зовусь я доктор </a:t>
            </a:r>
            <a:r>
              <a:rPr lang="ru-RU" sz="1200" b="0" i="0" kern="1200" dirty="0" err="1" smtClean="0">
                <a:solidFill>
                  <a:schemeClr val="tx1"/>
                </a:solidFill>
                <a:latin typeface="+mn-lt"/>
                <a:ea typeface="+mn-ea"/>
                <a:cs typeface="+mn-cs"/>
              </a:rPr>
              <a:t>Айзенбарт</a:t>
            </a:r>
            <a:r>
              <a:rPr lang="ru-RU" sz="1200" b="0" i="0" kern="1200" dirty="0" smtClean="0">
                <a:solidFill>
                  <a:schemeClr val="tx1"/>
                </a:solidFill>
                <a:latin typeface="+mn-lt"/>
                <a:ea typeface="+mn-ea"/>
                <a:cs typeface="+mn-cs"/>
              </a:rPr>
              <a:t>  лечу любого, как могу). На другой купюре такого же достоинства был размещен портрет еще одного фармацевта и алхимика ? Иоган­на Фридриха </a:t>
            </a:r>
            <a:r>
              <a:rPr lang="ru-RU" sz="1200" b="0" i="0" kern="1200" dirty="0" err="1" smtClean="0">
                <a:solidFill>
                  <a:schemeClr val="tx1"/>
                </a:solidFill>
                <a:latin typeface="+mn-lt"/>
                <a:ea typeface="+mn-ea"/>
                <a:cs typeface="+mn-cs"/>
              </a:rPr>
              <a:t>Беттгера</a:t>
            </a:r>
            <a:r>
              <a:rPr lang="ru-RU" sz="1200" b="0" i="0" kern="1200" dirty="0" smtClean="0">
                <a:solidFill>
                  <a:schemeClr val="tx1"/>
                </a:solidFill>
                <a:latin typeface="+mn-lt"/>
                <a:ea typeface="+mn-ea"/>
                <a:cs typeface="+mn-cs"/>
              </a:rPr>
              <a:t> (нем. </a:t>
            </a:r>
            <a:r>
              <a:rPr lang="ru-RU" sz="1200" b="0" i="0" kern="1200" dirty="0" err="1" smtClean="0">
                <a:solidFill>
                  <a:schemeClr val="tx1"/>
                </a:solidFill>
                <a:latin typeface="+mn-lt"/>
                <a:ea typeface="+mn-ea"/>
                <a:cs typeface="+mn-cs"/>
              </a:rPr>
              <a:t>Johann</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Friedrich</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B?ttger</a:t>
            </a:r>
            <a:r>
              <a:rPr lang="ru-RU" sz="1200" b="0" i="0" kern="1200" dirty="0" smtClean="0">
                <a:solidFill>
                  <a:schemeClr val="tx1"/>
                </a:solidFill>
                <a:latin typeface="+mn-lt"/>
                <a:ea typeface="+mn-ea"/>
                <a:cs typeface="+mn-cs"/>
              </a:rPr>
              <a:t>; 1682–1719), который первым в Европе открыл способ изготовления фарфора из </a:t>
            </a:r>
            <a:r>
              <a:rPr lang="ru-RU" sz="1200" b="0" i="0" kern="1200" dirty="0" err="1" smtClean="0">
                <a:solidFill>
                  <a:schemeClr val="tx1"/>
                </a:solidFill>
                <a:latin typeface="+mn-lt"/>
                <a:ea typeface="+mn-ea"/>
                <a:cs typeface="+mn-cs"/>
              </a:rPr>
              <a:t>бурокрасной</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мейскинской</a:t>
            </a:r>
            <a:r>
              <a:rPr lang="ru-RU" sz="1200" b="0" i="0" kern="1200" dirty="0" smtClean="0">
                <a:solidFill>
                  <a:schemeClr val="tx1"/>
                </a:solidFill>
                <a:latin typeface="+mn-lt"/>
                <a:ea typeface="+mn-ea"/>
                <a:cs typeface="+mn-cs"/>
              </a:rPr>
              <a:t> глины.</a:t>
            </a:r>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20</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В </a:t>
            </a:r>
            <a:r>
              <a:rPr lang="ru-RU" dirty="0" err="1" smtClean="0"/>
              <a:t>россии</a:t>
            </a:r>
            <a:r>
              <a:rPr lang="ru-RU" dirty="0" smtClean="0"/>
              <a:t> до революции провизоры</a:t>
            </a:r>
            <a:r>
              <a:rPr lang="ru-RU" baseline="0" dirty="0" smtClean="0"/>
              <a:t> не имели права носить лекарские знаки – для них был учрежден иной знак – серебряный герб российской империи (как и на лекарском знаке), но вместо чаши и двух змей внизу герба была помещена большая </a:t>
            </a:r>
            <a:r>
              <a:rPr lang="ru-RU" baseline="0" dirty="0" err="1" smtClean="0"/>
              <a:t>вензелевидная</a:t>
            </a:r>
            <a:r>
              <a:rPr lang="ru-RU" baseline="0" dirty="0" smtClean="0"/>
              <a:t> буква П покрытая позолотой. Размер был такой же как у лекарей.</a:t>
            </a:r>
            <a:endParaRPr lang="ru-RU" dirty="0"/>
          </a:p>
        </p:txBody>
      </p:sp>
      <p:sp>
        <p:nvSpPr>
          <p:cNvPr id="4" name="Номер слайда 3"/>
          <p:cNvSpPr>
            <a:spLocks noGrp="1"/>
          </p:cNvSpPr>
          <p:nvPr>
            <p:ph type="sldNum" sz="quarter" idx="10"/>
          </p:nvPr>
        </p:nvSpPr>
        <p:spPr/>
        <p:txBody>
          <a:bodyPr/>
          <a:lstStyle/>
          <a:p>
            <a:fld id="{4E8FC120-7501-45AB-A070-D68DB6EEE763}" type="slidenum">
              <a:rPr lang="ru-RU" smtClean="0"/>
              <a:pPr/>
              <a:t>22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5/11/2011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5/11/2011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5/11/2011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EAF463A-BC7C-46EE-9F1E-7F377CCA4891}" type="datetimeFigureOut">
              <a:rPr lang="en-US" smtClean="0"/>
              <a:pPr/>
              <a:t>5/11/2011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EAF463A-BC7C-46EE-9F1E-7F377CCA4891}" type="datetimeFigureOut">
              <a:rPr lang="en-US" smtClean="0"/>
              <a:pPr/>
              <a:t>5/11/2011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EAF463A-BC7C-46EE-9F1E-7F377CCA4891}" type="datetimeFigureOut">
              <a:rPr lang="en-US" smtClean="0"/>
              <a:pPr/>
              <a:t>5/11/2011</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5/11/2011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5/11/2011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5/11/2011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5/11/2011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5/11/2011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5/11/2011</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gif"/><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gif"/><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3.gif"/></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1\Рабочий стол\128751683094p8jk.jpg"/>
          <p:cNvPicPr>
            <a:picLocks noChangeAspect="1" noChangeArrowheads="1"/>
          </p:cNvPicPr>
          <p:nvPr/>
        </p:nvPicPr>
        <p:blipFill>
          <a:blip r:embed="rId3" cstate="print"/>
          <a:srcRect/>
          <a:stretch>
            <a:fillRect/>
          </a:stretch>
        </p:blipFill>
        <p:spPr bwMode="auto">
          <a:xfrm>
            <a:off x="1981199" y="3124200"/>
            <a:ext cx="5441061" cy="3429000"/>
          </a:xfrm>
          <a:prstGeom prst="rect">
            <a:avLst/>
          </a:prstGeom>
          <a:noFill/>
        </p:spPr>
      </p:pic>
      <p:sp>
        <p:nvSpPr>
          <p:cNvPr id="6" name="Прямоугольник 5"/>
          <p:cNvSpPr/>
          <p:nvPr/>
        </p:nvSpPr>
        <p:spPr>
          <a:xfrm>
            <a:off x="381000" y="381001"/>
            <a:ext cx="8305800" cy="2585323"/>
          </a:xfrm>
          <a:prstGeom prst="rect">
            <a:avLst/>
          </a:prstGeom>
          <a:solidFill>
            <a:schemeClr val="bg1"/>
          </a:solidFill>
          <a:ln>
            <a:noFill/>
          </a:ln>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5400" b="1" cap="all" dirty="0" smtClean="0">
                <a:ln w="0"/>
                <a:solidFill>
                  <a:schemeClr val="tx1">
                    <a:lumMod val="95000"/>
                  </a:schemeClr>
                </a:solidFill>
                <a:effectLst>
                  <a:reflection blurRad="12700" stA="50000" endPos="50000" dist="5000" dir="5400000" sy="-100000" rotWithShape="0"/>
                </a:effectLst>
              </a:rPr>
              <a:t>Фармацевтическая символика - история и современность.</a:t>
            </a:r>
            <a:endParaRPr lang="ru-RU" sz="5400" b="1" cap="all" dirty="0">
              <a:ln w="0"/>
              <a:solidFill>
                <a:schemeClr val="tx1">
                  <a:lumMod val="95000"/>
                </a:schemeClr>
              </a:solidFill>
              <a:effectLst>
                <a:reflection blurRad="12700" stA="50000" endPos="50000" dist="5000" dir="5400000" sy="-100000"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2620" y="152400"/>
            <a:ext cx="7438768" cy="923330"/>
          </a:xfrm>
          <a:prstGeom prst="rect">
            <a:avLst/>
          </a:prstGeom>
          <a:noFill/>
        </p:spPr>
        <p:txBody>
          <a:bodyPr wrap="square" lIns="91440" tIns="45720" rIns="91440" bIns="45720">
            <a:spAutoFit/>
          </a:bodyPr>
          <a:lstStyle/>
          <a:p>
            <a:pPr algn="ctr"/>
            <a:r>
              <a:rPr lang="ru-RU"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Медицинские эмблемы</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5" name="Прямоугольник 4"/>
          <p:cNvSpPr/>
          <p:nvPr/>
        </p:nvSpPr>
        <p:spPr>
          <a:xfrm>
            <a:off x="609600" y="1828800"/>
            <a:ext cx="3581399" cy="830997"/>
          </a:xfrm>
          <a:prstGeom prst="rect">
            <a:avLst/>
          </a:prstGeom>
          <a:noFill/>
        </p:spPr>
        <p:txBody>
          <a:bodyPr wrap="square" lIns="91440" tIns="45720" rIns="91440" bIns="45720">
            <a:spAutoFit/>
          </a:bodyPr>
          <a:lstStyle/>
          <a:p>
            <a:pPr algn="ctr"/>
            <a:r>
              <a:rPr lang="ru-RU" sz="48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ОБЩИЕ</a:t>
            </a:r>
            <a:endParaRPr lang="ru-RU" sz="48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6" name="Прямоугольник 5"/>
          <p:cNvSpPr/>
          <p:nvPr/>
        </p:nvSpPr>
        <p:spPr>
          <a:xfrm>
            <a:off x="5105400" y="1828800"/>
            <a:ext cx="2701252" cy="830997"/>
          </a:xfrm>
          <a:prstGeom prst="rect">
            <a:avLst/>
          </a:prstGeom>
          <a:noFill/>
        </p:spPr>
        <p:txBody>
          <a:bodyPr wrap="none" lIns="91440" tIns="45720" rIns="91440" bIns="45720">
            <a:spAutoFit/>
          </a:bodyPr>
          <a:lstStyle/>
          <a:p>
            <a:pPr algn="ctr"/>
            <a:r>
              <a:rPr lang="ru-RU" sz="48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ЧАСТНЫЕ</a:t>
            </a:r>
            <a:endParaRPr lang="ru-RU" sz="48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7" name="Стрелка углом вверх 16"/>
          <p:cNvSpPr/>
          <p:nvPr/>
        </p:nvSpPr>
        <p:spPr>
          <a:xfrm rot="10800000">
            <a:off x="2438400" y="990600"/>
            <a:ext cx="1981200" cy="990600"/>
          </a:xfrm>
          <a:prstGeom prst="ben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трелка углом вверх 19"/>
          <p:cNvSpPr/>
          <p:nvPr/>
        </p:nvSpPr>
        <p:spPr>
          <a:xfrm rot="10800000" flipH="1">
            <a:off x="4377324" y="990598"/>
            <a:ext cx="2097949" cy="990602"/>
          </a:xfrm>
          <a:prstGeom prst="ben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TextBox 21"/>
          <p:cNvSpPr txBox="1"/>
          <p:nvPr/>
        </p:nvSpPr>
        <p:spPr>
          <a:xfrm>
            <a:off x="990601" y="2819400"/>
            <a:ext cx="3810000" cy="3416320"/>
          </a:xfrm>
          <a:prstGeom prst="rect">
            <a:avLst/>
          </a:prstGeom>
          <a:noFill/>
        </p:spPr>
        <p:txBody>
          <a:bodyPr wrap="square" rtlCol="0">
            <a:spAutoFit/>
          </a:bodyPr>
          <a:lstStyle/>
          <a:p>
            <a:pPr>
              <a:buFont typeface="Arial" pitchFamily="34" charset="0"/>
              <a:buChar char="•"/>
            </a:pPr>
            <a:r>
              <a:rPr lang="ru-RU" i="1" dirty="0" smtClean="0"/>
              <a:t>ЗМЕЯ</a:t>
            </a:r>
          </a:p>
          <a:p>
            <a:pPr>
              <a:buFont typeface="Arial" pitchFamily="34" charset="0"/>
              <a:buChar char="•"/>
            </a:pPr>
            <a:r>
              <a:rPr lang="ru-RU" i="1" dirty="0" smtClean="0"/>
              <a:t>ЗМЕЯ ОБВИВАЮЩАЯ ПОСОХ</a:t>
            </a:r>
          </a:p>
          <a:p>
            <a:pPr>
              <a:buFont typeface="Arial" pitchFamily="34" charset="0"/>
              <a:buChar char="•"/>
            </a:pPr>
            <a:r>
              <a:rPr lang="ru-RU" i="1" dirty="0" smtClean="0"/>
              <a:t>ЗМЕЯ С ЧАШЕЙ</a:t>
            </a:r>
          </a:p>
          <a:p>
            <a:pPr>
              <a:buFont typeface="Arial" pitchFamily="34" charset="0"/>
              <a:buChar char="•"/>
            </a:pPr>
            <a:r>
              <a:rPr lang="ru-RU" i="1" dirty="0" smtClean="0"/>
              <a:t>ЗМЕЯ ОБВИВАЮЩАЯ ТРЕНОЖНИК АППОЛОНА</a:t>
            </a:r>
          </a:p>
          <a:p>
            <a:pPr>
              <a:buFont typeface="Arial" pitchFamily="34" charset="0"/>
              <a:buChar char="•"/>
            </a:pPr>
            <a:r>
              <a:rPr lang="ru-RU" i="1" dirty="0" smtClean="0"/>
              <a:t>ЖЕЗЛ МЕРКУРИЯ С ДВУМЯ ЗМЕЯМИ</a:t>
            </a:r>
          </a:p>
          <a:p>
            <a:pPr>
              <a:buFont typeface="Arial" pitchFamily="34" charset="0"/>
              <a:buChar char="•"/>
            </a:pPr>
            <a:r>
              <a:rPr lang="ru-RU" i="1" dirty="0" smtClean="0"/>
              <a:t>СВЕЧА СО ЗМЕЕЙ</a:t>
            </a:r>
          </a:p>
          <a:p>
            <a:pPr>
              <a:buFont typeface="Arial" pitchFamily="34" charset="0"/>
              <a:buChar char="•"/>
            </a:pPr>
            <a:r>
              <a:rPr lang="ru-RU" i="1" dirty="0" smtClean="0"/>
              <a:t>ЗЕРКАЛО СО ЗМЕЕЙ</a:t>
            </a:r>
          </a:p>
          <a:p>
            <a:pPr>
              <a:buFont typeface="Arial" pitchFamily="34" charset="0"/>
              <a:buChar char="•"/>
            </a:pPr>
            <a:r>
              <a:rPr lang="ru-RU" i="1" dirty="0" smtClean="0"/>
              <a:t>АНКХ ИМХОТЕПА</a:t>
            </a:r>
          </a:p>
          <a:p>
            <a:pPr>
              <a:buFont typeface="Arial" pitchFamily="34" charset="0"/>
              <a:buChar char="•"/>
            </a:pPr>
            <a:r>
              <a:rPr lang="ru-RU" i="1" dirty="0" smtClean="0"/>
              <a:t>ГОРЯЩИЙ ФАКЕЛ</a:t>
            </a:r>
          </a:p>
          <a:p>
            <a:pPr>
              <a:buFont typeface="Arial" pitchFamily="34" charset="0"/>
              <a:buChar char="•"/>
            </a:pPr>
            <a:r>
              <a:rPr lang="ru-RU" i="1" dirty="0" smtClean="0"/>
              <a:t>ГОРЯЩУЮ СВЕЧУ</a:t>
            </a:r>
          </a:p>
          <a:p>
            <a:pPr>
              <a:buFont typeface="Arial" pitchFamily="34" charset="0"/>
              <a:buChar char="•"/>
            </a:pPr>
            <a:r>
              <a:rPr lang="ru-RU" i="1" dirty="0" smtClean="0"/>
              <a:t>СЕРДЦЕ НА РАСКРЫТОЙ ЛАДОНИ</a:t>
            </a:r>
            <a:endParaRPr lang="ru-RU" i="1" dirty="0"/>
          </a:p>
        </p:txBody>
      </p:sp>
      <p:sp>
        <p:nvSpPr>
          <p:cNvPr id="23" name="TextBox 22"/>
          <p:cNvSpPr txBox="1"/>
          <p:nvPr/>
        </p:nvSpPr>
        <p:spPr>
          <a:xfrm>
            <a:off x="5334000" y="2819400"/>
            <a:ext cx="3581400" cy="2308324"/>
          </a:xfrm>
          <a:prstGeom prst="rect">
            <a:avLst/>
          </a:prstGeom>
          <a:noFill/>
        </p:spPr>
        <p:txBody>
          <a:bodyPr wrap="square" rtlCol="0">
            <a:spAutoFit/>
          </a:bodyPr>
          <a:lstStyle/>
          <a:p>
            <a:r>
              <a:rPr lang="ru-RU" i="1" dirty="0" smtClean="0"/>
              <a:t>(ОТДЕЛЬНЫЕ ОТРАСЛИ)</a:t>
            </a:r>
          </a:p>
          <a:p>
            <a:pPr>
              <a:buFont typeface="Arial" pitchFamily="34" charset="0"/>
              <a:buChar char="•"/>
            </a:pPr>
            <a:r>
              <a:rPr lang="ru-RU" i="1" dirty="0" smtClean="0"/>
              <a:t>ПЕДИАТРИЧЕСКИЕ</a:t>
            </a:r>
          </a:p>
          <a:p>
            <a:pPr>
              <a:buFont typeface="Arial" pitchFamily="34" charset="0"/>
              <a:buChar char="•"/>
            </a:pPr>
            <a:r>
              <a:rPr lang="ru-RU" i="1" dirty="0" smtClean="0"/>
              <a:t>ВОЕННО-МЕДИЦИНСКИЕ</a:t>
            </a:r>
          </a:p>
          <a:p>
            <a:pPr>
              <a:buFont typeface="Arial" pitchFamily="34" charset="0"/>
              <a:buChar char="•"/>
            </a:pPr>
            <a:r>
              <a:rPr lang="ru-RU" i="1" dirty="0" smtClean="0"/>
              <a:t>ХИРУРГИЧЕСКИЕ</a:t>
            </a:r>
          </a:p>
          <a:p>
            <a:pPr>
              <a:buFont typeface="Arial" pitchFamily="34" charset="0"/>
              <a:buChar char="•"/>
            </a:pPr>
            <a:r>
              <a:rPr lang="ru-RU" i="1" dirty="0" smtClean="0">
                <a:solidFill>
                  <a:srgbClr val="FF0000"/>
                </a:solidFill>
              </a:rPr>
              <a:t>ФАРМАЦЕВТИЧЕСКИЕ</a:t>
            </a:r>
          </a:p>
          <a:p>
            <a:pPr>
              <a:buFont typeface="Arial" pitchFamily="34" charset="0"/>
              <a:buChar char="•"/>
            </a:pPr>
            <a:r>
              <a:rPr lang="ru-RU" i="1" dirty="0" smtClean="0">
                <a:solidFill>
                  <a:srgbClr val="FFFF00"/>
                </a:solidFill>
              </a:rPr>
              <a:t>РАЗЛИЧНЫХ СООБЩЕСТВ (ПРОТИВОТУБЕРКУЛЕЗНОЕ, ПРОТИВОМАЛЯРИЙНОЕ)</a:t>
            </a:r>
            <a:endParaRPr lang="ru-RU"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2000" fill="hold"/>
                                        <p:tgtEl>
                                          <p:spTgt spid="22"/>
                                        </p:tgtEl>
                                        <p:attrNameLst>
                                          <p:attrName>ppt_x</p:attrName>
                                        </p:attrNameLst>
                                      </p:cBhvr>
                                      <p:tavLst>
                                        <p:tav tm="0">
                                          <p:val>
                                            <p:strVal val="#ppt_x"/>
                                          </p:val>
                                        </p:tav>
                                        <p:tav tm="100000">
                                          <p:val>
                                            <p:strVal val="#ppt_x"/>
                                          </p:val>
                                        </p:tav>
                                      </p:tavLst>
                                    </p:anim>
                                    <p:anim calcmode="lin" valueType="num">
                                      <p:cBhvr additive="base">
                                        <p:cTn id="8" dur="20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2000" fill="hold"/>
                                        <p:tgtEl>
                                          <p:spTgt spid="23"/>
                                        </p:tgtEl>
                                        <p:attrNameLst>
                                          <p:attrName>ppt_x</p:attrName>
                                        </p:attrNameLst>
                                      </p:cBhvr>
                                      <p:tavLst>
                                        <p:tav tm="0">
                                          <p:val>
                                            <p:strVal val="#ppt_x"/>
                                          </p:val>
                                        </p:tav>
                                        <p:tav tm="100000">
                                          <p:val>
                                            <p:strVal val="#ppt_x"/>
                                          </p:val>
                                        </p:tav>
                                      </p:tavLst>
                                    </p:anim>
                                    <p:anim calcmode="lin" valueType="num">
                                      <p:cBhvr additive="base">
                                        <p:cTn id="14" dur="2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imvolika.info/assets/31/zmeja-8.gif"/>
          <p:cNvPicPr>
            <a:picLocks noChangeAspect="1" noChangeArrowheads="1"/>
          </p:cNvPicPr>
          <p:nvPr/>
        </p:nvPicPr>
        <p:blipFill>
          <a:blip r:embed="rId3" cstate="print"/>
          <a:srcRect/>
          <a:stretch>
            <a:fillRect/>
          </a:stretch>
        </p:blipFill>
        <p:spPr bwMode="auto">
          <a:xfrm>
            <a:off x="152400" y="0"/>
            <a:ext cx="2209799" cy="271050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076" name="Picture 4" descr="http://el-star.su/Dragonology/Library/Student-works/Grey-Malk-Med-Snake_files/1-web.jpg"/>
          <p:cNvPicPr>
            <a:picLocks noChangeAspect="1" noChangeArrowheads="1"/>
          </p:cNvPicPr>
          <p:nvPr/>
        </p:nvPicPr>
        <p:blipFill>
          <a:blip r:embed="rId4" cstate="print"/>
          <a:srcRect/>
          <a:stretch>
            <a:fillRect/>
          </a:stretch>
        </p:blipFill>
        <p:spPr bwMode="auto">
          <a:xfrm>
            <a:off x="3048000" y="228600"/>
            <a:ext cx="2600325" cy="25431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078" name="Picture 6" descr="http://bigpodarok.ru/imgbd/2009/06/22/b5498.jpg"/>
          <p:cNvPicPr>
            <a:picLocks noChangeAspect="1" noChangeArrowheads="1"/>
          </p:cNvPicPr>
          <p:nvPr/>
        </p:nvPicPr>
        <p:blipFill>
          <a:blip r:embed="rId5" cstate="print"/>
          <a:srcRect/>
          <a:stretch>
            <a:fillRect/>
          </a:stretch>
        </p:blipFill>
        <p:spPr bwMode="auto">
          <a:xfrm>
            <a:off x="6172200" y="381000"/>
            <a:ext cx="1981200" cy="300941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080" name="Picture 8" descr="http://1.bp.blogspot.com/_p7LSSnp3KmU/TAg_Qk9YJpI/AAAAAAAAAE0/5cUcbMk2kxE/s1600/caduceus_1_.gif"/>
          <p:cNvPicPr>
            <a:picLocks noChangeAspect="1" noChangeArrowheads="1"/>
          </p:cNvPicPr>
          <p:nvPr/>
        </p:nvPicPr>
        <p:blipFill>
          <a:blip r:embed="rId6" cstate="print"/>
          <a:srcRect/>
          <a:stretch>
            <a:fillRect/>
          </a:stretch>
        </p:blipFill>
        <p:spPr bwMode="auto">
          <a:xfrm>
            <a:off x="0" y="3276600"/>
            <a:ext cx="2895600" cy="2872101"/>
          </a:xfrm>
          <a:prstGeom prst="rect">
            <a:avLst/>
          </a:prstGeom>
          <a:noFill/>
        </p:spPr>
      </p:pic>
      <p:pic>
        <p:nvPicPr>
          <p:cNvPr id="3082" name="Picture 10" descr="http://static.diary.ru/userdir/9/3/4/2/93425/33886504.jpg"/>
          <p:cNvPicPr>
            <a:picLocks noChangeAspect="1" noChangeArrowheads="1"/>
          </p:cNvPicPr>
          <p:nvPr/>
        </p:nvPicPr>
        <p:blipFill>
          <a:blip r:embed="rId7" cstate="print"/>
          <a:srcRect/>
          <a:stretch>
            <a:fillRect/>
          </a:stretch>
        </p:blipFill>
        <p:spPr bwMode="auto">
          <a:xfrm>
            <a:off x="2971800" y="3200400"/>
            <a:ext cx="2708475" cy="33087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084" name="Picture 12" descr="http://msmsu.notamedia.ru/userdata/manual/images/gerb02.jpg"/>
          <p:cNvPicPr>
            <a:picLocks noChangeAspect="1" noChangeArrowheads="1"/>
          </p:cNvPicPr>
          <p:nvPr/>
        </p:nvPicPr>
        <p:blipFill>
          <a:blip r:embed="rId8" cstate="print"/>
          <a:srcRect/>
          <a:stretch>
            <a:fillRect/>
          </a:stretch>
        </p:blipFill>
        <p:spPr bwMode="auto">
          <a:xfrm>
            <a:off x="5791200" y="3429000"/>
            <a:ext cx="2857500" cy="3086101"/>
          </a:xfrm>
          <a:prstGeom prst="rect">
            <a:avLst/>
          </a:prstGeom>
          <a:noFill/>
        </p:spPr>
      </p:pic>
      <p:pic>
        <p:nvPicPr>
          <p:cNvPr id="8" name="Picture 2" descr="http://medical-portal.taba.ru/image/show_original/18054/image.jpg"/>
          <p:cNvPicPr>
            <a:picLocks noChangeAspect="1" noChangeArrowheads="1"/>
          </p:cNvPicPr>
          <p:nvPr/>
        </p:nvPicPr>
        <p:blipFill>
          <a:blip r:embed="rId9" cstate="print"/>
          <a:srcRect/>
          <a:stretch>
            <a:fillRect/>
          </a:stretch>
        </p:blipFill>
        <p:spPr bwMode="auto">
          <a:xfrm>
            <a:off x="3200400" y="1066800"/>
            <a:ext cx="2857500" cy="3810000"/>
          </a:xfrm>
          <a:prstGeom prst="rect">
            <a:avLst/>
          </a:prstGeom>
          <a:noFill/>
        </p:spPr>
      </p:pic>
      <p:pic>
        <p:nvPicPr>
          <p:cNvPr id="9" name="Picture 4" descr="http://angelsplace.perso.sfr.fr/Egypte/CroixEgypt.jpg"/>
          <p:cNvPicPr>
            <a:picLocks noChangeAspect="1" noChangeArrowheads="1"/>
          </p:cNvPicPr>
          <p:nvPr/>
        </p:nvPicPr>
        <p:blipFill>
          <a:blip r:embed="rId10" cstate="print"/>
          <a:srcRect/>
          <a:stretch>
            <a:fillRect/>
          </a:stretch>
        </p:blipFill>
        <p:spPr bwMode="auto">
          <a:xfrm>
            <a:off x="6172200" y="1295400"/>
            <a:ext cx="2438400" cy="4064001"/>
          </a:xfrm>
          <a:prstGeom prst="rect">
            <a:avLst/>
          </a:prstGeom>
          <a:noFill/>
        </p:spPr>
      </p:pic>
      <p:pic>
        <p:nvPicPr>
          <p:cNvPr id="12290" name="Picture 2" descr="http://www.talariaenterprises.com/images3/6417a.jpg"/>
          <p:cNvPicPr>
            <a:picLocks noChangeAspect="1" noChangeArrowheads="1"/>
          </p:cNvPicPr>
          <p:nvPr/>
        </p:nvPicPr>
        <p:blipFill>
          <a:blip r:embed="rId11" cstate="print"/>
          <a:srcRect/>
          <a:stretch>
            <a:fillRect/>
          </a:stretch>
        </p:blipFill>
        <p:spPr bwMode="auto">
          <a:xfrm>
            <a:off x="228600" y="762000"/>
            <a:ext cx="2495550" cy="4800601"/>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3000" fill="hold"/>
                                        <p:tgtEl>
                                          <p:spTgt spid="3074"/>
                                        </p:tgtEl>
                                        <p:attrNameLst>
                                          <p:attrName>ppt_x</p:attrName>
                                        </p:attrNameLst>
                                      </p:cBhvr>
                                      <p:tavLst>
                                        <p:tav tm="0">
                                          <p:val>
                                            <p:strVal val="#ppt_x"/>
                                          </p:val>
                                        </p:tav>
                                        <p:tav tm="100000">
                                          <p:val>
                                            <p:strVal val="#ppt_x"/>
                                          </p:val>
                                        </p:tav>
                                      </p:tavLst>
                                    </p:anim>
                                    <p:anim calcmode="lin" valueType="num">
                                      <p:cBhvr additive="base">
                                        <p:cTn id="8" dur="3000" fill="hold"/>
                                        <p:tgtEl>
                                          <p:spTgt spid="307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76"/>
                                        </p:tgtEl>
                                        <p:attrNameLst>
                                          <p:attrName>style.visibility</p:attrName>
                                        </p:attrNameLst>
                                      </p:cBhvr>
                                      <p:to>
                                        <p:strVal val="visible"/>
                                      </p:to>
                                    </p:set>
                                    <p:anim calcmode="lin" valueType="num">
                                      <p:cBhvr additive="base">
                                        <p:cTn id="11" dur="3000" fill="hold"/>
                                        <p:tgtEl>
                                          <p:spTgt spid="3076"/>
                                        </p:tgtEl>
                                        <p:attrNameLst>
                                          <p:attrName>ppt_x</p:attrName>
                                        </p:attrNameLst>
                                      </p:cBhvr>
                                      <p:tavLst>
                                        <p:tav tm="0">
                                          <p:val>
                                            <p:strVal val="#ppt_x"/>
                                          </p:val>
                                        </p:tav>
                                        <p:tav tm="100000">
                                          <p:val>
                                            <p:strVal val="#ppt_x"/>
                                          </p:val>
                                        </p:tav>
                                      </p:tavLst>
                                    </p:anim>
                                    <p:anim calcmode="lin" valueType="num">
                                      <p:cBhvr additive="base">
                                        <p:cTn id="12" dur="3000" fill="hold"/>
                                        <p:tgtEl>
                                          <p:spTgt spid="3076"/>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078"/>
                                        </p:tgtEl>
                                        <p:attrNameLst>
                                          <p:attrName>style.visibility</p:attrName>
                                        </p:attrNameLst>
                                      </p:cBhvr>
                                      <p:to>
                                        <p:strVal val="visible"/>
                                      </p:to>
                                    </p:set>
                                    <p:anim calcmode="lin" valueType="num">
                                      <p:cBhvr additive="base">
                                        <p:cTn id="15" dur="3000" fill="hold"/>
                                        <p:tgtEl>
                                          <p:spTgt spid="3078"/>
                                        </p:tgtEl>
                                        <p:attrNameLst>
                                          <p:attrName>ppt_x</p:attrName>
                                        </p:attrNameLst>
                                      </p:cBhvr>
                                      <p:tavLst>
                                        <p:tav tm="0">
                                          <p:val>
                                            <p:strVal val="#ppt_x"/>
                                          </p:val>
                                        </p:tav>
                                        <p:tav tm="100000">
                                          <p:val>
                                            <p:strVal val="#ppt_x"/>
                                          </p:val>
                                        </p:tav>
                                      </p:tavLst>
                                    </p:anim>
                                    <p:anim calcmode="lin" valueType="num">
                                      <p:cBhvr additive="base">
                                        <p:cTn id="16" dur="3000" fill="hold"/>
                                        <p:tgtEl>
                                          <p:spTgt spid="307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080"/>
                                        </p:tgtEl>
                                        <p:attrNameLst>
                                          <p:attrName>style.visibility</p:attrName>
                                        </p:attrNameLst>
                                      </p:cBhvr>
                                      <p:to>
                                        <p:strVal val="visible"/>
                                      </p:to>
                                    </p:set>
                                    <p:anim calcmode="lin" valueType="num">
                                      <p:cBhvr additive="base">
                                        <p:cTn id="19" dur="3000" fill="hold"/>
                                        <p:tgtEl>
                                          <p:spTgt spid="3080"/>
                                        </p:tgtEl>
                                        <p:attrNameLst>
                                          <p:attrName>ppt_x</p:attrName>
                                        </p:attrNameLst>
                                      </p:cBhvr>
                                      <p:tavLst>
                                        <p:tav tm="0">
                                          <p:val>
                                            <p:strVal val="#ppt_x"/>
                                          </p:val>
                                        </p:tav>
                                        <p:tav tm="100000">
                                          <p:val>
                                            <p:strVal val="#ppt_x"/>
                                          </p:val>
                                        </p:tav>
                                      </p:tavLst>
                                    </p:anim>
                                    <p:anim calcmode="lin" valueType="num">
                                      <p:cBhvr additive="base">
                                        <p:cTn id="20" dur="3000" fill="hold"/>
                                        <p:tgtEl>
                                          <p:spTgt spid="3080"/>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3082"/>
                                        </p:tgtEl>
                                        <p:attrNameLst>
                                          <p:attrName>style.visibility</p:attrName>
                                        </p:attrNameLst>
                                      </p:cBhvr>
                                      <p:to>
                                        <p:strVal val="visible"/>
                                      </p:to>
                                    </p:set>
                                    <p:anim calcmode="lin" valueType="num">
                                      <p:cBhvr additive="base">
                                        <p:cTn id="23" dur="3000" fill="hold"/>
                                        <p:tgtEl>
                                          <p:spTgt spid="3082"/>
                                        </p:tgtEl>
                                        <p:attrNameLst>
                                          <p:attrName>ppt_x</p:attrName>
                                        </p:attrNameLst>
                                      </p:cBhvr>
                                      <p:tavLst>
                                        <p:tav tm="0">
                                          <p:val>
                                            <p:strVal val="#ppt_x"/>
                                          </p:val>
                                        </p:tav>
                                        <p:tav tm="100000">
                                          <p:val>
                                            <p:strVal val="#ppt_x"/>
                                          </p:val>
                                        </p:tav>
                                      </p:tavLst>
                                    </p:anim>
                                    <p:anim calcmode="lin" valueType="num">
                                      <p:cBhvr additive="base">
                                        <p:cTn id="24" dur="3000" fill="hold"/>
                                        <p:tgtEl>
                                          <p:spTgt spid="3082"/>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3084"/>
                                        </p:tgtEl>
                                        <p:attrNameLst>
                                          <p:attrName>style.visibility</p:attrName>
                                        </p:attrNameLst>
                                      </p:cBhvr>
                                      <p:to>
                                        <p:strVal val="visible"/>
                                      </p:to>
                                    </p:set>
                                    <p:anim calcmode="lin" valueType="num">
                                      <p:cBhvr additive="base">
                                        <p:cTn id="27" dur="3000" fill="hold"/>
                                        <p:tgtEl>
                                          <p:spTgt spid="3084"/>
                                        </p:tgtEl>
                                        <p:attrNameLst>
                                          <p:attrName>ppt_x</p:attrName>
                                        </p:attrNameLst>
                                      </p:cBhvr>
                                      <p:tavLst>
                                        <p:tav tm="0">
                                          <p:val>
                                            <p:strVal val="#ppt_x"/>
                                          </p:val>
                                        </p:tav>
                                        <p:tav tm="100000">
                                          <p:val>
                                            <p:strVal val="#ppt_x"/>
                                          </p:val>
                                        </p:tav>
                                      </p:tavLst>
                                    </p:anim>
                                    <p:anim calcmode="lin" valueType="num">
                                      <p:cBhvr additive="base">
                                        <p:cTn id="28" dur="3000" fill="hold"/>
                                        <p:tgtEl>
                                          <p:spTgt spid="3084"/>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2290"/>
                                        </p:tgtEl>
                                        <p:attrNameLst>
                                          <p:attrName>style.visibility</p:attrName>
                                        </p:attrNameLst>
                                      </p:cBhvr>
                                      <p:to>
                                        <p:strVal val="visible"/>
                                      </p:to>
                                    </p:set>
                                    <p:animEffect transition="in" filter="blinds(horizontal)">
                                      <p:cBhvr>
                                        <p:cTn id="33" dur="3000"/>
                                        <p:tgtEl>
                                          <p:spTgt spid="12290"/>
                                        </p:tgtEl>
                                      </p:cBhvr>
                                    </p:animEffect>
                                  </p:childTnLst>
                                </p:cTn>
                              </p:par>
                              <p:par>
                                <p:cTn id="34" presetID="3" presetClass="entr" presetSubtype="1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linds(horizontal)">
                                      <p:cBhvr>
                                        <p:cTn id="36" dur="3000"/>
                                        <p:tgtEl>
                                          <p:spTgt spid="8"/>
                                        </p:tgtEl>
                                      </p:cBhvr>
                                    </p:animEffect>
                                  </p:childTnLst>
                                </p:cTn>
                              </p:par>
                              <p:par>
                                <p:cTn id="37" presetID="3" presetClass="entr" presetSubtype="1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linds(horizontal)">
                                      <p:cBhvr>
                                        <p:cTn id="39"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imvolika.info/assets/31/zmeja-8.gif"/>
          <p:cNvPicPr>
            <a:picLocks noChangeAspect="1" noChangeArrowheads="1"/>
          </p:cNvPicPr>
          <p:nvPr/>
        </p:nvPicPr>
        <p:blipFill>
          <a:blip r:embed="rId3" cstate="print"/>
          <a:srcRect/>
          <a:stretch>
            <a:fillRect/>
          </a:stretch>
        </p:blipFill>
        <p:spPr bwMode="auto">
          <a:xfrm>
            <a:off x="0" y="838200"/>
            <a:ext cx="4162283" cy="51054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Прямоугольник 4"/>
          <p:cNvSpPr/>
          <p:nvPr/>
        </p:nvSpPr>
        <p:spPr>
          <a:xfrm>
            <a:off x="4191000" y="304800"/>
            <a:ext cx="4953000" cy="6370975"/>
          </a:xfrm>
          <a:prstGeom prst="rect">
            <a:avLst/>
          </a:prstGeom>
        </p:spPr>
        <p:txBody>
          <a:bodyPr wrap="square">
            <a:spAutoFit/>
          </a:bodyPr>
          <a:lstStyle/>
          <a:p>
            <a:pPr>
              <a:buFont typeface="Arial" pitchFamily="34" charset="0"/>
              <a:buChar char="•"/>
            </a:pPr>
            <a:r>
              <a:rPr lang="ru-RU" sz="2400" b="1" dirty="0" smtClean="0"/>
              <a:t>Первые изображения змей, используемые в качестве символа медицины были датированы II тысячелетием до нашей эры</a:t>
            </a:r>
            <a:r>
              <a:rPr lang="ru-RU" sz="2400" b="1" dirty="0" smtClean="0"/>
              <a:t>.</a:t>
            </a:r>
          </a:p>
          <a:p>
            <a:pPr>
              <a:buFont typeface="Arial" pitchFamily="34" charset="0"/>
              <a:buChar char="•"/>
            </a:pPr>
            <a:r>
              <a:rPr lang="ru-RU" sz="2400" b="1" dirty="0" smtClean="0"/>
              <a:t>Во </a:t>
            </a:r>
            <a:r>
              <a:rPr lang="ru-RU" sz="2400" b="1" dirty="0" smtClean="0"/>
              <a:t>время тотемизма и анимализма первобытные люди считали змей символом мудрости, знаний, бессмертия. </a:t>
            </a:r>
            <a:endParaRPr lang="ru-RU" sz="2400" b="1" dirty="0" smtClean="0"/>
          </a:p>
          <a:p>
            <a:pPr>
              <a:buFont typeface="Arial" pitchFamily="34" charset="0"/>
              <a:buChar char="•"/>
            </a:pPr>
            <a:r>
              <a:rPr lang="ru-RU" sz="2400" b="1" dirty="0" smtClean="0"/>
              <a:t>В </a:t>
            </a:r>
            <a:r>
              <a:rPr lang="ru-RU" sz="2400" b="1" dirty="0" smtClean="0"/>
              <a:t>мифологии многих народностей змея выступала в качестве символа добрых начал, оберегающих домашний очаг и обеспечивающих здоровье жителям дома. </a:t>
            </a:r>
            <a:endParaRPr lang="ru-RU" sz="2400" b="1" dirty="0" smtClean="0"/>
          </a:p>
          <a:p>
            <a:pPr>
              <a:buFont typeface="Arial" pitchFamily="34" charset="0"/>
              <a:buChar char="•"/>
            </a:pPr>
            <a:r>
              <a:rPr lang="ru-RU" sz="2400" b="1" dirty="0" smtClean="0"/>
              <a:t>Считалось </a:t>
            </a:r>
            <a:r>
              <a:rPr lang="ru-RU" sz="2400" b="1" dirty="0" smtClean="0"/>
              <a:t>также, что магическая сила змеи способна исцелить раны и обучить людей таинствам лекарского мастерства</a:t>
            </a:r>
            <a:r>
              <a:rPr lang="ru-RU" sz="2400" b="1" dirty="0" smtClean="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971800" y="1073879"/>
            <a:ext cx="6172200" cy="4770537"/>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effectLst/>
                <a:latin typeface="Arial" pitchFamily="34" charset="0"/>
                <a:cs typeface="Arial" pitchFamily="34" charset="0"/>
              </a:rPr>
              <a:t>Посох Асклепия</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effectLst/>
                <a:latin typeface="Arial" pitchFamily="34" charset="0"/>
                <a:cs typeface="Arial" pitchFamily="34" charset="0"/>
              </a:rPr>
              <a:t>Асклепий– был обучен кентавром </a:t>
            </a:r>
            <a:r>
              <a:rPr kumimoji="0" lang="ru-RU" sz="2000" b="0" i="0" u="none" strike="noStrike" cap="none" normalizeH="0" baseline="0" dirty="0" err="1" smtClean="0">
                <a:ln>
                  <a:noFill/>
                </a:ln>
                <a:effectLst/>
                <a:latin typeface="Arial" pitchFamily="34" charset="0"/>
                <a:cs typeface="Arial" pitchFamily="34" charset="0"/>
              </a:rPr>
              <a:t>Хироном</a:t>
            </a:r>
            <a:r>
              <a:rPr kumimoji="0" lang="ru-RU" sz="2000" b="0" i="0" u="none" strike="noStrike" cap="none" normalizeH="0" baseline="0" dirty="0" smtClean="0">
                <a:ln>
                  <a:noFill/>
                </a:ln>
                <a:effectLst/>
                <a:latin typeface="Arial" pitchFamily="34" charset="0"/>
                <a:cs typeface="Arial" pitchFamily="34" charset="0"/>
              </a:rPr>
              <a:t> искусству врачевания, в котором Асклепий весьма преуспел и обладал способностью воскрешать мёртвых.</a:t>
            </a:r>
          </a:p>
          <a:p>
            <a:pPr marL="0" marR="0" lvl="0" indent="0" algn="l" defTabSz="914400" rtl="0" eaLnBrk="0" fontAlgn="base" latinLnBrk="0" hangingPunct="0">
              <a:lnSpc>
                <a:spcPct val="100000"/>
              </a:lnSpc>
              <a:spcBef>
                <a:spcPct val="0"/>
              </a:spcBef>
              <a:spcAft>
                <a:spcPct val="0"/>
              </a:spcAft>
              <a:buClrTx/>
              <a:buSzTx/>
              <a:buFontTx/>
              <a:buNone/>
              <a:tabLst/>
            </a:pPr>
            <a:r>
              <a:rPr lang="ru-RU" sz="2000" dirty="0" smtClean="0">
                <a:latin typeface="Arial" pitchFamily="34" charset="0"/>
                <a:cs typeface="Arial" pitchFamily="34" charset="0"/>
              </a:rPr>
              <a:t>О</a:t>
            </a:r>
            <a:r>
              <a:rPr kumimoji="0" lang="ru-RU" sz="2000" b="0" i="0" u="none" strike="noStrike" cap="none" normalizeH="0" baseline="0" dirty="0" smtClean="0">
                <a:ln>
                  <a:noFill/>
                </a:ln>
                <a:effectLst/>
                <a:latin typeface="Arial" pitchFamily="34" charset="0"/>
                <a:cs typeface="Arial" pitchFamily="34" charset="0"/>
              </a:rPr>
              <a:t>днажды царь Крита пригласил Асклепия к себе во дворец, чтобы лекарь воскресил его погибшего сына. Когда врач, опираясь на посох, вошёл во дворец, к нему подползла змея. Асклепий убил змею, испугавшись, что она причинит ему вред. Но после этого к его посоху подползла ещё одна змея, во рту которой была какая-то трава. Асклепий решил, что это знак и, собрав траву, которая была принесена змеёй, он воскресил умершего юношу.</a:t>
            </a:r>
          </a:p>
        </p:txBody>
      </p:sp>
      <p:pic>
        <p:nvPicPr>
          <p:cNvPr id="38916" name="Picture 4" descr="http://dic.academic.ru/pictures/wiki/files/49/180px-Rod_of_Asclepius2.svg.png"/>
          <p:cNvPicPr>
            <a:picLocks noChangeAspect="1" noChangeArrowheads="1"/>
          </p:cNvPicPr>
          <p:nvPr/>
        </p:nvPicPr>
        <p:blipFill>
          <a:blip r:embed="rId3" cstate="print"/>
          <a:srcRect/>
          <a:stretch>
            <a:fillRect/>
          </a:stretch>
        </p:blipFill>
        <p:spPr bwMode="auto">
          <a:xfrm>
            <a:off x="609600" y="0"/>
            <a:ext cx="2243014" cy="719010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magicbay.ru/images/stories/kaducey_3.jpg"/>
          <p:cNvPicPr>
            <a:picLocks noChangeAspect="1" noChangeArrowheads="1"/>
          </p:cNvPicPr>
          <p:nvPr/>
        </p:nvPicPr>
        <p:blipFill>
          <a:blip r:embed="rId3" cstate="print"/>
          <a:srcRect/>
          <a:stretch>
            <a:fillRect/>
          </a:stretch>
        </p:blipFill>
        <p:spPr bwMode="auto">
          <a:xfrm>
            <a:off x="-286043" y="749104"/>
            <a:ext cx="4905375" cy="4905376"/>
          </a:xfrm>
          <a:prstGeom prst="rect">
            <a:avLst/>
          </a:prstGeom>
          <a:noFill/>
        </p:spPr>
      </p:pic>
      <p:sp>
        <p:nvSpPr>
          <p:cNvPr id="5" name="Прямоугольник 4"/>
          <p:cNvSpPr/>
          <p:nvPr/>
        </p:nvSpPr>
        <p:spPr>
          <a:xfrm>
            <a:off x="4114800" y="457200"/>
            <a:ext cx="4800600" cy="5632311"/>
          </a:xfrm>
          <a:prstGeom prst="rect">
            <a:avLst/>
          </a:prstGeom>
          <a:solidFill>
            <a:schemeClr val="bg1"/>
          </a:solidFill>
          <a:ln>
            <a:noFill/>
          </a:ln>
        </p:spPr>
        <p:txBody>
          <a:bodyPr wrap="square">
            <a:spAutoFit/>
          </a:bodyPr>
          <a:lstStyle/>
          <a:p>
            <a:r>
              <a:rPr lang="ru-RU" sz="2400" dirty="0" smtClean="0"/>
              <a:t>В </a:t>
            </a:r>
            <a:r>
              <a:rPr lang="ru-RU" sz="2400" dirty="0" smtClean="0"/>
              <a:t>эмблеме медицины жезл предстаёт «древом жизни», две змеи символизируют вечное противопоставление мира живых и мёртвых, а сплетение змей означает единство противоположных сил</a:t>
            </a:r>
            <a:r>
              <a:rPr lang="ru-RU" sz="2400" dirty="0" smtClean="0"/>
              <a:t>.</a:t>
            </a:r>
          </a:p>
          <a:p>
            <a:endParaRPr lang="ru-RU" sz="2400" dirty="0" smtClean="0"/>
          </a:p>
          <a:p>
            <a:r>
              <a:rPr lang="ru-RU" sz="2400" dirty="0" smtClean="0">
                <a:solidFill>
                  <a:srgbClr val="FF0000"/>
                </a:solidFill>
              </a:rPr>
              <a:t>По предположениями знаменитого психолога Карла Юнга кадуцей был эмблемой гомеопатии, так как обвитые вокруг него змеи отождествлялись одновременно со смертельным ядом и лечебным снадобьем.</a:t>
            </a:r>
            <a:endParaRPr lang="ru-RU" sz="2400"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4267200" y="248220"/>
            <a:ext cx="48768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ru-RU" sz="2400" b="0" i="0" u="none" strike="noStrike" cap="none" normalizeH="0" baseline="0" dirty="0" smtClean="0">
                <a:ln>
                  <a:noFill/>
                </a:ln>
                <a:effectLst/>
                <a:latin typeface="Arial" pitchFamily="34" charset="0"/>
                <a:cs typeface="Arial" pitchFamily="34" charset="0"/>
              </a:rPr>
              <a:t>Первые изображения такого рода символа медицины были датированы 800-600 гг. до н.э.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effectLst/>
                <a:latin typeface="Arial" pitchFamily="34" charset="0"/>
                <a:cs typeface="Arial" pitchFamily="34" charset="0"/>
              </a:rPr>
              <a:t>Но в те времена змея и чаша изображались отдельно – в правой и левой руке богини здоровья Геи. Ту эмблему с сочетанием чаши и змеи, которую мы привыкли видеть, была предложена в XVI веке знаменитым врачом Парацельсом.</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ru-RU" sz="2400" b="0" i="0" u="none" strike="noStrike" cap="none" normalizeH="0" baseline="0" dirty="0" smtClean="0">
                <a:ln>
                  <a:noFill/>
                </a:ln>
                <a:effectLst/>
                <a:latin typeface="Arial" pitchFamily="34" charset="0"/>
                <a:cs typeface="Arial" pitchFamily="34" charset="0"/>
              </a:rPr>
              <a:t>Толкование этой эмблемы до сих пор остаётся спорным.</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ru-RU" sz="2400" b="0" i="0" u="none" strike="noStrike" cap="none" normalizeH="0" baseline="0" dirty="0" smtClean="0">
                <a:ln>
                  <a:noFill/>
                </a:ln>
                <a:effectLst/>
                <a:latin typeface="Arial" pitchFamily="34" charset="0"/>
                <a:cs typeface="Arial" pitchFamily="34" charset="0"/>
              </a:rPr>
              <a:t> </a:t>
            </a:r>
            <a:r>
              <a:rPr kumimoji="0" lang="ru-RU" sz="2400" b="0" i="0" u="none" strike="noStrike" cap="none" normalizeH="0" baseline="0" dirty="0" smtClean="0">
                <a:ln>
                  <a:noFill/>
                </a:ln>
                <a:solidFill>
                  <a:srgbClr val="FF0000"/>
                </a:solidFill>
                <a:effectLst/>
                <a:latin typeface="Arial" pitchFamily="34" charset="0"/>
                <a:cs typeface="Arial" pitchFamily="34" charset="0"/>
              </a:rPr>
              <a:t>Широко распространена эмблема с чашей и змей в фармации.</a:t>
            </a:r>
          </a:p>
        </p:txBody>
      </p:sp>
      <p:pic>
        <p:nvPicPr>
          <p:cNvPr id="44036" name="Picture 4" descr="http://www.sciencemuseum.org.uk/images/object_images/535x535/10284941.jpg"/>
          <p:cNvPicPr>
            <a:picLocks noChangeAspect="1" noChangeArrowheads="1"/>
          </p:cNvPicPr>
          <p:nvPr/>
        </p:nvPicPr>
        <p:blipFill>
          <a:blip r:embed="rId3" cstate="print"/>
          <a:srcRect/>
          <a:stretch>
            <a:fillRect/>
          </a:stretch>
        </p:blipFill>
        <p:spPr bwMode="auto">
          <a:xfrm>
            <a:off x="0" y="186338"/>
            <a:ext cx="4191000" cy="644306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1000" y="0"/>
            <a:ext cx="7617669" cy="1754326"/>
          </a:xfrm>
          <a:prstGeom prst="rect">
            <a:avLst/>
          </a:prstGeom>
          <a:noFill/>
        </p:spPr>
        <p:txBody>
          <a:bodyPr wrap="square" lIns="91440" tIns="45720" rIns="91440" bIns="45720">
            <a:spAutoFit/>
          </a:bodyPr>
          <a:lstStyle/>
          <a:p>
            <a:pPr algn="ctr"/>
            <a:r>
              <a:rPr lang="ru-RU"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В эпоху средневековья в Европе:</a:t>
            </a:r>
            <a:endParaRPr lang="ru-RU"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5" name="TextBox 4"/>
          <p:cNvSpPr txBox="1"/>
          <p:nvPr/>
        </p:nvSpPr>
        <p:spPr>
          <a:xfrm>
            <a:off x="0" y="2057400"/>
            <a:ext cx="3048000" cy="2246769"/>
          </a:xfrm>
          <a:prstGeom prst="rect">
            <a:avLst/>
          </a:prstGeom>
          <a:noFill/>
        </p:spPr>
        <p:txBody>
          <a:bodyPr wrap="square" rtlCol="0">
            <a:spAutoFit/>
          </a:bodyPr>
          <a:lstStyle/>
          <a:p>
            <a:pPr marL="342900" indent="-342900">
              <a:buFont typeface="+mj-lt"/>
              <a:buAutoNum type="arabicPeriod"/>
            </a:pPr>
            <a:r>
              <a:rPr lang="ru-RU" sz="2000" b="1" dirty="0" smtClean="0"/>
              <a:t>Аптекари имели свои гильдии (или цехи)</a:t>
            </a:r>
          </a:p>
          <a:p>
            <a:pPr marL="342900" indent="-342900">
              <a:buFont typeface="+mj-lt"/>
              <a:buAutoNum type="arabicPeriod"/>
            </a:pPr>
            <a:r>
              <a:rPr lang="ru-RU" sz="2000" b="1" dirty="0" smtClean="0"/>
              <a:t>Поначалу объединились вместе с бакалейщиками</a:t>
            </a:r>
          </a:p>
          <a:p>
            <a:pPr marL="342900" indent="-342900">
              <a:buFont typeface="+mj-lt"/>
              <a:buAutoNum type="arabicPeriod"/>
            </a:pPr>
            <a:r>
              <a:rPr lang="ru-RU" sz="2000" b="1" dirty="0" smtClean="0"/>
              <a:t>В 1617 году отделились от них</a:t>
            </a:r>
            <a:endParaRPr lang="ru-RU" sz="2000" b="1" dirty="0"/>
          </a:p>
        </p:txBody>
      </p:sp>
      <p:sp>
        <p:nvSpPr>
          <p:cNvPr id="6" name="Прямоугольник 5"/>
          <p:cNvSpPr/>
          <p:nvPr/>
        </p:nvSpPr>
        <p:spPr>
          <a:xfrm>
            <a:off x="3352800" y="1905000"/>
            <a:ext cx="4876800" cy="461665"/>
          </a:xfrm>
          <a:prstGeom prst="rect">
            <a:avLst/>
          </a:prstGeom>
        </p:spPr>
        <p:txBody>
          <a:bodyPr wrap="square">
            <a:spAutoFit/>
          </a:bodyPr>
          <a:lstStyle/>
          <a:p>
            <a:r>
              <a:rPr lang="ru-RU" sz="2400" b="1" i="1" dirty="0" smtClean="0"/>
              <a:t>«</a:t>
            </a:r>
            <a:r>
              <a:rPr lang="en-US" sz="2400" b="1" i="1" dirty="0" err="1" smtClean="0"/>
              <a:t>obuferque</a:t>
            </a:r>
            <a:r>
              <a:rPr lang="en-US" sz="2400" b="1" i="1" dirty="0" smtClean="0"/>
              <a:t> per </a:t>
            </a:r>
            <a:r>
              <a:rPr lang="en-US" sz="2400" b="1" i="1" dirty="0" err="1" smtClean="0"/>
              <a:t>orbem</a:t>
            </a:r>
            <a:r>
              <a:rPr lang="en-US" sz="2400" b="1" i="1" dirty="0" smtClean="0"/>
              <a:t> </a:t>
            </a:r>
            <a:r>
              <a:rPr lang="en-US" sz="2400" b="1" i="1" dirty="0" err="1" smtClean="0"/>
              <a:t>dicor</a:t>
            </a:r>
            <a:r>
              <a:rPr lang="ru-RU" sz="2400" b="1" i="1" dirty="0" smtClean="0"/>
              <a:t>»</a:t>
            </a:r>
            <a:endParaRPr lang="ru-RU" sz="2400" b="1" i="1" dirty="0"/>
          </a:p>
        </p:txBody>
      </p:sp>
      <p:pic>
        <p:nvPicPr>
          <p:cNvPr id="2054" name="Picture 6" descr="http://harmony.agni-age.net/ZhK/kolling/original/9.jpg"/>
          <p:cNvPicPr>
            <a:picLocks noChangeAspect="1" noChangeArrowheads="1"/>
          </p:cNvPicPr>
          <p:nvPr/>
        </p:nvPicPr>
        <p:blipFill>
          <a:blip r:embed="rId3" cstate="print"/>
          <a:srcRect/>
          <a:stretch>
            <a:fillRect/>
          </a:stretch>
        </p:blipFill>
        <p:spPr bwMode="auto">
          <a:xfrm>
            <a:off x="3053862" y="2423160"/>
            <a:ext cx="6019800" cy="451485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0" y="304800"/>
            <a:ext cx="8382000" cy="5262979"/>
          </a:xfrm>
          <a:prstGeom prst="rect">
            <a:avLst/>
          </a:prstGeom>
          <a:noFill/>
        </p:spPr>
        <p:txBody>
          <a:bodyPr wrap="square">
            <a:spAutoFit/>
          </a:bodyPr>
          <a:lstStyle/>
          <a:p>
            <a:r>
              <a:rPr lang="ru-RU" sz="2400" b="1" dirty="0" smtClean="0"/>
              <a:t>Рог единорога (под видом которого большею частью сбывался клык нарвала, а также рог носорога и бивень мамонта) употреблялся на разные изделия, например на скипетры и посохи, и ценился весьма дорого, </a:t>
            </a:r>
            <a:r>
              <a:rPr lang="ru-RU" sz="2400" b="1" dirty="0" smtClean="0">
                <a:solidFill>
                  <a:srgbClr val="FF0000"/>
                </a:solidFill>
              </a:rPr>
              <a:t>особенно потому, что в виде тёртого порошка считался чудесным целительным средством при разных болезнях — </a:t>
            </a:r>
          </a:p>
          <a:p>
            <a:pPr>
              <a:buFont typeface="Arial" pitchFamily="34" charset="0"/>
              <a:buChar char="•"/>
            </a:pPr>
            <a:r>
              <a:rPr lang="ru-RU" sz="2400" b="1" dirty="0" smtClean="0">
                <a:solidFill>
                  <a:srgbClr val="FF0000"/>
                </a:solidFill>
              </a:rPr>
              <a:t>от лихорадки, </a:t>
            </a:r>
          </a:p>
          <a:p>
            <a:pPr>
              <a:buFont typeface="Arial" pitchFamily="34" charset="0"/>
              <a:buChar char="•"/>
            </a:pPr>
            <a:r>
              <a:rPr lang="ru-RU" sz="2400" b="1" dirty="0" smtClean="0">
                <a:solidFill>
                  <a:srgbClr val="FF0000"/>
                </a:solidFill>
              </a:rPr>
              <a:t>эпилепсии, </a:t>
            </a:r>
          </a:p>
          <a:p>
            <a:pPr>
              <a:buFont typeface="Arial" pitchFamily="34" charset="0"/>
              <a:buChar char="•"/>
            </a:pPr>
            <a:r>
              <a:rPr lang="ru-RU" sz="2400" b="1" dirty="0" smtClean="0">
                <a:solidFill>
                  <a:srgbClr val="FF0000"/>
                </a:solidFill>
              </a:rPr>
              <a:t>огневой (горячка), </a:t>
            </a:r>
          </a:p>
          <a:p>
            <a:pPr>
              <a:buFont typeface="Arial" pitchFamily="34" charset="0"/>
              <a:buChar char="•"/>
            </a:pPr>
            <a:r>
              <a:rPr lang="ru-RU" sz="2400" b="1" dirty="0" smtClean="0">
                <a:solidFill>
                  <a:srgbClr val="FF0000"/>
                </a:solidFill>
              </a:rPr>
              <a:t>от морового поветрия,</a:t>
            </a:r>
          </a:p>
          <a:p>
            <a:pPr>
              <a:buFont typeface="Arial" pitchFamily="34" charset="0"/>
              <a:buChar char="•"/>
            </a:pPr>
            <a:r>
              <a:rPr lang="ru-RU" sz="2400" b="1" dirty="0" smtClean="0">
                <a:solidFill>
                  <a:srgbClr val="FF0000"/>
                </a:solidFill>
              </a:rPr>
              <a:t> чёрной немощи,</a:t>
            </a:r>
          </a:p>
          <a:p>
            <a:pPr>
              <a:buFont typeface="Arial" pitchFamily="34" charset="0"/>
              <a:buChar char="•"/>
            </a:pPr>
            <a:r>
              <a:rPr lang="ru-RU" sz="2400" b="1" dirty="0" smtClean="0">
                <a:solidFill>
                  <a:srgbClr val="FF0000"/>
                </a:solidFill>
              </a:rPr>
              <a:t> от </a:t>
            </a:r>
            <a:r>
              <a:rPr lang="ru-RU" sz="2400" b="1" dirty="0" err="1" smtClean="0">
                <a:solidFill>
                  <a:srgbClr val="FF0000"/>
                </a:solidFill>
              </a:rPr>
              <a:t>укушения</a:t>
            </a:r>
            <a:r>
              <a:rPr lang="ru-RU" sz="2400" b="1" dirty="0" smtClean="0">
                <a:solidFill>
                  <a:srgbClr val="FF0000"/>
                </a:solidFill>
              </a:rPr>
              <a:t> змеи, </a:t>
            </a:r>
          </a:p>
          <a:p>
            <a:pPr>
              <a:buFont typeface="Arial" pitchFamily="34" charset="0"/>
              <a:buChar char="•"/>
            </a:pPr>
            <a:r>
              <a:rPr lang="ru-RU" sz="2400" b="1" dirty="0" smtClean="0">
                <a:solidFill>
                  <a:srgbClr val="FF0000"/>
                </a:solidFill>
              </a:rPr>
              <a:t>он продлевал молодость и укреплял потенцию, а также являлся средством, предохраняющим от порчи</a:t>
            </a:r>
            <a:endParaRPr lang="ru-RU" sz="2400" b="1" dirty="0">
              <a:solidFill>
                <a:srgbClr val="FF0000"/>
              </a:solidFill>
            </a:endParaRPr>
          </a:p>
        </p:txBody>
      </p:sp>
      <p:pic>
        <p:nvPicPr>
          <p:cNvPr id="1026" name="Picture 2" descr="http://www.neurotranscendence.com/wp-content/uploads/unicorn_org.jpg"/>
          <p:cNvPicPr>
            <a:picLocks noChangeAspect="1" noChangeArrowheads="1"/>
          </p:cNvPicPr>
          <p:nvPr/>
        </p:nvPicPr>
        <p:blipFill>
          <a:blip r:embed="rId3" cstate="print"/>
          <a:srcRect/>
          <a:stretch>
            <a:fillRect/>
          </a:stretch>
        </p:blipFill>
        <p:spPr bwMode="auto">
          <a:xfrm>
            <a:off x="4114800" y="2590800"/>
            <a:ext cx="3581400" cy="215593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atei:Heiligenkreuz.St. Benedict.jpg"/>
          <p:cNvPicPr>
            <a:picLocks noChangeAspect="1" noChangeArrowheads="1"/>
          </p:cNvPicPr>
          <p:nvPr/>
        </p:nvPicPr>
        <p:blipFill>
          <a:blip r:embed="rId2" cstate="print"/>
          <a:srcRect/>
          <a:stretch>
            <a:fillRect/>
          </a:stretch>
        </p:blipFill>
        <p:spPr bwMode="auto">
          <a:xfrm>
            <a:off x="381000" y="533400"/>
            <a:ext cx="3467100" cy="5705476"/>
          </a:xfrm>
          <a:prstGeom prst="rect">
            <a:avLst/>
          </a:prstGeom>
          <a:noFill/>
        </p:spPr>
      </p:pic>
      <p:sp>
        <p:nvSpPr>
          <p:cNvPr id="5" name="Прямоугольник 4"/>
          <p:cNvSpPr/>
          <p:nvPr/>
        </p:nvSpPr>
        <p:spPr>
          <a:xfrm>
            <a:off x="3962400" y="457200"/>
            <a:ext cx="4724400" cy="5262979"/>
          </a:xfrm>
          <a:prstGeom prst="rect">
            <a:avLst/>
          </a:prstGeom>
        </p:spPr>
        <p:txBody>
          <a:bodyPr wrap="square">
            <a:spAutoFit/>
          </a:bodyPr>
          <a:lstStyle/>
          <a:p>
            <a:r>
              <a:rPr lang="ru-RU" sz="2400" b="1" i="1" dirty="0" smtClean="0"/>
              <a:t>На одной европейской миниатюре XV века изображён святой Бенедикт, отбрасывающий поданный ему кусок хлеба: читатель того времени, видя рядом со святым единорога, мог понять, что хлеб был отравлен, а святой с помощью Божьей это угадал. Рог единорога, якобы запотевал при приближении к отраве. </a:t>
            </a:r>
            <a:r>
              <a:rPr lang="ru-RU" sz="2400" b="1" i="1" dirty="0" smtClean="0">
                <a:solidFill>
                  <a:srgbClr val="FF0000"/>
                </a:solidFill>
              </a:rPr>
              <a:t>В эпоху Возрождения фигурку единорога помещали над аптеками</a:t>
            </a:r>
            <a:endParaRPr lang="ru-RU" sz="2400" b="1" i="1"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ntent.foto.mail.ru/mail/diorella/_answers/i-11548.jpg"/>
          <p:cNvPicPr>
            <a:picLocks noChangeAspect="1" noChangeArrowheads="1"/>
          </p:cNvPicPr>
          <p:nvPr/>
        </p:nvPicPr>
        <p:blipFill>
          <a:blip r:embed="rId2" cstate="print"/>
          <a:srcRect/>
          <a:stretch>
            <a:fillRect/>
          </a:stretch>
        </p:blipFill>
        <p:spPr bwMode="auto">
          <a:xfrm>
            <a:off x="457200" y="1752600"/>
            <a:ext cx="4038600" cy="300491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029" name="Rectangle 5"/>
          <p:cNvSpPr>
            <a:spLocks noChangeArrowheads="1"/>
          </p:cNvSpPr>
          <p:nvPr/>
        </p:nvSpPr>
        <p:spPr bwMode="auto">
          <a:xfrm>
            <a:off x="0" y="0"/>
            <a:ext cx="9144000" cy="646331"/>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1" u="none" strike="noStrike" cap="none" normalizeH="0" baseline="0" dirty="0" smtClean="0">
                <a:ln>
                  <a:noFill/>
                </a:ln>
                <a:effectLst/>
                <a:latin typeface="Arial" pitchFamily="34" charset="0"/>
                <a:cs typeface="Arial" pitchFamily="34" charset="0"/>
              </a:rPr>
              <a:t>В средние века отличительным знаком аптеки стали чучела крокодилов, подвешенные под потолком</a:t>
            </a:r>
            <a:r>
              <a:rPr lang="ru-RU" b="1" i="1" dirty="0" smtClean="0">
                <a:latin typeface="Arial" pitchFamily="34" charset="0"/>
                <a:cs typeface="Arial" pitchFamily="34" charset="0"/>
              </a:rPr>
              <a:t>.</a:t>
            </a:r>
            <a:endParaRPr kumimoji="0" lang="ru-RU" b="1" i="0" u="none" strike="noStrike" cap="none" normalizeH="0" baseline="0" dirty="0" smtClean="0">
              <a:ln>
                <a:noFill/>
              </a:ln>
              <a:effectLst/>
              <a:latin typeface="Arial" pitchFamily="34" charset="0"/>
            </a:endParaRPr>
          </a:p>
        </p:txBody>
      </p:sp>
      <p:pic>
        <p:nvPicPr>
          <p:cNvPr id="1031" name="Picture 7" descr="http://content.foto.mail.ru/mail/diorella/_answers/i-11555.jpg"/>
          <p:cNvPicPr>
            <a:picLocks noChangeAspect="1" noChangeArrowheads="1"/>
          </p:cNvPicPr>
          <p:nvPr/>
        </p:nvPicPr>
        <p:blipFill>
          <a:blip r:embed="rId3" cstate="print"/>
          <a:srcRect/>
          <a:stretch>
            <a:fillRect/>
          </a:stretch>
        </p:blipFill>
        <p:spPr bwMode="auto">
          <a:xfrm>
            <a:off x="5486400" y="1447800"/>
            <a:ext cx="3048000" cy="228600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Прямоугольник 5"/>
          <p:cNvSpPr/>
          <p:nvPr/>
        </p:nvSpPr>
        <p:spPr>
          <a:xfrm>
            <a:off x="7162800" y="1828800"/>
            <a:ext cx="1981200" cy="461665"/>
          </a:xfrm>
          <a:prstGeom prst="rect">
            <a:avLst/>
          </a:prstGeom>
        </p:spPr>
        <p:txBody>
          <a:bodyPr wrap="square">
            <a:spAutoFit/>
          </a:bodyPr>
          <a:lstStyle/>
          <a:p>
            <a:r>
              <a:rPr lang="ru-RU" sz="2400" i="1" dirty="0" smtClean="0"/>
              <a:t> </a:t>
            </a:r>
            <a:endParaRPr lang="ru-RU" sz="2400" dirty="0"/>
          </a:p>
        </p:txBody>
      </p:sp>
      <p:pic>
        <p:nvPicPr>
          <p:cNvPr id="1033" name="Picture 9" descr="http://content.foto.mail.ru/mail/diorella/_answers/i-11550.jpg"/>
          <p:cNvPicPr>
            <a:picLocks noChangeAspect="1" noChangeArrowheads="1"/>
          </p:cNvPicPr>
          <p:nvPr/>
        </p:nvPicPr>
        <p:blipFill>
          <a:blip r:embed="rId4" cstate="print"/>
          <a:srcRect/>
          <a:stretch>
            <a:fillRect/>
          </a:stretch>
        </p:blipFill>
        <p:spPr bwMode="auto">
          <a:xfrm>
            <a:off x="4800600" y="4114800"/>
            <a:ext cx="3284763" cy="25908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Прямоугольник 7"/>
          <p:cNvSpPr/>
          <p:nvPr/>
        </p:nvSpPr>
        <p:spPr>
          <a:xfrm>
            <a:off x="0" y="609600"/>
            <a:ext cx="8534400" cy="1015663"/>
          </a:xfrm>
          <a:prstGeom prst="rect">
            <a:avLst/>
          </a:prstGeom>
        </p:spPr>
        <p:txBody>
          <a:bodyPr wrap="square">
            <a:spAutoFit/>
          </a:bodyPr>
          <a:lstStyle/>
          <a:p>
            <a:r>
              <a:rPr lang="ru-RU" sz="2000" b="1" i="1" dirty="0" smtClean="0"/>
              <a:t>По Плинию, крокодил символизировал молчание. В средние века крокодилы (вернее, их высушенные чучела) стали атрибутом келий чернокнижников и алхимиков </a:t>
            </a:r>
            <a:endParaRPr lang="ru-RU" sz="20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dic.academic.ru/pictures/brokgauz_efron/b61_258-1.jpg"/>
          <p:cNvPicPr>
            <a:picLocks noChangeAspect="1" noChangeArrowheads="1"/>
          </p:cNvPicPr>
          <p:nvPr/>
        </p:nvPicPr>
        <p:blipFill>
          <a:blip r:embed="rId2" cstate="print"/>
          <a:srcRect/>
          <a:stretch>
            <a:fillRect/>
          </a:stretch>
        </p:blipFill>
        <p:spPr bwMode="auto">
          <a:xfrm>
            <a:off x="685800" y="1371600"/>
            <a:ext cx="3886200" cy="333403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228600" y="381000"/>
            <a:ext cx="4800600" cy="954107"/>
          </a:xfrm>
          <a:prstGeom prst="rect">
            <a:avLst/>
          </a:prstGeom>
          <a:noFill/>
        </p:spPr>
        <p:txBody>
          <a:bodyPr wrap="square" rtlCol="0">
            <a:spAutoFit/>
          </a:bodyPr>
          <a:lstStyle/>
          <a:p>
            <a:r>
              <a:rPr lang="ru-RU" sz="2800" dirty="0" smtClean="0"/>
              <a:t>Перегонный куб был символом дистилляции воды</a:t>
            </a:r>
            <a:endParaRPr lang="ru-RU" sz="2800" dirty="0"/>
          </a:p>
        </p:txBody>
      </p:sp>
      <p:pic>
        <p:nvPicPr>
          <p:cNvPr id="25608" name="Picture 8" descr="http://old.wmj.ru/storage/images/opros/test20090227_a.jpg"/>
          <p:cNvPicPr>
            <a:picLocks noChangeAspect="1" noChangeArrowheads="1"/>
          </p:cNvPicPr>
          <p:nvPr/>
        </p:nvPicPr>
        <p:blipFill>
          <a:blip r:embed="rId3" cstate="print"/>
          <a:srcRect/>
          <a:stretch>
            <a:fillRect/>
          </a:stretch>
        </p:blipFill>
        <p:spPr bwMode="auto">
          <a:xfrm>
            <a:off x="5181600" y="0"/>
            <a:ext cx="3333750" cy="3810000"/>
          </a:xfrm>
          <a:prstGeom prst="rect">
            <a:avLst/>
          </a:prstGeom>
          <a:noFill/>
        </p:spPr>
      </p:pic>
      <p:sp>
        <p:nvSpPr>
          <p:cNvPr id="11" name="TextBox 10"/>
          <p:cNvSpPr txBox="1"/>
          <p:nvPr/>
        </p:nvSpPr>
        <p:spPr>
          <a:xfrm>
            <a:off x="4876801" y="3962400"/>
            <a:ext cx="4267199" cy="2215991"/>
          </a:xfrm>
          <a:prstGeom prst="rect">
            <a:avLst/>
          </a:prstGeom>
          <a:noFill/>
        </p:spPr>
        <p:txBody>
          <a:bodyPr wrap="square" rtlCol="0">
            <a:spAutoFit/>
          </a:bodyPr>
          <a:lstStyle/>
          <a:p>
            <a:r>
              <a:rPr lang="ru-RU" sz="2400" b="1" dirty="0" smtClean="0"/>
              <a:t>Также, как символы использовались растения, из которых получали</a:t>
            </a:r>
          </a:p>
          <a:p>
            <a:r>
              <a:rPr lang="ru-RU" sz="2400" b="1" dirty="0" smtClean="0"/>
              <a:t>лекарства, например  лилии</a:t>
            </a:r>
          </a:p>
          <a:p>
            <a:endParaRPr lang="ru-RU" sz="2400" b="1" dirty="0" smtClean="0"/>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antikvariat.dp.ua/photo/6r.jpg"/>
          <p:cNvPicPr>
            <a:picLocks noChangeAspect="1" noChangeArrowheads="1"/>
          </p:cNvPicPr>
          <p:nvPr/>
        </p:nvPicPr>
        <p:blipFill>
          <a:blip r:embed="rId2" cstate="print"/>
          <a:srcRect/>
          <a:stretch>
            <a:fillRect/>
          </a:stretch>
        </p:blipFill>
        <p:spPr bwMode="auto">
          <a:xfrm>
            <a:off x="533400" y="990600"/>
            <a:ext cx="3124200" cy="23431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 name="TextBox 3"/>
          <p:cNvSpPr txBox="1"/>
          <p:nvPr/>
        </p:nvSpPr>
        <p:spPr>
          <a:xfrm>
            <a:off x="0" y="0"/>
            <a:ext cx="9144000" cy="954107"/>
          </a:xfrm>
          <a:prstGeom prst="rect">
            <a:avLst/>
          </a:prstGeom>
          <a:noFill/>
        </p:spPr>
        <p:txBody>
          <a:bodyPr wrap="square" rtlCol="0">
            <a:spAutoFit/>
          </a:bodyPr>
          <a:lstStyle/>
          <a:p>
            <a:r>
              <a:rPr lang="ru-RU" sz="2800" b="1" dirty="0" smtClean="0"/>
              <a:t>Чаще всего эмблемой фармации в эпоху Средневековья было изображение аптекарской ступки с пестиком</a:t>
            </a:r>
          </a:p>
        </p:txBody>
      </p:sp>
      <p:pic>
        <p:nvPicPr>
          <p:cNvPr id="3074" name="Picture 2" descr="http://images.wellcome.ac.uk/indexplus/obf_images/58/7c/afb00200c67ef61f923af9eec3d1.jpg"/>
          <p:cNvPicPr>
            <a:picLocks noChangeAspect="1" noChangeArrowheads="1"/>
          </p:cNvPicPr>
          <p:nvPr/>
        </p:nvPicPr>
        <p:blipFill>
          <a:blip r:embed="rId3" cstate="print"/>
          <a:srcRect/>
          <a:stretch>
            <a:fillRect/>
          </a:stretch>
        </p:blipFill>
        <p:spPr bwMode="auto">
          <a:xfrm>
            <a:off x="5305425" y="1676400"/>
            <a:ext cx="3838575" cy="54864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076" name="Picture 4" descr="http://image.invaluable.com/housePhotos/turnbull/68/249168/H1044-L11361243.jpg?h=859CF432FC381D8DA289DB65FE72C234&amp;cn=AFTOKEN-prod"/>
          <p:cNvPicPr>
            <a:picLocks noChangeAspect="1" noChangeArrowheads="1"/>
          </p:cNvPicPr>
          <p:nvPr/>
        </p:nvPicPr>
        <p:blipFill>
          <a:blip r:embed="rId4" cstate="print"/>
          <a:srcRect/>
          <a:stretch>
            <a:fillRect/>
          </a:stretch>
        </p:blipFill>
        <p:spPr bwMode="auto">
          <a:xfrm>
            <a:off x="1143000" y="3429000"/>
            <a:ext cx="2884205" cy="3429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9144000" cy="1077218"/>
          </a:xfrm>
          <a:prstGeom prst="rect">
            <a:avLst/>
          </a:prstGeom>
        </p:spPr>
        <p:txBody>
          <a:bodyPr wrap="square">
            <a:spAutoFit/>
          </a:bodyPr>
          <a:lstStyle/>
          <a:p>
            <a:pPr algn="ctr"/>
            <a:r>
              <a:rPr lang="ru-RU" sz="3200" b="1" dirty="0" smtClean="0">
                <a:solidFill>
                  <a:srgbClr val="FFFF00"/>
                </a:solidFill>
              </a:rPr>
              <a:t>«Золото Фармацевтов»: символы фармации на денежных знаках</a:t>
            </a:r>
            <a:endParaRPr lang="ru-RU" sz="3200" b="1" dirty="0">
              <a:solidFill>
                <a:srgbClr val="FFFF00"/>
              </a:solidFill>
            </a:endParaRPr>
          </a:p>
        </p:txBody>
      </p:sp>
      <p:sp>
        <p:nvSpPr>
          <p:cNvPr id="5" name="Прямоугольник 4"/>
          <p:cNvSpPr/>
          <p:nvPr/>
        </p:nvSpPr>
        <p:spPr>
          <a:xfrm>
            <a:off x="1828800" y="1143000"/>
            <a:ext cx="5562600" cy="400110"/>
          </a:xfrm>
          <a:prstGeom prst="rect">
            <a:avLst/>
          </a:prstGeom>
        </p:spPr>
        <p:txBody>
          <a:bodyPr wrap="square">
            <a:spAutoFit/>
          </a:bodyPr>
          <a:lstStyle/>
          <a:p>
            <a:pPr algn="ctr"/>
            <a:r>
              <a:rPr lang="ru-RU" sz="2000" b="1" dirty="0" smtClean="0"/>
              <a:t>АНТИЧНОСТЬ: МИФОЛОГИЧЕСКОЕ НАЧАЛО</a:t>
            </a:r>
            <a:endParaRPr lang="ru-RU" sz="2000" dirty="0"/>
          </a:p>
        </p:txBody>
      </p:sp>
      <p:pic>
        <p:nvPicPr>
          <p:cNvPr id="47106" name="Picture 2"/>
          <p:cNvPicPr>
            <a:picLocks noChangeAspect="1" noChangeArrowheads="1"/>
          </p:cNvPicPr>
          <p:nvPr/>
        </p:nvPicPr>
        <p:blipFill>
          <a:blip r:embed="rId3" cstate="print"/>
          <a:srcRect/>
          <a:stretch>
            <a:fillRect/>
          </a:stretch>
        </p:blipFill>
        <p:spPr bwMode="auto">
          <a:xfrm>
            <a:off x="0" y="1752600"/>
            <a:ext cx="4529480" cy="236946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Прямоугольник 6"/>
          <p:cNvSpPr/>
          <p:nvPr/>
        </p:nvSpPr>
        <p:spPr>
          <a:xfrm>
            <a:off x="152400" y="4191000"/>
            <a:ext cx="4343400" cy="1200329"/>
          </a:xfrm>
          <a:prstGeom prst="rect">
            <a:avLst/>
          </a:prstGeom>
        </p:spPr>
        <p:txBody>
          <a:bodyPr wrap="square">
            <a:spAutoFit/>
          </a:bodyPr>
          <a:lstStyle/>
          <a:p>
            <a:r>
              <a:rPr lang="ru-RU" dirty="0" smtClean="0"/>
              <a:t>Изображение головы Гелиоса (слева) и розы с бутонами (справа) на древнегреческой тетрадрахме (</a:t>
            </a:r>
            <a:r>
              <a:rPr lang="ru-RU" dirty="0" err="1" smtClean="0"/>
              <a:t>Кариа</a:t>
            </a:r>
            <a:r>
              <a:rPr lang="ru-RU" dirty="0" smtClean="0"/>
              <a:t>, Родос; </a:t>
            </a:r>
            <a:r>
              <a:rPr lang="ru-RU" dirty="0" smtClean="0"/>
              <a:t>около </a:t>
            </a:r>
            <a:r>
              <a:rPr lang="ru-RU" dirty="0" smtClean="0"/>
              <a:t>385–360 гг. до н.э.)</a:t>
            </a:r>
            <a:endParaRPr lang="ru-RU" dirty="0"/>
          </a:p>
        </p:txBody>
      </p:sp>
      <p:pic>
        <p:nvPicPr>
          <p:cNvPr id="47108" name="Picture 4" descr="«Золото Фармацевтов»: символы фармации на денежных знаках"/>
          <p:cNvPicPr>
            <a:picLocks noChangeAspect="1" noChangeArrowheads="1"/>
          </p:cNvPicPr>
          <p:nvPr/>
        </p:nvPicPr>
        <p:blipFill>
          <a:blip r:embed="rId4" cstate="print"/>
          <a:srcRect/>
          <a:stretch>
            <a:fillRect/>
          </a:stretch>
        </p:blipFill>
        <p:spPr bwMode="auto">
          <a:xfrm>
            <a:off x="4724400" y="1752600"/>
            <a:ext cx="4593472" cy="23622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9" name="Прямоугольник 8"/>
          <p:cNvSpPr/>
          <p:nvPr/>
        </p:nvSpPr>
        <p:spPr>
          <a:xfrm>
            <a:off x="4724400" y="4191000"/>
            <a:ext cx="4419600" cy="1200329"/>
          </a:xfrm>
          <a:prstGeom prst="rect">
            <a:avLst/>
          </a:prstGeom>
        </p:spPr>
        <p:txBody>
          <a:bodyPr wrap="square">
            <a:spAutoFit/>
          </a:bodyPr>
          <a:lstStyle/>
          <a:p>
            <a:r>
              <a:rPr lang="ru-RU" dirty="0" smtClean="0"/>
              <a:t>Изображение полыни (справа) на скифской драхме (Скифское царство, </a:t>
            </a:r>
            <a:r>
              <a:rPr lang="ru-RU" dirty="0" err="1" smtClean="0"/>
              <a:t>Гето-Дакия</a:t>
            </a:r>
            <a:r>
              <a:rPr lang="ru-RU" dirty="0" smtClean="0"/>
              <a:t> (территория современных Румынии и Молдовы), </a:t>
            </a:r>
            <a:r>
              <a:rPr lang="ru-RU" dirty="0" smtClean="0"/>
              <a:t>около </a:t>
            </a:r>
            <a:r>
              <a:rPr lang="ru-RU" dirty="0" smtClean="0"/>
              <a:t>1 в. до н.э.)</a:t>
            </a: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Золото Фармацевтов»: символы фармации на денежных знаках"/>
          <p:cNvPicPr>
            <a:picLocks noChangeAspect="1" noChangeArrowheads="1"/>
          </p:cNvPicPr>
          <p:nvPr/>
        </p:nvPicPr>
        <p:blipFill>
          <a:blip r:embed="rId2" cstate="print"/>
          <a:srcRect/>
          <a:stretch>
            <a:fillRect/>
          </a:stretch>
        </p:blipFill>
        <p:spPr bwMode="auto">
          <a:xfrm>
            <a:off x="0" y="0"/>
            <a:ext cx="4267200" cy="216470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Прямоугольник 4"/>
          <p:cNvSpPr/>
          <p:nvPr/>
        </p:nvSpPr>
        <p:spPr>
          <a:xfrm>
            <a:off x="0" y="2286000"/>
            <a:ext cx="4267200" cy="1200329"/>
          </a:xfrm>
          <a:prstGeom prst="rect">
            <a:avLst/>
          </a:prstGeom>
        </p:spPr>
        <p:txBody>
          <a:bodyPr wrap="square">
            <a:spAutoFit/>
          </a:bodyPr>
          <a:lstStyle/>
          <a:p>
            <a:r>
              <a:rPr lang="ru-RU" dirty="0" smtClean="0"/>
              <a:t>Слева </a:t>
            </a:r>
            <a:r>
              <a:rPr lang="ru-RU" dirty="0" smtClean="0"/>
              <a:t>изображение </a:t>
            </a:r>
            <a:r>
              <a:rPr lang="ru-RU" dirty="0" smtClean="0"/>
              <a:t>пчелы на Ионийской (территория современной Турции) тетрадрахме. Эфес, </a:t>
            </a:r>
            <a:r>
              <a:rPr lang="ru-RU" dirty="0" smtClean="0"/>
              <a:t>около</a:t>
            </a:r>
            <a:r>
              <a:rPr lang="ru-RU" dirty="0" smtClean="0"/>
              <a:t> 390–325 гг. до н.э.</a:t>
            </a:r>
            <a:endParaRPr lang="ru-RU" dirty="0"/>
          </a:p>
        </p:txBody>
      </p:sp>
      <p:sp>
        <p:nvSpPr>
          <p:cNvPr id="6" name="Прямоугольник 5"/>
          <p:cNvSpPr/>
          <p:nvPr/>
        </p:nvSpPr>
        <p:spPr>
          <a:xfrm>
            <a:off x="5562600" y="0"/>
            <a:ext cx="3581400" cy="3139321"/>
          </a:xfrm>
          <a:prstGeom prst="rect">
            <a:avLst/>
          </a:prstGeom>
          <a:solidFill>
            <a:schemeClr val="tx1"/>
          </a:solidFill>
        </p:spPr>
        <p:txBody>
          <a:bodyPr wrap="square">
            <a:spAutoFit/>
          </a:bodyPr>
          <a:lstStyle/>
          <a:p>
            <a:r>
              <a:rPr lang="ru-RU" b="1" i="1" dirty="0" smtClean="0">
                <a:solidFill>
                  <a:schemeClr val="bg1"/>
                </a:solidFill>
              </a:rPr>
              <a:t>Благодаря изображению на монетах греческих колоний </a:t>
            </a:r>
            <a:r>
              <a:rPr lang="ru-RU" b="1" i="1" dirty="0" err="1" smtClean="0">
                <a:solidFill>
                  <a:schemeClr val="bg1"/>
                </a:solidFill>
              </a:rPr>
              <a:t>Кирены</a:t>
            </a:r>
            <a:r>
              <a:rPr lang="ru-RU" b="1" i="1" dirty="0" smtClean="0">
                <a:solidFill>
                  <a:schemeClr val="bg1"/>
                </a:solidFill>
              </a:rPr>
              <a:t> и Барка (VI в. до н.э.) на территории современной Ливии специалисты по истории фармации сегодня имеют, </a:t>
            </a:r>
            <a:r>
              <a:rPr lang="ru-RU" b="1" i="1" dirty="0" smtClean="0">
                <a:solidFill>
                  <a:schemeClr val="bg1"/>
                </a:solidFill>
              </a:rPr>
              <a:t>возможность </a:t>
            </a:r>
            <a:r>
              <a:rPr lang="ru-RU" b="1" i="1" dirty="0" smtClean="0">
                <a:solidFill>
                  <a:schemeClr val="bg1"/>
                </a:solidFill>
              </a:rPr>
              <a:t>судить о внешнем виде растения </a:t>
            </a:r>
            <a:r>
              <a:rPr lang="ru-RU" b="1" i="1" dirty="0" err="1" smtClean="0">
                <a:solidFill>
                  <a:schemeClr val="bg1"/>
                </a:solidFill>
              </a:rPr>
              <a:t>сильфиум</a:t>
            </a:r>
            <a:r>
              <a:rPr lang="ru-RU" b="1" i="1" dirty="0" smtClean="0">
                <a:solidFill>
                  <a:schemeClr val="bg1"/>
                </a:solidFill>
              </a:rPr>
              <a:t> </a:t>
            </a:r>
            <a:r>
              <a:rPr lang="ru-RU" b="1" i="1" dirty="0" smtClean="0">
                <a:solidFill>
                  <a:schemeClr val="bg1"/>
                </a:solidFill>
              </a:rPr>
              <a:t>, которое произрастало исключительно </a:t>
            </a:r>
            <a:r>
              <a:rPr lang="ru-RU" b="1" i="1" dirty="0" smtClean="0">
                <a:solidFill>
                  <a:schemeClr val="bg1"/>
                </a:solidFill>
              </a:rPr>
              <a:t>в Северной Африке </a:t>
            </a:r>
            <a:r>
              <a:rPr lang="ru-RU" b="1" i="1" dirty="0" smtClean="0">
                <a:solidFill>
                  <a:schemeClr val="bg1"/>
                </a:solidFill>
              </a:rPr>
              <a:t>.</a:t>
            </a:r>
            <a:endParaRPr lang="ru-RU" b="1" i="1" dirty="0">
              <a:solidFill>
                <a:schemeClr val="bg1"/>
              </a:solidFill>
            </a:endParaRPr>
          </a:p>
        </p:txBody>
      </p:sp>
      <p:pic>
        <p:nvPicPr>
          <p:cNvPr id="49156" name="Picture 4" descr="«Золото Фармацевтов»: символы фармации на денежных знаках"/>
          <p:cNvPicPr>
            <a:picLocks noChangeAspect="1" noChangeArrowheads="1"/>
          </p:cNvPicPr>
          <p:nvPr/>
        </p:nvPicPr>
        <p:blipFill>
          <a:blip r:embed="rId3" cstate="print"/>
          <a:srcRect/>
          <a:stretch>
            <a:fillRect/>
          </a:stretch>
        </p:blipFill>
        <p:spPr bwMode="auto">
          <a:xfrm>
            <a:off x="0" y="3581400"/>
            <a:ext cx="4343400" cy="215101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Прямоугольник 7"/>
          <p:cNvSpPr/>
          <p:nvPr/>
        </p:nvSpPr>
        <p:spPr>
          <a:xfrm>
            <a:off x="0" y="5715000"/>
            <a:ext cx="4343400" cy="923330"/>
          </a:xfrm>
          <a:prstGeom prst="rect">
            <a:avLst/>
          </a:prstGeom>
        </p:spPr>
        <p:txBody>
          <a:bodyPr wrap="square">
            <a:spAutoFit/>
          </a:bodyPr>
          <a:lstStyle/>
          <a:p>
            <a:r>
              <a:rPr lang="ru-RU" dirty="0" smtClean="0"/>
              <a:t>На </a:t>
            </a:r>
            <a:r>
              <a:rPr lang="ru-RU" dirty="0" err="1" smtClean="0"/>
              <a:t>родосской</a:t>
            </a:r>
            <a:r>
              <a:rPr lang="ru-RU" dirty="0" smtClean="0"/>
              <a:t> дидрахме слева </a:t>
            </a:r>
            <a:r>
              <a:rPr lang="ru-RU" dirty="0" smtClean="0"/>
              <a:t>изображение </a:t>
            </a:r>
            <a:r>
              <a:rPr lang="ru-RU" dirty="0" smtClean="0"/>
              <a:t>Аполлона, справа </a:t>
            </a:r>
            <a:r>
              <a:rPr lang="ru-RU" dirty="0" smtClean="0"/>
              <a:t>растения </a:t>
            </a:r>
            <a:r>
              <a:rPr lang="ru-RU" dirty="0" err="1" smtClean="0"/>
              <a:t>сильфиум</a:t>
            </a:r>
            <a:r>
              <a:rPr lang="ru-RU" dirty="0" smtClean="0"/>
              <a:t>; </a:t>
            </a:r>
            <a:r>
              <a:rPr lang="ru-RU" dirty="0" smtClean="0"/>
              <a:t>около </a:t>
            </a:r>
            <a:r>
              <a:rPr lang="ru-RU" dirty="0" smtClean="0"/>
              <a:t>322–277 гг. до н.э.</a:t>
            </a:r>
            <a:endParaRPr lang="ru-RU" dirty="0"/>
          </a:p>
        </p:txBody>
      </p:sp>
      <p:pic>
        <p:nvPicPr>
          <p:cNvPr id="49158" name="Picture 6" descr="«Золото Фармацевтов»: символы фармации на денежных знаках"/>
          <p:cNvPicPr>
            <a:picLocks noChangeAspect="1" noChangeArrowheads="1"/>
          </p:cNvPicPr>
          <p:nvPr/>
        </p:nvPicPr>
        <p:blipFill>
          <a:blip r:embed="rId4" cstate="print"/>
          <a:srcRect/>
          <a:stretch>
            <a:fillRect/>
          </a:stretch>
        </p:blipFill>
        <p:spPr bwMode="auto">
          <a:xfrm>
            <a:off x="4524148" y="3581400"/>
            <a:ext cx="4485698" cy="21336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0" name="Прямоугольник 9"/>
          <p:cNvSpPr/>
          <p:nvPr/>
        </p:nvSpPr>
        <p:spPr>
          <a:xfrm>
            <a:off x="4495800" y="5791200"/>
            <a:ext cx="4648200" cy="646331"/>
          </a:xfrm>
          <a:prstGeom prst="rect">
            <a:avLst/>
          </a:prstGeom>
        </p:spPr>
        <p:txBody>
          <a:bodyPr wrap="square">
            <a:spAutoFit/>
          </a:bodyPr>
          <a:lstStyle/>
          <a:p>
            <a:r>
              <a:rPr lang="ru-RU" dirty="0" smtClean="0"/>
              <a:t>Изображение Асклепия и его посоха (справа) на одной из древнеримских монет</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Золото Фармацевтов»: символы фармации на денежных знаках"/>
          <p:cNvPicPr>
            <a:picLocks noChangeAspect="1" noChangeArrowheads="1"/>
          </p:cNvPicPr>
          <p:nvPr/>
        </p:nvPicPr>
        <p:blipFill>
          <a:blip r:embed="rId3" cstate="print"/>
          <a:srcRect/>
          <a:stretch>
            <a:fillRect/>
          </a:stretch>
        </p:blipFill>
        <p:spPr bwMode="auto">
          <a:xfrm>
            <a:off x="228600" y="228600"/>
            <a:ext cx="4419600" cy="215810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Прямоугольник 4"/>
          <p:cNvSpPr/>
          <p:nvPr/>
        </p:nvSpPr>
        <p:spPr>
          <a:xfrm>
            <a:off x="228600" y="2514600"/>
            <a:ext cx="4419600" cy="1477328"/>
          </a:xfrm>
          <a:prstGeom prst="rect">
            <a:avLst/>
          </a:prstGeom>
        </p:spPr>
        <p:txBody>
          <a:bodyPr wrap="square">
            <a:spAutoFit/>
          </a:bodyPr>
          <a:lstStyle/>
          <a:p>
            <a:r>
              <a:rPr lang="ru-RU" dirty="0" smtClean="0"/>
              <a:t>Киликия, город </a:t>
            </a:r>
            <a:r>
              <a:rPr lang="ru-RU" dirty="0" err="1" smtClean="0"/>
              <a:t>Тарсус</a:t>
            </a:r>
            <a:r>
              <a:rPr lang="ru-RU" dirty="0" smtClean="0"/>
              <a:t> (территория современной Турции). Монета правителя </a:t>
            </a:r>
            <a:r>
              <a:rPr lang="ru-RU" dirty="0" err="1" smtClean="0"/>
              <a:t>Максиминуса</a:t>
            </a:r>
            <a:r>
              <a:rPr lang="ru-RU" dirty="0" smtClean="0"/>
              <a:t> I (</a:t>
            </a:r>
            <a:r>
              <a:rPr lang="ru-RU" dirty="0" err="1" smtClean="0"/>
              <a:t>Maximinus</a:t>
            </a:r>
            <a:r>
              <a:rPr lang="ru-RU" dirty="0" smtClean="0"/>
              <a:t> I); </a:t>
            </a:r>
            <a:r>
              <a:rPr lang="ru-RU" dirty="0" smtClean="0"/>
              <a:t>около </a:t>
            </a:r>
            <a:r>
              <a:rPr lang="ru-RU" dirty="0" smtClean="0"/>
              <a:t>235–238 </a:t>
            </a:r>
            <a:r>
              <a:rPr lang="ru-RU" dirty="0" smtClean="0"/>
              <a:t>г. </a:t>
            </a:r>
            <a:r>
              <a:rPr lang="ru-RU" dirty="0" smtClean="0"/>
              <a:t>н.э. Справа </a:t>
            </a:r>
            <a:r>
              <a:rPr lang="ru-RU" dirty="0" smtClean="0"/>
              <a:t>изображение Геи со </a:t>
            </a:r>
            <a:r>
              <a:rPr lang="ru-RU" dirty="0" smtClean="0"/>
              <a:t>змеей и стоящим слева от нее Асклепием</a:t>
            </a:r>
            <a:endParaRPr lang="ru-RU" dirty="0"/>
          </a:p>
        </p:txBody>
      </p:sp>
      <p:pic>
        <p:nvPicPr>
          <p:cNvPr id="51204" name="Picture 4" descr="«Золото Фармацевтов»: символы фармации на денежных знаках"/>
          <p:cNvPicPr>
            <a:picLocks noChangeAspect="1" noChangeArrowheads="1"/>
          </p:cNvPicPr>
          <p:nvPr/>
        </p:nvPicPr>
        <p:blipFill>
          <a:blip r:embed="rId4" cstate="print"/>
          <a:srcRect/>
          <a:stretch>
            <a:fillRect/>
          </a:stretch>
        </p:blipFill>
        <p:spPr bwMode="auto">
          <a:xfrm>
            <a:off x="4724400" y="228600"/>
            <a:ext cx="4419600" cy="215870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Прямоугольник 7"/>
          <p:cNvSpPr/>
          <p:nvPr/>
        </p:nvSpPr>
        <p:spPr>
          <a:xfrm>
            <a:off x="4648200" y="2514600"/>
            <a:ext cx="4495800" cy="923330"/>
          </a:xfrm>
          <a:prstGeom prst="rect">
            <a:avLst/>
          </a:prstGeom>
        </p:spPr>
        <p:txBody>
          <a:bodyPr wrap="square">
            <a:spAutoFit/>
          </a:bodyPr>
          <a:lstStyle/>
          <a:p>
            <a:r>
              <a:rPr lang="ru-RU" dirty="0" smtClean="0"/>
              <a:t>Профиль Асклепия (слева) и его посох (справа) на </a:t>
            </a:r>
            <a:r>
              <a:rPr lang="ru-RU" dirty="0" err="1" smtClean="0"/>
              <a:t>пергамской</a:t>
            </a:r>
            <a:r>
              <a:rPr lang="ru-RU" dirty="0" smtClean="0"/>
              <a:t> драхме периода </a:t>
            </a:r>
            <a:r>
              <a:rPr lang="ru-RU" dirty="0" smtClean="0"/>
              <a:t>около </a:t>
            </a:r>
            <a:r>
              <a:rPr lang="ru-RU" dirty="0" smtClean="0"/>
              <a:t>133–27 гг. до н.э.</a:t>
            </a:r>
            <a:endParaRPr lang="ru-RU" dirty="0"/>
          </a:p>
        </p:txBody>
      </p:sp>
      <p:pic>
        <p:nvPicPr>
          <p:cNvPr id="51208" name="Picture 8" descr="«Золото Фармацевтов»: символы фармации на денежных знаках"/>
          <p:cNvPicPr>
            <a:picLocks noChangeAspect="1" noChangeArrowheads="1"/>
          </p:cNvPicPr>
          <p:nvPr/>
        </p:nvPicPr>
        <p:blipFill>
          <a:blip r:embed="rId5" cstate="print"/>
          <a:srcRect/>
          <a:stretch>
            <a:fillRect/>
          </a:stretch>
        </p:blipFill>
        <p:spPr bwMode="auto">
          <a:xfrm>
            <a:off x="228600" y="4038600"/>
            <a:ext cx="4245141" cy="2085976"/>
          </a:xfrm>
          <a:prstGeom prst="rect">
            <a:avLst/>
          </a:prstGeom>
          <a:noFill/>
        </p:spPr>
      </p:pic>
      <p:pic>
        <p:nvPicPr>
          <p:cNvPr id="51210" name="Picture 10" descr="«Золото Фармацевтов»: символы фармации на денежных знаках"/>
          <p:cNvPicPr>
            <a:picLocks noChangeAspect="1" noChangeArrowheads="1"/>
          </p:cNvPicPr>
          <p:nvPr/>
        </p:nvPicPr>
        <p:blipFill>
          <a:blip r:embed="rId6" cstate="print"/>
          <a:srcRect/>
          <a:stretch>
            <a:fillRect/>
          </a:stretch>
        </p:blipFill>
        <p:spPr bwMode="auto">
          <a:xfrm>
            <a:off x="4724400" y="4038600"/>
            <a:ext cx="4038599" cy="2065721"/>
          </a:xfrm>
          <a:prstGeom prst="rect">
            <a:avLst/>
          </a:prstGeom>
          <a:noFill/>
        </p:spPr>
      </p:pic>
      <p:sp>
        <p:nvSpPr>
          <p:cNvPr id="11" name="Прямоугольник 10"/>
          <p:cNvSpPr/>
          <p:nvPr/>
        </p:nvSpPr>
        <p:spPr>
          <a:xfrm>
            <a:off x="152400" y="6095999"/>
            <a:ext cx="4572000" cy="646331"/>
          </a:xfrm>
          <a:prstGeom prst="rect">
            <a:avLst/>
          </a:prstGeom>
        </p:spPr>
        <p:txBody>
          <a:bodyPr wrap="square">
            <a:spAutoFit/>
          </a:bodyPr>
          <a:lstStyle/>
          <a:p>
            <a:r>
              <a:rPr lang="ru-RU" dirty="0" smtClean="0"/>
              <a:t>На </a:t>
            </a:r>
            <a:r>
              <a:rPr lang="ru-RU" dirty="0" smtClean="0"/>
              <a:t>дидрахме </a:t>
            </a:r>
            <a:r>
              <a:rPr lang="ru-RU" dirty="0" smtClean="0"/>
              <a:t>царя </a:t>
            </a:r>
            <a:r>
              <a:rPr lang="ru-RU" dirty="0" err="1" smtClean="0"/>
              <a:t>Карии</a:t>
            </a:r>
            <a:r>
              <a:rPr lang="ru-RU" dirty="0" smtClean="0"/>
              <a:t>, слева изображен Аполлон; </a:t>
            </a:r>
            <a:r>
              <a:rPr lang="ru-RU" dirty="0" err="1" smtClean="0"/>
              <a:t>ок</a:t>
            </a:r>
            <a:r>
              <a:rPr lang="ru-RU" dirty="0" smtClean="0"/>
              <a:t>. 341–335 гг. до н.э.</a:t>
            </a:r>
            <a:endParaRPr lang="ru-RU" dirty="0"/>
          </a:p>
        </p:txBody>
      </p:sp>
      <p:sp>
        <p:nvSpPr>
          <p:cNvPr id="12" name="Прямоугольник 11"/>
          <p:cNvSpPr/>
          <p:nvPr/>
        </p:nvSpPr>
        <p:spPr>
          <a:xfrm>
            <a:off x="4648200" y="6096000"/>
            <a:ext cx="4495800" cy="646331"/>
          </a:xfrm>
          <a:prstGeom prst="rect">
            <a:avLst/>
          </a:prstGeom>
        </p:spPr>
        <p:txBody>
          <a:bodyPr wrap="square">
            <a:spAutoFit/>
          </a:bodyPr>
          <a:lstStyle/>
          <a:p>
            <a:r>
              <a:rPr lang="ru-RU" dirty="0" smtClean="0"/>
              <a:t>Кентавр </a:t>
            </a:r>
            <a:r>
              <a:rPr lang="ru-RU" dirty="0" err="1" smtClean="0"/>
              <a:t>Хирон</a:t>
            </a:r>
            <a:r>
              <a:rPr lang="ru-RU" dirty="0" smtClean="0"/>
              <a:t> (справа) на монете </a:t>
            </a:r>
            <a:r>
              <a:rPr lang="ru-RU" dirty="0" smtClean="0"/>
              <a:t>царя </a:t>
            </a:r>
            <a:r>
              <a:rPr lang="ru-RU" dirty="0" err="1" smtClean="0"/>
              <a:t>Прусия</a:t>
            </a:r>
            <a:r>
              <a:rPr lang="ru-RU" dirty="0" smtClean="0"/>
              <a:t> II; </a:t>
            </a:r>
            <a:r>
              <a:rPr lang="ru-RU" dirty="0" err="1" smtClean="0"/>
              <a:t>ок</a:t>
            </a:r>
            <a:r>
              <a:rPr lang="ru-RU" dirty="0" smtClean="0"/>
              <a:t>. 185–149 гг. до н.э.</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descr="http://damian.ru/about/k_d_06.jpg"/>
          <p:cNvPicPr>
            <a:picLocks noChangeAspect="1" noChangeArrowheads="1"/>
          </p:cNvPicPr>
          <p:nvPr/>
        </p:nvPicPr>
        <p:blipFill>
          <a:blip r:embed="rId3" cstate="print"/>
          <a:srcRect/>
          <a:stretch>
            <a:fillRect/>
          </a:stretch>
        </p:blipFill>
        <p:spPr bwMode="auto">
          <a:xfrm>
            <a:off x="0" y="304800"/>
            <a:ext cx="3047999" cy="5659415"/>
          </a:xfrm>
          <a:prstGeom prst="rect">
            <a:avLst/>
          </a:prstGeom>
          <a:noFill/>
          <a:effectLst>
            <a:glow rad="63500">
              <a:schemeClr val="accent1">
                <a:satMod val="175000"/>
                <a:alpha val="40000"/>
              </a:schemeClr>
            </a:glow>
          </a:effectLst>
        </p:spPr>
      </p:pic>
      <p:sp>
        <p:nvSpPr>
          <p:cNvPr id="4" name="Прямоугольник 3"/>
          <p:cNvSpPr/>
          <p:nvPr/>
        </p:nvSpPr>
        <p:spPr>
          <a:xfrm>
            <a:off x="1981200" y="228600"/>
            <a:ext cx="5402193" cy="461665"/>
          </a:xfrm>
          <a:prstGeom prst="rect">
            <a:avLst/>
          </a:prstGeom>
        </p:spPr>
        <p:txBody>
          <a:bodyPr wrap="square">
            <a:spAutoFit/>
          </a:bodyPr>
          <a:lstStyle/>
          <a:p>
            <a:r>
              <a:rPr lang="ru-RU" sz="2400" b="1" dirty="0" smtClean="0"/>
              <a:t>СРЕДНИЕ ВЕКА: МОНЕТЫ И ТОКЕНЫ</a:t>
            </a:r>
            <a:endParaRPr lang="ru-RU" sz="2400" dirty="0"/>
          </a:p>
        </p:txBody>
      </p:sp>
      <p:pic>
        <p:nvPicPr>
          <p:cNvPr id="50178" name="Picture 2" descr="«Золото Фармацевтов»: символы фармации на денежных знаках"/>
          <p:cNvPicPr>
            <a:picLocks noChangeAspect="1" noChangeArrowheads="1"/>
          </p:cNvPicPr>
          <p:nvPr/>
        </p:nvPicPr>
        <p:blipFill>
          <a:blip r:embed="rId4" cstate="print"/>
          <a:srcRect/>
          <a:stretch>
            <a:fillRect/>
          </a:stretch>
        </p:blipFill>
        <p:spPr bwMode="auto">
          <a:xfrm>
            <a:off x="4419600" y="838200"/>
            <a:ext cx="2639072" cy="2667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Прямоугольник 5"/>
          <p:cNvSpPr/>
          <p:nvPr/>
        </p:nvSpPr>
        <p:spPr>
          <a:xfrm>
            <a:off x="0" y="5934670"/>
            <a:ext cx="3886200" cy="923330"/>
          </a:xfrm>
          <a:prstGeom prst="rect">
            <a:avLst/>
          </a:prstGeom>
        </p:spPr>
        <p:txBody>
          <a:bodyPr wrap="square">
            <a:spAutoFit/>
          </a:bodyPr>
          <a:lstStyle/>
          <a:p>
            <a:r>
              <a:rPr lang="ru-RU" dirty="0" smtClean="0"/>
              <a:t>Святые </a:t>
            </a:r>
            <a:r>
              <a:rPr lang="ru-RU" dirty="0" err="1" smtClean="0"/>
              <a:t>Косма</a:t>
            </a:r>
            <a:r>
              <a:rPr lang="ru-RU" dirty="0" smtClean="0"/>
              <a:t> и Дамиан, держащие в руках специальные ложки для раздачи лекарств, на одной из монет</a:t>
            </a:r>
            <a:endParaRPr lang="ru-RU" dirty="0"/>
          </a:p>
        </p:txBody>
      </p:sp>
      <p:sp>
        <p:nvSpPr>
          <p:cNvPr id="7" name="Прямоугольник 6"/>
          <p:cNvSpPr/>
          <p:nvPr/>
        </p:nvSpPr>
        <p:spPr>
          <a:xfrm>
            <a:off x="4038600" y="3657600"/>
            <a:ext cx="3886200" cy="2031325"/>
          </a:xfrm>
          <a:prstGeom prst="rect">
            <a:avLst/>
          </a:prstGeom>
          <a:solidFill>
            <a:schemeClr val="tx1"/>
          </a:solidFill>
        </p:spPr>
        <p:txBody>
          <a:bodyPr wrap="square">
            <a:spAutoFit/>
          </a:bodyPr>
          <a:lstStyle/>
          <a:p>
            <a:r>
              <a:rPr lang="ru-RU" dirty="0" smtClean="0">
                <a:solidFill>
                  <a:schemeClr val="bg1"/>
                </a:solidFill>
              </a:rPr>
              <a:t>Святые </a:t>
            </a:r>
            <a:r>
              <a:rPr lang="ru-RU" dirty="0" smtClean="0">
                <a:solidFill>
                  <a:schemeClr val="bg1"/>
                </a:solidFill>
              </a:rPr>
              <a:t>никогда не брали платы с больных, которых лечили, соблюдая заповедь Иисуса Христа: «Даром получили, даром давайте» </a:t>
            </a:r>
            <a:r>
              <a:rPr lang="ru-RU" dirty="0" smtClean="0">
                <a:solidFill>
                  <a:schemeClr val="bg1"/>
                </a:solidFill>
              </a:rPr>
              <a:t>. </a:t>
            </a:r>
            <a:r>
              <a:rPr lang="ru-RU" dirty="0" smtClean="0">
                <a:solidFill>
                  <a:schemeClr val="bg1"/>
                </a:solidFill>
              </a:rPr>
              <a:t>Слава о </a:t>
            </a:r>
            <a:r>
              <a:rPr lang="ru-RU" dirty="0" err="1" smtClean="0">
                <a:solidFill>
                  <a:schemeClr val="bg1"/>
                </a:solidFill>
              </a:rPr>
              <a:t>Косме</a:t>
            </a:r>
            <a:r>
              <a:rPr lang="ru-RU" dirty="0" smtClean="0">
                <a:solidFill>
                  <a:schemeClr val="bg1"/>
                </a:solidFill>
              </a:rPr>
              <a:t> и Дамиане прошла по всей округе, и люди назвали их бессребрениками (</a:t>
            </a:r>
            <a:r>
              <a:rPr lang="ru-RU" i="1" dirty="0" err="1" smtClean="0">
                <a:solidFill>
                  <a:schemeClr val="bg1"/>
                </a:solidFill>
              </a:rPr>
              <a:t>anargyroi</a:t>
            </a:r>
            <a:r>
              <a:rPr lang="ru-RU" dirty="0" smtClean="0">
                <a:solidFill>
                  <a:schemeClr val="bg1"/>
                </a:solidFill>
              </a:rPr>
              <a:t>).</a:t>
            </a:r>
            <a:endParaRPr lang="ru-RU"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600" y="228600"/>
            <a:ext cx="8534400" cy="461665"/>
          </a:xfrm>
          <a:prstGeom prst="rect">
            <a:avLst/>
          </a:prstGeom>
        </p:spPr>
        <p:txBody>
          <a:bodyPr wrap="square">
            <a:spAutoFit/>
          </a:bodyPr>
          <a:lstStyle/>
          <a:p>
            <a:r>
              <a:rPr lang="ru-RU" sz="2400" b="1" dirty="0" smtClean="0"/>
              <a:t>НОВОЕ ВРЕМЯ: ЗАРОЖДЕНИЕ ФАРМАЦЕВТИЧЕСКОЙ РЕКЛАМЫ</a:t>
            </a:r>
            <a:endParaRPr lang="ru-RU" sz="2400" dirty="0"/>
          </a:p>
        </p:txBody>
      </p:sp>
      <p:pic>
        <p:nvPicPr>
          <p:cNvPr id="54274" name="Picture 2" descr="«Золото Фармацевтов»: символы фармации на денежных знаках"/>
          <p:cNvPicPr>
            <a:picLocks noChangeAspect="1" noChangeArrowheads="1"/>
          </p:cNvPicPr>
          <p:nvPr/>
        </p:nvPicPr>
        <p:blipFill>
          <a:blip r:embed="rId3" cstate="print"/>
          <a:srcRect/>
          <a:stretch>
            <a:fillRect/>
          </a:stretch>
        </p:blipFill>
        <p:spPr bwMode="auto">
          <a:xfrm>
            <a:off x="381000" y="914400"/>
            <a:ext cx="2743200" cy="2771192"/>
          </a:xfrm>
          <a:prstGeom prst="rect">
            <a:avLst/>
          </a:prstGeom>
          <a:noFill/>
        </p:spPr>
      </p:pic>
      <p:sp>
        <p:nvSpPr>
          <p:cNvPr id="6" name="Прямоугольник 5"/>
          <p:cNvSpPr/>
          <p:nvPr/>
        </p:nvSpPr>
        <p:spPr>
          <a:xfrm>
            <a:off x="304800" y="3886200"/>
            <a:ext cx="2895600" cy="1754326"/>
          </a:xfrm>
          <a:prstGeom prst="rect">
            <a:avLst/>
          </a:prstGeom>
        </p:spPr>
        <p:txBody>
          <a:bodyPr wrap="square">
            <a:spAutoFit/>
          </a:bodyPr>
          <a:lstStyle/>
          <a:p>
            <a:r>
              <a:rPr lang="ru-RU" dirty="0" smtClean="0"/>
              <a:t>Рекламный </a:t>
            </a:r>
            <a:r>
              <a:rPr lang="ru-RU" dirty="0" err="1" smtClean="0"/>
              <a:t>токен</a:t>
            </a:r>
            <a:r>
              <a:rPr lang="ru-RU" dirty="0" smtClean="0"/>
              <a:t> </a:t>
            </a:r>
            <a:r>
              <a:rPr lang="ru-RU" dirty="0" err="1" smtClean="0"/>
              <a:t>Бэзила</a:t>
            </a:r>
            <a:r>
              <a:rPr lang="ru-RU" dirty="0" smtClean="0"/>
              <a:t> </a:t>
            </a:r>
            <a:r>
              <a:rPr lang="ru-RU" dirty="0" err="1" smtClean="0"/>
              <a:t>Барчелла</a:t>
            </a:r>
            <a:r>
              <a:rPr lang="ru-RU" dirty="0" smtClean="0"/>
              <a:t> (Лондон, 1795 г.) с надписью: «</a:t>
            </a:r>
            <a:r>
              <a:rPr lang="ru-RU" dirty="0" err="1" smtClean="0"/>
              <a:t>Бэзил</a:t>
            </a:r>
            <a:r>
              <a:rPr lang="ru-RU" dirty="0" smtClean="0"/>
              <a:t> </a:t>
            </a:r>
            <a:r>
              <a:rPr lang="ru-RU" dirty="0" err="1" smtClean="0"/>
              <a:t>Барчелл</a:t>
            </a:r>
            <a:r>
              <a:rPr lang="ru-RU" dirty="0" smtClean="0"/>
              <a:t>, ул. Лонг-Акр, 79. Эксклюзивно представляет глистогонные конфеты»</a:t>
            </a:r>
            <a:endParaRPr lang="ru-RU" dirty="0"/>
          </a:p>
        </p:txBody>
      </p:sp>
      <p:pic>
        <p:nvPicPr>
          <p:cNvPr id="54276" name="Picture 4" descr="«Золото Фармацевтов»: символы фармации на денежных знаках"/>
          <p:cNvPicPr>
            <a:picLocks noChangeAspect="1" noChangeArrowheads="1"/>
          </p:cNvPicPr>
          <p:nvPr/>
        </p:nvPicPr>
        <p:blipFill>
          <a:blip r:embed="rId4" cstate="print"/>
          <a:srcRect/>
          <a:stretch>
            <a:fillRect/>
          </a:stretch>
        </p:blipFill>
        <p:spPr bwMode="auto">
          <a:xfrm>
            <a:off x="5334000" y="990600"/>
            <a:ext cx="2743200" cy="2673222"/>
          </a:xfrm>
          <a:prstGeom prst="rect">
            <a:avLst/>
          </a:prstGeom>
          <a:noFill/>
        </p:spPr>
      </p:pic>
      <p:sp>
        <p:nvSpPr>
          <p:cNvPr id="8" name="Прямоугольник 7"/>
          <p:cNvSpPr/>
          <p:nvPr/>
        </p:nvSpPr>
        <p:spPr>
          <a:xfrm>
            <a:off x="5334000" y="3886200"/>
            <a:ext cx="2895600" cy="1754326"/>
          </a:xfrm>
          <a:prstGeom prst="rect">
            <a:avLst/>
          </a:prstGeom>
        </p:spPr>
        <p:txBody>
          <a:bodyPr wrap="square">
            <a:spAutoFit/>
          </a:bodyPr>
          <a:lstStyle/>
          <a:p>
            <a:r>
              <a:rPr lang="ru-RU" dirty="0" smtClean="0"/>
              <a:t>Рекламный жетон Томаса </a:t>
            </a:r>
            <a:r>
              <a:rPr lang="ru-RU" dirty="0" err="1" smtClean="0"/>
              <a:t>Голловея</a:t>
            </a:r>
            <a:r>
              <a:rPr lang="ru-RU" dirty="0" smtClean="0"/>
              <a:t>. Реверс </a:t>
            </a:r>
            <a:r>
              <a:rPr lang="ru-RU" dirty="0" err="1" smtClean="0"/>
              <a:t>токена</a:t>
            </a:r>
            <a:r>
              <a:rPr lang="ru-RU" dirty="0" smtClean="0"/>
              <a:t> с изображением </a:t>
            </a:r>
            <a:r>
              <a:rPr lang="ru-RU" dirty="0" err="1" smtClean="0"/>
              <a:t>Гигиеи</a:t>
            </a:r>
            <a:r>
              <a:rPr lang="ru-RU" dirty="0" smtClean="0"/>
              <a:t> со змеей. Надпись по кругу гласит: «Таблетки и мази </a:t>
            </a:r>
            <a:r>
              <a:rPr lang="ru-RU" dirty="0" err="1" smtClean="0"/>
              <a:t>Голловея</a:t>
            </a:r>
            <a:r>
              <a:rPr lang="ru-RU" dirty="0" smtClean="0"/>
              <a:t>» (1857 г.)</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304801"/>
            <a:ext cx="9144000" cy="461665"/>
          </a:xfrm>
          <a:prstGeom prst="rect">
            <a:avLst/>
          </a:prstGeom>
        </p:spPr>
        <p:txBody>
          <a:bodyPr wrap="square">
            <a:spAutoFit/>
          </a:bodyPr>
          <a:lstStyle/>
          <a:p>
            <a:pPr algn="ctr"/>
            <a:r>
              <a:rPr lang="ru-RU" sz="2400" b="1" dirty="0" smtClean="0"/>
              <a:t>НОВЕЙШАЯ ИСТОРИЯ: ФАРМАЦЕВТИЧЕСКАЯ БОНИСТИКА</a:t>
            </a:r>
            <a:endParaRPr lang="ru-RU" sz="2400" dirty="0"/>
          </a:p>
        </p:txBody>
      </p:sp>
      <p:pic>
        <p:nvPicPr>
          <p:cNvPr id="55298" name="Picture 2" descr="«Золото Фармацевтов»: символы фармации на денежных знаках"/>
          <p:cNvPicPr>
            <a:picLocks noChangeAspect="1" noChangeArrowheads="1"/>
          </p:cNvPicPr>
          <p:nvPr/>
        </p:nvPicPr>
        <p:blipFill>
          <a:blip r:embed="rId2" cstate="print"/>
          <a:srcRect/>
          <a:stretch>
            <a:fillRect/>
          </a:stretch>
        </p:blipFill>
        <p:spPr bwMode="auto">
          <a:xfrm>
            <a:off x="381000" y="914400"/>
            <a:ext cx="1724025" cy="1724025"/>
          </a:xfrm>
          <a:prstGeom prst="rect">
            <a:avLst/>
          </a:prstGeom>
          <a:noFill/>
        </p:spPr>
      </p:pic>
      <p:pic>
        <p:nvPicPr>
          <p:cNvPr id="55300" name="Picture 4" descr="«Золото Фармацевтов»: символы фармации на денежных знаках"/>
          <p:cNvPicPr>
            <a:picLocks noChangeAspect="1" noChangeArrowheads="1"/>
          </p:cNvPicPr>
          <p:nvPr/>
        </p:nvPicPr>
        <p:blipFill>
          <a:blip r:embed="rId3" cstate="print"/>
          <a:srcRect/>
          <a:stretch>
            <a:fillRect/>
          </a:stretch>
        </p:blipFill>
        <p:spPr bwMode="auto">
          <a:xfrm>
            <a:off x="304800" y="2819400"/>
            <a:ext cx="3200400" cy="1590675"/>
          </a:xfrm>
          <a:prstGeom prst="rect">
            <a:avLst/>
          </a:prstGeom>
          <a:noFill/>
        </p:spPr>
      </p:pic>
      <p:pic>
        <p:nvPicPr>
          <p:cNvPr id="55302" name="Picture 6" descr="«Золото Фармацевтов»: символы фармации на денежных знаках"/>
          <p:cNvPicPr>
            <a:picLocks noChangeAspect="1" noChangeArrowheads="1"/>
          </p:cNvPicPr>
          <p:nvPr/>
        </p:nvPicPr>
        <p:blipFill>
          <a:blip r:embed="rId4" cstate="print"/>
          <a:srcRect/>
          <a:stretch>
            <a:fillRect/>
          </a:stretch>
        </p:blipFill>
        <p:spPr bwMode="auto">
          <a:xfrm>
            <a:off x="4495800" y="990600"/>
            <a:ext cx="3381375" cy="1600200"/>
          </a:xfrm>
          <a:prstGeom prst="rect">
            <a:avLst/>
          </a:prstGeom>
          <a:noFill/>
        </p:spPr>
      </p:pic>
      <p:pic>
        <p:nvPicPr>
          <p:cNvPr id="55304" name="Picture 8" descr="«Золото Фармацевтов»: символы фармации на денежных знаках"/>
          <p:cNvPicPr>
            <a:picLocks noChangeAspect="1" noChangeArrowheads="1"/>
          </p:cNvPicPr>
          <p:nvPr/>
        </p:nvPicPr>
        <p:blipFill>
          <a:blip r:embed="rId5" cstate="print"/>
          <a:srcRect/>
          <a:stretch>
            <a:fillRect/>
          </a:stretch>
        </p:blipFill>
        <p:spPr bwMode="auto">
          <a:xfrm>
            <a:off x="4495800" y="2667000"/>
            <a:ext cx="3390900" cy="1771651"/>
          </a:xfrm>
          <a:prstGeom prst="rect">
            <a:avLst/>
          </a:prstGeom>
          <a:noFill/>
        </p:spPr>
      </p:pic>
      <p:sp>
        <p:nvSpPr>
          <p:cNvPr id="11" name="Прямоугольник 10"/>
          <p:cNvSpPr/>
          <p:nvPr/>
        </p:nvSpPr>
        <p:spPr>
          <a:xfrm>
            <a:off x="228600" y="4419600"/>
            <a:ext cx="3962400" cy="2031325"/>
          </a:xfrm>
          <a:prstGeom prst="rect">
            <a:avLst/>
          </a:prstGeom>
        </p:spPr>
        <p:txBody>
          <a:bodyPr wrap="square">
            <a:spAutoFit/>
          </a:bodyPr>
          <a:lstStyle/>
          <a:p>
            <a:r>
              <a:rPr lang="ru-RU" dirty="0" smtClean="0"/>
              <a:t>Польская монета в 50 злотых (1983 г.) с изображением Игнатия Лукашевича, фармацевта, </a:t>
            </a:r>
            <a:r>
              <a:rPr lang="ru-RU" dirty="0" err="1" smtClean="0"/>
              <a:t>изобревшего</a:t>
            </a:r>
            <a:r>
              <a:rPr lang="ru-RU" dirty="0" smtClean="0"/>
              <a:t> керосиновую лампу. Вторая монета в 10 злотых выпущена в 2003 г. в честь 150-летия зарождения нефтеперерабатывающего промысла.</a:t>
            </a:r>
            <a:endParaRPr lang="ru-RU" dirty="0"/>
          </a:p>
        </p:txBody>
      </p:sp>
      <p:sp>
        <p:nvSpPr>
          <p:cNvPr id="12" name="Прямоугольник 11"/>
          <p:cNvSpPr/>
          <p:nvPr/>
        </p:nvSpPr>
        <p:spPr>
          <a:xfrm>
            <a:off x="4495800" y="4648200"/>
            <a:ext cx="3124200" cy="1200329"/>
          </a:xfrm>
          <a:prstGeom prst="rect">
            <a:avLst/>
          </a:prstGeom>
        </p:spPr>
        <p:txBody>
          <a:bodyPr wrap="square">
            <a:spAutoFit/>
          </a:bodyPr>
          <a:lstStyle/>
          <a:p>
            <a:r>
              <a:rPr lang="ru-RU" dirty="0" smtClean="0"/>
              <a:t>Луи Пастер на французских бонах: 2-франковой монете (1995 г.) и 5-франковой купюре (1968 г.).</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4" descr="http://upload.wikimedia.org/wikipedia/commons/thumb/b/bd/DBP_1977_953_Johann_Andreas_Eisenbarth.jpg/220px-DBP_1977_953_Johann_Andreas_Eisenbarth.jpg"/>
          <p:cNvPicPr>
            <a:picLocks noChangeAspect="1" noChangeArrowheads="1"/>
          </p:cNvPicPr>
          <p:nvPr/>
        </p:nvPicPr>
        <p:blipFill>
          <a:blip r:embed="rId3" cstate="print"/>
          <a:srcRect/>
          <a:stretch>
            <a:fillRect/>
          </a:stretch>
        </p:blipFill>
        <p:spPr bwMode="auto">
          <a:xfrm>
            <a:off x="6858000" y="3210791"/>
            <a:ext cx="2286000" cy="3647209"/>
          </a:xfrm>
          <a:prstGeom prst="rect">
            <a:avLst/>
          </a:prstGeom>
          <a:noFill/>
        </p:spPr>
      </p:pic>
      <p:pic>
        <p:nvPicPr>
          <p:cNvPr id="58374" name="Picture 6" descr="http://www.volksapothekeschaffhausen.ch/2011/Bilder/02/Flugblatt%20Eisenbarth-400.gif"/>
          <p:cNvPicPr>
            <a:picLocks noChangeAspect="1" noChangeArrowheads="1"/>
          </p:cNvPicPr>
          <p:nvPr/>
        </p:nvPicPr>
        <p:blipFill>
          <a:blip r:embed="rId4" cstate="print"/>
          <a:srcRect/>
          <a:stretch>
            <a:fillRect/>
          </a:stretch>
        </p:blipFill>
        <p:spPr bwMode="auto">
          <a:xfrm>
            <a:off x="152400" y="304800"/>
            <a:ext cx="3810000" cy="6057901"/>
          </a:xfrm>
          <a:prstGeom prst="rect">
            <a:avLst/>
          </a:prstGeom>
          <a:noFill/>
        </p:spPr>
      </p:pic>
      <p:sp>
        <p:nvSpPr>
          <p:cNvPr id="7" name="Прямоугольник 6"/>
          <p:cNvSpPr/>
          <p:nvPr/>
        </p:nvSpPr>
        <p:spPr>
          <a:xfrm>
            <a:off x="3962400" y="228600"/>
            <a:ext cx="5029200" cy="5324535"/>
          </a:xfrm>
          <a:prstGeom prst="rect">
            <a:avLst/>
          </a:prstGeom>
        </p:spPr>
        <p:txBody>
          <a:bodyPr wrap="square">
            <a:spAutoFit/>
          </a:bodyPr>
          <a:lstStyle/>
          <a:p>
            <a:r>
              <a:rPr lang="ru-RU" sz="2000" dirty="0" smtClean="0"/>
              <a:t>Вместе со своей свитой, в которую входили даже комедианты, он переезжал из города в город, останавливался на базарных площадях, где лечил всех желающих. Со временем его фигура благодаря шумному сопровождению и постоян­ной саморекламе в немецком фольклоре приобрела сатирическое значение. Например, на купюре с его изображением были нанесены слова </a:t>
            </a:r>
            <a:endParaRPr lang="ru-RU" sz="2000" dirty="0" smtClean="0"/>
          </a:p>
          <a:p>
            <a:r>
              <a:rPr lang="ru-RU" sz="2000" dirty="0" smtClean="0"/>
              <a:t>из </a:t>
            </a:r>
            <a:r>
              <a:rPr lang="ru-RU" sz="2000" dirty="0" smtClean="0"/>
              <a:t>шуточного </a:t>
            </a:r>
            <a:endParaRPr lang="ru-RU" sz="2000" dirty="0" smtClean="0"/>
          </a:p>
          <a:p>
            <a:r>
              <a:rPr lang="ru-RU" sz="2000" dirty="0" smtClean="0"/>
              <a:t>стихотворения:</a:t>
            </a:r>
          </a:p>
          <a:p>
            <a:r>
              <a:rPr lang="ru-RU" sz="2000" dirty="0" smtClean="0"/>
              <a:t> </a:t>
            </a:r>
            <a:r>
              <a:rPr lang="ru-RU" sz="2000" dirty="0" smtClean="0"/>
              <a:t>«</a:t>
            </a:r>
            <a:r>
              <a:rPr lang="ru-RU" sz="2000" dirty="0" err="1" smtClean="0"/>
              <a:t>Ich</a:t>
            </a:r>
            <a:r>
              <a:rPr lang="ru-RU" sz="2000" dirty="0" smtClean="0"/>
              <a:t> </a:t>
            </a:r>
            <a:r>
              <a:rPr lang="ru-RU" sz="2000" dirty="0" err="1" smtClean="0"/>
              <a:t>bin</a:t>
            </a:r>
            <a:r>
              <a:rPr lang="ru-RU" sz="2000" dirty="0" smtClean="0"/>
              <a:t> </a:t>
            </a:r>
            <a:r>
              <a:rPr lang="ru-RU" sz="2000" dirty="0" err="1" smtClean="0"/>
              <a:t>der</a:t>
            </a:r>
            <a:r>
              <a:rPr lang="ru-RU" sz="2000" dirty="0" smtClean="0"/>
              <a:t> </a:t>
            </a:r>
            <a:r>
              <a:rPr lang="ru-RU" sz="2000" dirty="0" err="1" smtClean="0"/>
              <a:t>Doktor</a:t>
            </a:r>
            <a:endParaRPr lang="ru-RU" sz="2000" dirty="0" smtClean="0"/>
          </a:p>
          <a:p>
            <a:r>
              <a:rPr lang="ru-RU" sz="2000" dirty="0" smtClean="0"/>
              <a:t> </a:t>
            </a:r>
            <a:r>
              <a:rPr lang="ru-RU" sz="2000" dirty="0" err="1" smtClean="0"/>
              <a:t>Eisenbarth</a:t>
            </a:r>
            <a:r>
              <a:rPr lang="ru-RU" sz="2000" dirty="0" smtClean="0"/>
              <a:t>, </a:t>
            </a:r>
            <a:r>
              <a:rPr lang="ru-RU" sz="2000" dirty="0" err="1" smtClean="0"/>
              <a:t>Kurir</a:t>
            </a:r>
            <a:r>
              <a:rPr lang="ru-RU" sz="2000" dirty="0" smtClean="0"/>
              <a:t> </a:t>
            </a:r>
            <a:r>
              <a:rPr lang="ru-RU" sz="2000" dirty="0" err="1" smtClean="0"/>
              <a:t>die</a:t>
            </a:r>
            <a:r>
              <a:rPr lang="ru-RU" sz="2000" dirty="0" smtClean="0"/>
              <a:t> </a:t>
            </a:r>
            <a:r>
              <a:rPr lang="ru-RU" sz="2000" dirty="0" err="1" smtClean="0"/>
              <a:t>Leut</a:t>
            </a:r>
            <a:r>
              <a:rPr lang="ru-RU" sz="2000" dirty="0" smtClean="0"/>
              <a:t> </a:t>
            </a:r>
            <a:endParaRPr lang="ru-RU" sz="2000" dirty="0" smtClean="0"/>
          </a:p>
          <a:p>
            <a:r>
              <a:rPr lang="ru-RU" sz="2000" dirty="0" err="1" smtClean="0"/>
              <a:t>nach</a:t>
            </a:r>
            <a:r>
              <a:rPr lang="ru-RU" sz="2000" dirty="0" smtClean="0"/>
              <a:t> </a:t>
            </a:r>
            <a:r>
              <a:rPr lang="ru-RU" sz="2000" dirty="0" err="1" smtClean="0"/>
              <a:t>meiner</a:t>
            </a:r>
            <a:r>
              <a:rPr lang="ru-RU" sz="2000" dirty="0" smtClean="0"/>
              <a:t> </a:t>
            </a:r>
            <a:r>
              <a:rPr lang="ru-RU" sz="2000" dirty="0" err="1" smtClean="0"/>
              <a:t>Art</a:t>
            </a:r>
            <a:r>
              <a:rPr lang="ru-RU" sz="2000" dirty="0" smtClean="0"/>
              <a:t>» (Зовусь </a:t>
            </a:r>
            <a:r>
              <a:rPr lang="ru-RU" sz="2000" dirty="0" smtClean="0"/>
              <a:t>я</a:t>
            </a:r>
          </a:p>
          <a:p>
            <a:r>
              <a:rPr lang="ru-RU" sz="2000" dirty="0" smtClean="0"/>
              <a:t> </a:t>
            </a:r>
            <a:r>
              <a:rPr lang="ru-RU" sz="2000" dirty="0" smtClean="0"/>
              <a:t>доктор </a:t>
            </a:r>
            <a:r>
              <a:rPr lang="ru-RU" sz="2000" dirty="0" err="1" smtClean="0"/>
              <a:t>Айзенбарт</a:t>
            </a:r>
            <a:r>
              <a:rPr lang="ru-RU" sz="2000" dirty="0" smtClean="0"/>
              <a:t> </a:t>
            </a:r>
            <a:r>
              <a:rPr lang="ru-RU" sz="2000" dirty="0" smtClean="0"/>
              <a:t> лечу</a:t>
            </a:r>
          </a:p>
          <a:p>
            <a:r>
              <a:rPr lang="ru-RU" sz="2000" dirty="0" smtClean="0"/>
              <a:t> </a:t>
            </a:r>
            <a:r>
              <a:rPr lang="ru-RU" sz="2000" dirty="0" smtClean="0"/>
              <a:t>любого, как могу).</a:t>
            </a:r>
            <a:endParaRPr lang="ru-RU"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2" descr="«Золото Фармацевтов»: символы фармации на денежных знаках"/>
          <p:cNvPicPr>
            <a:picLocks noChangeAspect="1" noChangeArrowheads="1"/>
          </p:cNvPicPr>
          <p:nvPr/>
        </p:nvPicPr>
        <p:blipFill>
          <a:blip r:embed="rId2" cstate="print"/>
          <a:srcRect/>
          <a:stretch>
            <a:fillRect/>
          </a:stretch>
        </p:blipFill>
        <p:spPr bwMode="auto">
          <a:xfrm>
            <a:off x="304800" y="381000"/>
            <a:ext cx="4625163" cy="2209800"/>
          </a:xfrm>
          <a:prstGeom prst="rect">
            <a:avLst/>
          </a:prstGeom>
          <a:noFill/>
        </p:spPr>
      </p:pic>
      <p:sp>
        <p:nvSpPr>
          <p:cNvPr id="7" name="Прямоугольник 6"/>
          <p:cNvSpPr/>
          <p:nvPr/>
        </p:nvSpPr>
        <p:spPr>
          <a:xfrm>
            <a:off x="5257800" y="533400"/>
            <a:ext cx="3581400" cy="1015663"/>
          </a:xfrm>
          <a:prstGeom prst="rect">
            <a:avLst/>
          </a:prstGeom>
          <a:solidFill>
            <a:schemeClr val="bg1"/>
          </a:solidFill>
        </p:spPr>
        <p:txBody>
          <a:bodyPr wrap="square">
            <a:spAutoFit/>
          </a:bodyPr>
          <a:lstStyle/>
          <a:p>
            <a:r>
              <a:rPr lang="ru-RU" sz="2000" b="1" dirty="0" err="1" smtClean="0"/>
              <a:t>Пауль</a:t>
            </a:r>
            <a:r>
              <a:rPr lang="ru-RU" sz="2000" b="1" dirty="0" smtClean="0"/>
              <a:t> Эрлих, разработавший препарат Сальварсан. 200 немецких марок (ФРГ), 1989 г</a:t>
            </a:r>
            <a:endParaRPr lang="ru-RU" sz="2000" b="1" dirty="0"/>
          </a:p>
        </p:txBody>
      </p:sp>
      <p:pic>
        <p:nvPicPr>
          <p:cNvPr id="8" name="Picture 10" descr="«Золото Фармацевтов»: символы фармации на денежных знаках"/>
          <p:cNvPicPr>
            <a:picLocks noChangeAspect="1" noChangeArrowheads="1"/>
          </p:cNvPicPr>
          <p:nvPr/>
        </p:nvPicPr>
        <p:blipFill>
          <a:blip r:embed="rId3" cstate="print"/>
          <a:srcRect/>
          <a:stretch>
            <a:fillRect/>
          </a:stretch>
        </p:blipFill>
        <p:spPr bwMode="auto">
          <a:xfrm>
            <a:off x="838200" y="3122621"/>
            <a:ext cx="3352800" cy="3370173"/>
          </a:xfrm>
          <a:prstGeom prst="rect">
            <a:avLst/>
          </a:prstGeom>
          <a:noFill/>
        </p:spPr>
      </p:pic>
      <p:sp>
        <p:nvSpPr>
          <p:cNvPr id="9" name="Прямоугольник 8"/>
          <p:cNvSpPr/>
          <p:nvPr/>
        </p:nvSpPr>
        <p:spPr>
          <a:xfrm>
            <a:off x="5181600" y="3810000"/>
            <a:ext cx="3505200" cy="1938992"/>
          </a:xfrm>
          <a:prstGeom prst="rect">
            <a:avLst/>
          </a:prstGeom>
          <a:solidFill>
            <a:schemeClr val="bg1"/>
          </a:solidFill>
        </p:spPr>
        <p:txBody>
          <a:bodyPr wrap="square">
            <a:spAutoFit/>
          </a:bodyPr>
          <a:lstStyle/>
          <a:p>
            <a:r>
              <a:rPr lang="ru-RU" sz="2000" b="1" dirty="0" err="1" smtClean="0"/>
              <a:t>Говард</a:t>
            </a:r>
            <a:r>
              <a:rPr lang="ru-RU" sz="2000" b="1" dirty="0" smtClean="0"/>
              <a:t> </a:t>
            </a:r>
            <a:r>
              <a:rPr lang="ru-RU" sz="2000" b="1" dirty="0" err="1" smtClean="0"/>
              <a:t>Флори</a:t>
            </a:r>
            <a:r>
              <a:rPr lang="ru-RU" sz="2000" b="1" dirty="0" smtClean="0"/>
              <a:t>, получивший высокоочищенный пенициллин, на 1-долларовой австралийской монете, выпущенной в 1998 г.</a:t>
            </a:r>
            <a:endParaRPr lang="ru-RU" sz="2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152400"/>
            <a:ext cx="6553200" cy="646331"/>
          </a:xfrm>
          <a:prstGeom prst="rect">
            <a:avLst/>
          </a:prstGeom>
          <a:noFill/>
        </p:spPr>
        <p:txBody>
          <a:bodyPr wrap="square" rtlCol="0">
            <a:spAutoFit/>
          </a:bodyPr>
          <a:lstStyle/>
          <a:p>
            <a:pPr algn="ctr"/>
            <a:r>
              <a:rPr lang="ru-RU" sz="3600" b="1" i="1" dirty="0" smtClean="0"/>
              <a:t>Немного о России</a:t>
            </a:r>
            <a:endParaRPr lang="ru-RU" sz="3600" b="1" i="1" dirty="0"/>
          </a:p>
        </p:txBody>
      </p:sp>
      <p:pic>
        <p:nvPicPr>
          <p:cNvPr id="2050" name="Picture 2" descr="http://pics.livejournal.com/avp23649/pic/00011541/s640x480"/>
          <p:cNvPicPr>
            <a:picLocks noChangeAspect="1" noChangeArrowheads="1"/>
          </p:cNvPicPr>
          <p:nvPr/>
        </p:nvPicPr>
        <p:blipFill>
          <a:blip r:embed="rId3" cstate="print"/>
          <a:srcRect/>
          <a:stretch>
            <a:fillRect/>
          </a:stretch>
        </p:blipFill>
        <p:spPr bwMode="auto">
          <a:xfrm>
            <a:off x="228600" y="1262777"/>
            <a:ext cx="4191000" cy="2494955"/>
          </a:xfrm>
          <a:prstGeom prst="rect">
            <a:avLst/>
          </a:prstGeom>
          <a:noFill/>
        </p:spPr>
      </p:pic>
      <p:sp>
        <p:nvSpPr>
          <p:cNvPr id="5" name="Прямоугольник 4"/>
          <p:cNvSpPr/>
          <p:nvPr/>
        </p:nvSpPr>
        <p:spPr>
          <a:xfrm>
            <a:off x="4724400" y="3886200"/>
            <a:ext cx="4191000" cy="1938992"/>
          </a:xfrm>
          <a:prstGeom prst="rect">
            <a:avLst/>
          </a:prstGeom>
        </p:spPr>
        <p:txBody>
          <a:bodyPr wrap="square">
            <a:spAutoFit/>
          </a:bodyPr>
          <a:lstStyle/>
          <a:p>
            <a:r>
              <a:rPr lang="ru-RU" sz="2400" dirty="0" smtClean="0"/>
              <a:t>Знак «Провизор» (уменьшенного размера).Санкт-Петербург, мастерская Александра </a:t>
            </a:r>
            <a:r>
              <a:rPr lang="ru-RU" sz="2400" dirty="0" err="1" smtClean="0"/>
              <a:t>Брылова</a:t>
            </a:r>
            <a:r>
              <a:rPr lang="ru-RU" sz="2400" dirty="0" smtClean="0"/>
              <a:t> 1908–1917</a:t>
            </a:r>
            <a:endParaRPr lang="ru-RU" sz="2400" dirty="0"/>
          </a:p>
        </p:txBody>
      </p:sp>
      <p:sp>
        <p:nvSpPr>
          <p:cNvPr id="6" name="Прямоугольник 5"/>
          <p:cNvSpPr/>
          <p:nvPr/>
        </p:nvSpPr>
        <p:spPr>
          <a:xfrm>
            <a:off x="228600" y="3962400"/>
            <a:ext cx="4191000" cy="1200329"/>
          </a:xfrm>
          <a:prstGeom prst="rect">
            <a:avLst/>
          </a:prstGeom>
        </p:spPr>
        <p:txBody>
          <a:bodyPr wrap="square">
            <a:spAutoFit/>
          </a:bodyPr>
          <a:lstStyle/>
          <a:p>
            <a:r>
              <a:rPr lang="ru-RU" sz="2400" dirty="0" smtClean="0"/>
              <a:t>Знак «Провизор»Россия, частная </a:t>
            </a:r>
            <a:r>
              <a:rPr lang="ru-RU" sz="2400" dirty="0" err="1" smtClean="0"/>
              <a:t>мастерская.Начало</a:t>
            </a:r>
            <a:r>
              <a:rPr lang="ru-RU" sz="2400" dirty="0" smtClean="0"/>
              <a:t> </a:t>
            </a:r>
          </a:p>
          <a:p>
            <a:r>
              <a:rPr lang="ru-RU" sz="2400" dirty="0" smtClean="0"/>
              <a:t>XX </a:t>
            </a:r>
            <a:r>
              <a:rPr lang="ru-RU" sz="2400" dirty="0" smtClean="0"/>
              <a:t>в</a:t>
            </a:r>
            <a:endParaRPr lang="ru-RU" sz="2400" dirty="0"/>
          </a:p>
        </p:txBody>
      </p:sp>
      <p:pic>
        <p:nvPicPr>
          <p:cNvPr id="2052" name="Picture 4" descr="http://pics.livejournal.com/avp23649/pic/000126b6/s640x480"/>
          <p:cNvPicPr>
            <a:picLocks noChangeAspect="1" noChangeArrowheads="1"/>
          </p:cNvPicPr>
          <p:nvPr/>
        </p:nvPicPr>
        <p:blipFill>
          <a:blip r:embed="rId4" cstate="print"/>
          <a:srcRect/>
          <a:stretch>
            <a:fillRect/>
          </a:stretch>
        </p:blipFill>
        <p:spPr bwMode="auto">
          <a:xfrm>
            <a:off x="4800600" y="1219200"/>
            <a:ext cx="3676474" cy="250459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Файл:Flag of the Red Cross.svg"/>
          <p:cNvPicPr>
            <a:picLocks noChangeAspect="1" noChangeArrowheads="1"/>
          </p:cNvPicPr>
          <p:nvPr/>
        </p:nvPicPr>
        <p:blipFill>
          <a:blip r:embed="rId2" cstate="print"/>
          <a:srcRect/>
          <a:stretch>
            <a:fillRect/>
          </a:stretch>
        </p:blipFill>
        <p:spPr bwMode="auto">
          <a:xfrm>
            <a:off x="685800" y="609600"/>
            <a:ext cx="3581400" cy="238610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7892" name="Picture 4" descr="http://youth.najah.edu/pictures/red_cresent.jpg"/>
          <p:cNvPicPr>
            <a:picLocks noChangeAspect="1" noChangeArrowheads="1"/>
          </p:cNvPicPr>
          <p:nvPr/>
        </p:nvPicPr>
        <p:blipFill>
          <a:blip r:embed="rId3" cstate="print"/>
          <a:srcRect/>
          <a:stretch>
            <a:fillRect/>
          </a:stretch>
        </p:blipFill>
        <p:spPr bwMode="auto">
          <a:xfrm>
            <a:off x="5410200" y="3352800"/>
            <a:ext cx="3367440" cy="32131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7894" name="Picture 6" descr="File:Red Lion with Sun.svg"/>
          <p:cNvPicPr>
            <a:picLocks noChangeAspect="1" noChangeArrowheads="1"/>
          </p:cNvPicPr>
          <p:nvPr/>
        </p:nvPicPr>
        <p:blipFill>
          <a:blip r:embed="rId4" cstate="print"/>
          <a:srcRect/>
          <a:stretch>
            <a:fillRect/>
          </a:stretch>
        </p:blipFill>
        <p:spPr bwMode="auto">
          <a:xfrm>
            <a:off x="5257800" y="558640"/>
            <a:ext cx="3579113" cy="238458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7896" name="Picture 8" descr="http://www.freewebs.com/rushskate/800px-Red_Star_of_David.svg.png"/>
          <p:cNvPicPr>
            <a:picLocks noChangeAspect="1" noChangeArrowheads="1"/>
          </p:cNvPicPr>
          <p:nvPr/>
        </p:nvPicPr>
        <p:blipFill>
          <a:blip r:embed="rId5" cstate="print"/>
          <a:srcRect/>
          <a:stretch>
            <a:fillRect/>
          </a:stretch>
        </p:blipFill>
        <p:spPr bwMode="auto">
          <a:xfrm>
            <a:off x="1059872" y="3352800"/>
            <a:ext cx="2978727" cy="3276600"/>
          </a:xfrm>
          <a:prstGeom prst="rect">
            <a:avLst/>
          </a:prstGeom>
          <a:noFill/>
          <a:ln>
            <a:noFill/>
          </a:ln>
          <a:effectLst>
            <a:glow rad="2286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Бумажные значки противотуберкулезных трехдневников с изображением цветка белой ромашки (Россия)."/>
          <p:cNvPicPr>
            <a:picLocks noChangeAspect="1" noChangeArrowheads="1"/>
          </p:cNvPicPr>
          <p:nvPr/>
        </p:nvPicPr>
        <p:blipFill>
          <a:blip r:embed="rId2" cstate="print"/>
          <a:srcRect/>
          <a:stretch>
            <a:fillRect/>
          </a:stretch>
        </p:blipFill>
        <p:spPr bwMode="auto">
          <a:xfrm>
            <a:off x="3886200" y="3590979"/>
            <a:ext cx="4648200" cy="326702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28" name="Picture 4" descr="Изображение зеркала, чаши и посоха, обвитого змеей, на памятной медали 3-го съезда польских врачей 1881 г."/>
          <p:cNvPicPr>
            <a:picLocks noChangeAspect="1" noChangeArrowheads="1"/>
          </p:cNvPicPr>
          <p:nvPr/>
        </p:nvPicPr>
        <p:blipFill>
          <a:blip r:embed="rId3" cstate="print"/>
          <a:srcRect/>
          <a:stretch>
            <a:fillRect/>
          </a:stretch>
        </p:blipFill>
        <p:spPr bwMode="auto">
          <a:xfrm>
            <a:off x="5105400" y="304800"/>
            <a:ext cx="3200400" cy="317395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30" name="Picture 6" descr="Файл:Patriarchal or Archbishop Cross.svg"/>
          <p:cNvPicPr>
            <a:picLocks noChangeAspect="1" noChangeArrowheads="1"/>
          </p:cNvPicPr>
          <p:nvPr/>
        </p:nvPicPr>
        <p:blipFill>
          <a:blip r:embed="rId4" cstate="print"/>
          <a:srcRect/>
          <a:stretch>
            <a:fillRect/>
          </a:stretch>
        </p:blipFill>
        <p:spPr bwMode="auto">
          <a:xfrm>
            <a:off x="152400" y="990600"/>
            <a:ext cx="3098361" cy="5298380"/>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medstamp.ru/images/env_palludisme1962.jpg"/>
          <p:cNvPicPr>
            <a:picLocks noChangeAspect="1" noChangeArrowheads="1"/>
          </p:cNvPicPr>
          <p:nvPr/>
        </p:nvPicPr>
        <p:blipFill>
          <a:blip r:embed="rId2" cstate="print"/>
          <a:srcRect/>
          <a:stretch>
            <a:fillRect/>
          </a:stretch>
        </p:blipFill>
        <p:spPr bwMode="auto">
          <a:xfrm>
            <a:off x="228600" y="685800"/>
            <a:ext cx="4553946" cy="25336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6868" name="Picture 4" descr="http://webmarki.com/photo/Emblema-Vsemirnoj-protivomalyarijnoj-kampanii--ic1962_2687.jpg"/>
          <p:cNvPicPr>
            <a:picLocks noChangeAspect="1" noChangeArrowheads="1"/>
          </p:cNvPicPr>
          <p:nvPr/>
        </p:nvPicPr>
        <p:blipFill>
          <a:blip r:embed="rId3" cstate="print"/>
          <a:srcRect/>
          <a:stretch>
            <a:fillRect/>
          </a:stretch>
        </p:blipFill>
        <p:spPr bwMode="auto">
          <a:xfrm>
            <a:off x="304800" y="3505200"/>
            <a:ext cx="4419600" cy="3099223"/>
          </a:xfrm>
          <a:prstGeom prst="rect">
            <a:avLst/>
          </a:prstGeom>
          <a:noFill/>
        </p:spPr>
      </p:pic>
      <p:pic>
        <p:nvPicPr>
          <p:cNvPr id="36870" name="Picture 6" descr="http://api.istockphoto.com/file_thumbview_approve/12815865/2/istockphoto_12815865-cuban-postage-stamp-malaria-theme.jpg"/>
          <p:cNvPicPr>
            <a:picLocks noChangeAspect="1" noChangeArrowheads="1"/>
          </p:cNvPicPr>
          <p:nvPr/>
        </p:nvPicPr>
        <p:blipFill>
          <a:blip r:embed="rId4" cstate="print"/>
          <a:srcRect/>
          <a:stretch>
            <a:fillRect/>
          </a:stretch>
        </p:blipFill>
        <p:spPr bwMode="auto">
          <a:xfrm>
            <a:off x="5029200" y="0"/>
            <a:ext cx="2886075" cy="36195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6872" name="Picture 8" descr="http://i167.photobucket.com/albums/u142/petercollects0/_port-malaria.jpg"/>
          <p:cNvPicPr>
            <a:picLocks noChangeAspect="1" noChangeArrowheads="1"/>
          </p:cNvPicPr>
          <p:nvPr/>
        </p:nvPicPr>
        <p:blipFill>
          <a:blip r:embed="rId5" cstate="print"/>
          <a:srcRect/>
          <a:stretch>
            <a:fillRect/>
          </a:stretch>
        </p:blipFill>
        <p:spPr bwMode="auto">
          <a:xfrm>
            <a:off x="5181600" y="3752849"/>
            <a:ext cx="3419769" cy="310515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24000"/>
            <a:ext cx="9144000" cy="3077766"/>
          </a:xfrm>
          <a:prstGeom prst="rect">
            <a:avLst/>
          </a:prstGeom>
          <a:noFill/>
        </p:spPr>
        <p:txBody>
          <a:bodyPr wrap="square" rtlCol="0">
            <a:spAutoFit/>
          </a:bodyPr>
          <a:lstStyle/>
          <a:p>
            <a:pPr algn="ctr"/>
            <a:r>
              <a:rPr lang="ru-RU" sz="3200" b="1" i="1" dirty="0" smtClean="0"/>
              <a:t>Основные источники информации:</a:t>
            </a:r>
          </a:p>
          <a:p>
            <a:pPr algn="ctr"/>
            <a:r>
              <a:rPr lang="ru-RU" sz="2400" dirty="0" err="1" smtClean="0"/>
              <a:t>Грибанов</a:t>
            </a:r>
            <a:r>
              <a:rPr lang="ru-RU" sz="2400" dirty="0" smtClean="0"/>
              <a:t> Э. Д. «История международных медицинских эмблем»</a:t>
            </a:r>
          </a:p>
          <a:p>
            <a:pPr algn="ctr"/>
            <a:r>
              <a:rPr lang="ru-RU" sz="2400" dirty="0" err="1" smtClean="0"/>
              <a:t>Грибанов</a:t>
            </a:r>
            <a:r>
              <a:rPr lang="ru-RU" sz="2400" dirty="0" smtClean="0"/>
              <a:t> Э. Д. «Эмблемы медицины»</a:t>
            </a:r>
          </a:p>
          <a:p>
            <a:pPr algn="ctr"/>
            <a:r>
              <a:rPr lang="ru-RU" sz="2400" dirty="0" err="1" smtClean="0"/>
              <a:t>Тарасонов</a:t>
            </a:r>
            <a:r>
              <a:rPr lang="ru-RU" sz="2400" dirty="0" smtClean="0"/>
              <a:t> В.Н. «Символы медицины как отражение врачевания древних  народов»</a:t>
            </a:r>
          </a:p>
          <a:p>
            <a:pPr algn="ctr"/>
            <a:r>
              <a:rPr lang="ru-RU" sz="2400" dirty="0" smtClean="0"/>
              <a:t>Газета «Аптека.</a:t>
            </a:r>
            <a:r>
              <a:rPr lang="en-US" sz="2400" dirty="0" smtClean="0"/>
              <a:t>UA</a:t>
            </a:r>
            <a:r>
              <a:rPr lang="ru-RU" sz="2400" dirty="0" smtClean="0"/>
              <a:t>»</a:t>
            </a:r>
          </a:p>
          <a:p>
            <a:pPr algn="ctr"/>
            <a:endParaRPr lang="ru-RU" sz="2400" dirty="0" smtClean="0"/>
          </a:p>
          <a:p>
            <a:endParaRPr lang="ru-RU" dirty="0" smtClean="0"/>
          </a:p>
        </p:txBody>
      </p:sp>
      <p:sp>
        <p:nvSpPr>
          <p:cNvPr id="6" name="TextBox 5"/>
          <p:cNvSpPr txBox="1"/>
          <p:nvPr/>
        </p:nvSpPr>
        <p:spPr>
          <a:xfrm>
            <a:off x="2057400" y="5562600"/>
            <a:ext cx="4883068" cy="646331"/>
          </a:xfrm>
          <a:prstGeom prst="rect">
            <a:avLst/>
          </a:prstGeom>
          <a:noFill/>
        </p:spPr>
        <p:txBody>
          <a:bodyPr wrap="none" rtlCol="0">
            <a:spAutoFit/>
          </a:bodyPr>
          <a:lstStyle/>
          <a:p>
            <a:r>
              <a:rPr lang="ru-RU" sz="3600" dirty="0" smtClean="0"/>
              <a:t>Спасибо за внимание!!!</a:t>
            </a:r>
            <a:endParaRPr lang="ru-RU"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1272</TotalTime>
  <Words>1887</Words>
  <Application>Microsoft Office PowerPoint</Application>
  <PresentationFormat>Экран (4:3)</PresentationFormat>
  <Paragraphs>159</Paragraphs>
  <Slides>26</Slides>
  <Notes>14</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виктория</cp:lastModifiedBy>
  <cp:revision>129</cp:revision>
  <dcterms:modified xsi:type="dcterms:W3CDTF">2011-05-11T02:27:55Z</dcterms:modified>
</cp:coreProperties>
</file>