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0"/>
  </p:notesMasterIdLst>
  <p:sldIdLst>
    <p:sldId id="256" r:id="rId4"/>
    <p:sldId id="257" r:id="rId5"/>
    <p:sldId id="260" r:id="rId6"/>
    <p:sldId id="259" r:id="rId7"/>
    <p:sldId id="262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0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6F813-9D72-4304-AF8A-1BF282D2B31C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82A7E-145F-413C-BCDB-264A777FD2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47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2A7E-145F-413C-BCDB-264A777FD2B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90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2A7E-145F-413C-BCDB-264A777FD2B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05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2A7E-145F-413C-BCDB-264A777FD2BA}" type="slidenum">
              <a:rPr lang="ru-RU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50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2A7E-145F-413C-BCDB-264A777FD2BA}" type="slidenum">
              <a:rPr lang="ru-RU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50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2A7E-145F-413C-BCDB-264A777FD2BA}" type="slidenum">
              <a:rPr lang="ru-RU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50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2A7E-145F-413C-BCDB-264A777FD2B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05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591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87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30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4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84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60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41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00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39146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603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259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5910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87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30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48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843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60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415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00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39146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6032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25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DE1137F-2C47-4031-9C96-F520F9096C03}" type="datetimeFigureOut">
              <a:rPr lang="ru-RU" smtClean="0"/>
              <a:t>29.09.2011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9FF82E-0114-4B75-91FA-27C8069B760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1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DE1137F-2C47-4031-9C96-F520F9096C0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29.09.2011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9FF82E-0114-4B75-91FA-27C8069B760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1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46530" y="391446"/>
            <a:ext cx="8483696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по теме: «Новые явления в экономике в 17 веке»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36776" y="1052736"/>
            <a:ext cx="8483696" cy="504056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Охарактеризуйте хозяйство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страны после Смуты.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88758" y="1607534"/>
            <a:ext cx="6431714" cy="1080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kumimoji="1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90A1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Хозяйство страны во время Смуты было разорено. 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1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90A1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Многие деревни обезлюдели. 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1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90A1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Запашка сократилась в 30 раз.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88757" y="2665950"/>
            <a:ext cx="6417783" cy="10510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kumimoji="1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90A1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От 40 до 70% крестьян бежало</a:t>
            </a:r>
            <a:r>
              <a:rPr kumimoji="1" lang="ru-RU" b="1" i="0" u="none" strike="noStrike" kern="0" cap="none" spc="0" normalizeH="0" noProof="0" dirty="0" smtClean="0">
                <a:ln>
                  <a:noFill/>
                </a:ln>
                <a:solidFill>
                  <a:srgbClr val="090A1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от своих хозяев </a:t>
            </a:r>
            <a:r>
              <a:rPr kumimoji="1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90A1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а оставшиеся не имели ни скота, ни орудий труда, ни денег. 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88756" y="3717032"/>
            <a:ext cx="6474343" cy="72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Разорялись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поместья</a:t>
            </a:r>
          </a:p>
          <a:p>
            <a:pPr marL="342900" indent="-342900">
              <a:buFont typeface="+mj-lt"/>
              <a:buAutoNum type="arabicPeriod" startAt="5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Служилые люди становились холопами у бояр.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11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8452" y="1635522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Какие меры предпринял Михаил Романов для преодоления кризиса в стране?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3902" y="2608253"/>
            <a:ext cx="8568952" cy="1080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Царь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широко использовал раздачу земель дворянам.  (Кто такие дворяне и почему им, а не кому-нибудь другому царь давал землю?)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6530" y="3665068"/>
            <a:ext cx="8568952" cy="1564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 startAt="2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Государство пошло по пути закрепления крестьян за их владельцами.</a:t>
            </a:r>
          </a:p>
          <a:p>
            <a:pPr lvl="3"/>
            <a:r>
              <a:rPr lang="ru-RU" sz="1400" b="0" i="0" dirty="0" smtClean="0">
                <a:solidFill>
                  <a:srgbClr val="000000"/>
                </a:solidFill>
                <a:effectLst/>
                <a:latin typeface="Times New Roman"/>
              </a:rPr>
              <a:t>В 1619 г. был снова объявлен пятилетний, а в 1637 г.— девятилетний сыск беглых. В 1642 г. вновь был издан указ о десятилетнем сроке сыска беглых и пятнадцатилетнем сыске вывезенных насильно крестьян. </a:t>
            </a:r>
          </a:p>
          <a:p>
            <a:pPr lvl="3"/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Как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в истории становления крепостного права называлась такая мера?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24128" y="4941169"/>
            <a:ext cx="3148726" cy="2880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Урочные лета.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62720" y="5445224"/>
            <a:ext cx="8568952" cy="12040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 startAt="3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Началось освоение новых земель.  Земли каких регионов начали активно осваиваться в это время?</a:t>
            </a:r>
          </a:p>
          <a:p>
            <a:pPr marL="342900" lvl="0" indent="-342900">
              <a:buFont typeface="+mj-lt"/>
              <a:buAutoNum type="arabicPeriod" startAt="3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Широко внедрялась трехпольная система обработки земли.</a:t>
            </a:r>
          </a:p>
          <a:p>
            <a:pPr marL="342900" lvl="0" indent="-342900">
              <a:buFont typeface="+mj-lt"/>
              <a:buAutoNum type="arabicPeriod" startAt="3"/>
            </a:pP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11960" y="6309320"/>
            <a:ext cx="4608512" cy="339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 smtClean="0">
                <a:solidFill>
                  <a:srgbClr val="000000"/>
                </a:solidFill>
                <a:effectLst/>
                <a:latin typeface="Times New Roman"/>
              </a:rPr>
              <a:t>Черноземья, Среднего Поволжья, Сибири.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63130" y="695971"/>
            <a:ext cx="5783642" cy="39833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Дворянство в России возникло в </a:t>
            </a:r>
            <a:r>
              <a:rPr lang="ru-RU" b="1" i="0" u="none" strike="noStrik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XII веке</a:t>
            </a:r>
            <a:r>
              <a:rPr lang="ru-RU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как низшая часть военно-служилого сословия, составлявшая </a:t>
            </a:r>
            <a:r>
              <a:rPr lang="ru-RU" b="1" i="0" u="none" strike="noStrik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двор</a:t>
            </a:r>
            <a:r>
              <a:rPr lang="ru-RU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0" u="none" strike="noStrik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князя</a:t>
            </a:r>
            <a:r>
              <a:rPr lang="ru-RU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или крупного боярина.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XIV века дворяне стали получать за службу землю: появился класс землевладельцев — помещиков. Позже им была разрешена покупка земли.</a:t>
            </a:r>
          </a:p>
          <a:p>
            <a:pPr algn="ctr"/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Царь искал в них защиту от конкурирующих с ним во власти феодалов (князей и бояр)</a:t>
            </a:r>
            <a:endParaRPr lang="ru-RU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0011" y="2652478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Что такое «специализация» районов?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5824" y="3717032"/>
            <a:ext cx="8568952" cy="1564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3"/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Специализация района – переход к производству одного или нескольких видов продукции, наиболее выгодной для жителей данного региона. Значительная часть которой предназначена для обмена (торговли).  </a:t>
            </a:r>
          </a:p>
          <a:p>
            <a:pPr lvl="3"/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Является причиной разрушения натурального хозяйства.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20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1603" y="3752873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Назовите известные Вам районы специализации хозяйства.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6530" y="4784643"/>
            <a:ext cx="8568952" cy="138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Поволжье поставляло хлеб,  кожу, сало.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На Западе производили лен и коноплю.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В Сибири - меха, 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В районах Верхнего Поволжья - холсты.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649316"/>
            <a:ext cx="9144000" cy="208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Чупров Л.А. МОУ СОШ №3 с. Камень-Рыболов Ханкайского района Приморского края</a:t>
            </a:r>
            <a:endParaRPr lang="ru-RU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60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332656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На какую сферу экономики оказала существенное влияние специализация районов?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6332" y="1260376"/>
            <a:ext cx="8483696" cy="8682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kumimoji="1" lang="ru-RU" sz="2400" b="1" kern="0" dirty="0">
                <a:solidFill>
                  <a:srgbClr val="090A11"/>
                </a:solidFill>
                <a:latin typeface="Times New Roman" pitchFamily="18" charset="0"/>
              </a:rPr>
              <a:t>Специализация районов способствовала развитию </a:t>
            </a:r>
            <a:r>
              <a:rPr kumimoji="1" lang="ru-RU" sz="2400" b="1" kern="0" dirty="0" smtClean="0">
                <a:solidFill>
                  <a:srgbClr val="090A11"/>
                </a:solidFill>
                <a:latin typeface="Times New Roman" pitchFamily="18" charset="0"/>
              </a:rPr>
              <a:t>торговли</a:t>
            </a:r>
            <a:r>
              <a:rPr kumimoji="1" lang="ru-RU" sz="2400" b="1" kern="0" dirty="0">
                <a:solidFill>
                  <a:srgbClr val="090A11"/>
                </a:solidFill>
                <a:latin typeface="Times New Roman" pitchFamily="18" charset="0"/>
              </a:rPr>
              <a:t>. </a:t>
            </a:r>
            <a:endParaRPr kumimoji="1" lang="ru-RU" sz="2400" b="1" kern="0" dirty="0" smtClean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12160" y="2564904"/>
            <a:ext cx="2797868" cy="17365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sz="2000" b="1" kern="0" dirty="0">
                <a:solidFill>
                  <a:srgbClr val="090A11"/>
                </a:solidFill>
                <a:latin typeface="Times New Roman" pitchFamily="18" charset="0"/>
              </a:rPr>
              <a:t>К</a:t>
            </a:r>
            <a:r>
              <a:rPr kumimoji="1" lang="ru-RU" sz="2000" b="1" kern="0" dirty="0" smtClean="0">
                <a:solidFill>
                  <a:srgbClr val="090A11"/>
                </a:solidFill>
                <a:latin typeface="Times New Roman" pitchFamily="18" charset="0"/>
              </a:rPr>
              <a:t>упцы</a:t>
            </a:r>
          </a:p>
          <a:p>
            <a:r>
              <a:rPr kumimoji="1" lang="ru-RU" sz="2000" b="1" kern="0" dirty="0" smtClean="0">
                <a:solidFill>
                  <a:srgbClr val="090A11"/>
                </a:solidFill>
                <a:latin typeface="Times New Roman" pitchFamily="18" charset="0"/>
              </a:rPr>
              <a:t>Монастыри</a:t>
            </a:r>
          </a:p>
          <a:p>
            <a:r>
              <a:rPr kumimoji="1" lang="ru-RU" sz="2000" b="1" kern="0" dirty="0" smtClean="0">
                <a:solidFill>
                  <a:srgbClr val="090A11"/>
                </a:solidFill>
                <a:latin typeface="Times New Roman" pitchFamily="18" charset="0"/>
              </a:rPr>
              <a:t>Дворяне</a:t>
            </a:r>
          </a:p>
          <a:p>
            <a:r>
              <a:rPr kumimoji="1" lang="ru-RU" sz="2000" b="1" kern="0" dirty="0">
                <a:solidFill>
                  <a:srgbClr val="090A11"/>
                </a:solidFill>
                <a:latin typeface="Times New Roman" pitchFamily="18" charset="0"/>
              </a:rPr>
              <a:t>Б</a:t>
            </a:r>
            <a:r>
              <a:rPr kumimoji="1" lang="ru-RU" sz="2000" b="1" kern="0" dirty="0" smtClean="0">
                <a:solidFill>
                  <a:srgbClr val="090A11"/>
                </a:solidFill>
                <a:latin typeface="Times New Roman" pitchFamily="18" charset="0"/>
              </a:rPr>
              <a:t>ояре</a:t>
            </a:r>
            <a:r>
              <a:rPr kumimoji="1" lang="ru-RU" sz="2000" b="1" kern="0" dirty="0">
                <a:solidFill>
                  <a:srgbClr val="090A11"/>
                </a:solidFill>
                <a:latin typeface="Times New Roman" pitchFamily="18" charset="0"/>
              </a:rPr>
              <a:t>. </a:t>
            </a:r>
            <a:endParaRPr kumimoji="1" lang="ru-RU" sz="2000" b="1" kern="0" dirty="0" smtClean="0">
              <a:solidFill>
                <a:srgbClr val="090A11"/>
              </a:solidFill>
              <a:latin typeface="Times New Roman" pitchFamily="18" charset="0"/>
            </a:endParaRPr>
          </a:p>
          <a:p>
            <a:r>
              <a:rPr kumimoji="1" lang="ru-RU" sz="2000" b="1" kern="0" dirty="0">
                <a:solidFill>
                  <a:srgbClr val="090A11"/>
                </a:solidFill>
                <a:latin typeface="Times New Roman" pitchFamily="18" charset="0"/>
              </a:rPr>
              <a:t>Ц</a:t>
            </a:r>
            <a:r>
              <a:rPr kumimoji="1" lang="ru-RU" sz="2000" b="1" kern="0" dirty="0" smtClean="0">
                <a:solidFill>
                  <a:srgbClr val="090A11"/>
                </a:solidFill>
                <a:latin typeface="Times New Roman" pitchFamily="18" charset="0"/>
              </a:rPr>
              <a:t>арский </a:t>
            </a:r>
            <a:r>
              <a:rPr kumimoji="1" lang="ru-RU" sz="2000" b="1" kern="0" dirty="0">
                <a:solidFill>
                  <a:srgbClr val="090A11"/>
                </a:solidFill>
                <a:latin typeface="Times New Roman" pitchFamily="18" charset="0"/>
              </a:rPr>
              <a:t>двор</a:t>
            </a:r>
            <a:r>
              <a:rPr kumimoji="1" lang="ru-RU" sz="2000" b="1" kern="0" dirty="0" smtClean="0">
                <a:solidFill>
                  <a:srgbClr val="090A11"/>
                </a:solidFill>
                <a:latin typeface="Times New Roman" pitchFamily="18" charset="0"/>
              </a:rPr>
              <a:t>. </a:t>
            </a:r>
          </a:p>
        </p:txBody>
      </p:sp>
      <p:sp>
        <p:nvSpPr>
          <p:cNvPr id="10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5022" y="1487853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Какие категории населения активно начали торговать в это время?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2708920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К какой стадии в своем развитии в этот период перешла промышленность?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5022" y="3789040"/>
            <a:ext cx="8483696" cy="5124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К  мелкотоварному производству.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13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3837620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чем отличие кустарной промышленности от мелкотоварной?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5022" y="4869160"/>
            <a:ext cx="8483696" cy="11521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Кустарная промышленность ориентируется на конкретного заказчика и простаивает в его отсутствие, а мелкотоварная ориентирована на рынок. Ремесленник изготавливает небольшие партии товаров и продает их на рынке.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15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5022" y="4963025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 Что такое мануфактура?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6332" y="5890745"/>
            <a:ext cx="8492386" cy="7786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Это предприятие, основанное на ручном труде при полном его разделении. Ориентировано на рынок (все произведенное продается либо обменивается)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54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6" grpId="0" animBg="1"/>
      <p:bldP spid="1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332656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10.  Когда появились первые мануфактуры в России?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6332" y="1260376"/>
            <a:ext cx="8483696" cy="15925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С 30-х гг.17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вв.  Первая мануфактура была основана голландцем Андреем Виниусом. В челобитной 1631 года Виниус просил дозволения начать чугуноплавильное дело, а в 1632 году 29 февраля таковое получил.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Мануфактурами были Хамовный и Бархатный дворы, Тульские и Каширские металлоплавильные заводы.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7239" y="2492896"/>
            <a:ext cx="8483696" cy="9402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Первые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мануфактуры были связаны с государством и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производили оружие (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Пушечный двор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, Оружейная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палата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).</a:t>
            </a:r>
          </a:p>
        </p:txBody>
      </p:sp>
      <p:sp>
        <p:nvSpPr>
          <p:cNvPr id="6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1011" y="1412776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11.  Какова особенность первых мануфактур в России?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7239" y="2505472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12. Назовите фамилии первых промышленников России.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6332" y="3573016"/>
            <a:ext cx="8518375" cy="13681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Первые промышленники формировались из купеческих фамилий – </a:t>
            </a:r>
          </a:p>
          <a:p>
            <a:r>
              <a:rPr kumimoji="1" lang="ru-RU" sz="2400" b="1" kern="0" dirty="0" smtClean="0">
                <a:solidFill>
                  <a:srgbClr val="090A11"/>
                </a:solidFill>
                <a:latin typeface="Times New Roman" pitchFamily="18" charset="0"/>
              </a:rPr>
              <a:t>Шорины, Строгановы, Демидовы, Филатьевы, Светешниковы и др.</a:t>
            </a:r>
            <a:endParaRPr kumimoji="1" lang="ru-RU" sz="2400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7239" y="4681357"/>
            <a:ext cx="8502789" cy="16561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kumimoji="1" lang="ru-RU" sz="2400" b="1" kern="0" dirty="0">
                <a:solidFill>
                  <a:srgbClr val="090A11"/>
                </a:solidFill>
                <a:latin typeface="Times New Roman" pitchFamily="18" charset="0"/>
              </a:rPr>
              <a:t>Главной особенностью развития торговли стало начало </a:t>
            </a:r>
            <a:r>
              <a:rPr kumimoji="1" lang="ru-RU" sz="2400" b="1" kern="0" dirty="0" smtClean="0">
                <a:solidFill>
                  <a:srgbClr val="090A11"/>
                </a:solidFill>
                <a:latin typeface="Times New Roman" pitchFamily="18" charset="0"/>
              </a:rPr>
              <a:t>формирования всероссийского рынка.</a:t>
            </a:r>
            <a:endParaRPr kumimoji="1" lang="ru-RU" sz="2400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10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3811" y="3585592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13. В чем состояла главная особенность в развитии торговли этого периода?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671" y="4586419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14. Что такое «Всероссийский рынок»?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1011" y="5589240"/>
            <a:ext cx="8449017" cy="10081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Это устойчивые хозяйственные связи между различными регионами страны.</a:t>
            </a:r>
          </a:p>
        </p:txBody>
      </p:sp>
    </p:spTree>
    <p:extLst>
      <p:ext uri="{BB962C8B-B14F-4D97-AF65-F5344CB8AC3E}">
        <p14:creationId xmlns:p14="http://schemas.microsoft.com/office/powerpoint/2010/main" val="416748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332656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15.  Назовите основные ярмарки, которые появились в это время.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6332" y="1412776"/>
            <a:ext cx="8483696" cy="12961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Макарьевская близ Нижнего Новгорода, Свенская в районе Брянска, Ирбитская в Сибири, ярмарка в Архангельске и т. д., где купцы вели крупную по тем временам оптовую и розничную торговлю.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4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1412776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16. Сколько портов имела Россия в это время? На берегах каких морей они находились? 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6332" y="2435932"/>
            <a:ext cx="8483696" cy="1188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Один порт -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Архангельск.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Находился на берегу Белого моря. Пол года был скован льдами и торговля не велась. Здесь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имелись Английский и Голландский торговые дворы.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6332" y="3624064"/>
            <a:ext cx="8483696" cy="1245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И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з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России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вывозили лес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, меха, пеньку, поташ и т.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д.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Достаточно сказать, что английский флот был построен из русского леса, а канаты для его кораблей были сделаны из русской пеньки.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 </a:t>
            </a:r>
            <a:r>
              <a:rPr kumimoji="1" lang="ru-RU" sz="2800" b="1" kern="0" dirty="0" smtClean="0">
                <a:solidFill>
                  <a:srgbClr val="FF0000"/>
                </a:solidFill>
                <a:latin typeface="Times New Roman" pitchFamily="18" charset="0"/>
              </a:rPr>
              <a:t>Англия.</a:t>
            </a:r>
            <a:endParaRPr kumimoji="1" lang="ru-RU" sz="2800" b="1" kern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2566138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17. Чем торговала Россия и кто был её главным торговым партнером?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6332" y="4869160"/>
            <a:ext cx="8483696" cy="1656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sz="1200" b="1" kern="0" dirty="0">
                <a:solidFill>
                  <a:srgbClr val="090A11"/>
                </a:solidFill>
                <a:latin typeface="Times New Roman" pitchFamily="18" charset="0"/>
              </a:rPr>
              <a:t>Поташ — углекислый калий, калия карбонат; это соль, бесцветные кристаллы. Продукт очень гигроскопичный, поэтому хранить его надо в герметичной таре. Вступает в щелочную реакцию. Известен с древних времен. Его получали из золы деревьев и травянистых растений. В XVII веке</a:t>
            </a:r>
          </a:p>
          <a:p>
            <a:endParaRPr kumimoji="1" lang="ru-RU" sz="1200" b="1" kern="0" dirty="0">
              <a:solidFill>
                <a:srgbClr val="090A11"/>
              </a:solidFill>
              <a:latin typeface="Times New Roman" pitchFamily="18" charset="0"/>
            </a:endParaRPr>
          </a:p>
          <a:p>
            <a:r>
              <a:rPr kumimoji="1" lang="ru-RU" sz="1200" b="1" kern="0" dirty="0">
                <a:solidFill>
                  <a:srgbClr val="090A11"/>
                </a:solidFill>
                <a:latin typeface="Times New Roman" pitchFamily="18" charset="0"/>
              </a:rPr>
              <a:t>Россия занималась экспортом этого, продукта, производя его в большом количестве из подсолнечника и отходов свекловичного производства (мелассы).</a:t>
            </a:r>
          </a:p>
          <a:p>
            <a:r>
              <a:rPr kumimoji="1" lang="ru-RU" sz="1200" b="1" kern="0" dirty="0">
                <a:solidFill>
                  <a:srgbClr val="090A11"/>
                </a:solidFill>
                <a:latin typeface="Times New Roman" pitchFamily="18" charset="0"/>
              </a:rPr>
              <a:t>Поташ достаточно широко использовался в кондитерском производстве, особенно при выпечке пряников. Они получались превосходного качества и были широко известны в европейских странах. В настоящее время хорошие пряники — продукт редкий. Поташ почти не используется. Может, поэтому русские пряники утратили былую славу?</a:t>
            </a:r>
          </a:p>
        </p:txBody>
      </p:sp>
      <p:sp>
        <p:nvSpPr>
          <p:cNvPr id="9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3646258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18. Когда и в чьих интересах был издан Новоторговый устав? В чем суть документа?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6332" y="4725144"/>
            <a:ext cx="8483696" cy="1800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Русское правительство поддерживало усиливающееся купечество. В 1667 г.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был издан Новый Торговый </a:t>
            </a:r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устав. </a:t>
            </a:r>
          </a:p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Новый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Торговый устав повышал пошлины на иностранные товары. 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Иностранные купцы имели право вести оптовую торговлю только в пограничных торговых центрах.</a:t>
            </a:r>
          </a:p>
        </p:txBody>
      </p:sp>
      <p:sp>
        <p:nvSpPr>
          <p:cNvPr id="11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4697524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19. Какой документ регулировал торговлю с иностранцами до принятия Новоторгового устава?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6332" y="5697252"/>
            <a:ext cx="8483696" cy="11607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В 1653 г. принимается "Торговый устав", упорядочивший внутренние торговые пошлины и заменивший множество мелких торговых сборов одним в размере 5 % с цены продажи. Для иностранцев пошлина была выше.</a:t>
            </a:r>
          </a:p>
        </p:txBody>
      </p:sp>
    </p:spTree>
    <p:extLst>
      <p:ext uri="{BB962C8B-B14F-4D97-AF65-F5344CB8AC3E}">
        <p14:creationId xmlns:p14="http://schemas.microsoft.com/office/powerpoint/2010/main" val="416748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2" grpId="0" animBg="1"/>
      <p:bldP spid="1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6332" y="332656"/>
            <a:ext cx="8483696" cy="927720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20.  Охарактеризуйте процесс урбанизации этого периода и расширения территории России.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6332" y="1412776"/>
            <a:ext cx="8483696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 К концу XVII в. в России насчитывалось не менее 300 городов. Самым крупным была Москва, в которой проживало до 200 тыс. жителей. Она имела 120 специализированных торговых рядов.</a:t>
            </a:r>
          </a:p>
          <a:p>
            <a:r>
              <a:rPr kumimoji="1" lang="ru-RU" b="1" kern="0" dirty="0" smtClean="0">
                <a:solidFill>
                  <a:srgbClr val="090A11"/>
                </a:solidFill>
                <a:latin typeface="Times New Roman" pitchFamily="18" charset="0"/>
              </a:rPr>
              <a:t>Новые города возникали в качестве укрепленных центров на границах, или на вновь присоединенных территориях.</a:t>
            </a:r>
            <a:endParaRPr kumimoji="1" lang="ru-RU" b="1" kern="0" dirty="0">
              <a:solidFill>
                <a:srgbClr val="090A11"/>
              </a:solidFill>
              <a:latin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6332" y="3284984"/>
            <a:ext cx="8483696" cy="20162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Территория России в XVII в. по сравнению с XVI столетием расширилась за счет включения новых земель Сибири, Южного </a:t>
            </a:r>
            <a:r>
              <a:rPr kumimoji="1" lang="ru-RU" b="1" kern="0" dirty="0" err="1">
                <a:solidFill>
                  <a:srgbClr val="090A11"/>
                </a:solidFill>
                <a:latin typeface="Times New Roman" pitchFamily="18" charset="0"/>
              </a:rPr>
              <a:t>Приуралья</a:t>
            </a:r>
            <a:r>
              <a:rPr kumimoji="1" lang="ru-RU" b="1" kern="0" dirty="0">
                <a:solidFill>
                  <a:srgbClr val="090A11"/>
                </a:solidFill>
                <a:latin typeface="Times New Roman" pitchFamily="18" charset="0"/>
              </a:rPr>
              <a:t> и Левобережной Украины, дальнейшего освоения Дикого поля. Границы страны простирались теперь от Днепра до Тихого океана, от Белого моря до владений крымского хана, Северного Кавказа и казахских степей.</a:t>
            </a:r>
          </a:p>
        </p:txBody>
      </p:sp>
    </p:spTree>
    <p:extLst>
      <p:ext uri="{BB962C8B-B14F-4D97-AF65-F5344CB8AC3E}">
        <p14:creationId xmlns:p14="http://schemas.microsoft.com/office/powerpoint/2010/main" val="28092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4" grpId="1" animBg="1"/>
      <p:bldP spid="15" grpId="0" animBg="1"/>
      <p:bldP spid="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6530" y="391446"/>
            <a:ext cx="8483696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Кратко перечислите новые явления в экономике 17 века.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6530" y="913260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Раздача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царем земель дворянству.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9574" y="1633340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Дальнейшее оформление системы крепостного права.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1407" y="2353420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Начало развития процесса специализации районов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5812" y="3088268"/>
            <a:ext cx="8483696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Развитие промышленности. Её переход на мелкотоварную стадию.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5812" y="3763285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Появление мануфактур.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6111" y="4500052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Начало складывания всероссийского рынка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4825" y="5203895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Появление первых ярмарок.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4825" y="5923975"/>
            <a:ext cx="8483696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Принятие Новоторгового устава (1667 г)  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Ордин-Нащокин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01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218</TotalTime>
  <Words>1123</Words>
  <Application>Microsoft Office PowerPoint</Application>
  <PresentationFormat>Экран (4:3)</PresentationFormat>
  <Paragraphs>88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Аспект</vt:lpstr>
      <vt:lpstr>1_Аспект</vt:lpstr>
      <vt:lpstr>2_Аспект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</dc:creator>
  <cp:lastModifiedBy>Леонид</cp:lastModifiedBy>
  <cp:revision>43</cp:revision>
  <dcterms:created xsi:type="dcterms:W3CDTF">2011-09-29T08:07:02Z</dcterms:created>
  <dcterms:modified xsi:type="dcterms:W3CDTF">2011-09-29T11:45:46Z</dcterms:modified>
</cp:coreProperties>
</file>