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73" r:id="rId14"/>
    <p:sldId id="275" r:id="rId15"/>
    <p:sldId id="276" r:id="rId16"/>
    <p:sldId id="269" r:id="rId17"/>
    <p:sldId id="268" r:id="rId18"/>
    <p:sldId id="270" r:id="rId19"/>
    <p:sldId id="271" r:id="rId20"/>
    <p:sldId id="272" r:id="rId21"/>
    <p:sldId id="25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D15AB-9870-44FD-9FC2-B0AF898DFC1E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DFDBF-4B9A-49E3-8A4B-F2D30A53BC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Суровая природа Скандинавии, особенно северных частей ее, требуя от человека непрестанно борьбы с ней, вырабатывала физическую силу и отличающийся железной твердостью суровый характер, ясно выражавшийся в скандинавской религии. Эта религия, обещавшая павшему в битве блаженство в Валгалле, или в чертоге Тора, будучи сама порождением народного духа, в свою очередь действовала на него, поддерживала в Н. беззаветную храбрость. Пиратство было для многих Н. обычным занятием; многие из них почти всю жизнь проводили на море, на своих кораблях, которые они называли образно "морскими волками" или "морскими конями". Н. увлекались иногда битвой до того, что в воинственном опьянении доходили до настоящего неистовства, рубили, не разбирая своих и чужих (см. Берсеркеры). Корабли Н. были малы (вмещали до 60 человек), могли идти и под парусами, и на веслах, и были вооружены башней, откуда Н. метали в неприятелей стрелы и камни. Нос корабля украшался обыкновенно позолоченным изображением какого-нибудь зверя, чаще всего — дракона. Так как корабли были малы, то число их во флотах викингов было иногда очень значительно, достигая нескольких сотен. Во главе норманнских отрядов, состоявших в массе из свободных поселян, стояли обыкновенно лица знатного, княжеского происхождения, которые, собрав себе отряд, назывались королями, морскими королями (</a:t>
            </a:r>
            <a:r>
              <a:rPr lang="ru-RU" dirty="0" err="1" smtClean="0"/>
              <a:t>soekongar</a:t>
            </a:r>
            <a:r>
              <a:rPr lang="ru-RU" dirty="0" smtClean="0"/>
              <a:t>, по-исландски).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DFDBF-4B9A-49E3-8A4B-F2D30A53BCD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Зарождение </a:t>
            </a:r>
            <a:r>
              <a:rPr lang="ru-RU" dirty="0" err="1" smtClean="0"/>
              <a:t>замкостроения</a:t>
            </a:r>
            <a:r>
              <a:rPr lang="ru-RU" dirty="0" smtClean="0"/>
              <a:t> в Европе берет свое начало с конца X века и, уже к XIV веку достигает своего расцвета. Замок изначально определялся как укрепленное жилище феодала, вмещающее в себя комплекс всех необходимых служб для обороны. На протяжении десятилетий структура таких укрепленных замков менялась. Примерно к началу X века в эпоху феодализма сформировался наиболее характерный для Западной Европы тип замков – донжон (от латинского </a:t>
            </a:r>
            <a:r>
              <a:rPr lang="ru-RU" dirty="0" err="1" smtClean="0"/>
              <a:t>domineon</a:t>
            </a:r>
            <a:r>
              <a:rPr lang="ru-RU" dirty="0" smtClean="0"/>
              <a:t> – жилище владельца поместья). Донжон включал в себя поэтапные линии защиты. Внутри нижнего двора замка размещалось множество культовых и хозяйственных строений. Выше на насыпном холме располагалась жилая башня феодала. Сеньоральная и хозяйственная части соединялись деревянным разводным мостиком, который можно было легко убрать и при необходимости превратить жилище феодала в независимый оборонительный участок. Все эти сооружения замка окружал мощный дубовый частокол с системой подъемного моста. Такой феодальный замок был весьма неприступен и мог долго обороняться при нападении врагов. Наиболее древний сохранившийся замок находится в долине Луары, во Франции. Этот донжон был построен в 950 году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DFDBF-4B9A-49E3-8A4B-F2D30A53BCD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s51.radikal.ru/i134/1005/ff/73d7bb5876af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vokrugsveta.ru/encyclopedia/images/thumb/1/19/Alfred_the_Great_by_wit.jpg/300px-Alfred_the_Great_by_wit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deigratiacoins.com/images/GB/William%20I/WI-1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hrono.info/img/skulptur/oton1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eloshveya.ru/catalogue_category-74_goods-928.html" TargetMode="External"/><Relationship Id="rId3" Type="http://schemas.openxmlformats.org/officeDocument/2006/relationships/hyperlink" Target="http://www.istmira.com/uploads/posts/2011-01/1294185678_normans021.jpg" TargetMode="External"/><Relationship Id="rId7" Type="http://schemas.openxmlformats.org/officeDocument/2006/relationships/hyperlink" Target="http://www.castlemania.ru/castles.html" TargetMode="External"/><Relationship Id="rId2" Type="http://schemas.openxmlformats.org/officeDocument/2006/relationships/hyperlink" Target="http://www.apropospage.ru/travel/geotravel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iveinternet.ru/community/geo_club/post127326357/" TargetMode="External"/><Relationship Id="rId11" Type="http://schemas.openxmlformats.org/officeDocument/2006/relationships/hyperlink" Target="http://www.wholehistory.ru/Srednie-veka/svyaschennaya-rimskaya-imperiya-page2.html" TargetMode="External"/><Relationship Id="rId5" Type="http://schemas.openxmlformats.org/officeDocument/2006/relationships/hyperlink" Target="http://www.lgroutes.com/old-towns/imper-roma.htm" TargetMode="External"/><Relationship Id="rId10" Type="http://schemas.openxmlformats.org/officeDocument/2006/relationships/hyperlink" Target="http://lesson-history.narod.ru/sv.htm" TargetMode="External"/><Relationship Id="rId4" Type="http://schemas.openxmlformats.org/officeDocument/2006/relationships/hyperlink" Target="http://images.yandex.ru/yandsearch?ed=1&amp;text=%D0%BE%D1%82%D1%82%D0%BE%D0%BD%201%20%D0%B2%D0%B5%D0%BB%D0%B8%D0%BA%D0%B8%D0%B9&amp;p=0&amp;img_url=www.hrono.info/img/skulptur/oton1.jpg&amp;rpt=simage" TargetMode="External"/><Relationship Id="rId9" Type="http://schemas.openxmlformats.org/officeDocument/2006/relationships/hyperlink" Target="http://www.likt590.ru/project/history/1-6-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429132"/>
            <a:ext cx="5486400" cy="428628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chemeClr val="tx2"/>
                </a:solidFill>
              </a:rPr>
              <a:t>Среди невзгод и опасностей:</a:t>
            </a:r>
            <a:endParaRPr lang="ru-RU" sz="2800" i="1" dirty="0">
              <a:solidFill>
                <a:schemeClr val="tx2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857760"/>
            <a:ext cx="5486400" cy="1314440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tx2"/>
                </a:solidFill>
              </a:rPr>
              <a:t>Западная Европа в </a:t>
            </a:r>
            <a:r>
              <a:rPr lang="en-US" sz="5400" b="1" i="1" dirty="0" smtClean="0">
                <a:solidFill>
                  <a:schemeClr val="tx2"/>
                </a:solidFill>
              </a:rPr>
              <a:t>IX – XI</a:t>
            </a:r>
            <a:r>
              <a:rPr lang="ru-RU" sz="5400" b="1" i="1" dirty="0" smtClean="0">
                <a:solidFill>
                  <a:schemeClr val="tx2"/>
                </a:solidFill>
              </a:rPr>
              <a:t> веках.</a:t>
            </a:r>
            <a:endParaRPr lang="ru-RU" sz="5400" b="1" i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C:\Users\Владелец\Desktop\norma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857" r="2857"/>
          <a:stretch>
            <a:fillRect/>
          </a:stretch>
        </p:blipFill>
        <p:spPr bwMode="auto">
          <a:xfrm>
            <a:off x="1785918" y="285728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1785949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71810"/>
            <a:ext cx="6400800" cy="3214710"/>
          </a:xfr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Норманны (от </a:t>
            </a:r>
            <a:r>
              <a:rPr lang="ru-RU" b="1" dirty="0" err="1" smtClean="0">
                <a:solidFill>
                  <a:srgbClr val="0070C0"/>
                </a:solidFill>
              </a:rPr>
              <a:t>Nord</a:t>
            </a:r>
            <a:r>
              <a:rPr lang="ru-RU" b="1" dirty="0" smtClean="0">
                <a:solidFill>
                  <a:srgbClr val="0070C0"/>
                </a:solidFill>
              </a:rPr>
              <a:t> и </a:t>
            </a:r>
            <a:r>
              <a:rPr lang="ru-RU" b="1" dirty="0" err="1" smtClean="0">
                <a:solidFill>
                  <a:srgbClr val="0070C0"/>
                </a:solidFill>
              </a:rPr>
              <a:t>mann</a:t>
            </a:r>
            <a:r>
              <a:rPr lang="ru-RU" b="1" dirty="0" smtClean="0">
                <a:solidFill>
                  <a:srgbClr val="0070C0"/>
                </a:solidFill>
              </a:rPr>
              <a:t>, то есть "северные люди", нем. </a:t>
            </a:r>
            <a:r>
              <a:rPr lang="ru-RU" b="1" dirty="0" err="1" smtClean="0">
                <a:solidFill>
                  <a:srgbClr val="0070C0"/>
                </a:solidFill>
              </a:rPr>
              <a:t>Normannen</a:t>
            </a:r>
            <a:r>
              <a:rPr lang="ru-RU" b="1" dirty="0" smtClean="0">
                <a:solidFill>
                  <a:srgbClr val="0070C0"/>
                </a:solidFill>
              </a:rPr>
              <a:t>, франц. </a:t>
            </a:r>
            <a:r>
              <a:rPr lang="ru-RU" b="1" dirty="0" err="1" smtClean="0">
                <a:solidFill>
                  <a:srgbClr val="0070C0"/>
                </a:solidFill>
              </a:rPr>
              <a:t>Normands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- Под этим именем известны германские племена, населявшие Скандинавию (Норвегию, Швецию, Данию, Ютландию) и совершавшие с </a:t>
            </a:r>
            <a:r>
              <a:rPr lang="en-US" b="1" dirty="0" smtClean="0">
                <a:solidFill>
                  <a:srgbClr val="0070C0"/>
                </a:solidFill>
              </a:rPr>
              <a:t>VIII</a:t>
            </a:r>
            <a:r>
              <a:rPr lang="ru-RU" b="1" dirty="0" smtClean="0">
                <a:solidFill>
                  <a:srgbClr val="0070C0"/>
                </a:solidFill>
              </a:rPr>
              <a:t> в. набеги на берега почти всей Европы.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57166"/>
            <a:ext cx="764386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«Господи, защити нас от ярости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норманов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!»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Недостаток средств питания в неплодородных северных частях Скандинавии;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Наследство переходило к старшему сыну, младшие же должны были на стороне искать средств к жизни;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Развитие мореходства;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Борьба за власть и бегство проигравших;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Жажда наживы (пиратство) в сочетании с физической силой и храбростью. </a:t>
            </a: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Причины походов: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а 10 из 1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50169"/>
            <a:ext cx="7050578" cy="466952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5786454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корабль</a:t>
            </a:r>
            <a:r>
              <a:rPr lang="ru-RU" sz="2800" dirty="0" smtClean="0"/>
              <a:t> </a:t>
            </a:r>
            <a:r>
              <a:rPr lang="ru-RU" sz="2800" b="1" dirty="0" err="1" smtClean="0"/>
              <a:t>норманов</a:t>
            </a:r>
            <a:r>
              <a:rPr lang="ru-RU" sz="2800" b="1" dirty="0" smtClean="0"/>
              <a:t> - </a:t>
            </a:r>
            <a:r>
              <a:rPr lang="ru-RU" sz="2800" b="1" dirty="0" err="1" smtClean="0"/>
              <a:t>драккар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Владелец\Desktop\1294185678_normans021.jpg"/>
          <p:cNvPicPr>
            <a:picLocks noChangeAspect="1" noChangeArrowheads="1"/>
          </p:cNvPicPr>
          <p:nvPr/>
        </p:nvPicPr>
        <p:blipFill>
          <a:blip r:embed="rId2"/>
          <a:srcRect l="1228" t="1448" r="921" b="1448"/>
          <a:stretch>
            <a:fillRect/>
          </a:stretch>
        </p:blipFill>
        <p:spPr bwMode="auto">
          <a:xfrm>
            <a:off x="214282" y="142852"/>
            <a:ext cx="8670959" cy="6534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а 13 из 322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04"/>
            <a:ext cx="4143384" cy="55245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28596" y="6072206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Памятник английскому королю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Альфреду</a:t>
            </a:r>
            <a:r>
              <a:rPr lang="ru-RU" dirty="0" smtClean="0"/>
              <a:t> </a:t>
            </a:r>
            <a:r>
              <a:rPr lang="ru-RU" b="1" dirty="0" smtClean="0"/>
              <a:t>Великому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428605"/>
            <a:ext cx="428627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Альфред Великий сумел организовать сопротивление норманнам.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2066" y="3071810"/>
            <a:ext cx="3643338" cy="307183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sz="2800" b="1" dirty="0" smtClean="0">
                <a:solidFill>
                  <a:srgbClr val="0070C0"/>
                </a:solidFill>
              </a:rPr>
              <a:t>Построил крепости на границе;</a:t>
            </a:r>
          </a:p>
          <a:p>
            <a:pPr algn="ctr">
              <a:buFontTx/>
              <a:buChar char="-"/>
            </a:pPr>
            <a:r>
              <a:rPr lang="ru-RU" sz="2800" b="1" dirty="0" smtClean="0">
                <a:solidFill>
                  <a:srgbClr val="0070C0"/>
                </a:solidFill>
              </a:rPr>
              <a:t> создал профессиональную армию вместо ополчения;</a:t>
            </a:r>
          </a:p>
          <a:p>
            <a:pPr algn="ctr"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а 3 из 133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0042"/>
            <a:ext cx="3786214" cy="53515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5929330"/>
            <a:ext cx="43577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Вильгельм</a:t>
            </a:r>
            <a:r>
              <a:rPr lang="ru-RU" sz="2800" dirty="0" smtClean="0">
                <a:solidFill>
                  <a:srgbClr val="0070C0"/>
                </a:solidFill>
              </a:rPr>
              <a:t> I </a:t>
            </a:r>
            <a:r>
              <a:rPr lang="ru-RU" sz="2800" b="1" dirty="0" smtClean="0">
                <a:solidFill>
                  <a:srgbClr val="0070C0"/>
                </a:solidFill>
              </a:rPr>
              <a:t>Завоеватель</a:t>
            </a:r>
            <a:r>
              <a:rPr lang="ru-RU" dirty="0" smtClean="0"/>
              <a:t>,</a:t>
            </a:r>
          </a:p>
          <a:p>
            <a:r>
              <a:rPr lang="ru-RU" dirty="0" smtClean="0"/>
              <a:t> Король Англии (1066-1087)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9124" y="642918"/>
            <a:ext cx="4572031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 1066 году норманнский герцог переправился через Ла-Манш и одержал победу в битве при Гастингсе.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00034" y="214290"/>
            <a:ext cx="8143932" cy="914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857916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</a:rPr>
              <a:t>Феодальная раздробленность </a:t>
            </a:r>
            <a:br>
              <a:rPr lang="ru-RU" sz="4800" b="1" dirty="0" smtClean="0">
                <a:solidFill>
                  <a:schemeClr val="tx2"/>
                </a:solidFill>
              </a:rPr>
            </a:br>
            <a:r>
              <a:rPr lang="ru-RU" sz="4800" b="1" dirty="0" smtClean="0">
                <a:solidFill>
                  <a:srgbClr val="0070C0"/>
                </a:solidFill>
              </a:rPr>
              <a:t>— период ослабления центральной власти в феодальных государствах .</a:t>
            </a:r>
            <a:br>
              <a:rPr lang="ru-RU" sz="4800" b="1" dirty="0" smtClean="0">
                <a:solidFill>
                  <a:srgbClr val="0070C0"/>
                </a:solidFill>
              </a:rPr>
            </a:br>
            <a:r>
              <a:rPr lang="ru-RU" sz="4800" b="1" dirty="0" smtClean="0">
                <a:solidFill>
                  <a:srgbClr val="0070C0"/>
                </a:solidFill>
              </a:rPr>
              <a:t>Владельцы феодов (</a:t>
            </a:r>
            <a:r>
              <a:rPr lang="ru-RU" sz="4800" b="1" dirty="0" smtClean="0">
                <a:solidFill>
                  <a:schemeClr val="tx2"/>
                </a:solidFill>
              </a:rPr>
              <a:t>феодалы</a:t>
            </a:r>
            <a:r>
              <a:rPr lang="ru-RU" sz="4800" b="1" dirty="0" smtClean="0">
                <a:solidFill>
                  <a:srgbClr val="0070C0"/>
                </a:solidFill>
              </a:rPr>
              <a:t>) становились самостоятельными правителями в своих землях. </a:t>
            </a:r>
            <a:br>
              <a:rPr lang="ru-RU" sz="4800" b="1" dirty="0" smtClean="0">
                <a:solidFill>
                  <a:srgbClr val="0070C0"/>
                </a:solidFill>
              </a:rPr>
            </a:br>
            <a:endParaRPr lang="ru-RU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/>
                </a:solidFill>
              </a:rPr>
              <a:t>Большие земельные владения и привилегии ( налоги, суд, собственное войско) знати делали их независимыми;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Слабая королевская власть не могла защитить обширные земли от врагов;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987 год – феодалы передали власть парижскому графу </a:t>
            </a:r>
            <a:r>
              <a:rPr lang="ru-RU" b="1" i="1" dirty="0" err="1" smtClean="0">
                <a:solidFill>
                  <a:schemeClr val="tx2"/>
                </a:solidFill>
              </a:rPr>
              <a:t>Гуго</a:t>
            </a:r>
            <a:r>
              <a:rPr lang="ru-RU" b="1" i="1" dirty="0" smtClean="0">
                <a:solidFill>
                  <a:schemeClr val="tx2"/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Капету</a:t>
            </a:r>
            <a:r>
              <a:rPr lang="ru-RU" b="1" i="1" dirty="0" smtClean="0">
                <a:solidFill>
                  <a:schemeClr val="tx2"/>
                </a:solidFill>
              </a:rPr>
              <a:t> (начало династии </a:t>
            </a:r>
            <a:r>
              <a:rPr lang="ru-RU" b="1" i="1" dirty="0" err="1" smtClean="0">
                <a:solidFill>
                  <a:schemeClr val="tx2"/>
                </a:solidFill>
              </a:rPr>
              <a:t>Капетингов</a:t>
            </a:r>
            <a:r>
              <a:rPr lang="ru-RU" b="1" i="1" dirty="0" smtClean="0">
                <a:solidFill>
                  <a:schemeClr val="tx2"/>
                </a:solidFill>
              </a:rPr>
              <a:t>).</a:t>
            </a: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428604"/>
            <a:ext cx="82153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Причины раздробленности: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3050"/>
            <a:ext cx="3108355" cy="179862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14554"/>
            <a:ext cx="3008313" cy="391160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b="1" i="1" dirty="0" smtClean="0">
                <a:solidFill>
                  <a:schemeClr val="tx2"/>
                </a:solidFill>
              </a:rPr>
              <a:t>Он возглавлял войско в больших войнах;</a:t>
            </a:r>
          </a:p>
          <a:p>
            <a:pPr>
              <a:buFontTx/>
              <a:buChar char="-"/>
            </a:pPr>
            <a:r>
              <a:rPr lang="ru-RU" sz="2000" b="1" i="1" dirty="0" smtClean="0">
                <a:solidFill>
                  <a:schemeClr val="tx2"/>
                </a:solidFill>
              </a:rPr>
              <a:t> выступал посредником в спорах между феодалами;</a:t>
            </a:r>
          </a:p>
          <a:p>
            <a:pPr>
              <a:buFontTx/>
              <a:buChar char="-"/>
            </a:pPr>
            <a:r>
              <a:rPr lang="ru-RU" sz="2000" b="1" i="1" dirty="0" smtClean="0">
                <a:solidFill>
                  <a:schemeClr val="tx2"/>
                </a:solidFill>
              </a:rPr>
              <a:t>  в действительности владел лишь своим доменом (территория, принадлежавшая ему не как королю, а как наследнику графов парижских).</a:t>
            </a:r>
            <a:endParaRPr lang="ru-RU" sz="2000" b="1" i="1" dirty="0">
              <a:solidFill>
                <a:schemeClr val="tx2"/>
              </a:solidFill>
            </a:endParaRPr>
          </a:p>
        </p:txBody>
      </p:sp>
      <p:pic>
        <p:nvPicPr>
          <p:cNvPr id="5" name="Picture 12" descr="Рисунок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36000"/>
          </a:blip>
          <a:srcRect/>
          <a:stretch>
            <a:fillRect/>
          </a:stretch>
        </p:blipFill>
        <p:spPr bwMode="auto">
          <a:xfrm>
            <a:off x="3646530" y="357166"/>
            <a:ext cx="5307348" cy="6072230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71471" y="285728"/>
            <a:ext cx="28575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Король –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первый среди равных.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Владелец\Desktop\952620-df278a2bfc69e6c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89"/>
            <a:ext cx="8858312" cy="63579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ладелец\Desktop\318673-d9c36a360e16e6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21" y="357165"/>
            <a:ext cx="8239183" cy="6179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b="1" dirty="0" smtClean="0">
                <a:solidFill>
                  <a:schemeClr val="tx2"/>
                </a:solidFill>
              </a:rPr>
              <a:t>ЗА́МОК, укрепленное жилище феодала.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Владелец\Desktop\inde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428736"/>
            <a:ext cx="7609666" cy="48092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42976" y="6286520"/>
            <a:ext cx="646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Наиболее древний из сохранившихся замков ( в долине Луары)</a:t>
            </a:r>
            <a:endParaRPr lang="ru-RU" dirty="0"/>
          </a:p>
        </p:txBody>
      </p:sp>
      <p:pic>
        <p:nvPicPr>
          <p:cNvPr id="1027" name="Picture 3" descr="C:\Users\Владелец\Desktop\10678955_i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428736"/>
            <a:ext cx="7751022" cy="5167348"/>
          </a:xfrm>
          <a:prstGeom prst="rect">
            <a:avLst/>
          </a:prstGeom>
          <a:noFill/>
        </p:spPr>
      </p:pic>
      <p:pic>
        <p:nvPicPr>
          <p:cNvPr id="1028" name="Picture 4" descr="C:\Users\Владелец\Desktop\4ea98990e39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1428736"/>
            <a:ext cx="7715304" cy="5250693"/>
          </a:xfrm>
          <a:prstGeom prst="rect">
            <a:avLst/>
          </a:prstGeom>
          <a:noFill/>
        </p:spPr>
      </p:pic>
      <p:pic>
        <p:nvPicPr>
          <p:cNvPr id="1029" name="Picture 5" descr="C:\Users\Владелец\Desktop\iCAJ77W3H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428736"/>
            <a:ext cx="7786742" cy="5177769"/>
          </a:xfrm>
          <a:prstGeom prst="rect">
            <a:avLst/>
          </a:prstGeom>
          <a:noFill/>
        </p:spPr>
      </p:pic>
      <p:pic>
        <p:nvPicPr>
          <p:cNvPr id="1032" name="Picture 8" descr="C:\Users\Владелец\Desktop\spai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86" y="1428736"/>
            <a:ext cx="7715304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ладелец\Desktop\0_39bf3_22c1734f_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3810000" cy="3810000"/>
          </a:xfrm>
          <a:prstGeom prst="rect">
            <a:avLst/>
          </a:prstGeom>
          <a:noFill/>
        </p:spPr>
      </p:pic>
      <p:pic>
        <p:nvPicPr>
          <p:cNvPr id="3075" name="Picture 3" descr="C:\Users\Владелец\Desktop\0_395b2_e4bde324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28604"/>
            <a:ext cx="4476781" cy="3857652"/>
          </a:xfrm>
          <a:prstGeom prst="rect">
            <a:avLst/>
          </a:prstGeom>
          <a:noFill/>
        </p:spPr>
      </p:pic>
      <p:pic>
        <p:nvPicPr>
          <p:cNvPr id="3076" name="Picture 4" descr="C:\Users\Владелец\Desktop\1234257341_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981450"/>
            <a:ext cx="4581525" cy="2876550"/>
          </a:xfrm>
          <a:prstGeom prst="rect">
            <a:avLst/>
          </a:prstGeom>
          <a:noFill/>
        </p:spPr>
      </p:pic>
      <p:pic>
        <p:nvPicPr>
          <p:cNvPr id="3077" name="Picture 5" descr="C:\Users\Владелец\Desktop\0dd86a3b3f4c5b9548836ff034f4558b.jpg"/>
          <p:cNvPicPr>
            <a:picLocks noChangeAspect="1" noChangeArrowheads="1"/>
          </p:cNvPicPr>
          <p:nvPr/>
        </p:nvPicPr>
        <p:blipFill>
          <a:blip r:embed="rId5"/>
          <a:srcRect t="24945" b="21165"/>
          <a:stretch>
            <a:fillRect/>
          </a:stretch>
        </p:blipFill>
        <p:spPr bwMode="auto">
          <a:xfrm>
            <a:off x="5000628" y="4429132"/>
            <a:ext cx="3905244" cy="2104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ладелец\Desktop\r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4714908" cy="5643602"/>
          </a:xfrm>
          <a:prstGeom prst="rect">
            <a:avLst/>
          </a:prstGeom>
          <a:noFill/>
        </p:spPr>
      </p:pic>
      <p:pic>
        <p:nvPicPr>
          <p:cNvPr id="4099" name="Picture 3" descr="C:\Users\Владелец\Desktop\r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28604"/>
            <a:ext cx="3932823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Рождение германского королевства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1000108"/>
            <a:ext cx="5354668" cy="5126055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В </a:t>
            </a:r>
            <a:r>
              <a:rPr lang="ru-RU" b="1" i="1" dirty="0" err="1" smtClean="0">
                <a:solidFill>
                  <a:schemeClr val="tx2"/>
                </a:solidFill>
              </a:rPr>
              <a:t>Восточно-Франкском</a:t>
            </a:r>
            <a:r>
              <a:rPr lang="ru-RU" b="1" i="1" dirty="0" smtClean="0">
                <a:solidFill>
                  <a:schemeClr val="tx2"/>
                </a:solidFill>
              </a:rPr>
              <a:t> государстве династия Каролингов пресеклась в 911 году;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Новым королем был избран саксонский герцог Генрих (он стал первым германским королем Генрихом</a:t>
            </a:r>
            <a:r>
              <a:rPr lang="en-US" b="1" i="1" dirty="0" smtClean="0">
                <a:solidFill>
                  <a:schemeClr val="tx2"/>
                </a:solidFill>
              </a:rPr>
              <a:t>I</a:t>
            </a:r>
            <a:r>
              <a:rPr lang="ru-RU" b="1" i="1" dirty="0" smtClean="0">
                <a:solidFill>
                  <a:schemeClr val="tx2"/>
                </a:solidFill>
              </a:rPr>
              <a:t>);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Генрих успешно боролся с венграми и датчанами, создал линию укреплений и сильную армию,  защищающую Саксонию. </a:t>
            </a: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600" b="1" i="1" dirty="0" smtClean="0">
                <a:solidFill>
                  <a:schemeClr val="tx2"/>
                </a:solidFill>
              </a:rPr>
              <a:t>Генрих </a:t>
            </a:r>
            <a:r>
              <a:rPr lang="en-US" sz="1600" b="1" i="1" dirty="0" smtClean="0">
                <a:solidFill>
                  <a:schemeClr val="tx2"/>
                </a:solidFill>
              </a:rPr>
              <a:t>I</a:t>
            </a:r>
            <a:r>
              <a:rPr lang="ru-RU" sz="1600" b="1" i="1" dirty="0" smtClean="0">
                <a:solidFill>
                  <a:schemeClr val="tx2"/>
                </a:solidFill>
              </a:rPr>
              <a:t> Птицелов – первый германский король</a:t>
            </a:r>
          </a:p>
        </p:txBody>
      </p:sp>
      <p:pic>
        <p:nvPicPr>
          <p:cNvPr id="1026" name="Picture 2" descr="C:\Users\Владелец\Desktop\k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207101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ОТТОН </a:t>
            </a:r>
            <a:r>
              <a:rPr lang="en-US" b="1" dirty="0" smtClean="0">
                <a:solidFill>
                  <a:schemeClr val="tx2"/>
                </a:solidFill>
              </a:rPr>
              <a:t>I</a:t>
            </a:r>
            <a:r>
              <a:rPr lang="ru-RU" b="1" dirty="0" smtClean="0">
                <a:solidFill>
                  <a:schemeClr val="tx2"/>
                </a:solidFill>
              </a:rPr>
              <a:t> ВЕЛИКИЙ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428628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chemeClr val="tx2"/>
                </a:solidFill>
              </a:rPr>
              <a:t>Из рода </a:t>
            </a:r>
            <a:r>
              <a:rPr lang="ru-RU" b="1" i="1" dirty="0" err="1" smtClean="0">
                <a:solidFill>
                  <a:schemeClr val="tx2"/>
                </a:solidFill>
              </a:rPr>
              <a:t>Людольфингов</a:t>
            </a:r>
            <a:r>
              <a:rPr lang="ru-RU" b="1" i="1" dirty="0" smtClean="0">
                <a:solidFill>
                  <a:schemeClr val="tx2"/>
                </a:solidFill>
              </a:rPr>
              <a:t>, сын Генриха</a:t>
            </a:r>
            <a:r>
              <a:rPr lang="en-US" b="1" i="1" dirty="0" smtClean="0">
                <a:solidFill>
                  <a:schemeClr val="tx2"/>
                </a:solidFill>
              </a:rPr>
              <a:t> I</a:t>
            </a:r>
            <a:r>
              <a:rPr lang="ru-RU" b="1" i="1" dirty="0" smtClean="0">
                <a:solidFill>
                  <a:schemeClr val="tx2"/>
                </a:solidFill>
              </a:rPr>
              <a:t>;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chemeClr val="tx2"/>
                </a:solidFill>
              </a:rPr>
              <a:t>Немецкий король в 936--973 гг.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chemeClr val="tx2"/>
                </a:solidFill>
              </a:rPr>
              <a:t>Император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«Священной Римской империи» в 962--973 гг. </a:t>
            </a:r>
          </a:p>
          <a:p>
            <a:endParaRPr lang="ru-RU" dirty="0"/>
          </a:p>
        </p:txBody>
      </p:sp>
      <p:pic>
        <p:nvPicPr>
          <p:cNvPr id="24578" name="Picture 2" descr="Картинка 1 из 179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357298"/>
            <a:ext cx="2857520" cy="4703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3050"/>
            <a:ext cx="3108355" cy="165575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Восстановление Римской (Священной) империи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2"/>
                </a:solidFill>
              </a:rPr>
              <a:t>955гг. – наносит венграм решающее поражение и становится самым могущественным правителем в Западной Европе;</a:t>
            </a:r>
          </a:p>
          <a:p>
            <a:r>
              <a:rPr lang="ru-RU" b="1" i="1" dirty="0" smtClean="0">
                <a:solidFill>
                  <a:schemeClr val="tx2"/>
                </a:solidFill>
              </a:rPr>
              <a:t>Совершает поход в Италию и папа в 962 г. венчает его императорской короной.</a:t>
            </a: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071678"/>
            <a:ext cx="3008313" cy="40544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Владелец\Desktop\genser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71678"/>
            <a:ext cx="3429023" cy="4114800"/>
          </a:xfrm>
          <a:prstGeom prst="rect">
            <a:avLst/>
          </a:prstGeom>
          <a:noFill/>
        </p:spPr>
      </p:pic>
      <p:pic>
        <p:nvPicPr>
          <p:cNvPr id="2051" name="Picture 3" descr="C:\Users\Владелец\Desktop\crow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642918"/>
            <a:ext cx="1122069" cy="1252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ладелец\Desktop\ygs9nrh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5214974" cy="6392068"/>
          </a:xfrm>
          <a:prstGeom prst="rect">
            <a:avLst/>
          </a:prstGeom>
          <a:noFill/>
        </p:spPr>
      </p:pic>
      <p:pic>
        <p:nvPicPr>
          <p:cNvPr id="3075" name="Picture 3" descr="C:\Users\Владелец\Desktop\1225654478_file01132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571744"/>
            <a:ext cx="3383884" cy="392909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57817" y="142852"/>
            <a:ext cx="364333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Священная Римская империя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Владелец\Desktop\holy-roman-empire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6858048" cy="62172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072331" y="571480"/>
            <a:ext cx="19288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Императоры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 вступили в борьбу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 за контроль 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над </a:t>
            </a:r>
            <a:r>
              <a:rPr lang="ru-RU" sz="2400" b="1" dirty="0" smtClean="0">
                <a:solidFill>
                  <a:schemeClr val="tx2"/>
                </a:solidFill>
              </a:rPr>
              <a:t>церковью.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В </a:t>
            </a:r>
            <a:r>
              <a:rPr lang="en-US" sz="2400" b="1" dirty="0" smtClean="0">
                <a:solidFill>
                  <a:schemeClr val="tx2"/>
                </a:solidFill>
              </a:rPr>
              <a:t>X</a:t>
            </a:r>
            <a:r>
              <a:rPr lang="ru-RU" sz="2400" b="1" dirty="0" smtClean="0">
                <a:solidFill>
                  <a:schemeClr val="tx2"/>
                </a:solidFill>
              </a:rPr>
              <a:t> веке даже 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назначали и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 смещали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 пап римских.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428868"/>
            <a:ext cx="79296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http://www.apropospage.ru/travel/geotravel1.html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http://www.istmira.com/uploads/posts/2011-01/1294185678_normans021.jpg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http://images.yandex.ru/yandsearch?ed=1&amp;text=%D0%BE%D1%82%D1%82%D0%BE%D0%BD%201%20%D0%B2%D0%B5%D0%BB%D0%B8%D0%BA%D0%B8%D0%B9&amp;p=0&amp;img_url=www.hrono.info%2Fimg%2Fskulptur%2Foton1.jpg&amp;rpt=simage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http://www.lgroutes.com/old-towns/imper-roma.htm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http://www.liveinternet.ru/community/geo_club/post127326357/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http://www.castlemania.ru/castles.html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http://www.beloshveya.ru/catalogue_category-74_goods-928.html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http://www.likt590.ru/project/history/1-6-2.html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1" y="214290"/>
            <a:ext cx="61238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http://lesson-history.narod.ru/sv.htm</a:t>
            </a:r>
            <a:r>
              <a:rPr lang="ru-RU" dirty="0" smtClean="0"/>
              <a:t> - презентации</a:t>
            </a:r>
          </a:p>
          <a:p>
            <a:r>
              <a:rPr lang="en-US" dirty="0" smtClean="0">
                <a:hlinkClick r:id="rId11"/>
              </a:rPr>
              <a:t>http://www.wholehistory.ru/Srednie-veka/svyaschennaya-rimskaya-imperiya-page2.html</a:t>
            </a:r>
            <a:r>
              <a:rPr lang="ru-RU" dirty="0" smtClean="0"/>
              <a:t> - всемирная история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899</Words>
  <PresentationFormat>Экран (4:3)</PresentationFormat>
  <Paragraphs>91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Среди невзгод и опасностей:</vt:lpstr>
      <vt:lpstr>.</vt:lpstr>
      <vt:lpstr>.</vt:lpstr>
      <vt:lpstr>Слайд 4</vt:lpstr>
      <vt:lpstr>Слайд 5</vt:lpstr>
      <vt:lpstr>Слайд 6</vt:lpstr>
      <vt:lpstr>Слайд 7</vt:lpstr>
      <vt:lpstr>Феодальная раздробленность  — период ослабления центральной власти в феодальных государствах . Владельцы феодов (феодалы) становились самостоятельными правителями в своих землях.  </vt:lpstr>
      <vt:lpstr>.</vt:lpstr>
      <vt:lpstr>.</vt:lpstr>
      <vt:lpstr>Слайд 11</vt:lpstr>
      <vt:lpstr>Слайд 12</vt:lpstr>
      <vt:lpstr>ЗА́МОК, укрепленное жилище феодала.</vt:lpstr>
      <vt:lpstr>Слайд 14</vt:lpstr>
      <vt:lpstr>Слайд 15</vt:lpstr>
      <vt:lpstr>Рождение германского королевства</vt:lpstr>
      <vt:lpstr>ОТТОН I ВЕЛИКИЙ</vt:lpstr>
      <vt:lpstr>Восстановление Римской (Священной) империи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Среди невзгод и опасностей:</dc:title>
  <dc:creator>Владелец</dc:creator>
  <cp:lastModifiedBy>Владелец</cp:lastModifiedBy>
  <cp:revision>23</cp:revision>
  <dcterms:created xsi:type="dcterms:W3CDTF">2011-05-27T19:50:09Z</dcterms:created>
  <dcterms:modified xsi:type="dcterms:W3CDTF">2011-05-28T21:28:10Z</dcterms:modified>
</cp:coreProperties>
</file>