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6" r:id="rId14"/>
    <p:sldId id="277" r:id="rId15"/>
    <p:sldId id="278" r:id="rId16"/>
    <p:sldId id="279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81" r:id="rId26"/>
    <p:sldId id="282" r:id="rId27"/>
    <p:sldId id="283" r:id="rId28"/>
    <p:sldId id="280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071" autoAdjust="0"/>
    <p:restoredTop sz="94660"/>
  </p:normalViewPr>
  <p:slideViewPr>
    <p:cSldViewPr>
      <p:cViewPr varScale="1">
        <p:scale>
          <a:sx n="97" d="100"/>
          <a:sy n="97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771912"/>
          </a:xfrm>
        </p:spPr>
        <p:txBody>
          <a:bodyPr>
            <a:normAutofit/>
          </a:bodyPr>
          <a:lstStyle/>
          <a:p>
            <a:pPr algn="ctr"/>
            <a:r>
              <a:rPr lang="ru-RU" sz="8000" i="1" dirty="0" err="1" smtClean="0">
                <a:latin typeface="Festus" pitchFamily="2" charset="0"/>
              </a:rPr>
              <a:t>Анорексия</a:t>
            </a:r>
            <a:r>
              <a:rPr lang="ru-RU" sz="8000" i="1" dirty="0" smtClean="0">
                <a:latin typeface="Festus" pitchFamily="2" charset="0"/>
              </a:rPr>
              <a:t> </a:t>
            </a:r>
            <a:br>
              <a:rPr lang="ru-RU" sz="8000" i="1" dirty="0" smtClean="0">
                <a:latin typeface="Festus" pitchFamily="2" charset="0"/>
              </a:rPr>
            </a:br>
            <a:r>
              <a:rPr lang="ru-RU" sz="8000" i="1" dirty="0" smtClean="0">
                <a:latin typeface="Festus" pitchFamily="2" charset="0"/>
              </a:rPr>
              <a:t>и </a:t>
            </a:r>
            <a:br>
              <a:rPr lang="ru-RU" sz="8000" i="1" dirty="0" smtClean="0">
                <a:latin typeface="Festus" pitchFamily="2" charset="0"/>
              </a:rPr>
            </a:br>
            <a:r>
              <a:rPr lang="ru-RU" sz="8000" i="1" dirty="0" smtClean="0">
                <a:latin typeface="Festus" pitchFamily="2" charset="0"/>
              </a:rPr>
              <a:t>булимия</a:t>
            </a:r>
            <a:endParaRPr lang="ru-RU" sz="5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"/>
            <a:ext cx="8223021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14287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</a:t>
            </a:r>
            <a:r>
              <a:rPr lang="ru-RU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Анорексия</a:t>
            </a:r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-  отказ от приема пищи при сохранении аппетита под влиянием психопатологических расстройств.</a:t>
            </a:r>
          </a:p>
          <a:p>
            <a:pPr>
              <a:buNone/>
            </a:pPr>
            <a:endParaRPr lang="ru-RU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None/>
            </a:pPr>
            <a:endParaRPr lang="ru-RU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2500306"/>
            <a:ext cx="2572350" cy="3714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571744"/>
            <a:ext cx="2285994" cy="3463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071810"/>
            <a:ext cx="2300289" cy="2625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3891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i="1" dirty="0" smtClean="0">
                <a:solidFill>
                  <a:srgbClr val="7030A0"/>
                </a:solidFill>
              </a:rPr>
              <a:t>Нервная </a:t>
            </a:r>
            <a:r>
              <a:rPr lang="ru-RU" b="1" i="1" dirty="0" err="1" smtClean="0">
                <a:solidFill>
                  <a:srgbClr val="7030A0"/>
                </a:solidFill>
              </a:rPr>
              <a:t>анорексия</a:t>
            </a:r>
            <a:r>
              <a:rPr lang="ru-RU" i="1" dirty="0" smtClean="0">
                <a:solidFill>
                  <a:srgbClr val="7030A0"/>
                </a:solidFill>
              </a:rPr>
              <a:t> (</a:t>
            </a:r>
            <a:r>
              <a:rPr lang="ru-RU" i="1" dirty="0" err="1" smtClean="0">
                <a:solidFill>
                  <a:srgbClr val="7030A0"/>
                </a:solidFill>
              </a:rPr>
              <a:t>anorexia</a:t>
            </a:r>
            <a:r>
              <a:rPr lang="ru-RU" i="1" dirty="0" smtClean="0">
                <a:solidFill>
                  <a:srgbClr val="7030A0"/>
                </a:solidFill>
              </a:rPr>
              <a:t> </a:t>
            </a:r>
            <a:r>
              <a:rPr lang="ru-RU" i="1" dirty="0" err="1" smtClean="0">
                <a:solidFill>
                  <a:srgbClr val="7030A0"/>
                </a:solidFill>
              </a:rPr>
              <a:t>nervosa</a:t>
            </a:r>
            <a:r>
              <a:rPr lang="ru-RU" i="1" dirty="0" smtClean="0">
                <a:solidFill>
                  <a:srgbClr val="7030A0"/>
                </a:solidFill>
              </a:rPr>
              <a:t>) — полный отказ от еды или резкое ограничение приёма пищи в целях похудения или для профилактики набора лишнего веса под влиянием </a:t>
            </a:r>
            <a:r>
              <a:rPr lang="ru-RU" i="1" u="sng" dirty="0" err="1" smtClean="0">
                <a:solidFill>
                  <a:srgbClr val="7030A0"/>
                </a:solidFill>
              </a:rPr>
              <a:t>сверхценных</a:t>
            </a:r>
            <a:r>
              <a:rPr lang="ru-RU" i="1" dirty="0" smtClean="0">
                <a:solidFill>
                  <a:srgbClr val="7030A0"/>
                </a:solidFill>
              </a:rPr>
              <a:t> или </a:t>
            </a:r>
            <a:r>
              <a:rPr lang="ru-RU" i="1" u="sng" dirty="0" smtClean="0">
                <a:solidFill>
                  <a:srgbClr val="7030A0"/>
                </a:solidFill>
              </a:rPr>
              <a:t>бредовых</a:t>
            </a:r>
            <a:r>
              <a:rPr lang="ru-RU" i="1" dirty="0" smtClean="0">
                <a:solidFill>
                  <a:srgbClr val="7030A0"/>
                </a:solidFill>
              </a:rPr>
              <a:t> идей соответствующего содержания. Чаще встречается у девушек. При </a:t>
            </a:r>
            <a:r>
              <a:rPr lang="ru-RU" i="1" dirty="0" err="1" smtClean="0">
                <a:solidFill>
                  <a:srgbClr val="7030A0"/>
                </a:solidFill>
              </a:rPr>
              <a:t>анорексии</a:t>
            </a:r>
            <a:r>
              <a:rPr lang="ru-RU" i="1" dirty="0" smtClean="0">
                <a:solidFill>
                  <a:srgbClr val="7030A0"/>
                </a:solidFill>
              </a:rPr>
              <a:t> наблюдается патологическое желание потери веса, сопровождающееся сильным страхом ожирения. У больного наблюдается искаженное восприятие своей физической формы и присутствует беспокойство о мнимом увеличении веса, даже если такого в действительности не наблюдается.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4643446"/>
            <a:ext cx="2667019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299371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</a:t>
            </a:r>
            <a:r>
              <a:rPr lang="ru-RU" i="1" dirty="0" smtClean="0">
                <a:solidFill>
                  <a:srgbClr val="7030A0"/>
                </a:solidFill>
              </a:rPr>
              <a:t>Различают два типа поведения при нервной </a:t>
            </a:r>
            <a:r>
              <a:rPr lang="ru-RU" i="1" dirty="0" err="1" smtClean="0">
                <a:solidFill>
                  <a:srgbClr val="7030A0"/>
                </a:solidFill>
              </a:rPr>
              <a:t>анорексии</a:t>
            </a:r>
            <a:r>
              <a:rPr lang="ru-RU" i="1" dirty="0" smtClean="0">
                <a:solidFill>
                  <a:srgbClr val="7030A0"/>
                </a:solidFill>
              </a:rPr>
              <a:t>: ограничительный - больной добровольно ограничивает прием пищи и не наедается до отвала и очистительный - больной объедается, а затем провоцирует рвоту или злоупотребляет слабительными, </a:t>
            </a:r>
            <a:r>
              <a:rPr lang="ru-RU" i="1" dirty="0" err="1" smtClean="0">
                <a:solidFill>
                  <a:srgbClr val="7030A0"/>
                </a:solidFill>
              </a:rPr>
              <a:t>диуретиками</a:t>
            </a:r>
            <a:r>
              <a:rPr lang="ru-RU" i="1" dirty="0" smtClean="0">
                <a:solidFill>
                  <a:srgbClr val="7030A0"/>
                </a:solidFill>
              </a:rPr>
              <a:t> или клизмами.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3929066"/>
            <a:ext cx="3495666" cy="2332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249365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</a:t>
            </a:r>
            <a:r>
              <a:rPr lang="ru-RU" i="1" dirty="0" smtClean="0">
                <a:solidFill>
                  <a:srgbClr val="7030A0"/>
                </a:solidFill>
              </a:rPr>
              <a:t>Причины </a:t>
            </a:r>
            <a:r>
              <a:rPr lang="ru-RU" i="1" dirty="0" err="1" smtClean="0">
                <a:solidFill>
                  <a:srgbClr val="7030A0"/>
                </a:solidFill>
              </a:rPr>
              <a:t>анорексии</a:t>
            </a:r>
            <a:r>
              <a:rPr lang="ru-RU" i="1" dirty="0" smtClean="0">
                <a:solidFill>
                  <a:srgbClr val="7030A0"/>
                </a:solidFill>
              </a:rPr>
              <a:t> делятся на биологические (генетическая предрасположенность), психологические (влияние семьи и внутренние конфликты), а также социальные (влияние </a:t>
            </a:r>
            <a:r>
              <a:rPr lang="ru-RU" i="1" dirty="0" err="1" smtClean="0">
                <a:solidFill>
                  <a:srgbClr val="7030A0"/>
                </a:solidFill>
              </a:rPr>
              <a:t>окрущающей</a:t>
            </a:r>
            <a:r>
              <a:rPr lang="ru-RU" i="1" dirty="0" smtClean="0">
                <a:solidFill>
                  <a:srgbClr val="7030A0"/>
                </a:solidFill>
              </a:rPr>
              <a:t> среды: ожидания, подражания, в частности диеты).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3643314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214422"/>
            <a:ext cx="4786346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</a:t>
            </a:r>
            <a:r>
              <a:rPr lang="ru-RU" i="1" dirty="0" err="1" smtClean="0">
                <a:solidFill>
                  <a:srgbClr val="7030A0"/>
                </a:solidFill>
              </a:rPr>
              <a:t>Анорексию</a:t>
            </a:r>
            <a:r>
              <a:rPr lang="ru-RU" i="1" dirty="0" smtClean="0">
                <a:solidFill>
                  <a:srgbClr val="7030A0"/>
                </a:solidFill>
              </a:rPr>
              <a:t> принято считать женским заболеванием, которое проявляется в подростковом возрасте. Около 90% больных </a:t>
            </a:r>
            <a:r>
              <a:rPr lang="ru-RU" i="1" dirty="0" err="1" smtClean="0">
                <a:solidFill>
                  <a:srgbClr val="7030A0"/>
                </a:solidFill>
              </a:rPr>
              <a:t>анорексией</a:t>
            </a:r>
            <a:r>
              <a:rPr lang="ru-RU" i="1" dirty="0" smtClean="0">
                <a:solidFill>
                  <a:srgbClr val="7030A0"/>
                </a:solidFill>
              </a:rPr>
              <a:t> - девушки в возрасте от 12-24 года. В остальные 10% входят женщины более зрелого возраста и мужчины.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285860"/>
            <a:ext cx="3105158" cy="4654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38912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i="1" dirty="0" smtClean="0">
                <a:solidFill>
                  <a:srgbClr val="7030A0"/>
                </a:solidFill>
              </a:rPr>
              <a:t>В признаки </a:t>
            </a:r>
            <a:r>
              <a:rPr lang="ru-RU" i="1" dirty="0" err="1" smtClean="0">
                <a:solidFill>
                  <a:srgbClr val="7030A0"/>
                </a:solidFill>
              </a:rPr>
              <a:t>анорексии</a:t>
            </a:r>
            <a:r>
              <a:rPr lang="ru-RU" i="1" dirty="0" smtClean="0">
                <a:solidFill>
                  <a:srgbClr val="7030A0"/>
                </a:solidFill>
              </a:rPr>
              <a:t> принято включать: отрицание больным проблемы, постоянное ощущение больным собственной полноты, нарушения способов питания (еда стоя, дробление пищи на маленькие кусочки), нарушения сна, изоляция от общества, а также присутствие у больного панического страха поправиться. Среди физических нарушений, вызванных </a:t>
            </a:r>
            <a:r>
              <a:rPr lang="ru-RU" i="1" dirty="0" err="1" smtClean="0">
                <a:solidFill>
                  <a:srgbClr val="7030A0"/>
                </a:solidFill>
              </a:rPr>
              <a:t>анорексией</a:t>
            </a:r>
            <a:r>
              <a:rPr lang="ru-RU" i="1" dirty="0" smtClean="0">
                <a:solidFill>
                  <a:srgbClr val="7030A0"/>
                </a:solidFill>
              </a:rPr>
              <a:t> -- проблемы с менструальным циклом, сердечная аритмия, постоянная слабость, мышечные спазмы. А также депрессивность, повышенная раздражительность, необоснованный гнев, и чувство обиды. Социальные страхи подтверждаются невозможностью делиться с окружающими отношением к еде, что вызывает проблемы в ближайшем окружении.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5000636"/>
            <a:ext cx="2476496" cy="1667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63666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</a:t>
            </a:r>
            <a:r>
              <a:rPr lang="ru-RU" i="1" dirty="0" smtClean="0">
                <a:solidFill>
                  <a:srgbClr val="7030A0"/>
                </a:solidFill>
              </a:rPr>
              <a:t>Самооценка больного </a:t>
            </a:r>
            <a:r>
              <a:rPr lang="ru-RU" i="1" dirty="0" err="1" smtClean="0">
                <a:solidFill>
                  <a:srgbClr val="7030A0"/>
                </a:solidFill>
              </a:rPr>
              <a:t>анорексией</a:t>
            </a:r>
            <a:r>
              <a:rPr lang="ru-RU" i="1" dirty="0" smtClean="0">
                <a:solidFill>
                  <a:srgbClr val="7030A0"/>
                </a:solidFill>
              </a:rPr>
              <a:t> зависит от фигуры и веса, причем вес оценивается не объективно, восприятие нормы снижается неадекватно. Потеря веса расценивается как достижение, набор - как недостаточный самоконтроль. Такие взгляды сохраняются даже в последней стадии ("мой рост 170, вес 35 килограмм, хочу весить 25").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4857760"/>
            <a:ext cx="1957391" cy="1714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70783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i="1" dirty="0" err="1" smtClean="0">
                <a:solidFill>
                  <a:srgbClr val="7030A0"/>
                </a:solidFill>
              </a:rPr>
              <a:t>Анорексия</a:t>
            </a:r>
            <a:r>
              <a:rPr lang="ru-RU" i="1" dirty="0" smtClean="0">
                <a:solidFill>
                  <a:srgbClr val="7030A0"/>
                </a:solidFill>
              </a:rPr>
              <a:t> протекает в несколько этапов. Начальный период — формирование недовольства внешностью, сопровождаемое заметной потерей веса.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3357562"/>
            <a:ext cx="3081348" cy="2802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38912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i="1" dirty="0" smtClean="0">
                <a:solidFill>
                  <a:srgbClr val="7030A0"/>
                </a:solidFill>
              </a:rPr>
              <a:t>Затем следует </a:t>
            </a:r>
            <a:r>
              <a:rPr lang="ru-RU" i="1" dirty="0" err="1" smtClean="0">
                <a:solidFill>
                  <a:srgbClr val="7030A0"/>
                </a:solidFill>
              </a:rPr>
              <a:t>аноректический</a:t>
            </a:r>
            <a:r>
              <a:rPr lang="ru-RU" i="1" dirty="0" smtClean="0">
                <a:solidFill>
                  <a:srgbClr val="7030A0"/>
                </a:solidFill>
              </a:rPr>
              <a:t> период — снижение массы тела на 20—30%. При этом больной активно убеждает себя и окружающих в отсутствии у него аппетита и изнуряет себя большими физическими нагрузками. Из-за искаженного восприятия своего тела пациент недооценивает степень похудения. Объем циркулирующей в организме жидкости уменьшается, что вызывает гипотонию и брадикардию. Это состояние сопровождается зябкостью, сухостью кожи и </a:t>
            </a:r>
            <a:r>
              <a:rPr lang="ru-RU" i="1" dirty="0" err="1" smtClean="0">
                <a:solidFill>
                  <a:srgbClr val="7030A0"/>
                </a:solidFill>
              </a:rPr>
              <a:t>аллопецией</a:t>
            </a:r>
            <a:r>
              <a:rPr lang="ru-RU" i="1" dirty="0" smtClean="0">
                <a:solidFill>
                  <a:srgbClr val="7030A0"/>
                </a:solidFill>
              </a:rPr>
              <a:t>. Еще один клинический признак -- прекращение менструального цикла у женщин и снижение полового влечения и сперматогенеза у мужчин. Также нарушается функция надпочечников вплоть до надпочечниковой недостаточности. 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5000636"/>
            <a:ext cx="2238359" cy="1644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364333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i="1" dirty="0" smtClean="0">
                <a:solidFill>
                  <a:srgbClr val="7030A0"/>
                </a:solidFill>
              </a:rPr>
              <a:t>Последний период — </a:t>
            </a:r>
            <a:r>
              <a:rPr lang="ru-RU" i="1" dirty="0" err="1" smtClean="0">
                <a:solidFill>
                  <a:srgbClr val="7030A0"/>
                </a:solidFill>
              </a:rPr>
              <a:t>кахексический</a:t>
            </a:r>
            <a:r>
              <a:rPr lang="ru-RU" i="1" dirty="0" smtClean="0">
                <a:solidFill>
                  <a:srgbClr val="7030A0"/>
                </a:solidFill>
              </a:rPr>
              <a:t> — снижение веса на 50% и более. При этом возникают </a:t>
            </a:r>
            <a:r>
              <a:rPr lang="ru-RU" i="1" dirty="0" err="1" smtClean="0">
                <a:solidFill>
                  <a:srgbClr val="7030A0"/>
                </a:solidFill>
              </a:rPr>
              <a:t>безбелковые</a:t>
            </a:r>
            <a:r>
              <a:rPr lang="ru-RU" i="1" dirty="0" smtClean="0">
                <a:solidFill>
                  <a:srgbClr val="7030A0"/>
                </a:solidFill>
              </a:rPr>
              <a:t> отеки, нарушается водно-электролитный баланс, резко снижается уровень калия в организме. Электролитные нарушения на этом этапе могут привести к смерти. По статистике, без лечения летальность больных нервной </a:t>
            </a:r>
            <a:r>
              <a:rPr lang="ru-RU" i="1" dirty="0" err="1" smtClean="0">
                <a:solidFill>
                  <a:srgbClr val="7030A0"/>
                </a:solidFill>
              </a:rPr>
              <a:t>анорексией</a:t>
            </a:r>
            <a:r>
              <a:rPr lang="ru-RU" i="1" dirty="0" smtClean="0">
                <a:solidFill>
                  <a:srgbClr val="7030A0"/>
                </a:solidFill>
              </a:rPr>
              <a:t> составляет 5—10%.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429132"/>
            <a:ext cx="2619380" cy="1977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latin typeface="+mn-lt"/>
              </a:rPr>
              <a:t>Лечение </a:t>
            </a:r>
            <a:r>
              <a:rPr lang="ru-RU" sz="3200" b="1" i="1" dirty="0" err="1" smtClean="0">
                <a:latin typeface="+mn-lt"/>
              </a:rPr>
              <a:t>анорексии</a:t>
            </a:r>
            <a:r>
              <a:rPr lang="ru-RU" sz="3200" b="1" i="1" dirty="0" smtClean="0">
                <a:latin typeface="+mn-lt"/>
              </a:rPr>
              <a:t>: научиться есть и любить себя...</a:t>
            </a:r>
            <a:endParaRPr lang="ru-RU" sz="32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       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Анорексия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- это заболевание, которое может нанести серьезный вред организму и даже повлечь за собой необратимые последствия. Поэтому важно как можно раньше выявить заболевание и обратиться за специализированной помощью до появления необратимых изменений в организме. В легких случаях лечение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анорексии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может быть амбулаторным, но чаще больных приходится госпитализировать из-за резкого истощения. В тяжелых случаях, когда масса тела уменьшается на 40% и более, требуется  немедленное принудительное парентеральное кормление (внутривенное введение  глюкозы и питательных смесей). Кахексия является абсолютным показанием к госпитализации в психиатрическую (психотерапевтическую) клинику.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071966"/>
          </a:xfrm>
        </p:spPr>
        <p:txBody>
          <a:bodyPr/>
          <a:lstStyle/>
          <a:p>
            <a:pPr>
              <a:buNone/>
            </a:pP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      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Лечение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анорексии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проводится поэтапно. Необходимым условием в лечении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анорексии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является психологическая поддержка в виде индивидуальной и семейной психотерапии: психологическая коррекция нездорового отношения к приему пищи, формирование адекватного восприятия  собственной внешности и организацию поддержки со стороны родственников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4214818"/>
            <a:ext cx="3238496" cy="242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07196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i="1" dirty="0" smtClean="0">
                <a:solidFill>
                  <a:schemeClr val="accent2">
                    <a:lumMod val="75000"/>
                  </a:schemeClr>
                </a:solidFill>
              </a:rPr>
              <a:t>Первый этап: неспецифическое лечение</a:t>
            </a:r>
            <a:r>
              <a:rPr lang="ru-RU" sz="18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2">
                    <a:lumMod val="75000"/>
                  </a:schemeClr>
                </a:solidFill>
              </a:rPr>
              <a:t>- Улучшение физическое состояние больного: после тщательного обследования терапевтом и проведения лабораторных анализов и дополнительных исследований назначают различные общеукрепляющие средства, витамины, кровезаменители, постельный режим.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2">
                    <a:lumMod val="75000"/>
                  </a:schemeClr>
                </a:solidFill>
              </a:rPr>
              <a:t>- Для преодоления отказа от еды назначают инсулин, который усиливает аппетит, после чего больному предлагают калорийный завтрак.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2">
                    <a:lumMod val="75000"/>
                  </a:schemeClr>
                </a:solidFill>
              </a:rPr>
              <a:t>Пациентам, страдающим </a:t>
            </a:r>
            <a:r>
              <a:rPr lang="ru-RU" sz="1800" i="1" dirty="0" err="1" smtClean="0">
                <a:solidFill>
                  <a:schemeClr val="accent2">
                    <a:lumMod val="75000"/>
                  </a:schemeClr>
                </a:solidFill>
              </a:rPr>
              <a:t>анорексией</a:t>
            </a:r>
            <a:r>
              <a:rPr lang="ru-RU" sz="1800" i="1" dirty="0" smtClean="0">
                <a:solidFill>
                  <a:schemeClr val="accent2">
                    <a:lumMod val="75000"/>
                  </a:schemeClr>
                </a:solidFill>
              </a:rPr>
              <a:t>, как правило, назначают высококалорийную диету с шестиразовым питанием. Через несколько недель  «неспецифического» лечения достигается повышение массы тела. Считается, что прибавка веса в 2-4 кг  в течение 4 недель является оптимальной.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2">
                    <a:lumMod val="75000"/>
                  </a:schemeClr>
                </a:solidFill>
              </a:rPr>
              <a:t>В первое время запрещают свидания с родственниками, поскольку пациенты обещают есть дома, настойчиво требуют выписки, а родственники, жалея пациентов,  начинают настаивать на выписке. Но, преждевременная выписка обязательно приводит к рецидиву </a:t>
            </a:r>
            <a:r>
              <a:rPr lang="ru-RU" sz="1800" i="1" dirty="0" err="1" smtClean="0">
                <a:solidFill>
                  <a:schemeClr val="accent2">
                    <a:lumMod val="75000"/>
                  </a:schemeClr>
                </a:solidFill>
              </a:rPr>
              <a:t>анорексии</a:t>
            </a:r>
            <a:r>
              <a:rPr lang="ru-RU" sz="1800" i="1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</a:p>
          <a:p>
            <a:pPr>
              <a:buNone/>
            </a:pPr>
            <a:endParaRPr lang="ru-RU" sz="18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Второй этап: специфическое лечение</a:t>
            </a:r>
            <a:endParaRPr lang="ru-RU" sz="16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</a:rPr>
              <a:t>- Пациента переводят на 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общий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</a:rPr>
              <a:t> режим. К продолжающейся общеукрепляющей терапии добавляют мягкие транквилизаторы и антидепрессанты.</a:t>
            </a:r>
          </a:p>
          <a:p>
            <a:pPr>
              <a:buNone/>
            </a:pP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</a:rPr>
              <a:t>-Присоединяется  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рациональная психотерапия 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</a:rPr>
              <a:t>(объяснение вреда голодания, ценностная переориентация),  в отдельных случаях эффективен гипноз. </a:t>
            </a:r>
          </a:p>
          <a:p>
            <a:pPr>
              <a:buNone/>
            </a:pP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</a:rPr>
              <a:t>- Для устранения неприятных ощущений в теле можно применяются 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сеансы аутогенной тренировки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</a:p>
          <a:p>
            <a:pPr>
              <a:buNone/>
            </a:pP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Групповая поведенческая психотерапия 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</a:rPr>
              <a:t>служит на данном этапе основой положительного результата и направлена на  устранение эмоциональных нарушений, связанных с приемами пищи, коррекцию пищевого поведения,  формирование правильного отношения к своей внешности. Групповая терапия рекомендуется таким пациентам, так как в группе есть возможность поделиться своими проблемами, пообщаться с людьми со схожим  болезненным состоянием, получить дельный совет.</a:t>
            </a:r>
          </a:p>
          <a:p>
            <a:pPr>
              <a:buNone/>
            </a:pP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</a:rPr>
              <a:t>- Для успеха терапии очень важна работа с родственниками, призванными создавать правильный режим для больных и осуществлять контроль за их  лечением. Для родственников также предусмотрена групповая психотерапия.</a:t>
            </a:r>
          </a:p>
          <a:p>
            <a:pPr>
              <a:buNone/>
            </a:pP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</a:rPr>
              <a:t>И в заключение лечебного курса, обязательна консультация квалифицированного врача-диетолога и назначение пищевого режима в соответствии с особенностями организма пациента.</a:t>
            </a:r>
          </a:p>
          <a:p>
            <a:pPr>
              <a:buNone/>
            </a:pPr>
            <a:endParaRPr lang="ru-RU" sz="16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142984"/>
            <a:ext cx="8229600" cy="3786214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  </a:t>
            </a:r>
            <a:r>
              <a:rPr lang="ru-RU" b="1" i="1" dirty="0" smtClean="0">
                <a:solidFill>
                  <a:srgbClr val="7030A0"/>
                </a:solidFill>
              </a:rPr>
              <a:t>Булимия</a:t>
            </a:r>
            <a:r>
              <a:rPr lang="ru-RU" i="1" dirty="0" smtClean="0">
                <a:solidFill>
                  <a:srgbClr val="7030A0"/>
                </a:solidFill>
              </a:rPr>
              <a:t> (греч. </a:t>
            </a:r>
            <a:r>
              <a:rPr lang="ru-RU" i="1" dirty="0" err="1" smtClean="0">
                <a:solidFill>
                  <a:srgbClr val="7030A0"/>
                </a:solidFill>
              </a:rPr>
              <a:t>bulimia</a:t>
            </a:r>
            <a:r>
              <a:rPr lang="ru-RU" i="1" dirty="0" smtClean="0">
                <a:solidFill>
                  <a:srgbClr val="7030A0"/>
                </a:solidFill>
              </a:rPr>
              <a:t>, от </a:t>
            </a:r>
            <a:r>
              <a:rPr lang="ru-RU" i="1" dirty="0" err="1" smtClean="0">
                <a:solidFill>
                  <a:srgbClr val="7030A0"/>
                </a:solidFill>
              </a:rPr>
              <a:t>bus</a:t>
            </a:r>
            <a:r>
              <a:rPr lang="ru-RU" i="1" dirty="0" smtClean="0">
                <a:solidFill>
                  <a:srgbClr val="7030A0"/>
                </a:solidFill>
              </a:rPr>
              <a:t> — бык и </a:t>
            </a:r>
            <a:r>
              <a:rPr lang="ru-RU" i="1" dirty="0" err="1" smtClean="0">
                <a:solidFill>
                  <a:srgbClr val="7030A0"/>
                </a:solidFill>
              </a:rPr>
              <a:t>limos</a:t>
            </a:r>
            <a:r>
              <a:rPr lang="ru-RU" i="1" dirty="0" smtClean="0">
                <a:solidFill>
                  <a:srgbClr val="7030A0"/>
                </a:solidFill>
              </a:rPr>
              <a:t> — голод, синонимы: «волчий» голод, </a:t>
            </a:r>
            <a:r>
              <a:rPr lang="ru-RU" i="1" dirty="0" err="1" smtClean="0">
                <a:solidFill>
                  <a:srgbClr val="7030A0"/>
                </a:solidFill>
              </a:rPr>
              <a:t>кинорексия</a:t>
            </a:r>
            <a:r>
              <a:rPr lang="ru-RU" i="1" dirty="0" smtClean="0">
                <a:solidFill>
                  <a:srgbClr val="7030A0"/>
                </a:solidFill>
              </a:rPr>
              <a:t>) — резкое усиление </a:t>
            </a:r>
            <a:r>
              <a:rPr lang="ru-RU" i="1" dirty="0" err="1" smtClean="0">
                <a:solidFill>
                  <a:srgbClr val="7030A0"/>
                </a:solidFill>
              </a:rPr>
              <a:t>апетита</a:t>
            </a:r>
            <a:r>
              <a:rPr lang="ru-RU" i="1" dirty="0" smtClean="0">
                <a:solidFill>
                  <a:srgbClr val="7030A0"/>
                </a:solidFill>
              </a:rPr>
              <a:t>, наступающее обычно в виде приступа и сопровождающееся чувством мучительного голода, общей слабостью, болями в подложечной области. Булимия встречается при некоторых заболеваниях центральной нервной системы, эндокринной системы, психических. Часто булимия приводит к ожирению.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714884"/>
            <a:ext cx="2500314" cy="1666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5214974" cy="535785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i="1" dirty="0" smtClean="0">
                <a:solidFill>
                  <a:srgbClr val="7030A0"/>
                </a:solidFill>
              </a:rPr>
              <a:t>Чрезмерное употребление пищи является реакцией организма ранимого, скованного разными правилами и условностями, неуверенного и одинокого человека на постоянный стресс. В первую очередь методы лечения булимии в современной психиатрической клинике направлены на выявление и уничтожение истинной причины болезни. Дело в том, что женщины, подверженные подобному заболеванию, тщательно скрывают от окружающих пагубную страсть, совладать в одиночку с которой они не в состоянии. Лечение булимии не стоит откладывать, человеку обязательно необходима психиатрическая помощь.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357298"/>
            <a:ext cx="3105150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1071546"/>
            <a:ext cx="7229468" cy="492922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i="1" dirty="0" smtClean="0">
                <a:solidFill>
                  <a:srgbClr val="7030A0"/>
                </a:solidFill>
              </a:rPr>
              <a:t>Приступы булимии, как правило, наступают после ссоры с окружающими или близкими людьми, после проигранного спора или неудач на работе. При первичных и легких формах заболевания на первом плане находится сильный психологический дискомфорт - суровая самокритика с отсутствием самоконтроля, негативное отношение к себе и всепоглощающая вина за приступы переедания. На фоне подобного состояния возникает желание постоянного внимания к своим положительным поступкам, а при невозможности его заслужить или получить, хроническая депрессия.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1352552" cy="2052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357562"/>
            <a:ext cx="1762126" cy="1171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500570"/>
            <a:ext cx="1404934" cy="1615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92228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    </a:t>
            </a:r>
            <a:r>
              <a:rPr lang="ru-RU" b="1" i="1" dirty="0" smtClean="0">
                <a:solidFill>
                  <a:srgbClr val="7030A0"/>
                </a:solidFill>
              </a:rPr>
              <a:t>Булимия</a:t>
            </a:r>
            <a:r>
              <a:rPr lang="ru-RU" i="1" dirty="0" smtClean="0">
                <a:solidFill>
                  <a:srgbClr val="7030A0"/>
                </a:solidFill>
              </a:rPr>
              <a:t>, что в переводе означает «волчий голод». Считается, что заболевание чаще развивается у девушек или молодых женщин с </a:t>
            </a:r>
            <a:r>
              <a:rPr lang="ru-RU" i="1" dirty="0" err="1" smtClean="0">
                <a:solidFill>
                  <a:srgbClr val="7030A0"/>
                </a:solidFill>
              </a:rPr>
              <a:t>истероидными</a:t>
            </a:r>
            <a:r>
              <a:rPr lang="ru-RU" i="1" dirty="0" smtClean="0">
                <a:solidFill>
                  <a:srgbClr val="7030A0"/>
                </a:solidFill>
              </a:rPr>
              <a:t> чертами характера. Часто соблюдение изнуряющих диет  ведет некоторых девушек не к отказу от приема пищи, а  формированию  своеобразного  «культа еды».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4714884"/>
            <a:ext cx="1666875" cy="1952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350046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i="1" dirty="0" smtClean="0">
                <a:solidFill>
                  <a:srgbClr val="7030A0"/>
                </a:solidFill>
              </a:rPr>
              <a:t>Неукротимый голод заставляет таких подростков ходить по магазинам и «зрительно наедаться». К приему пищи больные часто готовятся, совершая большие закупки. Готовя обед, они испытывают большое удовольствие, слизывают остатки пищи с ножей  и ложек. Такие пациентки обычно закармливают близких, своих младших братьев и сестер.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4214818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3891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    </a:t>
            </a:r>
            <a:r>
              <a:rPr lang="ru-RU" i="1" dirty="0" smtClean="0">
                <a:solidFill>
                  <a:srgbClr val="7030A0"/>
                </a:solidFill>
              </a:rPr>
              <a:t>Мысли о еде занимают всё больше места в жизни девушек, семейные, межличностные и профессиональные проблемы отходят на  задний план. Весь день больные голодают, постоянно предвкушая «обед», представляя себе все нюансы предстоящего приема пищи. При этом, по крайней мере, два раза в неделю у них возникают приступы «обжорства», когда больные могут моментально проглатывать огромное количество высококалорийной пищи, не прожевывая и не чувствуя вкуса. Если приходят другие люди или появляются иные помехи, то эти действия прерываются и стыдливо скрываются.</a:t>
            </a:r>
            <a:endParaRPr lang="ru-RU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85071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i="1" dirty="0" smtClean="0">
                <a:solidFill>
                  <a:srgbClr val="7030A0"/>
                </a:solidFill>
              </a:rPr>
              <a:t>Типичный приступ булимии - это поглощение пищи за короткий промежуток времени, причем сам человек не может контролировать свое поведение, связанное с едой. 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286124"/>
            <a:ext cx="2547942" cy="1910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6786610" cy="421484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i="1" dirty="0" smtClean="0">
                <a:solidFill>
                  <a:srgbClr val="7030A0"/>
                </a:solidFill>
              </a:rPr>
              <a:t>После таких эпизодов утоления «волчьего голода» больные вначале испытывают эйфорию, которая быстро сменяется физическим дискомфортом (тошнота, боли в животе), чувством вины, пониженным настроением и даже ненавистью к самой себе. Наряду с этим у больного появляется сильный страх «поправиться». Поэтому, они искусственно вызывают рвоту, промывают желудок большим  количеством воды, используют слабительные средства, клизмы, мочегонные.  Такой цикл может повторяться несколько раз в неделю, а в тяжелых случаях несколько раз в день. </a:t>
            </a:r>
          </a:p>
          <a:p>
            <a:pPr>
              <a:buNone/>
            </a:pPr>
            <a:endParaRPr lang="ru-RU" i="1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1428736"/>
            <a:ext cx="1862130" cy="2478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2148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       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428736"/>
            <a:ext cx="707236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«Замкнутый круг» заставляет </a:t>
            </a:r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</a:rPr>
              <a:t>булимика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 почувствовать себя бессильным, «загнанным в ловушку». Пытаясь противостоять этому, некоторые люди, страдающие булимией,  пытаются снизить вес употреблением мочегонных и слабительных средств. В результате таких экспериментов к булимии добавляются проблемы с почками и кишечником, а проблема лишнего веса остается.</a:t>
            </a:r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2214554"/>
            <a:ext cx="1881184" cy="1384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370809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Как разорвать «порочный круг»? Многочисленные примеры показывают, что самостоятельные попытки ни к чему не приводят, советы друзей и родственников - не действуют. Да и откровенно рассказать всю правду даже близким людям невозможно, ведь это так стыдно. Самый оптимальный способ - обратиться к специалисту.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414340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Булимия развивается не у каждого - значит, есть что-то, что дало шанс этой болезни проявить себя. Особенности обмена веществ, гормональный профиль, нехватка витаминов - могут предрасполагать к развитию булимии, но основная причина скрывается в особенностях характера, восприятия себя и окружающего мира, особенности воспитания и реагирования на стрессы и проблемы. А разобраться с этим - задача психотерапевта.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857760"/>
            <a:ext cx="1814506" cy="1792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00108"/>
            <a:ext cx="8229600" cy="653210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latin typeface="+mn-lt"/>
              </a:rPr>
              <a:t>Булимия или борьба с желаниями...</a:t>
            </a:r>
            <a:endParaRPr lang="ru-RU" sz="36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56522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 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Желание снизить вес при отсутствии контроля над своим пищевым поведением заставляет таких людей сравнительно легко соглашаться на лечение, но только при наличии в курсе лечения индивидуальной психотерапии можно успешно решить и проблему питания, лишнего веса, а самое главное - приобрести уверенность в себе и своей неповторимости.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      Многие стремятся к призрачным «идеалам красоты», которые создаются искусственно и поддерживаются киноиндустрией, модельным бизнесом, не подозревая, что скрывается за «модной худобой»... Многие завидуют истощенным «счастливцам» с экранов, обложек глянцевых журналов и мечтают выглядеть, как они. Но стоит только на секунду задуматься, что вас не устраивает в реальной жизни, от каких проблем хочется убежать в «страну грез»? 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857628"/>
            <a:ext cx="4543428" cy="1143000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Будьте здоровы!</a:t>
            </a:r>
            <a:endParaRPr lang="ru-RU" i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428736"/>
            <a:ext cx="3214700" cy="457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34" y="157161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Красота не может быть «шаблонной», она индивидуальна и неповторима в каждом человеке.</a:t>
            </a:r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</TotalTime>
  <Words>1415</Words>
  <Application>Microsoft Office PowerPoint</Application>
  <PresentationFormat>Экран (4:3)</PresentationFormat>
  <Paragraphs>44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Анорексия  и  булимия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Лечение анорексии: научиться есть и любить себя...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Булимия или борьба с желаниями...</vt:lpstr>
      <vt:lpstr>Слайд 29</vt:lpstr>
      <vt:lpstr>Будьте здоровы!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Анорексия  и  булимия…</dc:title>
  <dc:creator>Dima</dc:creator>
  <cp:lastModifiedBy>Dima</cp:lastModifiedBy>
  <cp:revision>11</cp:revision>
  <dcterms:modified xsi:type="dcterms:W3CDTF">2014-02-07T16:18:47Z</dcterms:modified>
</cp:coreProperties>
</file>