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64" r:id="rId2"/>
    <p:sldId id="265" r:id="rId3"/>
    <p:sldId id="256" r:id="rId4"/>
    <p:sldId id="257" r:id="rId5"/>
    <p:sldId id="258" r:id="rId6"/>
    <p:sldId id="261" r:id="rId7"/>
    <p:sldId id="262" r:id="rId8"/>
    <p:sldId id="260" r:id="rId9"/>
    <p:sldId id="263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47" autoAdjust="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FB50F-9C39-4A6B-95EA-F45F9229CE83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5A7B6-1A4E-425C-8D03-70859A01FB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5A7B6-1A4E-425C-8D03-70859A01FBE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5A7B6-1A4E-425C-8D03-70859A01FBE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5A7B6-1A4E-425C-8D03-70859A01FBE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6038B-D490-4CD7-88FC-AA572751EA8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C31D7-F71D-4E4C-A66A-1623ADFFD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edu.1september.ru/courses/07/008/01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32656"/>
            <a:ext cx="8229600" cy="2520280"/>
          </a:xfrm>
        </p:spPr>
        <p:txBody>
          <a:bodyPr>
            <a:normAutofit/>
          </a:bodyPr>
          <a:lstStyle/>
          <a:p>
            <a:r>
              <a:rPr lang="ru-RU" dirty="0" smtClean="0"/>
              <a:t>Алгоритм  построения орграфа Хаффмана</a:t>
            </a:r>
            <a:br>
              <a:rPr lang="ru-RU" dirty="0" smtClean="0"/>
            </a:br>
            <a:r>
              <a:rPr lang="ru-RU" dirty="0" smtClean="0"/>
              <a:t>(алгоритм сжатия)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7160840" cy="17526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Учитель информатики:</a:t>
            </a:r>
          </a:p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Константинова Елена Ивановна</a:t>
            </a:r>
          </a:p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Муниципальное образовательное учреждение Раменская средняя общеобразовательная школа №8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5796136" cy="659735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4000" b="1" dirty="0" smtClean="0"/>
              <a:t> </a:t>
            </a:r>
            <a:r>
              <a:rPr lang="ru-RU" sz="5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Давид Хаффман (1925-1999)</a:t>
            </a:r>
          </a:p>
          <a:p>
            <a:pPr>
              <a:buNone/>
            </a:pPr>
            <a:r>
              <a:rPr lang="ru-RU" sz="4000" b="1" dirty="0" smtClean="0"/>
              <a:t>    </a:t>
            </a:r>
          </a:p>
          <a:p>
            <a:endParaRPr lang="ru-RU" sz="7200" b="1" dirty="0" smtClean="0"/>
          </a:p>
          <a:p>
            <a:pPr>
              <a:buNone/>
            </a:pPr>
            <a:r>
              <a:rPr lang="ru-RU" sz="57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Давид начал свою научную карьеру студентом в Массачусетсом технологическом институте (MIT), где построил свои коды в начале пятидесятых годов прошлого века. </a:t>
            </a:r>
          </a:p>
          <a:p>
            <a:endParaRPr lang="ru-RU" sz="4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8" name="Picture 2" descr="D. Huffman 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7957" y="1700808"/>
            <a:ext cx="3200354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383960" cy="108012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Закодируем предложение</a:t>
            </a:r>
            <a:b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«НА_ДВОРЕ_ТРАВА,_НА_ТРАВЕ_ДРОВА»</a:t>
            </a:r>
            <a:b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284984"/>
            <a:ext cx="7488832" cy="720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99593" y="2420888"/>
          <a:ext cx="6711201" cy="720080"/>
        </p:xfrm>
        <a:graphic>
          <a:graphicData uri="http://schemas.openxmlformats.org/drawingml/2006/table">
            <a:tbl>
              <a:tblPr/>
              <a:tblGrid>
                <a:gridCol w="671050"/>
                <a:gridCol w="671050"/>
                <a:gridCol w="671050"/>
                <a:gridCol w="671050"/>
                <a:gridCol w="671050"/>
                <a:gridCol w="671050"/>
                <a:gridCol w="671050"/>
                <a:gridCol w="671050"/>
                <a:gridCol w="671050"/>
                <a:gridCol w="671751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043608" y="5445224"/>
          <a:ext cx="6696741" cy="864096"/>
        </p:xfrm>
        <a:graphic>
          <a:graphicData uri="http://schemas.openxmlformats.org/drawingml/2006/table">
            <a:tbl>
              <a:tblPr/>
              <a:tblGrid>
                <a:gridCol w="677624"/>
                <a:gridCol w="668713"/>
                <a:gridCol w="668713"/>
                <a:gridCol w="668713"/>
                <a:gridCol w="668713"/>
                <a:gridCol w="668713"/>
                <a:gridCol w="668713"/>
                <a:gridCol w="668713"/>
                <a:gridCol w="668713"/>
                <a:gridCol w="669413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437112"/>
            <a:ext cx="9810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124745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</a:t>
            </a:r>
            <a:r>
              <a:rPr lang="ru-RU" sz="3200" b="1" dirty="0" smtClean="0"/>
              <a:t>Вначале нужно подсчитать количество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вхождений</a:t>
            </a:r>
            <a:r>
              <a:rPr lang="ru-RU" sz="3200" b="1" dirty="0" smtClean="0"/>
              <a:t> каждого символа в тексте.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44334"/>
            <a:ext cx="70567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Создаем первый узел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188640"/>
            <a:ext cx="7848872" cy="85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47664" y="1988840"/>
          <a:ext cx="6495178" cy="1251054"/>
        </p:xfrm>
        <a:graphic>
          <a:graphicData uri="http://schemas.openxmlformats.org/drawingml/2006/table">
            <a:tbl>
              <a:tblPr/>
              <a:tblGrid>
                <a:gridCol w="649450"/>
                <a:gridCol w="649450"/>
                <a:gridCol w="649450"/>
                <a:gridCol w="649450"/>
                <a:gridCol w="649450"/>
                <a:gridCol w="649450"/>
                <a:gridCol w="649450"/>
                <a:gridCol w="649450"/>
                <a:gridCol w="649450"/>
                <a:gridCol w="650128"/>
              </a:tblGrid>
              <a:tr h="62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19672" y="5301208"/>
          <a:ext cx="6408710" cy="1296144"/>
        </p:xfrm>
        <a:graphic>
          <a:graphicData uri="http://schemas.openxmlformats.org/drawingml/2006/table">
            <a:tbl>
              <a:tblPr/>
              <a:tblGrid>
                <a:gridCol w="640804"/>
                <a:gridCol w="640804"/>
                <a:gridCol w="640804"/>
                <a:gridCol w="640804"/>
                <a:gridCol w="605136"/>
                <a:gridCol w="676472"/>
                <a:gridCol w="640804"/>
                <a:gridCol w="640804"/>
                <a:gridCol w="640804"/>
                <a:gridCol w="641474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764704"/>
            <a:ext cx="939924" cy="11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764704"/>
            <a:ext cx="936104" cy="114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005064"/>
            <a:ext cx="4464496" cy="992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1"/>
            <a:ext cx="72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Создаем еще один узел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72519" y="3244334"/>
            <a:ext cx="4398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/>
              <a:t>Создаем еще один узел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59632" y="260648"/>
            <a:ext cx="6213376" cy="72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6" y="2132856"/>
          <a:ext cx="7416827" cy="1116124"/>
        </p:xfrm>
        <a:graphic>
          <a:graphicData uri="http://schemas.openxmlformats.org/drawingml/2006/table">
            <a:tbl>
              <a:tblPr/>
              <a:tblGrid>
                <a:gridCol w="741605"/>
                <a:gridCol w="741605"/>
                <a:gridCol w="741605"/>
                <a:gridCol w="741605"/>
                <a:gridCol w="705988"/>
                <a:gridCol w="777222"/>
                <a:gridCol w="741605"/>
                <a:gridCol w="741605"/>
                <a:gridCol w="741605"/>
                <a:gridCol w="742382"/>
              </a:tblGrid>
              <a:tr h="582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620688"/>
            <a:ext cx="612068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63688" y="1"/>
            <a:ext cx="61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Создаем</a:t>
            </a:r>
            <a:r>
              <a:rPr lang="ru-RU" sz="3200" b="1" dirty="0" smtClean="0"/>
              <a:t> еще один узел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3212976"/>
            <a:ext cx="61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Создаем</a:t>
            </a:r>
            <a:r>
              <a:rPr lang="ru-RU" sz="3200" b="1" dirty="0" smtClean="0"/>
              <a:t> еще один узел</a:t>
            </a:r>
            <a:endParaRPr lang="ru-RU" sz="32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3933056"/>
            <a:ext cx="576064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55579" y="5517232"/>
          <a:ext cx="7704853" cy="1052736"/>
        </p:xfrm>
        <a:graphic>
          <a:graphicData uri="http://schemas.openxmlformats.org/drawingml/2006/table">
            <a:tbl>
              <a:tblPr/>
              <a:tblGrid>
                <a:gridCol w="936101"/>
                <a:gridCol w="896676"/>
                <a:gridCol w="753026"/>
                <a:gridCol w="753026"/>
                <a:gridCol w="753026"/>
                <a:gridCol w="753026"/>
                <a:gridCol w="753026"/>
                <a:gridCol w="753026"/>
                <a:gridCol w="753026"/>
                <a:gridCol w="600894"/>
              </a:tblGrid>
              <a:tr h="526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15616" y="4365104"/>
          <a:ext cx="6639194" cy="1080122"/>
        </p:xfrm>
        <a:graphic>
          <a:graphicData uri="http://schemas.openxmlformats.org/drawingml/2006/table">
            <a:tbl>
              <a:tblPr/>
              <a:tblGrid>
                <a:gridCol w="663850"/>
                <a:gridCol w="663850"/>
                <a:gridCol w="663850"/>
                <a:gridCol w="663850"/>
                <a:gridCol w="663850"/>
                <a:gridCol w="663850"/>
                <a:gridCol w="663850"/>
                <a:gridCol w="663850"/>
                <a:gridCol w="663850"/>
                <a:gridCol w="664544"/>
              </a:tblGrid>
              <a:tr h="540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492897"/>
            <a:ext cx="5760640" cy="165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94855" y="908720"/>
            <a:ext cx="25542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Создаем</a:t>
            </a:r>
            <a:r>
              <a:rPr lang="ru-RU" sz="3200" b="1" dirty="0" smtClean="0"/>
              <a:t> еще один узел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3568" y="4509120"/>
          <a:ext cx="6639194" cy="1080122"/>
        </p:xfrm>
        <a:graphic>
          <a:graphicData uri="http://schemas.openxmlformats.org/drawingml/2006/table">
            <a:tbl>
              <a:tblPr/>
              <a:tblGrid>
                <a:gridCol w="663850"/>
                <a:gridCol w="663850"/>
                <a:gridCol w="663850"/>
                <a:gridCol w="663850"/>
                <a:gridCol w="663850"/>
                <a:gridCol w="663850"/>
                <a:gridCol w="663850"/>
                <a:gridCol w="663850"/>
                <a:gridCol w="663850"/>
                <a:gridCol w="664544"/>
              </a:tblGrid>
              <a:tr h="540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2528888"/>
            <a:ext cx="6182246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94855" y="692696"/>
            <a:ext cx="25542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Создаем</a:t>
            </a:r>
            <a:r>
              <a:rPr lang="ru-RU" sz="3200" b="1" dirty="0" smtClean="0"/>
              <a:t> еще один узел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83568" y="4941167"/>
          <a:ext cx="7272810" cy="1080121"/>
        </p:xfrm>
        <a:graphic>
          <a:graphicData uri="http://schemas.openxmlformats.org/drawingml/2006/table">
            <a:tbl>
              <a:tblPr/>
              <a:tblGrid>
                <a:gridCol w="727205"/>
                <a:gridCol w="727205"/>
                <a:gridCol w="727205"/>
                <a:gridCol w="727205"/>
                <a:gridCol w="727205"/>
                <a:gridCol w="727205"/>
                <a:gridCol w="727205"/>
                <a:gridCol w="727205"/>
                <a:gridCol w="727205"/>
                <a:gridCol w="727965"/>
              </a:tblGrid>
              <a:tr h="523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190" marR="561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338388"/>
            <a:ext cx="6768751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94855" y="980728"/>
            <a:ext cx="25542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Создаем</a:t>
            </a:r>
            <a:r>
              <a:rPr lang="ru-RU" sz="3200" b="1" dirty="0" smtClean="0"/>
              <a:t> еще один узел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827588" y="4941168"/>
          <a:ext cx="7272801" cy="936104"/>
        </p:xfrm>
        <a:graphic>
          <a:graphicData uri="http://schemas.openxmlformats.org/drawingml/2006/table">
            <a:tbl>
              <a:tblPr/>
              <a:tblGrid>
                <a:gridCol w="727204"/>
                <a:gridCol w="727204"/>
                <a:gridCol w="727204"/>
                <a:gridCol w="727204"/>
                <a:gridCol w="727204"/>
                <a:gridCol w="727204"/>
                <a:gridCol w="727204"/>
                <a:gridCol w="727204"/>
                <a:gridCol w="727204"/>
                <a:gridCol w="727965"/>
              </a:tblGrid>
              <a:tr h="468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_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6768752" cy="2876550"/>
          </a:xfrm>
          <a:prstGeom prst="rect">
            <a:avLst/>
          </a:prstGeom>
          <a:noFill/>
          <a:ln w="9525">
            <a:solidFill>
              <a:schemeClr val="tx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3480" y="980728"/>
            <a:ext cx="4398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Создаем</a:t>
            </a:r>
            <a:r>
              <a:rPr lang="ru-RU" sz="3200" b="1" dirty="0" smtClean="0"/>
              <a:t> еще один узел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0"/>
            <a:ext cx="8964488" cy="63093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Чтобы определить код для каждого из символов, входящих в сообщение, мы должны пройти путь от листа дерева, соответствующего этому символу, до корня дерева, накапливая биты при перемещении по ветвям дерева. Полученная таким образом последовательность битов является кодом данного символа, записанным в обратном порядке. 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2" y="5013177"/>
          <a:ext cx="8280920" cy="158417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</a:tblGrid>
              <a:tr h="54961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в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>
                          <a:solidFill>
                            <a:schemeClr val="bg1"/>
                          </a:solidFill>
                        </a:rPr>
                        <a:t>д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е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>
                          <a:solidFill>
                            <a:schemeClr val="bg1"/>
                          </a:solidFill>
                        </a:rPr>
                        <a:t>р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т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_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42029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00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010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0110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0111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1000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1001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101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1100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1101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111</a:t>
                      </a:r>
                      <a:endParaRPr lang="ru-RU" sz="20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61427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6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4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2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1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2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2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4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2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2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5</a:t>
                      </a:r>
                      <a:endParaRPr lang="ru-RU" sz="3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ПОДСЧИТАЕМ, СКОЛЬКО ДВОИЧНЫХ СИМВОЛОВ ОКАЖЕТСЯ В СООБЩЕНИИ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«НА_ ДВОРЕ_ ТРАВА,_ НА_ ТРАВЕ_ ДРОВА»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ДЛЯ ЭТОГО НАДО НАЙТИ ПРОИЗВЕДЕНИЕ ЧИСЛА СИМВОЛОВ В КОДЕ КАЖДОЙ БУКВЫ НА КОЛИЧЕСТВО РАЗ, КОТОРОЕ ЭТА БУКВА ВСТРЕЧАЕТСЯ В СООБЩЕНИИ, А ЗАТЕМ ПОЛУЧЕННЫЕ ПРОИЗВЕДЕНИЯ СЛОЖИТЬ.  ПОЛУЧАЕМ:</a:t>
            </a:r>
          </a:p>
          <a:p>
            <a:pPr>
              <a:buNone/>
            </a:pP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2*6+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3*4+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4*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2+ 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4*1+ 4*2+ 4*2 +3*4 +4*2 +4*2 +3*5 = 95</a:t>
            </a:r>
            <a:endParaRPr lang="ru-RU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404664"/>
            <a:ext cx="9577064" cy="62646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ПОСКОЛЬКУ  В СООБЩЕНИИ ИСПОЛЬЗУЕТСЯ 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РАЗЛИЧНЫХ СИМВОЛОВ, ДЛЯ ИХ КОДИРОВАНИЯ ТРЕБУЕТСЯ КАК МИНИМУМ ЧЕТЫРЕХБИТОВЫЕ ЦЕПОЧКИ, ПОЭТОМУ ПОСЛЕ КОДИРОВАНИЯ ДАННОГО СООБЩЕНИЯ ПОЛУЧИТСЯ ЦЕПОЧКА ОБЪЕМОМ 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БИТ.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КОЭФФИЦИЕНТ СЖАТИЯ ЭТО ОТНОШЕНИЕ ОБЪЕМА ИСХОДНОГО СООБЩЕНИЯ К ОБЪЕМУ СЖАТОГО.  В НАШЕМ СЛУЧАЕ ЭТО ОТНОШЕНИЕ РАВНО 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120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95 = 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120/95 = 1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,26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60487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    </a:t>
            </a:r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    НА САМОМ ДЕЛЕ ДАННОЕ СООБЩЕНИЕ В ПАМЯТИ КОМПЬЮТЕРА ЗАКОДИРОВАНО С ПОМОЩЬЮ </a:t>
            </a:r>
            <a:r>
              <a:rPr lang="en-US" sz="3500" b="1" dirty="0" smtClean="0">
                <a:latin typeface="Times New Roman" pitchFamily="18" charset="0"/>
                <a:cs typeface="Times New Roman" pitchFamily="18" charset="0"/>
              </a:rPr>
              <a:t>ASCII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, ПОЭТОМУ НА КАЖДЫЙ СИМВОЛ ОТВЕДЕНО 8 БИТ. </a:t>
            </a:r>
          </a:p>
          <a:p>
            <a:pPr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  ТЕМ САМЫМ,  ОБЪЕМ ИСХОДНОГО СООБЩЕНИЯ </a:t>
            </a:r>
            <a:r>
              <a:rPr lang="ru-RU" sz="35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240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БИТ, А КОЭФФИЦИЕНТ СЖАТИЯ СОСТАВЛЯЕТ </a:t>
            </a:r>
            <a:r>
              <a:rPr lang="ru-RU" sz="35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240</a:t>
            </a:r>
            <a:r>
              <a:rPr lang="en-US" sz="35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5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95 = 2,53.</a:t>
            </a:r>
          </a:p>
          <a:p>
            <a:pPr>
              <a:buNone/>
            </a:pPr>
            <a:endParaRPr lang="ru-RU" sz="35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5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ИЗ  ЭТОГО ВИДНО, КАКОЙ ВЫИГРЫШ МЫ ПОЛУЧИЛИ, ЕСЛИ ЭТО  СООБЩЕНИЕ НУЖНО БЫЛО  БЫ  ПЕРЕДАТЬ ПО КАНАЛУ  СВЯЗИ  ИЛИ  СОХРАНИТЬ НА КАКОМ-ЛИБО НОСИТЕЛЕ.</a:t>
            </a:r>
          </a:p>
          <a:p>
            <a:pPr>
              <a:buNone/>
            </a:pPr>
            <a:endParaRPr lang="ru-RU" sz="3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0"/>
            <a:ext cx="9396536" cy="65973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ДЛЯ ДЕКОДИРОВНИЯ СЖАТОГО СООБЩЕНИЯ ВМЕСТЕ С НИМ ОБЫЧНО ПЕРЕСЫЛАЮТ НЕ КОДЫ ИСХОДНЫХ СИМВОЛОВ (Т.Е. ПЕРВЫЕ ДВЕ СТРОКИ), А САМ ОРГРАФ ХАФФМАНА (БЕЗ УКАЗАНИЯ ВЕСА КОРНЯ И РАЗМЕТКИ НА ДУГАХ, ИБО ОНА СТАНДАРТНА: ДУГА, ИДУЩАЯ ВЛЕВО, РАЗМЕЧАЕТСЯ -</a:t>
            </a:r>
            <a:r>
              <a:rPr lang="ru-RU" b="1" dirty="0" smtClean="0">
                <a:solidFill>
                  <a:srgbClr val="FFC000"/>
                </a:solidFill>
              </a:rPr>
              <a:t>0</a:t>
            </a:r>
            <a:r>
              <a:rPr lang="ru-RU" b="1" dirty="0" smtClean="0"/>
              <a:t>, А ИДУЩАЯ ВПРАВО -</a:t>
            </a:r>
            <a:r>
              <a:rPr lang="ru-RU" b="1" dirty="0" smtClean="0">
                <a:solidFill>
                  <a:srgbClr val="FFC000"/>
                </a:solidFill>
              </a:rPr>
              <a:t>1</a:t>
            </a:r>
            <a:r>
              <a:rPr lang="ru-RU" b="1" dirty="0" smtClean="0"/>
              <a:t>).</a:t>
            </a:r>
          </a:p>
          <a:p>
            <a:pPr>
              <a:buNone/>
            </a:pPr>
            <a:r>
              <a:rPr lang="ru-RU" b="1" dirty="0" smtClean="0"/>
              <a:t>     НА ЭТОМ, ОКАЗЫВАЕТСЯ, ТО ЖЕ МОЖНО СЭКОНОМИТЬ.</a:t>
            </a:r>
          </a:p>
          <a:p>
            <a:pPr>
              <a:buNone/>
            </a:pPr>
            <a:r>
              <a:rPr lang="ru-RU" b="1" dirty="0" smtClean="0"/>
              <a:t>     МАТЕМАТИКИ ДОКАЗАЛИ, ЧТО СРЕДИ АЛГОРИТМОВ КОДИРУЮЩИХ КАЖДЫЙ СИМВОЛ ПО ОТДЕЛЬНОСТИ И ЦЕЛЫМ КОЛИЧЕСТВОМ БИТ АЛГОРИТМ ХАФФМАНА ОБЕСПЕЧИВАЕТ НАИЛУЧШЕЕ СЖАТИЕ.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3701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C000"/>
                </a:solidFill>
              </a:rPr>
              <a:t>Используемая литература:</a:t>
            </a:r>
          </a:p>
          <a:p>
            <a:pPr>
              <a:buNone/>
            </a:pPr>
            <a:endParaRPr lang="ru-RU" b="1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А.Г.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Гейн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Математические основы информатики.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Педагогический университет «Первое сентября», 2008г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373216"/>
            <a:ext cx="8820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edu.1september.ru/courses/07/008/01.pdf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694</Words>
  <Application>Microsoft Office PowerPoint</Application>
  <PresentationFormat>Экран (4:3)</PresentationFormat>
  <Paragraphs>281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Алгоритм  построения орграфа Хаффмана (алгоритм сжатия)</vt:lpstr>
      <vt:lpstr>Слайд 2</vt:lpstr>
      <vt:lpstr>Закодируем предложение «НА_ДВОРЕ_ТРАВА,_НА_ТРАВЕ_ДРОВА» </vt:lpstr>
      <vt:lpstr>Слайд 4</vt:lpstr>
      <vt:lpstr>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Елена</cp:lastModifiedBy>
  <cp:revision>36</cp:revision>
  <dcterms:created xsi:type="dcterms:W3CDTF">2012-03-07T07:23:39Z</dcterms:created>
  <dcterms:modified xsi:type="dcterms:W3CDTF">2012-03-26T13:49:05Z</dcterms:modified>
</cp:coreProperties>
</file>