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0" r:id="rId1"/>
  </p:sldMasterIdLst>
  <p:notesMasterIdLst>
    <p:notesMasterId r:id="rId38"/>
  </p:notesMasterIdLst>
  <p:handoutMasterIdLst>
    <p:handoutMasterId r:id="rId39"/>
  </p:handoutMasterIdLst>
  <p:sldIdLst>
    <p:sldId id="256" r:id="rId2"/>
    <p:sldId id="257" r:id="rId3"/>
    <p:sldId id="277" r:id="rId4"/>
    <p:sldId id="278" r:id="rId5"/>
    <p:sldId id="268" r:id="rId6"/>
    <p:sldId id="269" r:id="rId7"/>
    <p:sldId id="270" r:id="rId8"/>
    <p:sldId id="271" r:id="rId9"/>
    <p:sldId id="259" r:id="rId10"/>
    <p:sldId id="260" r:id="rId11"/>
    <p:sldId id="283" r:id="rId12"/>
    <p:sldId id="279" r:id="rId13"/>
    <p:sldId id="261" r:id="rId14"/>
    <p:sldId id="304" r:id="rId15"/>
    <p:sldId id="262" r:id="rId16"/>
    <p:sldId id="263" r:id="rId17"/>
    <p:sldId id="264" r:id="rId18"/>
    <p:sldId id="280" r:id="rId19"/>
    <p:sldId id="281" r:id="rId20"/>
    <p:sldId id="282" r:id="rId21"/>
    <p:sldId id="284" r:id="rId22"/>
    <p:sldId id="285" r:id="rId23"/>
    <p:sldId id="286" r:id="rId24"/>
    <p:sldId id="287" r:id="rId25"/>
    <p:sldId id="288" r:id="rId26"/>
    <p:sldId id="290" r:id="rId27"/>
    <p:sldId id="265" r:id="rId28"/>
    <p:sldId id="295" r:id="rId29"/>
    <p:sldId id="296" r:id="rId30"/>
    <p:sldId id="297" r:id="rId31"/>
    <p:sldId id="300" r:id="rId32"/>
    <p:sldId id="298" r:id="rId33"/>
    <p:sldId id="299" r:id="rId34"/>
    <p:sldId id="266" r:id="rId35"/>
    <p:sldId id="303" r:id="rId36"/>
    <p:sldId id="302" r:id="rId37"/>
  </p:sldIdLst>
  <p:sldSz cx="9144000" cy="6858000" type="screen4x3"/>
  <p:notesSz cx="6815138" cy="9942513"/>
  <p:defaultTextStyle>
    <a:defPPr>
      <a:defRPr lang="ru-RU"/>
    </a:defPPr>
    <a:lvl1pPr algn="l" rtl="0" fontAlgn="base">
      <a:spcBef>
        <a:spcPct val="0"/>
      </a:spcBef>
      <a:spcAft>
        <a:spcPct val="0"/>
      </a:spcAft>
      <a:defRPr kern="1200">
        <a:solidFill>
          <a:schemeClr val="tx1"/>
        </a:solidFill>
        <a:latin typeface="Trebuchet MS" pitchFamily="34" charset="0"/>
        <a:ea typeface="+mn-ea"/>
        <a:cs typeface="+mn-cs"/>
      </a:defRPr>
    </a:lvl1pPr>
    <a:lvl2pPr marL="457200" algn="l" rtl="0" fontAlgn="base">
      <a:spcBef>
        <a:spcPct val="0"/>
      </a:spcBef>
      <a:spcAft>
        <a:spcPct val="0"/>
      </a:spcAft>
      <a:defRPr kern="1200">
        <a:solidFill>
          <a:schemeClr val="tx1"/>
        </a:solidFill>
        <a:latin typeface="Trebuchet MS" pitchFamily="34" charset="0"/>
        <a:ea typeface="+mn-ea"/>
        <a:cs typeface="+mn-cs"/>
      </a:defRPr>
    </a:lvl2pPr>
    <a:lvl3pPr marL="914400" algn="l" rtl="0" fontAlgn="base">
      <a:spcBef>
        <a:spcPct val="0"/>
      </a:spcBef>
      <a:spcAft>
        <a:spcPct val="0"/>
      </a:spcAft>
      <a:defRPr kern="1200">
        <a:solidFill>
          <a:schemeClr val="tx1"/>
        </a:solidFill>
        <a:latin typeface="Trebuchet MS" pitchFamily="34" charset="0"/>
        <a:ea typeface="+mn-ea"/>
        <a:cs typeface="+mn-cs"/>
      </a:defRPr>
    </a:lvl3pPr>
    <a:lvl4pPr marL="1371600" algn="l" rtl="0" fontAlgn="base">
      <a:spcBef>
        <a:spcPct val="0"/>
      </a:spcBef>
      <a:spcAft>
        <a:spcPct val="0"/>
      </a:spcAft>
      <a:defRPr kern="1200">
        <a:solidFill>
          <a:schemeClr val="tx1"/>
        </a:solidFill>
        <a:latin typeface="Trebuchet MS" pitchFamily="34" charset="0"/>
        <a:ea typeface="+mn-ea"/>
        <a:cs typeface="+mn-cs"/>
      </a:defRPr>
    </a:lvl4pPr>
    <a:lvl5pPr marL="1828800" algn="l" rtl="0" fontAlgn="base">
      <a:spcBef>
        <a:spcPct val="0"/>
      </a:spcBef>
      <a:spcAft>
        <a:spcPct val="0"/>
      </a:spcAft>
      <a:defRPr kern="1200">
        <a:solidFill>
          <a:schemeClr val="tx1"/>
        </a:solidFill>
        <a:latin typeface="Trebuchet MS" pitchFamily="34" charset="0"/>
        <a:ea typeface="+mn-ea"/>
        <a:cs typeface="+mn-cs"/>
      </a:defRPr>
    </a:lvl5pPr>
    <a:lvl6pPr marL="2286000" algn="l" defTabSz="914400" rtl="0" eaLnBrk="1" latinLnBrk="0" hangingPunct="1">
      <a:defRPr kern="1200">
        <a:solidFill>
          <a:schemeClr val="tx1"/>
        </a:solidFill>
        <a:latin typeface="Trebuchet MS" pitchFamily="34" charset="0"/>
        <a:ea typeface="+mn-ea"/>
        <a:cs typeface="+mn-cs"/>
      </a:defRPr>
    </a:lvl6pPr>
    <a:lvl7pPr marL="2743200" algn="l" defTabSz="914400" rtl="0" eaLnBrk="1" latinLnBrk="0" hangingPunct="1">
      <a:defRPr kern="1200">
        <a:solidFill>
          <a:schemeClr val="tx1"/>
        </a:solidFill>
        <a:latin typeface="Trebuchet MS" pitchFamily="34" charset="0"/>
        <a:ea typeface="+mn-ea"/>
        <a:cs typeface="+mn-cs"/>
      </a:defRPr>
    </a:lvl7pPr>
    <a:lvl8pPr marL="3200400" algn="l" defTabSz="914400" rtl="0" eaLnBrk="1" latinLnBrk="0" hangingPunct="1">
      <a:defRPr kern="1200">
        <a:solidFill>
          <a:schemeClr val="tx1"/>
        </a:solidFill>
        <a:latin typeface="Trebuchet MS" pitchFamily="34" charset="0"/>
        <a:ea typeface="+mn-ea"/>
        <a:cs typeface="+mn-cs"/>
      </a:defRPr>
    </a:lvl8pPr>
    <a:lvl9pPr marL="3657600" algn="l" defTabSz="914400" rtl="0" eaLnBrk="1" latinLnBrk="0" hangingPunct="1">
      <a:defRPr kern="1200">
        <a:solidFill>
          <a:schemeClr val="tx1"/>
        </a:solidFill>
        <a:latin typeface="Trebuchet MS"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8788" autoAdjust="0"/>
  </p:normalViewPr>
  <p:slideViewPr>
    <p:cSldViewPr>
      <p:cViewPr varScale="1">
        <p:scale>
          <a:sx n="104" d="100"/>
          <a:sy n="104" d="100"/>
        </p:scale>
        <p:origin x="-90" y="-13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2750" cy="496888"/>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sz="quarter" idx="1"/>
          </p:nvPr>
        </p:nvSpPr>
        <p:spPr>
          <a:xfrm>
            <a:off x="3860800" y="0"/>
            <a:ext cx="2952750" cy="496888"/>
          </a:xfrm>
          <a:prstGeom prst="rect">
            <a:avLst/>
          </a:prstGeom>
        </p:spPr>
        <p:txBody>
          <a:bodyPr vert="horz" lIns="91440" tIns="45720" rIns="91440" bIns="45720" rtlCol="0"/>
          <a:lstStyle>
            <a:lvl1pPr algn="r">
              <a:defRPr sz="1200"/>
            </a:lvl1pPr>
          </a:lstStyle>
          <a:p>
            <a:pPr>
              <a:defRPr/>
            </a:pPr>
            <a:fld id="{8962D0A5-3366-4374-8380-34471B2BD3AA}" type="datetimeFigureOut">
              <a:rPr lang="ru-RU"/>
              <a:pPr>
                <a:defRPr/>
              </a:pPr>
              <a:t>17.09.2012</a:t>
            </a:fld>
            <a:endParaRPr lang="ru-RU"/>
          </a:p>
        </p:txBody>
      </p:sp>
      <p:sp>
        <p:nvSpPr>
          <p:cNvPr id="4" name="Нижний колонтитул 3"/>
          <p:cNvSpPr>
            <a:spLocks noGrp="1"/>
          </p:cNvSpPr>
          <p:nvPr>
            <p:ph type="ftr" sz="quarter" idx="2"/>
          </p:nvPr>
        </p:nvSpPr>
        <p:spPr>
          <a:xfrm>
            <a:off x="0" y="9444038"/>
            <a:ext cx="2952750" cy="496887"/>
          </a:xfrm>
          <a:prstGeom prst="rect">
            <a:avLst/>
          </a:prstGeom>
        </p:spPr>
        <p:txBody>
          <a:bodyPr vert="horz" lIns="91440" tIns="45720" rIns="91440" bIns="45720" rtlCol="0" anchor="b"/>
          <a:lstStyle>
            <a:lvl1pPr algn="l">
              <a:defRPr sz="1200"/>
            </a:lvl1pPr>
          </a:lstStyle>
          <a:p>
            <a:pPr>
              <a:defRPr/>
            </a:pPr>
            <a:endParaRPr lang="ru-RU"/>
          </a:p>
        </p:txBody>
      </p:sp>
      <p:sp>
        <p:nvSpPr>
          <p:cNvPr id="5" name="Номер слайда 4"/>
          <p:cNvSpPr>
            <a:spLocks noGrp="1"/>
          </p:cNvSpPr>
          <p:nvPr>
            <p:ph type="sldNum" sz="quarter" idx="3"/>
          </p:nvPr>
        </p:nvSpPr>
        <p:spPr>
          <a:xfrm>
            <a:off x="3860800" y="9444038"/>
            <a:ext cx="2952750" cy="496887"/>
          </a:xfrm>
          <a:prstGeom prst="rect">
            <a:avLst/>
          </a:prstGeom>
        </p:spPr>
        <p:txBody>
          <a:bodyPr vert="horz" lIns="91440" tIns="45720" rIns="91440" bIns="45720" rtlCol="0" anchor="b"/>
          <a:lstStyle>
            <a:lvl1pPr algn="r">
              <a:defRPr sz="1200"/>
            </a:lvl1pPr>
          </a:lstStyle>
          <a:p>
            <a:pPr>
              <a:defRPr/>
            </a:pPr>
            <a:fld id="{0C026406-71D1-4CAD-B4CB-AD3C12235224}" type="slidenum">
              <a:rPr lang="ru-RU"/>
              <a:pPr>
                <a:defRPr/>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2750" cy="496888"/>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60800" y="0"/>
            <a:ext cx="2952750" cy="496888"/>
          </a:xfrm>
          <a:prstGeom prst="rect">
            <a:avLst/>
          </a:prstGeom>
        </p:spPr>
        <p:txBody>
          <a:bodyPr vert="horz" lIns="91440" tIns="45720" rIns="91440" bIns="45720" rtlCol="0"/>
          <a:lstStyle>
            <a:lvl1pPr algn="r">
              <a:defRPr sz="1200"/>
            </a:lvl1pPr>
          </a:lstStyle>
          <a:p>
            <a:pPr>
              <a:defRPr/>
            </a:pPr>
            <a:fld id="{6EC2A6C9-7C60-466E-B105-7C7993D6EBFF}" type="datetimeFigureOut">
              <a:rPr lang="ru-RU"/>
              <a:pPr>
                <a:defRPr/>
              </a:pPr>
              <a:t>17.09.2012</a:t>
            </a:fld>
            <a:endParaRPr lang="ru-RU"/>
          </a:p>
        </p:txBody>
      </p:sp>
      <p:sp>
        <p:nvSpPr>
          <p:cNvPr id="4" name="Образ слайда 3"/>
          <p:cNvSpPr>
            <a:spLocks noGrp="1" noRot="1" noChangeAspect="1"/>
          </p:cNvSpPr>
          <p:nvPr>
            <p:ph type="sldImg" idx="2"/>
          </p:nvPr>
        </p:nvSpPr>
        <p:spPr>
          <a:xfrm>
            <a:off x="923925" y="746125"/>
            <a:ext cx="4968875" cy="372745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1038" y="4722813"/>
            <a:ext cx="5453062" cy="4473575"/>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9444038"/>
            <a:ext cx="2952750" cy="496887"/>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60800" y="9444038"/>
            <a:ext cx="2952750" cy="496887"/>
          </a:xfrm>
          <a:prstGeom prst="rect">
            <a:avLst/>
          </a:prstGeom>
        </p:spPr>
        <p:txBody>
          <a:bodyPr vert="horz" lIns="91440" tIns="45720" rIns="91440" bIns="45720" rtlCol="0" anchor="b"/>
          <a:lstStyle>
            <a:lvl1pPr algn="r">
              <a:defRPr sz="1200"/>
            </a:lvl1pPr>
          </a:lstStyle>
          <a:p>
            <a:pPr>
              <a:defRPr/>
            </a:pPr>
            <a:fld id="{E92F1365-C4EE-405A-BC20-6E94DD50344E}"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B995262-2F37-4E45-9C6C-683193364643}" type="slidenum">
              <a:rPr lang="ru-RU" smtClean="0">
                <a:latin typeface="Times New Roman" pitchFamily="18" charset="0"/>
              </a:rPr>
              <a:pPr/>
              <a:t>5</a:t>
            </a:fld>
            <a:endParaRPr lang="ru-RU" smtClean="0">
              <a:latin typeface="Times New Roman" pitchFamily="18" charset="0"/>
            </a:endParaRPr>
          </a:p>
        </p:txBody>
      </p:sp>
      <p:sp>
        <p:nvSpPr>
          <p:cNvPr id="471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lnSpc>
                <a:spcPct val="90000"/>
              </a:lnSpc>
              <a:spcBef>
                <a:spcPct val="0"/>
              </a:spcBef>
            </a:pPr>
            <a:r>
              <a:rPr lang="ru-RU" smtClean="0"/>
              <a:t>Мышление – высшая форма отражения мозгом окружающего мира, наиболее сложный познавательный психический процесс, свойственный только человеку.</a:t>
            </a:r>
          </a:p>
          <a:p>
            <a:pPr eaLnBrk="1" hangingPunct="1">
              <a:lnSpc>
                <a:spcPct val="90000"/>
              </a:lnSpc>
              <a:spcBef>
                <a:spcPct val="0"/>
              </a:spcBef>
            </a:pPr>
            <a:r>
              <a:rPr lang="ru-RU" smtClean="0"/>
              <a:t>Мышление – это процесс опосредованного и обобщенного познания окружающего мира.</a:t>
            </a:r>
          </a:p>
          <a:p>
            <a:pPr eaLnBrk="1" hangingPunct="1">
              <a:lnSpc>
                <a:spcPct val="90000"/>
              </a:lnSpc>
              <a:spcBef>
                <a:spcPct val="0"/>
              </a:spcBef>
            </a:pPr>
            <a:r>
              <a:rPr lang="ru-RU" smtClean="0"/>
              <a:t>Сущность его в отражении:</a:t>
            </a:r>
          </a:p>
          <a:p>
            <a:pPr eaLnBrk="1" hangingPunct="1">
              <a:lnSpc>
                <a:spcPct val="90000"/>
              </a:lnSpc>
              <a:spcBef>
                <a:spcPct val="0"/>
              </a:spcBef>
            </a:pPr>
            <a:r>
              <a:rPr lang="ru-RU" smtClean="0"/>
              <a:t> 1) общих и существенных свойств предметов и явлений, в том числе и таких свойств, которые не воспринимаются непосредственно; </a:t>
            </a:r>
          </a:p>
          <a:p>
            <a:pPr eaLnBrk="1" hangingPunct="1">
              <a:lnSpc>
                <a:spcPct val="90000"/>
              </a:lnSpc>
              <a:spcBef>
                <a:spcPct val="0"/>
              </a:spcBef>
            </a:pPr>
            <a:r>
              <a:rPr lang="ru-RU" smtClean="0"/>
              <a:t> 2) существенных отношений и закономерных связей между предметами и явлениями.</a:t>
            </a:r>
          </a:p>
          <a:p>
            <a:pPr eaLnBrk="1" hangingPunct="1">
              <a:lnSpc>
                <a:spcPct val="90000"/>
              </a:lnSpc>
              <a:spcBef>
                <a:spcPct val="0"/>
              </a:spcBef>
            </a:pPr>
            <a:r>
              <a:rPr lang="ru-RU" smtClean="0"/>
              <a:t>Мышление расширяет границы познания, даёт возможность выйти за пределы непосредственного опыта  ощущений и восприятия. Оно позволяет предвидеть наступление таких явлений, которые в данный момент не существуют. Мышление перерабатывает информацию, которая содержится в окружениях и восприятии, а результаты мысленной работы проверяются и применяются на практике.</a:t>
            </a:r>
          </a:p>
          <a:p>
            <a:pPr eaLnBrk="1" hangingPunct="1">
              <a:lnSpc>
                <a:spcPct val="90000"/>
              </a:lnSpc>
              <a:spcBef>
                <a:spcPct val="0"/>
              </a:spcBef>
            </a:pPr>
            <a:r>
              <a:rPr lang="ru-RU" smtClean="0"/>
              <a:t>Наглядно-действенное и наглядно-образное мышления возникают у ребенка в  раннем  и дошкольном возрасте, он решает те или иные задачи познания путем реального преобразования ситуации, путем осуществления двигательных действий, когда ребенок начинает оперировать чувственными образами и представлениями.</a:t>
            </a:r>
            <a:endParaRPr lang="ru-RU" b="1" smtClean="0"/>
          </a:p>
          <a:p>
            <a:pPr eaLnBrk="1" hangingPunct="1">
              <a:lnSpc>
                <a:spcPct val="90000"/>
              </a:lnSpc>
              <a:spcBef>
                <a:spcPct val="0"/>
              </a:spcBef>
            </a:pPr>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2A57CEA-C90D-4693-97B1-D33034B31789}" type="slidenum">
              <a:rPr lang="ru-RU" smtClean="0">
                <a:latin typeface="Times New Roman" pitchFamily="18" charset="0"/>
              </a:rPr>
              <a:pPr/>
              <a:t>6</a:t>
            </a:fld>
            <a:endParaRPr lang="ru-RU" smtClean="0">
              <a:latin typeface="Times New Roman" pitchFamily="18" charset="0"/>
            </a:endParaRPr>
          </a:p>
        </p:txBody>
      </p:sp>
      <p:sp>
        <p:nvSpPr>
          <p:cNvPr id="481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81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Под влиянием всевозрастающих требований жизни возникла необходимость выделить особые виды мышления:</a:t>
            </a:r>
          </a:p>
          <a:p>
            <a:pPr eaLnBrk="1" hangingPunct="1">
              <a:spcBef>
                <a:spcPct val="0"/>
              </a:spcBef>
            </a:pPr>
            <a:r>
              <a:rPr lang="ru-RU" smtClean="0"/>
              <a:t>Продуктивное - нахождение новых способов решения задач, создание чего-то нового, ранее неизвестного.</a:t>
            </a:r>
          </a:p>
          <a:p>
            <a:pPr eaLnBrk="1" hangingPunct="1">
              <a:spcBef>
                <a:spcPct val="0"/>
              </a:spcBef>
            </a:pPr>
            <a:r>
              <a:rPr lang="ru-RU" smtClean="0"/>
              <a:t>Репродуктивное -решение задач по известным правилам и алгоритмам.</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E73C303-5769-4D35-BBB6-6B42FDAE99E2}" type="slidenum">
              <a:rPr lang="ru-RU" smtClean="0">
                <a:latin typeface="Times New Roman" pitchFamily="18" charset="0"/>
              </a:rPr>
              <a:pPr/>
              <a:t>7</a:t>
            </a:fld>
            <a:endParaRPr lang="ru-RU" smtClean="0">
              <a:latin typeface="Times New Roman" pitchFamily="18" charset="0"/>
            </a:endParaRPr>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Как синонимы к понятию «продуктивное мышление» употребляются термины:…</a:t>
            </a:r>
          </a:p>
          <a:p>
            <a:pPr eaLnBrk="1" hangingPunct="1">
              <a:spcBef>
                <a:spcPct val="0"/>
              </a:spcBef>
            </a:pPr>
            <a:r>
              <a:rPr lang="ru-RU" b="1" smtClean="0"/>
              <a:t>Условие </a:t>
            </a:r>
            <a:r>
              <a:rPr lang="ru-RU" smtClean="0"/>
              <a:t>возникновения продуктивного мышления – наличие проблемной ситуации, способствующей осознанию потребности в открытии новых знаний, стимулирующей высокую активность решающего проблему субъекта.</a:t>
            </a:r>
          </a:p>
          <a:p>
            <a:pPr eaLnBrk="1" hangingPunct="1">
              <a:spcBef>
                <a:spcPct val="0"/>
              </a:spcBef>
            </a:pPr>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5D581B-02B9-4D7D-87F0-396D16387916}" type="slidenum">
              <a:rPr lang="ru-RU" smtClean="0">
                <a:latin typeface="Times New Roman" pitchFamily="18" charset="0"/>
              </a:rPr>
              <a:pPr/>
              <a:t>8</a:t>
            </a:fld>
            <a:endParaRPr lang="ru-RU" smtClean="0">
              <a:latin typeface="Times New Roman" pitchFamily="18" charset="0"/>
            </a:endParaRPr>
          </a:p>
        </p:txBody>
      </p:sp>
      <p:sp>
        <p:nvSpPr>
          <p:cNvPr id="501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01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Репродуктивное мышление имеет большое значение в учебной деятельности школьника. Оно оьеспечивает понимание нового материала при его изложении учителем или в учебнике, применение знаний на практике, если при этом не требуется их существенное преобразование. Как синонимы к понятию «репродуктивное мышление» употребляются термины:…</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ounded Rectangle 15"/>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 name="Group 9"/>
          <p:cNvGrpSpPr>
            <a:grpSpLocks noChangeAspect="1"/>
          </p:cNvGrpSpPr>
          <p:nvPr/>
        </p:nvGrpSpPr>
        <p:grpSpPr bwMode="auto">
          <a:xfrm>
            <a:off x="211138" y="5354638"/>
            <a:ext cx="8723312" cy="1330325"/>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ru-RU"/>
            </a:p>
          </p:txBody>
        </p:sp>
        <p:sp>
          <p:nvSpPr>
            <p:cNvPr id="7"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ru-RU"/>
            </a:p>
          </p:txBody>
        </p:sp>
        <p:sp>
          <p:nvSpPr>
            <p:cNvPr id="8"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ru-RU"/>
            </a:p>
          </p:txBody>
        </p:sp>
        <p:sp>
          <p:nvSpPr>
            <p:cNvPr id="9"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ru-RU"/>
            </a:p>
          </p:txBody>
        </p:sp>
        <p:sp useBgFill="1">
          <p:nvSpPr>
            <p:cNvPr id="10"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ru-RU"/>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1" name="Date Placeholder 3"/>
          <p:cNvSpPr>
            <a:spLocks noGrp="1"/>
          </p:cNvSpPr>
          <p:nvPr>
            <p:ph type="dt" sz="half" idx="10"/>
          </p:nvPr>
        </p:nvSpPr>
        <p:spPr/>
        <p:txBody>
          <a:bodyPr/>
          <a:lstStyle>
            <a:lvl1pPr>
              <a:defRPr/>
            </a:lvl1pPr>
          </a:lstStyle>
          <a:p>
            <a:pPr>
              <a:defRPr/>
            </a:pPr>
            <a:fld id="{1961A909-9E5F-4F39-AB57-09059D36BEE1}" type="datetimeFigureOut">
              <a:rPr lang="ru-RU"/>
              <a:pPr>
                <a:defRPr/>
              </a:pPr>
              <a:t>17.09.2012</a:t>
            </a:fld>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DCC96CA2-7B1D-4680-B4A3-08C76D0A719E}"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Title 6"/>
          <p:cNvSpPr>
            <a:spLocks noGrp="1"/>
          </p:cNvSpPr>
          <p:nvPr>
            <p:ph type="title"/>
          </p:nvPr>
        </p:nvSpPr>
        <p:spPr/>
        <p:txBody>
          <a:bodyPr/>
          <a:lstStyle/>
          <a:p>
            <a:r>
              <a:rPr lang="ru-RU" smtClean="0"/>
              <a:t>Образец заголовка</a:t>
            </a:r>
            <a:endParaRPr lang="en-US"/>
          </a:p>
        </p:txBody>
      </p:sp>
      <p:sp>
        <p:nvSpPr>
          <p:cNvPr id="4" name="Date Placeholder 3"/>
          <p:cNvSpPr>
            <a:spLocks noGrp="1"/>
          </p:cNvSpPr>
          <p:nvPr>
            <p:ph type="dt" sz="half" idx="10"/>
          </p:nvPr>
        </p:nvSpPr>
        <p:spPr/>
        <p:txBody>
          <a:bodyPr/>
          <a:lstStyle>
            <a:lvl1pPr>
              <a:defRPr/>
            </a:lvl1pPr>
          </a:lstStyle>
          <a:p>
            <a:pPr>
              <a:defRPr/>
            </a:pPr>
            <a:fld id="{45FD7926-8C33-4590-A752-599A9E946866}" type="datetimeFigureOut">
              <a:rPr lang="ru-RU"/>
              <a:pPr>
                <a:defRPr/>
              </a:pPr>
              <a:t>17.09.2012</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F4174727-DBDF-4436-A6B0-B71820E5FFE8}"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Rounded Rectangle 13"/>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Freeform 14"/>
          <p:cNvSpPr>
            <a:spLocks/>
          </p:cNvSpPr>
          <p:nvPr/>
        </p:nvSpPr>
        <p:spPr bwMode="hidden">
          <a:xfrm>
            <a:off x="6046788" y="4203700"/>
            <a:ext cx="2876550" cy="714375"/>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ru-RU"/>
          </a:p>
        </p:txBody>
      </p:sp>
      <p:sp>
        <p:nvSpPr>
          <p:cNvPr id="6" name="Freeform 18"/>
          <p:cNvSpPr>
            <a:spLocks/>
          </p:cNvSpPr>
          <p:nvPr/>
        </p:nvSpPr>
        <p:spPr bwMode="hidden">
          <a:xfrm>
            <a:off x="2619375" y="4075113"/>
            <a:ext cx="5545138" cy="850900"/>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ru-RU"/>
          </a:p>
        </p:txBody>
      </p:sp>
      <p:sp>
        <p:nvSpPr>
          <p:cNvPr id="7" name="Freeform 22"/>
          <p:cNvSpPr>
            <a:spLocks/>
          </p:cNvSpPr>
          <p:nvPr/>
        </p:nvSpPr>
        <p:spPr bwMode="hidden">
          <a:xfrm>
            <a:off x="2828925" y="4087813"/>
            <a:ext cx="5467350" cy="77470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ru-RU"/>
          </a:p>
        </p:txBody>
      </p:sp>
      <p:sp>
        <p:nvSpPr>
          <p:cNvPr id="8" name="Freeform 26"/>
          <p:cNvSpPr>
            <a:spLocks/>
          </p:cNvSpPr>
          <p:nvPr/>
        </p:nvSpPr>
        <p:spPr bwMode="hidden">
          <a:xfrm>
            <a:off x="5610225" y="4073525"/>
            <a:ext cx="3306763" cy="652463"/>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ru-RU"/>
          </a:p>
        </p:txBody>
      </p:sp>
      <p:sp useBgFill="1">
        <p:nvSpPr>
          <p:cNvPr id="9" name="Freeform 10"/>
          <p:cNvSpPr>
            <a:spLocks/>
          </p:cNvSpPr>
          <p:nvPr/>
        </p:nvSpPr>
        <p:spPr bwMode="hidden">
          <a:xfrm>
            <a:off x="211138" y="4059238"/>
            <a:ext cx="8723312" cy="1328737"/>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ru-RU"/>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0" name="Date Placeholder 3"/>
          <p:cNvSpPr>
            <a:spLocks noGrp="1"/>
          </p:cNvSpPr>
          <p:nvPr>
            <p:ph type="dt" sz="half" idx="10"/>
          </p:nvPr>
        </p:nvSpPr>
        <p:spPr/>
        <p:txBody>
          <a:bodyPr/>
          <a:lstStyle>
            <a:lvl1pPr>
              <a:defRPr/>
            </a:lvl1pPr>
          </a:lstStyle>
          <a:p>
            <a:pPr>
              <a:defRPr/>
            </a:pPr>
            <a:fld id="{97C2B2D1-B766-4C61-A3C7-4A14856FFEE3}" type="datetimeFigureOut">
              <a:rPr lang="ru-RU"/>
              <a:pPr>
                <a:defRPr/>
              </a:pPr>
              <a:t>17.09.2012</a:t>
            </a:fld>
            <a:endParaRPr lang="ru-RU"/>
          </a:p>
        </p:txBody>
      </p:sp>
      <p:sp>
        <p:nvSpPr>
          <p:cNvPr id="11" name="Footer Placeholder 4"/>
          <p:cNvSpPr>
            <a:spLocks noGrp="1"/>
          </p:cNvSpPr>
          <p:nvPr>
            <p:ph type="ftr" sz="quarter" idx="11"/>
          </p:nvPr>
        </p:nvSpPr>
        <p:spPr/>
        <p:txBody>
          <a:bodyPr/>
          <a:lstStyle>
            <a:lvl1pPr>
              <a:defRPr/>
            </a:lvl1pPr>
          </a:lstStyle>
          <a:p>
            <a:pPr>
              <a:defRPr/>
            </a:pPr>
            <a:endParaRPr lang="ru-RU"/>
          </a:p>
        </p:txBody>
      </p:sp>
      <p:sp>
        <p:nvSpPr>
          <p:cNvPr id="12" name="Slide Number Placeholder 5"/>
          <p:cNvSpPr>
            <a:spLocks noGrp="1"/>
          </p:cNvSpPr>
          <p:nvPr>
            <p:ph type="sldNum" sz="quarter" idx="12"/>
          </p:nvPr>
        </p:nvSpPr>
        <p:spPr/>
        <p:txBody>
          <a:bodyPr/>
          <a:lstStyle>
            <a:lvl1pPr>
              <a:defRPr/>
            </a:lvl1pPr>
          </a:lstStyle>
          <a:p>
            <a:pPr>
              <a:defRPr/>
            </a:pPr>
            <a:fld id="{A95F9CAC-1007-4B0E-A95A-86E17E30F57C}"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fld id="{83939825-CFAE-4B05-9460-5BD4617AAA99}" type="datetimeFigureOut">
              <a:rPr lang="ru-RU"/>
              <a:pPr>
                <a:defRPr/>
              </a:pPr>
              <a:t>17.09.2012</a:t>
            </a:fld>
            <a:endParaRPr lang="ru-RU"/>
          </a:p>
        </p:txBody>
      </p:sp>
      <p:sp>
        <p:nvSpPr>
          <p:cNvPr id="6" name="Footer Placeholder 4"/>
          <p:cNvSpPr>
            <a:spLocks noGrp="1"/>
          </p:cNvSpPr>
          <p:nvPr>
            <p:ph type="ftr" sz="quarter" idx="16"/>
          </p:nvPr>
        </p:nvSpPr>
        <p:spPr/>
        <p:txBody>
          <a:bodyPr/>
          <a:lstStyle>
            <a:lvl1pPr>
              <a:defRPr/>
            </a:lvl1pPr>
          </a:lstStyle>
          <a:p>
            <a:pPr>
              <a:defRPr/>
            </a:pPr>
            <a:endParaRPr lang="ru-RU"/>
          </a:p>
        </p:txBody>
      </p:sp>
      <p:sp>
        <p:nvSpPr>
          <p:cNvPr id="7" name="Slide Number Placeholder 5"/>
          <p:cNvSpPr>
            <a:spLocks noGrp="1"/>
          </p:cNvSpPr>
          <p:nvPr>
            <p:ph type="sldNum" sz="quarter" idx="17"/>
          </p:nvPr>
        </p:nvSpPr>
        <p:spPr/>
        <p:txBody>
          <a:bodyPr/>
          <a:lstStyle>
            <a:lvl1pPr>
              <a:defRPr/>
            </a:lvl1pPr>
          </a:lstStyle>
          <a:p>
            <a:pPr>
              <a:defRPr/>
            </a:pPr>
            <a:fld id="{C41C8C90-9C83-4D15-8023-688EFAEA45D7}"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fld id="{64ECDA59-5C96-41E1-9D61-4B5661343957}" type="datetimeFigureOut">
              <a:rPr lang="ru-RU"/>
              <a:pPr>
                <a:defRPr/>
              </a:pPr>
              <a:t>17.09.2012</a:t>
            </a:fld>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1480CAB4-B2AD-4FF7-9A0B-DB0DF34BC2D0}"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3"/>
          <p:cNvSpPr>
            <a:spLocks noGrp="1"/>
          </p:cNvSpPr>
          <p:nvPr>
            <p:ph type="dt" sz="half" idx="10"/>
          </p:nvPr>
        </p:nvSpPr>
        <p:spPr/>
        <p:txBody>
          <a:bodyPr/>
          <a:lstStyle>
            <a:lvl1pPr>
              <a:defRPr/>
            </a:lvl1pPr>
          </a:lstStyle>
          <a:p>
            <a:pPr>
              <a:defRPr/>
            </a:pPr>
            <a:fld id="{174A1603-46C6-4D8A-AF3E-694EF18DDDEA}" type="datetimeFigureOut">
              <a:rPr lang="ru-RU"/>
              <a:pPr>
                <a:defRPr/>
              </a:pPr>
              <a:t>17.09.2012</a:t>
            </a:fld>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25126E16-A4A7-42FD-BD0F-D9C4679BD033}"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Rounded Rectangle 11"/>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 name="Group 5"/>
          <p:cNvGrpSpPr>
            <a:grpSpLocks noChangeAspect="1"/>
          </p:cNvGrpSpPr>
          <p:nvPr/>
        </p:nvGrpSpPr>
        <p:grpSpPr bwMode="auto">
          <a:xfrm>
            <a:off x="211138" y="714375"/>
            <a:ext cx="8723312" cy="1330325"/>
            <a:chOff x="-3905251" y="4294188"/>
            <a:chExt cx="13027839" cy="1892300"/>
          </a:xfrm>
        </p:grpSpPr>
        <p:sp>
          <p:nvSpPr>
            <p:cNvPr id="4"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ru-RU"/>
            </a:p>
          </p:txBody>
        </p:sp>
        <p:sp>
          <p:nvSpPr>
            <p:cNvPr id="5"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ru-RU"/>
            </a:p>
          </p:txBody>
        </p:sp>
        <p:sp>
          <p:nvSpPr>
            <p:cNvPr id="6"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ru-RU"/>
            </a:p>
          </p:txBody>
        </p:sp>
        <p:sp>
          <p:nvSpPr>
            <p:cNvPr id="7"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ru-RU"/>
            </a:p>
          </p:txBody>
        </p:sp>
        <p:sp useBgFill="1">
          <p:nvSpPr>
            <p:cNvPr id="8"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ru-RU"/>
            </a:p>
          </p:txBody>
        </p:sp>
      </p:grpSp>
      <p:sp>
        <p:nvSpPr>
          <p:cNvPr id="9" name="Date Placeholder 1"/>
          <p:cNvSpPr>
            <a:spLocks noGrp="1"/>
          </p:cNvSpPr>
          <p:nvPr>
            <p:ph type="dt" sz="half" idx="10"/>
          </p:nvPr>
        </p:nvSpPr>
        <p:spPr/>
        <p:txBody>
          <a:bodyPr/>
          <a:lstStyle>
            <a:lvl1pPr>
              <a:defRPr/>
            </a:lvl1pPr>
          </a:lstStyle>
          <a:p>
            <a:pPr>
              <a:defRPr/>
            </a:pPr>
            <a:fld id="{052597F1-D381-4CBF-81FB-3F8F702D6F8D}" type="datetimeFigureOut">
              <a:rPr lang="ru-RU"/>
              <a:pPr>
                <a:defRPr/>
              </a:pPr>
              <a:t>17.09.2012</a:t>
            </a:fld>
            <a:endParaRPr lang="ru-RU"/>
          </a:p>
        </p:txBody>
      </p:sp>
      <p:sp>
        <p:nvSpPr>
          <p:cNvPr id="10" name="Footer Placeholder 2"/>
          <p:cNvSpPr>
            <a:spLocks noGrp="1"/>
          </p:cNvSpPr>
          <p:nvPr>
            <p:ph type="ftr" sz="quarter" idx="11"/>
          </p:nvPr>
        </p:nvSpPr>
        <p:spPr/>
        <p:txBody>
          <a:bodyPr/>
          <a:lstStyle>
            <a:lvl1pPr>
              <a:defRPr/>
            </a:lvl1pPr>
          </a:lstStyle>
          <a:p>
            <a:pPr>
              <a:defRPr/>
            </a:pPr>
            <a:endParaRPr lang="ru-RU"/>
          </a:p>
        </p:txBody>
      </p:sp>
      <p:sp>
        <p:nvSpPr>
          <p:cNvPr id="11" name="Slide Number Placeholder 3"/>
          <p:cNvSpPr>
            <a:spLocks noGrp="1"/>
          </p:cNvSpPr>
          <p:nvPr>
            <p:ph type="sldNum" sz="quarter" idx="12"/>
          </p:nvPr>
        </p:nvSpPr>
        <p:spPr/>
        <p:txBody>
          <a:bodyPr/>
          <a:lstStyle>
            <a:lvl1pPr>
              <a:defRPr/>
            </a:lvl1pPr>
          </a:lstStyle>
          <a:p>
            <a:pPr>
              <a:defRPr/>
            </a:pPr>
            <a:fld id="{B823BEAA-D914-44F8-BB3C-ADCDD9309E2B}"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23"/>
          <p:cNvGrpSpPr>
            <a:grpSpLocks noChangeAspect="1"/>
          </p:cNvGrpSpPr>
          <p:nvPr/>
        </p:nvGrpSpPr>
        <p:grpSpPr bwMode="auto">
          <a:xfrm>
            <a:off x="211138" y="714375"/>
            <a:ext cx="8723312" cy="1331913"/>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ru-RU"/>
            </a:p>
          </p:txBody>
        </p:sp>
        <p:sp>
          <p:nvSpPr>
            <p:cNvPr id="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ru-RU"/>
            </a:p>
          </p:txBody>
        </p:sp>
        <p:sp>
          <p:nvSpPr>
            <p:cNvPr id="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ru-RU"/>
            </a:p>
          </p:txBody>
        </p:sp>
        <p:sp>
          <p:nvSpPr>
            <p:cNvPr id="1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ru-RU"/>
            </a:p>
          </p:txBody>
        </p:sp>
        <p:sp useBgFill="1">
          <p:nvSpPr>
            <p:cNvPr id="11" name="Freeform 28"/>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ru-RU"/>
            </a:p>
          </p:txBody>
        </p:sp>
      </p:grpSp>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Date Placeholder 4"/>
          <p:cNvSpPr>
            <a:spLocks noGrp="1"/>
          </p:cNvSpPr>
          <p:nvPr>
            <p:ph type="dt" sz="half" idx="10"/>
          </p:nvPr>
        </p:nvSpPr>
        <p:spPr/>
        <p:txBody>
          <a:bodyPr/>
          <a:lstStyle>
            <a:lvl1pPr>
              <a:defRPr/>
            </a:lvl1pPr>
          </a:lstStyle>
          <a:p>
            <a:pPr>
              <a:defRPr/>
            </a:pPr>
            <a:fld id="{212FD42B-1CBF-46A7-8C3E-5539ECF3EB26}" type="datetimeFigureOut">
              <a:rPr lang="ru-RU"/>
              <a:pPr>
                <a:defRPr/>
              </a:pPr>
              <a:t>17.09.2012</a:t>
            </a:fld>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E6828D90-DE0E-490C-AEBC-782B65C58B6A}"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8"/>
          <p:cNvGrpSpPr>
            <a:grpSpLocks noChangeAspect="1"/>
          </p:cNvGrpSpPr>
          <p:nvPr/>
        </p:nvGrpSpPr>
        <p:grpSpPr bwMode="auto">
          <a:xfrm>
            <a:off x="211138" y="5354638"/>
            <a:ext cx="8723312" cy="1330325"/>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ru-RU"/>
            </a:p>
          </p:txBody>
        </p:sp>
        <p:sp>
          <p:nvSpPr>
            <p:cNvPr id="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ru-RU"/>
            </a:p>
          </p:txBody>
        </p:sp>
        <p:sp>
          <p:nvSpPr>
            <p:cNvPr id="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ru-RU"/>
            </a:p>
          </p:txBody>
        </p:sp>
        <p:sp>
          <p:nvSpPr>
            <p:cNvPr id="1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ru-RU"/>
            </a:p>
          </p:txBody>
        </p:sp>
        <p:sp useBgFill="1">
          <p:nvSpPr>
            <p:cNvPr id="11"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ru-RU"/>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12" name="Date Placeholder 4"/>
          <p:cNvSpPr>
            <a:spLocks noGrp="1"/>
          </p:cNvSpPr>
          <p:nvPr>
            <p:ph type="dt" sz="half" idx="10"/>
          </p:nvPr>
        </p:nvSpPr>
        <p:spPr/>
        <p:txBody>
          <a:bodyPr/>
          <a:lstStyle>
            <a:lvl1pPr>
              <a:defRPr/>
            </a:lvl1pPr>
          </a:lstStyle>
          <a:p>
            <a:pPr>
              <a:defRPr/>
            </a:pPr>
            <a:fld id="{AE6EB835-B0F1-4880-81A5-2314D81BBE1C}" type="datetimeFigureOut">
              <a:rPr lang="ru-RU"/>
              <a:pPr>
                <a:defRPr/>
              </a:pPr>
              <a:t>17.09.2012</a:t>
            </a:fld>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A725C6E8-0428-45FC-AABA-F5BBFF28707A}"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DCCCCE61-3B98-4BEC-9161-14895A2F947A}" type="datetimeFigureOut">
              <a:rPr lang="ru-RU"/>
              <a:pPr>
                <a:defRPr/>
              </a:pPr>
              <a:t>17.09.2012</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0917FFC6-906F-4381-9429-09E6A9545112}"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4" name="Rounded Rectangle 20"/>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 name="Group 14"/>
          <p:cNvGrpSpPr>
            <a:grpSpLocks noChangeAspect="1"/>
          </p:cNvGrpSpPr>
          <p:nvPr/>
        </p:nvGrpSpPr>
        <p:grpSpPr bwMode="auto">
          <a:xfrm>
            <a:off x="211138" y="714375"/>
            <a:ext cx="8723312" cy="1331913"/>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ru-RU"/>
            </a:p>
          </p:txBody>
        </p:sp>
        <p:sp>
          <p:nvSpPr>
            <p:cNvPr id="7"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ru-RU"/>
            </a:p>
          </p:txBody>
        </p:sp>
        <p:sp>
          <p:nvSpPr>
            <p:cNvPr id="8"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ru-RU"/>
            </a:p>
          </p:txBody>
        </p:sp>
        <p:sp>
          <p:nvSpPr>
            <p:cNvPr id="9"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ru-RU"/>
            </a:p>
          </p:txBody>
        </p:sp>
        <p:sp useBgFill="1">
          <p:nvSpPr>
            <p:cNvPr id="10" name="Freeform 19"/>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ru-RU"/>
            </a:p>
          </p:txBody>
        </p:sp>
      </p:grpSp>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Date Placeholder 3"/>
          <p:cNvSpPr>
            <a:spLocks noGrp="1"/>
          </p:cNvSpPr>
          <p:nvPr>
            <p:ph type="dt" sz="half" idx="10"/>
          </p:nvPr>
        </p:nvSpPr>
        <p:spPr/>
        <p:txBody>
          <a:bodyPr/>
          <a:lstStyle>
            <a:lvl1pPr>
              <a:defRPr/>
            </a:lvl1pPr>
          </a:lstStyle>
          <a:p>
            <a:pPr>
              <a:defRPr/>
            </a:pPr>
            <a:fld id="{907063A9-A262-4DAF-840F-9D1AD759077C}" type="datetimeFigureOut">
              <a:rPr lang="ru-RU"/>
              <a:pPr>
                <a:defRPr/>
              </a:pPr>
              <a:t>17.09.2012</a:t>
            </a:fld>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BF124439-34F7-489D-8EEF-94DF327BEFE7}"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Заголовок, текст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2625" y="609600"/>
            <a:ext cx="8080375"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2625"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иаграмма 3"/>
          <p:cNvSpPr>
            <a:spLocks noGrp="1"/>
          </p:cNvSpPr>
          <p:nvPr>
            <p:ph type="chart" sz="half" idx="2"/>
          </p:nvPr>
        </p:nvSpPr>
        <p:spPr>
          <a:xfrm>
            <a:off x="4645025" y="1981200"/>
            <a:ext cx="3810000" cy="4114800"/>
          </a:xfrm>
        </p:spPr>
        <p:txBody>
          <a:bodyPr/>
          <a:lstStyle/>
          <a:p>
            <a:pPr lvl="0"/>
            <a:endParaRPr lang="ru-RU" noProof="0" smtClean="0"/>
          </a:p>
        </p:txBody>
      </p:sp>
      <p:sp>
        <p:nvSpPr>
          <p:cNvPr id="5" name="Rectangle 7"/>
          <p:cNvSpPr>
            <a:spLocks noGrp="1" noChangeArrowheads="1"/>
          </p:cNvSpPr>
          <p:nvPr>
            <p:ph type="dt" sz="half" idx="10"/>
          </p:nvPr>
        </p:nvSpPr>
        <p:spPr/>
        <p:txBody>
          <a:bodyPr/>
          <a:lstStyle>
            <a:lvl1pPr>
              <a:defRPr/>
            </a:lvl1pPr>
          </a:lstStyle>
          <a:p>
            <a:pPr>
              <a:defRPr/>
            </a:pPr>
            <a:endParaRPr lang="ru-RU"/>
          </a:p>
        </p:txBody>
      </p:sp>
      <p:sp>
        <p:nvSpPr>
          <p:cNvPr id="6" name="Rectangle 8"/>
          <p:cNvSpPr>
            <a:spLocks noGrp="1" noChangeArrowheads="1"/>
          </p:cNvSpPr>
          <p:nvPr>
            <p:ph type="ftr" sz="quarter" idx="11"/>
          </p:nvPr>
        </p:nvSpPr>
        <p:spPr/>
        <p:txBody>
          <a:bodyPr/>
          <a:lstStyle>
            <a:lvl1pPr>
              <a:defRPr/>
            </a:lvl1pPr>
          </a:lstStyle>
          <a:p>
            <a:pPr>
              <a:defRPr/>
            </a:pPr>
            <a:endParaRPr lang="ru-RU"/>
          </a:p>
        </p:txBody>
      </p:sp>
      <p:sp>
        <p:nvSpPr>
          <p:cNvPr id="7" name="Rectangle 9"/>
          <p:cNvSpPr>
            <a:spLocks noGrp="1" noChangeArrowheads="1"/>
          </p:cNvSpPr>
          <p:nvPr>
            <p:ph type="sldNum" sz="quarter" idx="12"/>
          </p:nvPr>
        </p:nvSpPr>
        <p:spPr/>
        <p:txBody>
          <a:bodyPr/>
          <a:lstStyle>
            <a:lvl2pPr lvl="1">
              <a:defRPr/>
            </a:lvl2pPr>
          </a:lstStyle>
          <a:p>
            <a:pPr lvl="1">
              <a:defRPr/>
            </a:pPr>
            <a:fld id="{B8848A5C-7BF4-4B18-B45F-46669DEE9690}" type="slidenum">
              <a:rPr lang="ru-RU"/>
              <a:pPr lvl="1">
                <a:defRPr/>
              </a:pPr>
              <a:t>‹#›</a:t>
            </a:fld>
            <a:endParaRPr lang="ru-RU">
              <a:latin typeface="+mn-lt"/>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1027" name="Group 15"/>
          <p:cNvGrpSpPr>
            <a:grpSpLocks noChangeAspect="1"/>
          </p:cNvGrpSpPr>
          <p:nvPr/>
        </p:nvGrpSpPr>
        <p:grpSpPr bwMode="auto">
          <a:xfrm>
            <a:off x="211138" y="1679575"/>
            <a:ext cx="8723312" cy="1330325"/>
            <a:chOff x="-3905251" y="4294188"/>
            <a:chExt cx="13027839" cy="1892300"/>
          </a:xfrm>
        </p:grpSpPr>
        <p:sp>
          <p:nvSpPr>
            <p:cNvPr id="1033"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ru-RU"/>
            </a:p>
          </p:txBody>
        </p:sp>
        <p:sp>
          <p:nvSpPr>
            <p:cNvPr id="1034"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ru-RU"/>
            </a:p>
          </p:txBody>
        </p:sp>
        <p:sp>
          <p:nvSpPr>
            <p:cNvPr id="1035"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ru-RU"/>
            </a:p>
          </p:txBody>
        </p:sp>
        <p:sp>
          <p:nvSpPr>
            <p:cNvPr id="1036"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ru-RU"/>
            </a:p>
          </p:txBody>
        </p:sp>
        <p:sp useBgFill="1">
          <p:nvSpPr>
            <p:cNvPr id="1037"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ru-RU"/>
            </a:p>
          </p:txBody>
        </p:sp>
      </p:grpSp>
      <p:sp>
        <p:nvSpPr>
          <p:cNvPr id="1028" name="Title Placeholder 1"/>
          <p:cNvSpPr>
            <a:spLocks noGrp="1"/>
          </p:cNvSpPr>
          <p:nvPr>
            <p:ph type="title"/>
          </p:nvPr>
        </p:nvSpPr>
        <p:spPr bwMode="auto">
          <a:xfrm>
            <a:off x="457200" y="338138"/>
            <a:ext cx="8229600" cy="12525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4" name="Date Placeholder 3"/>
          <p:cNvSpPr>
            <a:spLocks noGrp="1"/>
          </p:cNvSpPr>
          <p:nvPr>
            <p:ph type="dt" sz="half" idx="2"/>
          </p:nvPr>
        </p:nvSpPr>
        <p:spPr>
          <a:xfrm>
            <a:off x="5164138" y="6249988"/>
            <a:ext cx="3786187" cy="365125"/>
          </a:xfrm>
          <a:prstGeom prst="rect">
            <a:avLst/>
          </a:prstGeom>
        </p:spPr>
        <p:txBody>
          <a:bodyPr vert="horz" lIns="91440" tIns="45720" rIns="91440" bIns="45720" rtlCol="0" anchor="ctr"/>
          <a:lstStyle>
            <a:lvl1pPr algn="r">
              <a:defRPr sz="1000">
                <a:solidFill>
                  <a:schemeClr val="tx2"/>
                </a:solidFill>
              </a:defRPr>
            </a:lvl1pPr>
          </a:lstStyle>
          <a:p>
            <a:pPr>
              <a:defRPr/>
            </a:pPr>
            <a:fld id="{2F44778B-64E2-4931-9FBE-6E857092E3DF}" type="datetimeFigureOut">
              <a:rPr lang="ru-RU"/>
              <a:pPr>
                <a:defRPr/>
              </a:pPr>
              <a:t>17.09.2012</a:t>
            </a:fld>
            <a:endParaRPr lang="ru-RU"/>
          </a:p>
        </p:txBody>
      </p:sp>
      <p:sp>
        <p:nvSpPr>
          <p:cNvPr id="5"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ru-RU"/>
          </a:p>
        </p:txBody>
      </p:sp>
      <p:sp>
        <p:nvSpPr>
          <p:cNvPr id="6"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lstStyle>
            <a:lvl1pPr algn="ctr">
              <a:defRPr sz="1000">
                <a:solidFill>
                  <a:schemeClr val="tx2"/>
                </a:solidFill>
              </a:defRPr>
            </a:lvl1pPr>
          </a:lstStyle>
          <a:p>
            <a:pPr>
              <a:defRPr/>
            </a:pPr>
            <a:fld id="{B3E86E54-86EC-4903-A24A-E3D2C3A8D7CA}" type="slidenum">
              <a:rPr lang="ru-RU"/>
              <a:pPr>
                <a:defRPr/>
              </a:pPr>
              <a:t>‹#›</a:t>
            </a:fld>
            <a:endParaRPr lang="ru-RU"/>
          </a:p>
        </p:txBody>
      </p:sp>
      <p:sp>
        <p:nvSpPr>
          <p:cNvPr id="1032" name="Text Placeholder 2"/>
          <p:cNvSpPr>
            <a:spLocks noGrp="1"/>
          </p:cNvSpPr>
          <p:nvPr>
            <p:ph type="body" idx="1"/>
          </p:nvPr>
        </p:nvSpPr>
        <p:spPr bwMode="auto">
          <a:xfrm>
            <a:off x="871538" y="2674938"/>
            <a:ext cx="7408862" cy="3451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lt1" tx1="dk1" bg2="lt2" tx2="dk2" accent1="accent1" accent2="accent2" accent3="accent3" accent4="accent4" accent5="accent5" accent6="accent6" hlink="hlink" folHlink="folHlink"/>
  <p:sldLayoutIdLst>
    <p:sldLayoutId id="2147483907" r:id="rId1"/>
    <p:sldLayoutId id="2147483902" r:id="rId2"/>
    <p:sldLayoutId id="2147483908" r:id="rId3"/>
    <p:sldLayoutId id="2147483903" r:id="rId4"/>
    <p:sldLayoutId id="2147483904" r:id="rId5"/>
    <p:sldLayoutId id="2147483905" r:id="rId6"/>
    <p:sldLayoutId id="2147483909" r:id="rId7"/>
    <p:sldLayoutId id="2147483910" r:id="rId8"/>
    <p:sldLayoutId id="2147483911" r:id="rId9"/>
    <p:sldLayoutId id="2147483906" r:id="rId10"/>
    <p:sldLayoutId id="2147483912" r:id="rId11"/>
    <p:sldLayoutId id="2147483913" r:id="rId12"/>
  </p:sldLayoutIdLst>
  <p:txStyles>
    <p:title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itchFamily="34" charset="0"/>
        </a:defRPr>
      </a:lvl2pPr>
      <a:lvl3pPr algn="ctr" rtl="0" eaLnBrk="0" fontAlgn="base" hangingPunct="0">
        <a:spcBef>
          <a:spcPct val="0"/>
        </a:spcBef>
        <a:spcAft>
          <a:spcPct val="0"/>
        </a:spcAft>
        <a:defRPr sz="4400">
          <a:solidFill>
            <a:srgbClr val="FFFFFF"/>
          </a:solidFill>
          <a:latin typeface="Candara" pitchFamily="34" charset="0"/>
        </a:defRPr>
      </a:lvl3pPr>
      <a:lvl4pPr algn="ctr" rtl="0" eaLnBrk="0" fontAlgn="base" hangingPunct="0">
        <a:spcBef>
          <a:spcPct val="0"/>
        </a:spcBef>
        <a:spcAft>
          <a:spcPct val="0"/>
        </a:spcAft>
        <a:defRPr sz="4400">
          <a:solidFill>
            <a:srgbClr val="FFFFFF"/>
          </a:solidFill>
          <a:latin typeface="Candara" pitchFamily="34" charset="0"/>
        </a:defRPr>
      </a:lvl4pPr>
      <a:lvl5pPr algn="ctr" rtl="0" eaLnBrk="0" fontAlgn="base" hangingPunct="0">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eaLnBrk="0" fontAlgn="base" hangingPunct="0">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eaLnBrk="0" fontAlgn="base" hangingPunct="0">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eaLnBrk="0" fontAlgn="base" hangingPunct="0">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l" rtl="0" eaLnBrk="0" fontAlgn="base" hangingPunct="0">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prezentacii.com/"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slide" Target="slide9.xml"/></Relationships>
</file>

<file path=ppt/slides/_rels/slide7.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slide" Target="slide16.xml"/></Relationships>
</file>

<file path=ppt/slides/_rels/slide8.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slide" Target="slide16.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prezentacii.com/" TargetMode="External"/><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950" y="573088"/>
            <a:ext cx="5472113" cy="2808287"/>
          </a:xfrm>
        </p:spPr>
        <p:txBody>
          <a:bodyPr rtlCol="0">
            <a:normAutofit fontScale="90000"/>
          </a:bodyPr>
          <a:lstStyle/>
          <a:p>
            <a:pPr marL="182880" eaLnBrk="1" fontAlgn="auto" hangingPunct="1">
              <a:spcAft>
                <a:spcPts val="0"/>
              </a:spcAft>
              <a:buClr>
                <a:schemeClr val="accent6">
                  <a:lumMod val="75000"/>
                </a:schemeClr>
              </a:buClr>
              <a:buFont typeface="Georgia" pitchFamily="18" charset="0"/>
              <a:buNone/>
              <a:defRPr/>
            </a:pPr>
            <a:r>
              <a:rPr lang="ru-RU" dirty="0" smtClean="0"/>
              <a:t>Развитие логического мышления на уроках информатики</a:t>
            </a:r>
            <a:endParaRPr lang="ru-RU" dirty="0"/>
          </a:p>
        </p:txBody>
      </p:sp>
      <p:sp>
        <p:nvSpPr>
          <p:cNvPr id="9219" name="Подзаголовок 2"/>
          <p:cNvSpPr>
            <a:spLocks noGrp="1"/>
          </p:cNvSpPr>
          <p:nvPr>
            <p:ph type="subTitle" idx="1"/>
          </p:nvPr>
        </p:nvSpPr>
        <p:spPr>
          <a:xfrm>
            <a:off x="2379663" y="3573463"/>
            <a:ext cx="6400800" cy="1473200"/>
          </a:xfrm>
        </p:spPr>
        <p:txBody>
          <a:bodyPr/>
          <a:lstStyle/>
          <a:p>
            <a:pPr eaLnBrk="1" hangingPunct="1"/>
            <a:r>
              <a:rPr lang="ru-RU" smtClean="0"/>
              <a:t>Учитель информатки и ИКТ Сумина О. В.</a:t>
            </a:r>
          </a:p>
        </p:txBody>
      </p:sp>
      <p:pic>
        <p:nvPicPr>
          <p:cNvPr id="9220" name="Picture 4"/>
          <p:cNvPicPr>
            <a:picLocks noChangeAspect="1" noChangeArrowheads="1"/>
          </p:cNvPicPr>
          <p:nvPr/>
        </p:nvPicPr>
        <p:blipFill>
          <a:blip r:embed="rId2" cstate="print"/>
          <a:srcRect/>
          <a:stretch>
            <a:fillRect/>
          </a:stretch>
        </p:blipFill>
        <p:spPr bwMode="auto">
          <a:xfrm>
            <a:off x="5580063" y="549275"/>
            <a:ext cx="3300412" cy="2759075"/>
          </a:xfrm>
          <a:prstGeom prst="rect">
            <a:avLst/>
          </a:prstGeom>
          <a:noFill/>
          <a:ln w="9525">
            <a:noFill/>
            <a:miter lim="800000"/>
            <a:headEnd/>
            <a:tailEnd/>
          </a:ln>
          <a:effectLst/>
        </p:spPr>
      </p:pic>
      <p:sp>
        <p:nvSpPr>
          <p:cNvPr id="5" name="Рамка 4"/>
          <p:cNvSpPr/>
          <p:nvPr/>
        </p:nvSpPr>
        <p:spPr>
          <a:xfrm>
            <a:off x="5143504" y="4714884"/>
            <a:ext cx="2286000" cy="428625"/>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accent1">
                    <a:lumMod val="60000"/>
                    <a:lumOff val="40000"/>
                  </a:schemeClr>
                </a:solidFill>
                <a:hlinkClick r:id="rId3"/>
              </a:rPr>
              <a:t>Prezentacii.com</a:t>
            </a:r>
            <a:endParaRPr lang="ru-RU" dirty="0">
              <a:solidFill>
                <a:schemeClr val="accent1">
                  <a:lumMod val="60000"/>
                  <a:lumOff val="40000"/>
                </a:schemeClr>
              </a:solidFill>
            </a:endParaRPr>
          </a:p>
        </p:txBody>
      </p:sp>
    </p:spTree>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Объект 2"/>
          <p:cNvSpPr>
            <a:spLocks noGrp="1"/>
          </p:cNvSpPr>
          <p:nvPr>
            <p:ph idx="1"/>
          </p:nvPr>
        </p:nvSpPr>
        <p:spPr>
          <a:xfrm>
            <a:off x="755650" y="2349500"/>
            <a:ext cx="8137525" cy="5040313"/>
          </a:xfrm>
        </p:spPr>
        <p:txBody>
          <a:bodyPr/>
          <a:lstStyle/>
          <a:p>
            <a:pPr marL="44450" indent="0" eaLnBrk="1" hangingPunct="1">
              <a:buFont typeface="Georgia" pitchFamily="18" charset="0"/>
              <a:buNone/>
            </a:pPr>
            <a:r>
              <a:rPr lang="ru-RU" sz="3200" smtClean="0"/>
              <a:t>Всё наше достоинство заключено в мысли. Не пространство, не время, которых мы не можем заполнить, возвышает нас, а именно она, наша мысль. Будем же учиться хорошо мыслить.</a:t>
            </a:r>
          </a:p>
          <a:p>
            <a:pPr marL="44450" indent="0" algn="r" eaLnBrk="1" hangingPunct="1">
              <a:buFont typeface="Georgia" pitchFamily="18" charset="0"/>
              <a:buNone/>
            </a:pPr>
            <a:r>
              <a:rPr lang="ru-RU" sz="1600" smtClean="0"/>
              <a:t>(французский математик и философ XVII века Б. Паскаль)</a:t>
            </a:r>
          </a:p>
          <a:p>
            <a:pPr marL="44450" indent="0" eaLnBrk="1" hangingPunct="1">
              <a:buFont typeface="Georgia" pitchFamily="18" charset="0"/>
              <a:buNone/>
            </a:pPr>
            <a:endParaRPr lang="ru-RU" sz="1600" smtClean="0"/>
          </a:p>
          <a:p>
            <a:pPr marL="44450" indent="0" eaLnBrk="1" hangingPunct="1">
              <a:buFont typeface="Georgia" pitchFamily="18" charset="0"/>
              <a:buNone/>
            </a:pPr>
            <a:r>
              <a:rPr lang="ru-RU" sz="3500" smtClean="0"/>
              <a:t>Не мыслям надо учить, учить мыслить.</a:t>
            </a:r>
          </a:p>
          <a:p>
            <a:pPr marL="44450" indent="0" algn="r" eaLnBrk="1" hangingPunct="1">
              <a:buFont typeface="Georgia" pitchFamily="18" charset="0"/>
              <a:buNone/>
            </a:pPr>
            <a:r>
              <a:rPr lang="ru-RU" sz="1600" smtClean="0"/>
              <a:t>(немецкий философ </a:t>
            </a:r>
            <a:r>
              <a:rPr lang="en-US" sz="1600" smtClean="0"/>
              <a:t>XVIII </a:t>
            </a:r>
            <a:r>
              <a:rPr lang="ru-RU" sz="1600" smtClean="0"/>
              <a:t>века И. Кант)</a:t>
            </a:r>
          </a:p>
          <a:p>
            <a:pPr marL="44450" indent="0" eaLnBrk="1" hangingPunct="1">
              <a:buFont typeface="Georgia" pitchFamily="18" charset="0"/>
              <a:buNone/>
            </a:pPr>
            <a:r>
              <a:rPr lang="ru-RU" sz="3200" smtClean="0"/>
              <a:t> </a:t>
            </a:r>
          </a:p>
        </p:txBody>
      </p:sp>
      <p:sp>
        <p:nvSpPr>
          <p:cNvPr id="2" name="Заголовок 1"/>
          <p:cNvSpPr>
            <a:spLocks noGrp="1"/>
          </p:cNvSpPr>
          <p:nvPr>
            <p:ph type="title"/>
          </p:nvPr>
        </p:nvSpPr>
        <p:spPr>
          <a:xfrm>
            <a:off x="900113" y="3500438"/>
            <a:ext cx="6511925" cy="1143000"/>
          </a:xfrm>
        </p:spPr>
        <p:txBody>
          <a:bodyPr rtlCol="0">
            <a:normAutofit/>
          </a:bodyPr>
          <a:lstStyle/>
          <a:p>
            <a:pPr eaLnBrk="1" fontAlgn="auto" hangingPunct="1">
              <a:spcAft>
                <a:spcPts val="0"/>
              </a:spcAft>
              <a:buClr>
                <a:schemeClr val="accent6">
                  <a:lumMod val="75000"/>
                </a:schemeClr>
              </a:buClr>
              <a:buFont typeface="Georgia" pitchFamily="18" charset="0"/>
              <a:buNone/>
              <a:defRPr/>
            </a:pPr>
            <a:r>
              <a:rPr lang="ru-RU" sz="2000" dirty="0" smtClean="0"/>
              <a:t> </a:t>
            </a:r>
            <a:r>
              <a:rPr lang="ru-RU" sz="2000" dirty="0"/>
              <a:t/>
            </a:r>
            <a:br>
              <a:rPr lang="ru-RU" sz="2000" dirty="0"/>
            </a:br>
            <a:endParaRPr lang="ru-RU" sz="2000" dirty="0"/>
          </a:p>
        </p:txBody>
      </p:sp>
      <p:sp>
        <p:nvSpPr>
          <p:cNvPr id="10244" name="Прямоугольник 2"/>
          <p:cNvSpPr>
            <a:spLocks noChangeArrowheads="1"/>
          </p:cNvSpPr>
          <p:nvPr/>
        </p:nvSpPr>
        <p:spPr bwMode="auto">
          <a:xfrm>
            <a:off x="539750" y="381000"/>
            <a:ext cx="6264275" cy="954088"/>
          </a:xfrm>
          <a:prstGeom prst="rect">
            <a:avLst/>
          </a:prstGeom>
          <a:noFill/>
          <a:ln w="9525">
            <a:noFill/>
            <a:miter lim="800000"/>
            <a:headEnd/>
            <a:tailEnd/>
          </a:ln>
        </p:spPr>
        <p:txBody>
          <a:bodyPr>
            <a:spAutoFit/>
          </a:bodyPr>
          <a:lstStyle/>
          <a:p>
            <a:r>
              <a:rPr lang="ru-RU" sz="2800">
                <a:solidFill>
                  <a:schemeClr val="bg1"/>
                </a:solidFill>
              </a:rPr>
              <a:t>Развитие логического мышления на уроках информатики</a:t>
            </a:r>
          </a:p>
        </p:txBody>
      </p:sp>
      <p:pic>
        <p:nvPicPr>
          <p:cNvPr id="10245" name="Picture 22" descr="slide0001_image005"/>
          <p:cNvPicPr>
            <a:picLocks noChangeAspect="1" noChangeArrowheads="1"/>
          </p:cNvPicPr>
          <p:nvPr/>
        </p:nvPicPr>
        <p:blipFill>
          <a:blip r:embed="rId2" cstate="print"/>
          <a:srcRect/>
          <a:stretch>
            <a:fillRect/>
          </a:stretch>
        </p:blipFill>
        <p:spPr bwMode="auto">
          <a:xfrm>
            <a:off x="6948488" y="260350"/>
            <a:ext cx="1871662" cy="2038350"/>
          </a:xfrm>
          <a:prstGeom prst="rect">
            <a:avLst/>
          </a:prstGeom>
          <a:noFill/>
          <a:ln w="9525">
            <a:noFill/>
            <a:miter lim="800000"/>
            <a:headEnd/>
            <a:tailEnd/>
          </a:ln>
        </p:spPr>
      </p:pic>
    </p:spTree>
  </p:cSld>
  <p:clrMapOvr>
    <a:masterClrMapping/>
  </p:clrMapOvr>
  <p:transition spd="slow">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Объект 1"/>
          <p:cNvSpPr>
            <a:spLocks noGrp="1"/>
          </p:cNvSpPr>
          <p:nvPr>
            <p:ph idx="1"/>
          </p:nvPr>
        </p:nvSpPr>
        <p:spPr/>
        <p:txBody>
          <a:bodyPr/>
          <a:lstStyle/>
          <a:p>
            <a:pPr marL="0" indent="0" eaLnBrk="1" hangingPunct="1">
              <a:buFont typeface="Symbol" pitchFamily="18" charset="2"/>
              <a:buNone/>
            </a:pPr>
            <a:r>
              <a:rPr lang="ru-RU" b="1" smtClean="0"/>
              <a:t>Мышление – высшая форма отражения мозгом окружающего мира, наиболее сложный познавательный психический процесс, свойственный только человеку.</a:t>
            </a:r>
          </a:p>
          <a:p>
            <a:pPr marL="0" indent="0" eaLnBrk="1" hangingPunct="1">
              <a:buFont typeface="Symbol" pitchFamily="18" charset="2"/>
              <a:buNone/>
            </a:pPr>
            <a:endParaRPr lang="ru-RU" smtClean="0"/>
          </a:p>
        </p:txBody>
      </p:sp>
      <p:sp>
        <p:nvSpPr>
          <p:cNvPr id="11267" name="Заголовок 2"/>
          <p:cNvSpPr>
            <a:spLocks noGrp="1"/>
          </p:cNvSpPr>
          <p:nvPr>
            <p:ph type="title"/>
          </p:nvPr>
        </p:nvSpPr>
        <p:spPr/>
        <p:txBody>
          <a:bodyPr/>
          <a:lstStyle/>
          <a:p>
            <a:pPr eaLnBrk="1" hangingPunct="1"/>
            <a:r>
              <a:rPr lang="ru-RU" smtClean="0"/>
              <a:t>Мышление</a:t>
            </a:r>
          </a:p>
        </p:txBody>
      </p:sp>
    </p:spTree>
  </p:cSld>
  <p:clrMapOvr>
    <a:masterClrMapping/>
  </p:clrMapOvr>
  <p:transition spd="slow">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Объект 1"/>
          <p:cNvSpPr>
            <a:spLocks noGrp="1"/>
          </p:cNvSpPr>
          <p:nvPr>
            <p:ph idx="1"/>
          </p:nvPr>
        </p:nvSpPr>
        <p:spPr>
          <a:xfrm>
            <a:off x="611188" y="2636838"/>
            <a:ext cx="7921625" cy="3633787"/>
          </a:xfrm>
        </p:spPr>
        <p:txBody>
          <a:bodyPr/>
          <a:lstStyle/>
          <a:p>
            <a:pPr marL="0" indent="0" eaLnBrk="1" hangingPunct="1">
              <a:buFont typeface="Symbol" pitchFamily="18" charset="2"/>
              <a:buNone/>
            </a:pPr>
            <a:r>
              <a:rPr lang="ru-RU" sz="2000" smtClean="0"/>
              <a:t>Мышление расширяет границы познания, даёт возможность выйти за пределы непосредственного опыта ощущений и восприятия. Мышление даёт возможность знать и судить о том, что человек непосредственно не наблюдает, не воспринимает. Оно позволяет предвидеть наступление таких явлений, которые в данный момент не существуют.</a:t>
            </a:r>
          </a:p>
          <a:p>
            <a:pPr marL="0" indent="0" eaLnBrk="1" hangingPunct="1">
              <a:buFont typeface="Symbol" pitchFamily="18" charset="2"/>
              <a:buNone/>
            </a:pPr>
            <a:endParaRPr lang="ru-RU" sz="2000" smtClean="0"/>
          </a:p>
          <a:p>
            <a:pPr marL="0" indent="0" eaLnBrk="1" hangingPunct="1">
              <a:buFont typeface="Symbol" pitchFamily="18" charset="2"/>
              <a:buNone/>
            </a:pPr>
            <a:r>
              <a:rPr lang="ru-RU" sz="2000" smtClean="0"/>
              <a:t>Мышление человека неразрывно связанно с речью. </a:t>
            </a:r>
            <a:r>
              <a:rPr lang="ru-RU" sz="2000" b="1" smtClean="0"/>
              <a:t>Мысль не может ни возникнуть, ни протекать, ни существовать вне языка.</a:t>
            </a:r>
          </a:p>
        </p:txBody>
      </p:sp>
    </p:spTree>
  </p:cSld>
  <p:clrMapOvr>
    <a:masterClrMapping/>
  </p:clrMapOvr>
  <p:transition spd="slow">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ru-RU" smtClean="0"/>
              <a:t>Мышление </a:t>
            </a:r>
          </a:p>
        </p:txBody>
      </p:sp>
      <p:sp>
        <p:nvSpPr>
          <p:cNvPr id="53251" name="Rectangle 3"/>
          <p:cNvSpPr>
            <a:spLocks noGrp="1" noChangeArrowheads="1"/>
          </p:cNvSpPr>
          <p:nvPr>
            <p:ph type="body" idx="1"/>
          </p:nvPr>
        </p:nvSpPr>
        <p:spPr>
          <a:xfrm>
            <a:off x="250825" y="1989138"/>
            <a:ext cx="5041900" cy="4327525"/>
          </a:xfrm>
        </p:spPr>
        <p:txBody>
          <a:bodyPr/>
          <a:lstStyle/>
          <a:p>
            <a:pPr eaLnBrk="1" hangingPunct="1"/>
            <a:r>
              <a:rPr lang="ru-RU" smtClean="0">
                <a:solidFill>
                  <a:srgbClr val="003399"/>
                </a:solidFill>
              </a:rPr>
              <a:t>Наглядно-действенное</a:t>
            </a:r>
          </a:p>
          <a:p>
            <a:pPr eaLnBrk="1" hangingPunct="1">
              <a:buFont typeface="Wingdings" pitchFamily="2" charset="2"/>
              <a:buNone/>
            </a:pPr>
            <a:endParaRPr lang="ru-RU" smtClean="0">
              <a:solidFill>
                <a:srgbClr val="003399"/>
              </a:solidFill>
            </a:endParaRPr>
          </a:p>
          <a:p>
            <a:pPr eaLnBrk="1" hangingPunct="1">
              <a:buFont typeface="Wingdings" pitchFamily="2" charset="2"/>
              <a:buNone/>
            </a:pPr>
            <a:endParaRPr lang="ru-RU" smtClean="0">
              <a:solidFill>
                <a:srgbClr val="003399"/>
              </a:solidFill>
            </a:endParaRPr>
          </a:p>
          <a:p>
            <a:pPr eaLnBrk="1" hangingPunct="1"/>
            <a:r>
              <a:rPr lang="ru-RU" smtClean="0">
                <a:solidFill>
                  <a:srgbClr val="003399"/>
                </a:solidFill>
              </a:rPr>
              <a:t>Наглядно-образное</a:t>
            </a:r>
          </a:p>
          <a:p>
            <a:pPr eaLnBrk="1" hangingPunct="1">
              <a:buFont typeface="Wingdings" pitchFamily="2" charset="2"/>
              <a:buNone/>
            </a:pPr>
            <a:endParaRPr lang="ru-RU" smtClean="0">
              <a:solidFill>
                <a:srgbClr val="003399"/>
              </a:solidFill>
            </a:endParaRPr>
          </a:p>
          <a:p>
            <a:pPr eaLnBrk="1" hangingPunct="1">
              <a:buFont typeface="Wingdings" pitchFamily="2" charset="2"/>
              <a:buNone/>
            </a:pPr>
            <a:endParaRPr lang="ru-RU" smtClean="0">
              <a:solidFill>
                <a:srgbClr val="003399"/>
              </a:solidFill>
            </a:endParaRPr>
          </a:p>
          <a:p>
            <a:pPr eaLnBrk="1" hangingPunct="1"/>
            <a:r>
              <a:rPr lang="ru-RU" smtClean="0">
                <a:solidFill>
                  <a:srgbClr val="003399"/>
                </a:solidFill>
              </a:rPr>
              <a:t>Словесно-логическое</a:t>
            </a:r>
          </a:p>
        </p:txBody>
      </p:sp>
      <p:pic>
        <p:nvPicPr>
          <p:cNvPr id="18434" name="Picture 2"/>
          <p:cNvPicPr>
            <a:picLocks noChangeAspect="1" noChangeArrowheads="1"/>
          </p:cNvPicPr>
          <p:nvPr/>
        </p:nvPicPr>
        <p:blipFill>
          <a:blip r:embed="rId3" cstate="print"/>
          <a:srcRect/>
          <a:stretch>
            <a:fillRect/>
          </a:stretch>
        </p:blipFill>
        <p:spPr bwMode="auto">
          <a:xfrm>
            <a:off x="7019925" y="1989138"/>
            <a:ext cx="1933575" cy="2255837"/>
          </a:xfrm>
          <a:prstGeom prst="rect">
            <a:avLst/>
          </a:prstGeom>
          <a:noFill/>
          <a:ln w="9525">
            <a:noFill/>
            <a:miter lim="800000"/>
            <a:headEnd/>
            <a:tailEnd/>
          </a:ln>
          <a:effectLst/>
        </p:spPr>
      </p:pic>
      <p:pic>
        <p:nvPicPr>
          <p:cNvPr id="18435" name="Picture 3"/>
          <p:cNvPicPr>
            <a:picLocks noChangeAspect="1" noChangeArrowheads="1"/>
          </p:cNvPicPr>
          <p:nvPr/>
        </p:nvPicPr>
        <p:blipFill>
          <a:blip r:embed="rId4" cstate="print"/>
          <a:srcRect/>
          <a:stretch>
            <a:fillRect/>
          </a:stretch>
        </p:blipFill>
        <p:spPr bwMode="auto">
          <a:xfrm>
            <a:off x="4395788" y="1700213"/>
            <a:ext cx="2665412" cy="2000250"/>
          </a:xfrm>
          <a:prstGeom prst="rect">
            <a:avLst/>
          </a:prstGeom>
          <a:noFill/>
          <a:ln w="9525">
            <a:noFill/>
            <a:miter lim="800000"/>
            <a:headEnd/>
            <a:tailEnd/>
          </a:ln>
          <a:effectLst/>
        </p:spPr>
      </p:pic>
      <p:pic>
        <p:nvPicPr>
          <p:cNvPr id="18436" name="Picture 4"/>
          <p:cNvPicPr>
            <a:picLocks noChangeAspect="1" noChangeArrowheads="1"/>
          </p:cNvPicPr>
          <p:nvPr/>
        </p:nvPicPr>
        <p:blipFill>
          <a:blip r:embed="rId5" cstate="print"/>
          <a:srcRect/>
          <a:stretch>
            <a:fillRect/>
          </a:stretch>
        </p:blipFill>
        <p:spPr bwMode="auto">
          <a:xfrm>
            <a:off x="4395788" y="3700463"/>
            <a:ext cx="2039937" cy="1509712"/>
          </a:xfrm>
          <a:prstGeom prst="rect">
            <a:avLst/>
          </a:prstGeom>
          <a:noFill/>
          <a:ln w="9525">
            <a:noFill/>
            <a:miter lim="800000"/>
            <a:headEnd/>
            <a:tailEnd/>
          </a:ln>
          <a:effectLst/>
        </p:spPr>
      </p:pic>
      <p:pic>
        <p:nvPicPr>
          <p:cNvPr id="18437" name="Picture 5"/>
          <p:cNvPicPr>
            <a:picLocks noChangeAspect="1" noChangeArrowheads="1"/>
          </p:cNvPicPr>
          <p:nvPr/>
        </p:nvPicPr>
        <p:blipFill>
          <a:blip r:embed="rId6" cstate="print"/>
          <a:srcRect/>
          <a:stretch>
            <a:fillRect/>
          </a:stretch>
        </p:blipFill>
        <p:spPr bwMode="auto">
          <a:xfrm>
            <a:off x="6569075" y="4170363"/>
            <a:ext cx="1417638" cy="1417637"/>
          </a:xfrm>
          <a:prstGeom prst="rect">
            <a:avLst/>
          </a:prstGeom>
          <a:noFill/>
          <a:ln w="9525">
            <a:noFill/>
            <a:miter lim="800000"/>
            <a:headEnd/>
            <a:tailEnd/>
          </a:ln>
          <a:effectLst/>
        </p:spPr>
      </p:pic>
      <p:pic>
        <p:nvPicPr>
          <p:cNvPr id="18438" name="Picture 6"/>
          <p:cNvPicPr>
            <a:picLocks noChangeAspect="1" noChangeArrowheads="1"/>
          </p:cNvPicPr>
          <p:nvPr/>
        </p:nvPicPr>
        <p:blipFill>
          <a:blip r:embed="rId7" cstate="print"/>
          <a:srcRect/>
          <a:stretch>
            <a:fillRect/>
          </a:stretch>
        </p:blipFill>
        <p:spPr bwMode="auto">
          <a:xfrm>
            <a:off x="2900363" y="5181600"/>
            <a:ext cx="2535237" cy="1630363"/>
          </a:xfrm>
          <a:prstGeom prst="rect">
            <a:avLst/>
          </a:prstGeom>
          <a:noFill/>
          <a:ln w="9525">
            <a:noFill/>
            <a:miter lim="800000"/>
            <a:headEnd/>
            <a:tailEnd/>
          </a:ln>
          <a:effec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fade">
                                      <p:cBhvr>
                                        <p:cTn id="7" dur="500"/>
                                        <p:tgtEl>
                                          <p:spTgt spid="53250"/>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3251">
                                            <p:txEl>
                                              <p:pRg st="0" end="0"/>
                                            </p:txEl>
                                          </p:spTgt>
                                        </p:tgtEl>
                                        <p:attrNameLst>
                                          <p:attrName>style.visibility</p:attrName>
                                        </p:attrNameLst>
                                      </p:cBhvr>
                                      <p:to>
                                        <p:strVal val="visible"/>
                                      </p:to>
                                    </p:set>
                                  </p:childTnLst>
                                </p:cTn>
                              </p:par>
                            </p:childTnLst>
                          </p:cTn>
                        </p:par>
                        <p:par>
                          <p:cTn id="11" fill="hold" nodeType="afterGroup">
                            <p:stCondLst>
                              <p:cond delay="500"/>
                            </p:stCondLst>
                            <p:childTnLst>
                              <p:par>
                                <p:cTn id="12" presetID="42" presetClass="entr" presetSubtype="0" fill="hold" nodeType="afterEffect">
                                  <p:stCondLst>
                                    <p:cond delay="0"/>
                                  </p:stCondLst>
                                  <p:childTnLst>
                                    <p:set>
                                      <p:cBhvr>
                                        <p:cTn id="13" dur="1" fill="hold">
                                          <p:stCondLst>
                                            <p:cond delay="0"/>
                                          </p:stCondLst>
                                        </p:cTn>
                                        <p:tgtEl>
                                          <p:spTgt spid="18435"/>
                                        </p:tgtEl>
                                        <p:attrNameLst>
                                          <p:attrName>style.visibility</p:attrName>
                                        </p:attrNameLst>
                                      </p:cBhvr>
                                      <p:to>
                                        <p:strVal val="visible"/>
                                      </p:to>
                                    </p:set>
                                    <p:animEffect transition="in" filter="fade">
                                      <p:cBhvr>
                                        <p:cTn id="14" dur="2000"/>
                                        <p:tgtEl>
                                          <p:spTgt spid="18435"/>
                                        </p:tgtEl>
                                      </p:cBhvr>
                                    </p:animEffect>
                                    <p:anim calcmode="lin" valueType="num">
                                      <p:cBhvr>
                                        <p:cTn id="15" dur="2000" fill="hold"/>
                                        <p:tgtEl>
                                          <p:spTgt spid="18435"/>
                                        </p:tgtEl>
                                        <p:attrNameLst>
                                          <p:attrName>ppt_x</p:attrName>
                                        </p:attrNameLst>
                                      </p:cBhvr>
                                      <p:tavLst>
                                        <p:tav tm="0">
                                          <p:val>
                                            <p:strVal val="#ppt_x"/>
                                          </p:val>
                                        </p:tav>
                                        <p:tav tm="100000">
                                          <p:val>
                                            <p:strVal val="#ppt_x"/>
                                          </p:val>
                                        </p:tav>
                                      </p:tavLst>
                                    </p:anim>
                                    <p:anim calcmode="lin" valueType="num">
                                      <p:cBhvr>
                                        <p:cTn id="16" dur="2000" fill="hold"/>
                                        <p:tgtEl>
                                          <p:spTgt spid="18435"/>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2500"/>
                            </p:stCondLst>
                            <p:childTnLst>
                              <p:par>
                                <p:cTn id="18" presetID="42" presetClass="entr" presetSubtype="0" fill="hold" nodeType="afterEffect">
                                  <p:stCondLst>
                                    <p:cond delay="0"/>
                                  </p:stCondLst>
                                  <p:childTnLst>
                                    <p:set>
                                      <p:cBhvr>
                                        <p:cTn id="19" dur="1" fill="hold">
                                          <p:stCondLst>
                                            <p:cond delay="0"/>
                                          </p:stCondLst>
                                        </p:cTn>
                                        <p:tgtEl>
                                          <p:spTgt spid="18434"/>
                                        </p:tgtEl>
                                        <p:attrNameLst>
                                          <p:attrName>style.visibility</p:attrName>
                                        </p:attrNameLst>
                                      </p:cBhvr>
                                      <p:to>
                                        <p:strVal val="visible"/>
                                      </p:to>
                                    </p:set>
                                    <p:animEffect transition="in" filter="fade">
                                      <p:cBhvr>
                                        <p:cTn id="20" dur="2000"/>
                                        <p:tgtEl>
                                          <p:spTgt spid="18434"/>
                                        </p:tgtEl>
                                      </p:cBhvr>
                                    </p:animEffect>
                                    <p:anim calcmode="lin" valueType="num">
                                      <p:cBhvr>
                                        <p:cTn id="21" dur="2000" fill="hold"/>
                                        <p:tgtEl>
                                          <p:spTgt spid="18434"/>
                                        </p:tgtEl>
                                        <p:attrNameLst>
                                          <p:attrName>ppt_x</p:attrName>
                                        </p:attrNameLst>
                                      </p:cBhvr>
                                      <p:tavLst>
                                        <p:tav tm="0">
                                          <p:val>
                                            <p:strVal val="#ppt_x"/>
                                          </p:val>
                                        </p:tav>
                                        <p:tav tm="100000">
                                          <p:val>
                                            <p:strVal val="#ppt_x"/>
                                          </p:val>
                                        </p:tav>
                                      </p:tavLst>
                                    </p:anim>
                                    <p:anim calcmode="lin" valueType="num">
                                      <p:cBhvr>
                                        <p:cTn id="22" dur="2000" fill="hold"/>
                                        <p:tgtEl>
                                          <p:spTgt spid="18434"/>
                                        </p:tgtEl>
                                        <p:attrNameLst>
                                          <p:attrName>ppt_y</p:attrName>
                                        </p:attrNameLst>
                                      </p:cBhvr>
                                      <p:tavLst>
                                        <p:tav tm="0">
                                          <p:val>
                                            <p:strVal val="#ppt_y+.1"/>
                                          </p:val>
                                        </p:tav>
                                        <p:tav tm="100000">
                                          <p:val>
                                            <p:strVal val="#ppt_y"/>
                                          </p:val>
                                        </p:tav>
                                      </p:tavLst>
                                    </p:anim>
                                  </p:childTnLst>
                                </p:cTn>
                              </p:par>
                            </p:childTnLst>
                          </p:cTn>
                        </p:par>
                        <p:par>
                          <p:cTn id="23" fill="hold" nodeType="afterGroup">
                            <p:stCondLst>
                              <p:cond delay="4500"/>
                            </p:stCondLst>
                            <p:childTnLst>
                              <p:par>
                                <p:cTn id="24" presetID="2" presetClass="entr" presetSubtype="4" fill="hold" nodeType="afterEffect">
                                  <p:stCondLst>
                                    <p:cond delay="0"/>
                                  </p:stCondLst>
                                  <p:childTnLst>
                                    <p:set>
                                      <p:cBhvr>
                                        <p:cTn id="25" dur="1" fill="hold">
                                          <p:stCondLst>
                                            <p:cond delay="0"/>
                                          </p:stCondLst>
                                        </p:cTn>
                                        <p:tgtEl>
                                          <p:spTgt spid="53251">
                                            <p:txEl>
                                              <p:pRg st="3" end="3"/>
                                            </p:txEl>
                                          </p:spTgt>
                                        </p:tgtEl>
                                        <p:attrNameLst>
                                          <p:attrName>style.visibility</p:attrName>
                                        </p:attrNameLst>
                                      </p:cBhvr>
                                      <p:to>
                                        <p:strVal val="visible"/>
                                      </p:to>
                                    </p:set>
                                    <p:anim calcmode="lin" valueType="num">
                                      <p:cBhvr additive="base">
                                        <p:cTn id="26" dur="2000" fill="hold"/>
                                        <p:tgtEl>
                                          <p:spTgt spid="53251">
                                            <p:txEl>
                                              <p:pRg st="3" end="3"/>
                                            </p:txEl>
                                          </p:spTgt>
                                        </p:tgtEl>
                                        <p:attrNameLst>
                                          <p:attrName>ppt_x</p:attrName>
                                        </p:attrNameLst>
                                      </p:cBhvr>
                                      <p:tavLst>
                                        <p:tav tm="0">
                                          <p:val>
                                            <p:strVal val="#ppt_x"/>
                                          </p:val>
                                        </p:tav>
                                        <p:tav tm="100000">
                                          <p:val>
                                            <p:strVal val="#ppt_x"/>
                                          </p:val>
                                        </p:tav>
                                      </p:tavLst>
                                    </p:anim>
                                    <p:anim calcmode="lin" valueType="num">
                                      <p:cBhvr additive="base">
                                        <p:cTn id="27" dur="2000" fill="hold"/>
                                        <p:tgtEl>
                                          <p:spTgt spid="53251">
                                            <p:txEl>
                                              <p:pRg st="3" end="3"/>
                                            </p:txEl>
                                          </p:spTgt>
                                        </p:tgtEl>
                                        <p:attrNameLst>
                                          <p:attrName>ppt_y</p:attrName>
                                        </p:attrNameLst>
                                      </p:cBhvr>
                                      <p:tavLst>
                                        <p:tav tm="0">
                                          <p:val>
                                            <p:strVal val="1+#ppt_h/2"/>
                                          </p:val>
                                        </p:tav>
                                        <p:tav tm="100000">
                                          <p:val>
                                            <p:strVal val="#ppt_y"/>
                                          </p:val>
                                        </p:tav>
                                      </p:tavLst>
                                    </p:anim>
                                  </p:childTnLst>
                                </p:cTn>
                              </p:par>
                            </p:childTnLst>
                          </p:cTn>
                        </p:par>
                        <p:par>
                          <p:cTn id="28" fill="hold" nodeType="afterGroup">
                            <p:stCondLst>
                              <p:cond delay="6500"/>
                            </p:stCondLst>
                            <p:childTnLst>
                              <p:par>
                                <p:cTn id="29" presetID="10" presetClass="entr" presetSubtype="0" fill="hold" nodeType="afterEffect">
                                  <p:stCondLst>
                                    <p:cond delay="0"/>
                                  </p:stCondLst>
                                  <p:childTnLst>
                                    <p:set>
                                      <p:cBhvr>
                                        <p:cTn id="30" dur="1" fill="hold">
                                          <p:stCondLst>
                                            <p:cond delay="0"/>
                                          </p:stCondLst>
                                        </p:cTn>
                                        <p:tgtEl>
                                          <p:spTgt spid="18436"/>
                                        </p:tgtEl>
                                        <p:attrNameLst>
                                          <p:attrName>style.visibility</p:attrName>
                                        </p:attrNameLst>
                                      </p:cBhvr>
                                      <p:to>
                                        <p:strVal val="visible"/>
                                      </p:to>
                                    </p:set>
                                    <p:animEffect transition="in" filter="fade">
                                      <p:cBhvr>
                                        <p:cTn id="31" dur="2000"/>
                                        <p:tgtEl>
                                          <p:spTgt spid="18436"/>
                                        </p:tgtEl>
                                      </p:cBhvr>
                                    </p:animEffect>
                                  </p:childTnLst>
                                </p:cTn>
                              </p:par>
                            </p:childTnLst>
                          </p:cTn>
                        </p:par>
                        <p:par>
                          <p:cTn id="32" fill="hold" nodeType="afterGroup">
                            <p:stCondLst>
                              <p:cond delay="8500"/>
                            </p:stCondLst>
                            <p:childTnLst>
                              <p:par>
                                <p:cTn id="33" presetID="10" presetClass="entr" presetSubtype="0" fill="hold" nodeType="afterEffect">
                                  <p:stCondLst>
                                    <p:cond delay="0"/>
                                  </p:stCondLst>
                                  <p:childTnLst>
                                    <p:set>
                                      <p:cBhvr>
                                        <p:cTn id="34" dur="1" fill="hold">
                                          <p:stCondLst>
                                            <p:cond delay="0"/>
                                          </p:stCondLst>
                                        </p:cTn>
                                        <p:tgtEl>
                                          <p:spTgt spid="18437"/>
                                        </p:tgtEl>
                                        <p:attrNameLst>
                                          <p:attrName>style.visibility</p:attrName>
                                        </p:attrNameLst>
                                      </p:cBhvr>
                                      <p:to>
                                        <p:strVal val="visible"/>
                                      </p:to>
                                    </p:set>
                                    <p:animEffect transition="in" filter="fade">
                                      <p:cBhvr>
                                        <p:cTn id="35" dur="2000"/>
                                        <p:tgtEl>
                                          <p:spTgt spid="18437"/>
                                        </p:tgtEl>
                                      </p:cBhvr>
                                    </p:animEffect>
                                  </p:childTnLst>
                                </p:cTn>
                              </p:par>
                            </p:childTnLst>
                          </p:cTn>
                        </p:par>
                        <p:par>
                          <p:cTn id="36" fill="hold" nodeType="afterGroup">
                            <p:stCondLst>
                              <p:cond delay="10500"/>
                            </p:stCondLst>
                            <p:childTnLst>
                              <p:par>
                                <p:cTn id="37" presetID="42" presetClass="entr" presetSubtype="0" fill="hold" nodeType="afterEffect">
                                  <p:stCondLst>
                                    <p:cond delay="0"/>
                                  </p:stCondLst>
                                  <p:childTnLst>
                                    <p:set>
                                      <p:cBhvr>
                                        <p:cTn id="38" dur="1" fill="hold">
                                          <p:stCondLst>
                                            <p:cond delay="0"/>
                                          </p:stCondLst>
                                        </p:cTn>
                                        <p:tgtEl>
                                          <p:spTgt spid="53251">
                                            <p:txEl>
                                              <p:pRg st="6" end="6"/>
                                            </p:txEl>
                                          </p:spTgt>
                                        </p:tgtEl>
                                        <p:attrNameLst>
                                          <p:attrName>style.visibility</p:attrName>
                                        </p:attrNameLst>
                                      </p:cBhvr>
                                      <p:to>
                                        <p:strVal val="visible"/>
                                      </p:to>
                                    </p:set>
                                    <p:animEffect transition="in" filter="fade">
                                      <p:cBhvr>
                                        <p:cTn id="39" dur="2000"/>
                                        <p:tgtEl>
                                          <p:spTgt spid="53251">
                                            <p:txEl>
                                              <p:pRg st="6" end="6"/>
                                            </p:txEl>
                                          </p:spTgt>
                                        </p:tgtEl>
                                      </p:cBhvr>
                                    </p:animEffect>
                                    <p:anim calcmode="lin" valueType="num">
                                      <p:cBhvr>
                                        <p:cTn id="40" dur="2000" fill="hold"/>
                                        <p:tgtEl>
                                          <p:spTgt spid="53251">
                                            <p:txEl>
                                              <p:pRg st="6" end="6"/>
                                            </p:txEl>
                                          </p:spTgt>
                                        </p:tgtEl>
                                        <p:attrNameLst>
                                          <p:attrName>ppt_x</p:attrName>
                                        </p:attrNameLst>
                                      </p:cBhvr>
                                      <p:tavLst>
                                        <p:tav tm="0">
                                          <p:val>
                                            <p:strVal val="#ppt_x"/>
                                          </p:val>
                                        </p:tav>
                                        <p:tav tm="100000">
                                          <p:val>
                                            <p:strVal val="#ppt_x"/>
                                          </p:val>
                                        </p:tav>
                                      </p:tavLst>
                                    </p:anim>
                                    <p:anim calcmode="lin" valueType="num">
                                      <p:cBhvr>
                                        <p:cTn id="41" dur="2000" fill="hold"/>
                                        <p:tgtEl>
                                          <p:spTgt spid="53251">
                                            <p:txEl>
                                              <p:pRg st="6" end="6"/>
                                            </p:txEl>
                                          </p:spTgt>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12500"/>
                            </p:stCondLst>
                            <p:childTnLst>
                              <p:par>
                                <p:cTn id="43" presetID="42" presetClass="entr" presetSubtype="0" fill="hold" nodeType="afterEffect">
                                  <p:stCondLst>
                                    <p:cond delay="0"/>
                                  </p:stCondLst>
                                  <p:childTnLst>
                                    <p:set>
                                      <p:cBhvr>
                                        <p:cTn id="44" dur="1" fill="hold">
                                          <p:stCondLst>
                                            <p:cond delay="0"/>
                                          </p:stCondLst>
                                        </p:cTn>
                                        <p:tgtEl>
                                          <p:spTgt spid="18438"/>
                                        </p:tgtEl>
                                        <p:attrNameLst>
                                          <p:attrName>style.visibility</p:attrName>
                                        </p:attrNameLst>
                                      </p:cBhvr>
                                      <p:to>
                                        <p:strVal val="visible"/>
                                      </p:to>
                                    </p:set>
                                    <p:animEffect transition="in" filter="fade">
                                      <p:cBhvr>
                                        <p:cTn id="45" dur="2000"/>
                                        <p:tgtEl>
                                          <p:spTgt spid="18438"/>
                                        </p:tgtEl>
                                      </p:cBhvr>
                                    </p:animEffect>
                                    <p:anim calcmode="lin" valueType="num">
                                      <p:cBhvr>
                                        <p:cTn id="46" dur="2000" fill="hold"/>
                                        <p:tgtEl>
                                          <p:spTgt spid="18438"/>
                                        </p:tgtEl>
                                        <p:attrNameLst>
                                          <p:attrName>ppt_x</p:attrName>
                                        </p:attrNameLst>
                                      </p:cBhvr>
                                      <p:tavLst>
                                        <p:tav tm="0">
                                          <p:val>
                                            <p:strVal val="#ppt_x"/>
                                          </p:val>
                                        </p:tav>
                                        <p:tav tm="100000">
                                          <p:val>
                                            <p:strVal val="#ppt_x"/>
                                          </p:val>
                                        </p:tav>
                                      </p:tavLst>
                                    </p:anim>
                                    <p:anim calcmode="lin" valueType="num">
                                      <p:cBhvr>
                                        <p:cTn id="47" dur="2000" fill="hold"/>
                                        <p:tgtEl>
                                          <p:spTgt spid="184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55" name="AutoShape 11">
            <a:hlinkClick r:id="rId3" action="ppaction://hlinksldjump" highlightClick="1"/>
          </p:cNvPr>
          <p:cNvSpPr>
            <a:spLocks noChangeArrowheads="1"/>
          </p:cNvSpPr>
          <p:nvPr/>
        </p:nvSpPr>
        <p:spPr bwMode="auto">
          <a:xfrm>
            <a:off x="971550" y="2133600"/>
            <a:ext cx="431800" cy="431800"/>
          </a:xfrm>
          <a:prstGeom prst="actionButtonBlank">
            <a:avLst/>
          </a:prstGeom>
          <a:solidFill>
            <a:srgbClr val="8C97EC"/>
          </a:solidFill>
          <a:ln w="9525">
            <a:noFill/>
            <a:miter lim="800000"/>
            <a:headEnd/>
            <a:tailEnd/>
          </a:ln>
          <a:effectLst/>
        </p:spPr>
        <p:txBody>
          <a:bodyPr wrap="none" anchor="ctr"/>
          <a:lstStyle/>
          <a:p>
            <a:endParaRPr lang="ru-RU"/>
          </a:p>
        </p:txBody>
      </p:sp>
      <p:grpSp>
        <p:nvGrpSpPr>
          <p:cNvPr id="6164" name="Group 20"/>
          <p:cNvGrpSpPr>
            <a:grpSpLocks/>
          </p:cNvGrpSpPr>
          <p:nvPr/>
        </p:nvGrpSpPr>
        <p:grpSpPr bwMode="auto">
          <a:xfrm>
            <a:off x="2124075" y="3284538"/>
            <a:ext cx="2592388" cy="503237"/>
            <a:chOff x="2472" y="1661"/>
            <a:chExt cx="2948" cy="317"/>
          </a:xfrm>
        </p:grpSpPr>
        <p:sp>
          <p:nvSpPr>
            <p:cNvPr id="14347" name="AutoShape 21">
              <a:hlinkClick r:id="rId4" action="ppaction://hlinksldjump" highlightClick="1"/>
            </p:cNvPr>
            <p:cNvSpPr>
              <a:spLocks noChangeArrowheads="1"/>
            </p:cNvSpPr>
            <p:nvPr/>
          </p:nvSpPr>
          <p:spPr bwMode="auto">
            <a:xfrm>
              <a:off x="2472" y="1661"/>
              <a:ext cx="2948" cy="317"/>
            </a:xfrm>
            <a:prstGeom prst="actionButtonBlank">
              <a:avLst/>
            </a:prstGeom>
            <a:solidFill>
              <a:srgbClr val="99CCFF">
                <a:alpha val="92155"/>
              </a:srgbClr>
            </a:solidFill>
            <a:ln w="9525">
              <a:noFill/>
              <a:miter lim="800000"/>
              <a:headEnd/>
              <a:tailEnd/>
            </a:ln>
            <a:effectLst/>
          </p:spPr>
          <p:txBody>
            <a:bodyPr wrap="none" anchor="ctr"/>
            <a:lstStyle/>
            <a:p>
              <a:endParaRPr lang="ru-RU"/>
            </a:p>
          </p:txBody>
        </p:sp>
        <p:sp>
          <p:nvSpPr>
            <p:cNvPr id="14348" name="Text Box 22"/>
            <p:cNvSpPr txBox="1">
              <a:spLocks noChangeArrowheads="1"/>
            </p:cNvSpPr>
            <p:nvPr/>
          </p:nvSpPr>
          <p:spPr bwMode="auto">
            <a:xfrm>
              <a:off x="2517" y="1661"/>
              <a:ext cx="2632" cy="250"/>
            </a:xfrm>
            <a:prstGeom prst="rect">
              <a:avLst/>
            </a:prstGeom>
            <a:solidFill>
              <a:srgbClr val="99CCFF"/>
            </a:solidFill>
            <a:ln w="9525">
              <a:noFill/>
              <a:miter lim="800000"/>
              <a:headEnd/>
              <a:tailEnd/>
            </a:ln>
            <a:effectLst/>
          </p:spPr>
          <p:txBody>
            <a:bodyPr>
              <a:spAutoFit/>
            </a:bodyPr>
            <a:lstStyle/>
            <a:p>
              <a:pPr>
                <a:spcBef>
                  <a:spcPct val="50000"/>
                </a:spcBef>
              </a:pPr>
              <a:r>
                <a:rPr lang="ru-RU" sz="2000" b="1">
                  <a:solidFill>
                    <a:srgbClr val="990033"/>
                  </a:solidFill>
                  <a:latin typeface="Arial" charset="0"/>
                </a:rPr>
                <a:t>Репродуктивное</a:t>
              </a:r>
            </a:p>
          </p:txBody>
        </p:sp>
      </p:grpSp>
      <p:grpSp>
        <p:nvGrpSpPr>
          <p:cNvPr id="6167" name="Group 23"/>
          <p:cNvGrpSpPr>
            <a:grpSpLocks/>
          </p:cNvGrpSpPr>
          <p:nvPr/>
        </p:nvGrpSpPr>
        <p:grpSpPr bwMode="auto">
          <a:xfrm>
            <a:off x="2124075" y="2133600"/>
            <a:ext cx="2592388" cy="503238"/>
            <a:chOff x="2472" y="1661"/>
            <a:chExt cx="2948" cy="317"/>
          </a:xfrm>
        </p:grpSpPr>
        <p:sp>
          <p:nvSpPr>
            <p:cNvPr id="14345" name="AutoShape 24">
              <a:hlinkClick r:id="rId4" action="ppaction://hlinksldjump" highlightClick="1"/>
            </p:cNvPr>
            <p:cNvSpPr>
              <a:spLocks noChangeArrowheads="1"/>
            </p:cNvSpPr>
            <p:nvPr/>
          </p:nvSpPr>
          <p:spPr bwMode="auto">
            <a:xfrm>
              <a:off x="2472" y="1661"/>
              <a:ext cx="2948" cy="317"/>
            </a:xfrm>
            <a:prstGeom prst="actionButtonBlank">
              <a:avLst/>
            </a:prstGeom>
            <a:solidFill>
              <a:srgbClr val="99CCFF">
                <a:alpha val="92155"/>
              </a:srgbClr>
            </a:solidFill>
            <a:ln w="9525">
              <a:noFill/>
              <a:miter lim="800000"/>
              <a:headEnd/>
              <a:tailEnd/>
            </a:ln>
            <a:effectLst/>
          </p:spPr>
          <p:txBody>
            <a:bodyPr wrap="none" anchor="ctr"/>
            <a:lstStyle/>
            <a:p>
              <a:endParaRPr lang="ru-RU"/>
            </a:p>
          </p:txBody>
        </p:sp>
        <p:sp>
          <p:nvSpPr>
            <p:cNvPr id="14346" name="Text Box 25"/>
            <p:cNvSpPr txBox="1">
              <a:spLocks noChangeArrowheads="1"/>
            </p:cNvSpPr>
            <p:nvPr/>
          </p:nvSpPr>
          <p:spPr bwMode="auto">
            <a:xfrm>
              <a:off x="2515" y="1661"/>
              <a:ext cx="2632" cy="250"/>
            </a:xfrm>
            <a:prstGeom prst="rect">
              <a:avLst/>
            </a:prstGeom>
            <a:solidFill>
              <a:srgbClr val="99CCFF"/>
            </a:solidFill>
            <a:ln w="9525">
              <a:noFill/>
              <a:miter lim="800000"/>
              <a:headEnd/>
              <a:tailEnd/>
            </a:ln>
            <a:effectLst/>
          </p:spPr>
          <p:txBody>
            <a:bodyPr>
              <a:spAutoFit/>
            </a:bodyPr>
            <a:lstStyle/>
            <a:p>
              <a:pPr>
                <a:spcBef>
                  <a:spcPct val="50000"/>
                </a:spcBef>
              </a:pPr>
              <a:r>
                <a:rPr lang="ru-RU" sz="2000" b="1">
                  <a:solidFill>
                    <a:srgbClr val="990033"/>
                  </a:solidFill>
                  <a:latin typeface="Arial" charset="0"/>
                </a:rPr>
                <a:t>Продуктивное</a:t>
              </a:r>
            </a:p>
          </p:txBody>
        </p:sp>
      </p:grpSp>
      <p:sp>
        <p:nvSpPr>
          <p:cNvPr id="6170" name="AutoShape 26">
            <a:hlinkClick r:id="rId3" action="ppaction://hlinksldjump" highlightClick="1"/>
          </p:cNvPr>
          <p:cNvSpPr>
            <a:spLocks noChangeArrowheads="1"/>
          </p:cNvSpPr>
          <p:nvPr/>
        </p:nvSpPr>
        <p:spPr bwMode="auto">
          <a:xfrm>
            <a:off x="971550" y="3357563"/>
            <a:ext cx="431800" cy="431800"/>
          </a:xfrm>
          <a:prstGeom prst="actionButtonBlank">
            <a:avLst/>
          </a:prstGeom>
          <a:solidFill>
            <a:srgbClr val="8C97EC"/>
          </a:solidFill>
          <a:ln w="9525">
            <a:noFill/>
            <a:miter lim="800000"/>
            <a:headEnd/>
            <a:tailEnd/>
          </a:ln>
          <a:effectLst/>
        </p:spPr>
        <p:txBody>
          <a:bodyPr wrap="none" anchor="ctr"/>
          <a:lstStyle/>
          <a:p>
            <a:endParaRPr lang="ru-RU"/>
          </a:p>
        </p:txBody>
      </p:sp>
      <p:pic>
        <p:nvPicPr>
          <p:cNvPr id="19458" name="Picture 2"/>
          <p:cNvPicPr>
            <a:picLocks noChangeAspect="1" noChangeArrowheads="1"/>
          </p:cNvPicPr>
          <p:nvPr/>
        </p:nvPicPr>
        <p:blipFill>
          <a:blip r:embed="rId5" cstate="print"/>
          <a:srcRect/>
          <a:stretch>
            <a:fillRect/>
          </a:stretch>
        </p:blipFill>
        <p:spPr bwMode="auto">
          <a:xfrm>
            <a:off x="5867400" y="2762250"/>
            <a:ext cx="2273300" cy="1695450"/>
          </a:xfrm>
          <a:prstGeom prst="rect">
            <a:avLst/>
          </a:prstGeom>
          <a:noFill/>
          <a:ln w="9525">
            <a:noFill/>
            <a:miter lim="800000"/>
            <a:headEnd/>
            <a:tailEnd/>
          </a:ln>
          <a:effectLst/>
        </p:spPr>
      </p:pic>
      <p:pic>
        <p:nvPicPr>
          <p:cNvPr id="19459" name="Picture 3"/>
          <p:cNvPicPr>
            <a:picLocks noChangeAspect="1" noChangeArrowheads="1"/>
          </p:cNvPicPr>
          <p:nvPr/>
        </p:nvPicPr>
        <p:blipFill>
          <a:blip r:embed="rId6" cstate="print"/>
          <a:srcRect/>
          <a:stretch>
            <a:fillRect/>
          </a:stretch>
        </p:blipFill>
        <p:spPr bwMode="auto">
          <a:xfrm>
            <a:off x="2339975" y="4457700"/>
            <a:ext cx="2439988" cy="1624013"/>
          </a:xfrm>
          <a:prstGeom prst="rect">
            <a:avLst/>
          </a:prstGeom>
          <a:noFill/>
          <a:ln w="9525">
            <a:noFill/>
            <a:miter lim="800000"/>
            <a:headEnd/>
            <a:tailEnd/>
          </a:ln>
          <a:effectLst/>
        </p:spPr>
      </p:pic>
      <p:sp>
        <p:nvSpPr>
          <p:cNvPr id="14344" name="Заголовок 1"/>
          <p:cNvSpPr>
            <a:spLocks noGrp="1"/>
          </p:cNvSpPr>
          <p:nvPr>
            <p:ph type="title"/>
          </p:nvPr>
        </p:nvSpPr>
        <p:spPr/>
        <p:txBody>
          <a:bodyPr/>
          <a:lstStyle/>
          <a:p>
            <a:r>
              <a:rPr lang="ru-RU" smtClean="0"/>
              <a:t>Виды мышления</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55"/>
                                        </p:tgtEl>
                                        <p:attrNameLst>
                                          <p:attrName>style.visibility</p:attrName>
                                        </p:attrNameLst>
                                      </p:cBhvr>
                                      <p:to>
                                        <p:strVal val="visible"/>
                                      </p:to>
                                    </p:set>
                                    <p:animEffect transition="in" filter="dissolve">
                                      <p:cBhvr>
                                        <p:cTn id="7" dur="1000"/>
                                        <p:tgtEl>
                                          <p:spTgt spid="6155"/>
                                        </p:tgtEl>
                                      </p:cBhvr>
                                    </p:animEffect>
                                  </p:childTnLst>
                                </p:cTn>
                              </p:par>
                            </p:childTnLst>
                          </p:cTn>
                        </p:par>
                        <p:par>
                          <p:cTn id="8" fill="hold" nodeType="afterGroup">
                            <p:stCondLst>
                              <p:cond delay="1000"/>
                            </p:stCondLst>
                            <p:childTnLst>
                              <p:par>
                                <p:cTn id="9" presetID="9" presetClass="entr" presetSubtype="0" fill="hold" nodeType="afterEffect">
                                  <p:stCondLst>
                                    <p:cond delay="0"/>
                                  </p:stCondLst>
                                  <p:childTnLst>
                                    <p:set>
                                      <p:cBhvr>
                                        <p:cTn id="10" dur="1" fill="hold">
                                          <p:stCondLst>
                                            <p:cond delay="0"/>
                                          </p:stCondLst>
                                        </p:cTn>
                                        <p:tgtEl>
                                          <p:spTgt spid="6167"/>
                                        </p:tgtEl>
                                        <p:attrNameLst>
                                          <p:attrName>style.visibility</p:attrName>
                                        </p:attrNameLst>
                                      </p:cBhvr>
                                      <p:to>
                                        <p:strVal val="visible"/>
                                      </p:to>
                                    </p:set>
                                    <p:animEffect transition="in" filter="dissolve">
                                      <p:cBhvr>
                                        <p:cTn id="11" dur="500"/>
                                        <p:tgtEl>
                                          <p:spTgt spid="6167"/>
                                        </p:tgtEl>
                                      </p:cBhvr>
                                    </p:animEffect>
                                  </p:childTnLst>
                                </p:cTn>
                              </p:par>
                            </p:childTnLst>
                          </p:cTn>
                        </p:par>
                        <p:par>
                          <p:cTn id="12" fill="hold" nodeType="afterGroup">
                            <p:stCondLst>
                              <p:cond delay="1500"/>
                            </p:stCondLst>
                            <p:childTnLst>
                              <p:par>
                                <p:cTn id="13" presetID="14" presetClass="entr" presetSubtype="10" fill="hold" nodeType="afterEffect">
                                  <p:stCondLst>
                                    <p:cond delay="0"/>
                                  </p:stCondLst>
                                  <p:childTnLst>
                                    <p:set>
                                      <p:cBhvr>
                                        <p:cTn id="14" dur="1" fill="hold">
                                          <p:stCondLst>
                                            <p:cond delay="0"/>
                                          </p:stCondLst>
                                        </p:cTn>
                                        <p:tgtEl>
                                          <p:spTgt spid="19458"/>
                                        </p:tgtEl>
                                        <p:attrNameLst>
                                          <p:attrName>style.visibility</p:attrName>
                                        </p:attrNameLst>
                                      </p:cBhvr>
                                      <p:to>
                                        <p:strVal val="visible"/>
                                      </p:to>
                                    </p:set>
                                    <p:animEffect transition="in" filter="randombar(horizontal)">
                                      <p:cBhvr>
                                        <p:cTn id="15" dur="2000"/>
                                        <p:tgtEl>
                                          <p:spTgt spid="19458"/>
                                        </p:tgtEl>
                                      </p:cBhvr>
                                    </p:animEffect>
                                  </p:childTnLst>
                                </p:cTn>
                              </p:par>
                            </p:childTnLst>
                          </p:cTn>
                        </p:par>
                        <p:par>
                          <p:cTn id="16" fill="hold" nodeType="afterGroup">
                            <p:stCondLst>
                              <p:cond delay="3500"/>
                            </p:stCondLst>
                            <p:childTnLst>
                              <p:par>
                                <p:cTn id="17" presetID="9" presetClass="entr" presetSubtype="0" fill="hold" grpId="0" nodeType="afterEffect">
                                  <p:stCondLst>
                                    <p:cond delay="0"/>
                                  </p:stCondLst>
                                  <p:childTnLst>
                                    <p:set>
                                      <p:cBhvr>
                                        <p:cTn id="18" dur="1" fill="hold">
                                          <p:stCondLst>
                                            <p:cond delay="0"/>
                                          </p:stCondLst>
                                        </p:cTn>
                                        <p:tgtEl>
                                          <p:spTgt spid="6170"/>
                                        </p:tgtEl>
                                        <p:attrNameLst>
                                          <p:attrName>style.visibility</p:attrName>
                                        </p:attrNameLst>
                                      </p:cBhvr>
                                      <p:to>
                                        <p:strVal val="visible"/>
                                      </p:to>
                                    </p:set>
                                    <p:animEffect transition="in" filter="dissolve">
                                      <p:cBhvr>
                                        <p:cTn id="19" dur="500"/>
                                        <p:tgtEl>
                                          <p:spTgt spid="6170"/>
                                        </p:tgtEl>
                                      </p:cBhvr>
                                    </p:animEffect>
                                  </p:childTnLst>
                                </p:cTn>
                              </p:par>
                            </p:childTnLst>
                          </p:cTn>
                        </p:par>
                        <p:par>
                          <p:cTn id="20" fill="hold" nodeType="afterGroup">
                            <p:stCondLst>
                              <p:cond delay="4000"/>
                            </p:stCondLst>
                            <p:childTnLst>
                              <p:par>
                                <p:cTn id="21" presetID="9" presetClass="entr" presetSubtype="0" fill="hold" nodeType="afterEffect">
                                  <p:stCondLst>
                                    <p:cond delay="0"/>
                                  </p:stCondLst>
                                  <p:childTnLst>
                                    <p:set>
                                      <p:cBhvr>
                                        <p:cTn id="22" dur="1" fill="hold">
                                          <p:stCondLst>
                                            <p:cond delay="0"/>
                                          </p:stCondLst>
                                        </p:cTn>
                                        <p:tgtEl>
                                          <p:spTgt spid="6164"/>
                                        </p:tgtEl>
                                        <p:attrNameLst>
                                          <p:attrName>style.visibility</p:attrName>
                                        </p:attrNameLst>
                                      </p:cBhvr>
                                      <p:to>
                                        <p:strVal val="visible"/>
                                      </p:to>
                                    </p:set>
                                    <p:animEffect transition="in" filter="dissolve">
                                      <p:cBhvr>
                                        <p:cTn id="23" dur="500"/>
                                        <p:tgtEl>
                                          <p:spTgt spid="6164"/>
                                        </p:tgtEl>
                                      </p:cBhvr>
                                    </p:animEffect>
                                  </p:childTnLst>
                                </p:cTn>
                              </p:par>
                            </p:childTnLst>
                          </p:cTn>
                        </p:par>
                        <p:par>
                          <p:cTn id="24" fill="hold" nodeType="afterGroup">
                            <p:stCondLst>
                              <p:cond delay="4500"/>
                            </p:stCondLst>
                            <p:childTnLst>
                              <p:par>
                                <p:cTn id="25" presetID="10" presetClass="entr" presetSubtype="0" fill="hold" nodeType="afterEffect">
                                  <p:stCondLst>
                                    <p:cond delay="0"/>
                                  </p:stCondLst>
                                  <p:childTnLst>
                                    <p:set>
                                      <p:cBhvr>
                                        <p:cTn id="26" dur="1" fill="hold">
                                          <p:stCondLst>
                                            <p:cond delay="0"/>
                                          </p:stCondLst>
                                        </p:cTn>
                                        <p:tgtEl>
                                          <p:spTgt spid="19459"/>
                                        </p:tgtEl>
                                        <p:attrNameLst>
                                          <p:attrName>style.visibility</p:attrName>
                                        </p:attrNameLst>
                                      </p:cBhvr>
                                      <p:to>
                                        <p:strVal val="visible"/>
                                      </p:to>
                                    </p:set>
                                    <p:animEffect transition="in" filter="fade">
                                      <p:cBhvr>
                                        <p:cTn id="27" dur="2000"/>
                                        <p:tgtEl>
                                          <p:spTgt spid="19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5" grpId="0" animBg="1"/>
      <p:bldP spid="617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3"/>
          <p:cNvSpPr>
            <a:spLocks noGrp="1" noChangeArrowheads="1"/>
          </p:cNvSpPr>
          <p:nvPr>
            <p:ph type="title"/>
          </p:nvPr>
        </p:nvSpPr>
        <p:spPr/>
        <p:txBody>
          <a:bodyPr/>
          <a:lstStyle/>
          <a:p>
            <a:pPr eaLnBrk="1" hangingPunct="1"/>
            <a:r>
              <a:rPr lang="ru-RU" smtClean="0"/>
              <a:t> </a:t>
            </a:r>
          </a:p>
        </p:txBody>
      </p:sp>
      <p:grpSp>
        <p:nvGrpSpPr>
          <p:cNvPr id="7187" name="Group 19"/>
          <p:cNvGrpSpPr>
            <a:grpSpLocks/>
          </p:cNvGrpSpPr>
          <p:nvPr/>
        </p:nvGrpSpPr>
        <p:grpSpPr bwMode="auto">
          <a:xfrm>
            <a:off x="2339975" y="765175"/>
            <a:ext cx="4752975" cy="503238"/>
            <a:chOff x="1973" y="482"/>
            <a:chExt cx="1814" cy="317"/>
          </a:xfrm>
        </p:grpSpPr>
        <p:sp>
          <p:nvSpPr>
            <p:cNvPr id="15382" name="AutoShape 16">
              <a:hlinkClick r:id="rId3" action="ppaction://hlinksldjump" highlightClick="1"/>
            </p:cNvPr>
            <p:cNvSpPr>
              <a:spLocks noChangeArrowheads="1"/>
            </p:cNvSpPr>
            <p:nvPr/>
          </p:nvSpPr>
          <p:spPr bwMode="auto">
            <a:xfrm>
              <a:off x="1973" y="482"/>
              <a:ext cx="1814" cy="317"/>
            </a:xfrm>
            <a:prstGeom prst="actionButtonBlank">
              <a:avLst/>
            </a:prstGeom>
            <a:solidFill>
              <a:srgbClr val="99CCFF">
                <a:alpha val="92155"/>
              </a:srgbClr>
            </a:solidFill>
            <a:ln w="9525">
              <a:noFill/>
              <a:miter lim="800000"/>
              <a:headEnd/>
              <a:tailEnd/>
            </a:ln>
            <a:effectLst/>
          </p:spPr>
          <p:txBody>
            <a:bodyPr wrap="none" anchor="ctr"/>
            <a:lstStyle/>
            <a:p>
              <a:endParaRPr lang="ru-RU"/>
            </a:p>
          </p:txBody>
        </p:sp>
        <p:sp>
          <p:nvSpPr>
            <p:cNvPr id="15383" name="Text Box 17"/>
            <p:cNvSpPr txBox="1">
              <a:spLocks noChangeArrowheads="1"/>
            </p:cNvSpPr>
            <p:nvPr/>
          </p:nvSpPr>
          <p:spPr bwMode="auto">
            <a:xfrm>
              <a:off x="2245" y="482"/>
              <a:ext cx="1383" cy="250"/>
            </a:xfrm>
            <a:prstGeom prst="rect">
              <a:avLst/>
            </a:prstGeom>
            <a:solidFill>
              <a:srgbClr val="99CCFF"/>
            </a:solidFill>
            <a:ln w="9525">
              <a:noFill/>
              <a:miter lim="800000"/>
              <a:headEnd/>
              <a:tailEnd/>
            </a:ln>
            <a:effectLst/>
          </p:spPr>
          <p:txBody>
            <a:bodyPr>
              <a:spAutoFit/>
            </a:bodyPr>
            <a:lstStyle/>
            <a:p>
              <a:pPr>
                <a:spcBef>
                  <a:spcPct val="50000"/>
                </a:spcBef>
              </a:pPr>
              <a:r>
                <a:rPr lang="ru-RU" sz="2000" b="1">
                  <a:solidFill>
                    <a:srgbClr val="990033"/>
                  </a:solidFill>
                  <a:latin typeface="Arial" charset="0"/>
                </a:rPr>
                <a:t>Продуктивное мышление</a:t>
              </a:r>
            </a:p>
          </p:txBody>
        </p:sp>
      </p:grpSp>
      <p:sp>
        <p:nvSpPr>
          <p:cNvPr id="7188" name="Line 20"/>
          <p:cNvSpPr>
            <a:spLocks noChangeShapeType="1"/>
          </p:cNvSpPr>
          <p:nvPr/>
        </p:nvSpPr>
        <p:spPr bwMode="auto">
          <a:xfrm flipH="1">
            <a:off x="2916238" y="1268413"/>
            <a:ext cx="792162" cy="792162"/>
          </a:xfrm>
          <a:prstGeom prst="line">
            <a:avLst/>
          </a:prstGeom>
          <a:noFill/>
          <a:ln w="57150" cmpd="thinThick">
            <a:solidFill>
              <a:schemeClr val="hlink"/>
            </a:solidFill>
            <a:round/>
            <a:headEnd/>
            <a:tailEnd type="triangle" w="med" len="med"/>
          </a:ln>
          <a:effectLst/>
        </p:spPr>
        <p:txBody>
          <a:bodyPr/>
          <a:lstStyle/>
          <a:p>
            <a:endParaRPr lang="ru-RU"/>
          </a:p>
        </p:txBody>
      </p:sp>
      <p:sp>
        <p:nvSpPr>
          <p:cNvPr id="7189" name="Line 21"/>
          <p:cNvSpPr>
            <a:spLocks noChangeShapeType="1"/>
          </p:cNvSpPr>
          <p:nvPr/>
        </p:nvSpPr>
        <p:spPr bwMode="auto">
          <a:xfrm>
            <a:off x="5364163" y="1268413"/>
            <a:ext cx="936625" cy="792162"/>
          </a:xfrm>
          <a:prstGeom prst="line">
            <a:avLst/>
          </a:prstGeom>
          <a:noFill/>
          <a:ln w="57150" cmpd="thinThick">
            <a:solidFill>
              <a:schemeClr val="hlink"/>
            </a:solidFill>
            <a:round/>
            <a:headEnd/>
            <a:tailEnd type="triangle" w="med" len="med"/>
          </a:ln>
          <a:effectLst/>
        </p:spPr>
        <p:txBody>
          <a:bodyPr/>
          <a:lstStyle/>
          <a:p>
            <a:endParaRPr lang="ru-RU"/>
          </a:p>
        </p:txBody>
      </p:sp>
      <p:sp>
        <p:nvSpPr>
          <p:cNvPr id="7190" name="Line 22"/>
          <p:cNvSpPr>
            <a:spLocks noChangeShapeType="1"/>
          </p:cNvSpPr>
          <p:nvPr/>
        </p:nvSpPr>
        <p:spPr bwMode="auto">
          <a:xfrm flipH="1">
            <a:off x="2916238" y="1268413"/>
            <a:ext cx="1223962" cy="2735262"/>
          </a:xfrm>
          <a:prstGeom prst="line">
            <a:avLst/>
          </a:prstGeom>
          <a:noFill/>
          <a:ln w="57150" cmpd="thinThick">
            <a:solidFill>
              <a:schemeClr val="hlink"/>
            </a:solidFill>
            <a:round/>
            <a:headEnd/>
            <a:tailEnd type="triangle" w="med" len="med"/>
          </a:ln>
          <a:effectLst/>
        </p:spPr>
        <p:txBody>
          <a:bodyPr/>
          <a:lstStyle/>
          <a:p>
            <a:endParaRPr lang="ru-RU"/>
          </a:p>
        </p:txBody>
      </p:sp>
      <p:sp>
        <p:nvSpPr>
          <p:cNvPr id="7191" name="Line 23"/>
          <p:cNvSpPr>
            <a:spLocks noChangeShapeType="1"/>
          </p:cNvSpPr>
          <p:nvPr/>
        </p:nvSpPr>
        <p:spPr bwMode="auto">
          <a:xfrm>
            <a:off x="4859338" y="1268413"/>
            <a:ext cx="1223962" cy="2808287"/>
          </a:xfrm>
          <a:prstGeom prst="line">
            <a:avLst/>
          </a:prstGeom>
          <a:noFill/>
          <a:ln w="57150" cmpd="thinThick">
            <a:solidFill>
              <a:schemeClr val="hlink"/>
            </a:solidFill>
            <a:round/>
            <a:headEnd/>
            <a:tailEnd type="triangle" w="med" len="med"/>
          </a:ln>
          <a:effectLst/>
        </p:spPr>
        <p:txBody>
          <a:bodyPr/>
          <a:lstStyle/>
          <a:p>
            <a:endParaRPr lang="ru-RU"/>
          </a:p>
        </p:txBody>
      </p:sp>
      <p:grpSp>
        <p:nvGrpSpPr>
          <p:cNvPr id="7192" name="Group 24"/>
          <p:cNvGrpSpPr>
            <a:grpSpLocks/>
          </p:cNvGrpSpPr>
          <p:nvPr/>
        </p:nvGrpSpPr>
        <p:grpSpPr bwMode="auto">
          <a:xfrm>
            <a:off x="468313" y="2060575"/>
            <a:ext cx="3024187" cy="576263"/>
            <a:chOff x="2472" y="1207"/>
            <a:chExt cx="3288" cy="318"/>
          </a:xfrm>
        </p:grpSpPr>
        <p:sp>
          <p:nvSpPr>
            <p:cNvPr id="15380" name="AutoShape 25">
              <a:hlinkClick r:id="rId4" action="ppaction://hlinksldjump" highlightClick="1"/>
            </p:cNvPr>
            <p:cNvSpPr>
              <a:spLocks noChangeArrowheads="1"/>
            </p:cNvSpPr>
            <p:nvPr/>
          </p:nvSpPr>
          <p:spPr bwMode="auto">
            <a:xfrm>
              <a:off x="2472" y="1207"/>
              <a:ext cx="2948" cy="318"/>
            </a:xfrm>
            <a:prstGeom prst="actionButtonBlank">
              <a:avLst/>
            </a:prstGeom>
            <a:solidFill>
              <a:srgbClr val="FFFF66"/>
            </a:solidFill>
            <a:ln w="9525">
              <a:noFill/>
              <a:miter lim="800000"/>
              <a:headEnd/>
              <a:tailEnd/>
            </a:ln>
            <a:effectLst/>
          </p:spPr>
          <p:txBody>
            <a:bodyPr wrap="none" anchor="ctr"/>
            <a:lstStyle/>
            <a:p>
              <a:endParaRPr lang="ru-RU"/>
            </a:p>
          </p:txBody>
        </p:sp>
        <p:sp>
          <p:nvSpPr>
            <p:cNvPr id="15381" name="Text Box 26"/>
            <p:cNvSpPr txBox="1">
              <a:spLocks noChangeArrowheads="1"/>
            </p:cNvSpPr>
            <p:nvPr/>
          </p:nvSpPr>
          <p:spPr bwMode="auto">
            <a:xfrm>
              <a:off x="2472" y="1253"/>
              <a:ext cx="3288" cy="219"/>
            </a:xfrm>
            <a:prstGeom prst="rect">
              <a:avLst/>
            </a:prstGeom>
            <a:noFill/>
            <a:ln w="9525">
              <a:noFill/>
              <a:miter lim="800000"/>
              <a:headEnd/>
              <a:tailEnd/>
            </a:ln>
            <a:effectLst/>
          </p:spPr>
          <p:txBody>
            <a:bodyPr>
              <a:spAutoFit/>
            </a:bodyPr>
            <a:lstStyle/>
            <a:p>
              <a:pPr>
                <a:spcBef>
                  <a:spcPct val="50000"/>
                </a:spcBef>
              </a:pPr>
              <a:r>
                <a:rPr lang="ru-RU" sz="2000" b="1">
                  <a:solidFill>
                    <a:srgbClr val="990033"/>
                  </a:solidFill>
                  <a:latin typeface="Arial" charset="0"/>
                </a:rPr>
                <a:t>Самостоятельность</a:t>
              </a:r>
            </a:p>
          </p:txBody>
        </p:sp>
      </p:grpSp>
      <p:grpSp>
        <p:nvGrpSpPr>
          <p:cNvPr id="7195" name="Group 27"/>
          <p:cNvGrpSpPr>
            <a:grpSpLocks/>
          </p:cNvGrpSpPr>
          <p:nvPr/>
        </p:nvGrpSpPr>
        <p:grpSpPr bwMode="auto">
          <a:xfrm>
            <a:off x="6011863" y="2060575"/>
            <a:ext cx="2808287" cy="574675"/>
            <a:chOff x="2472" y="1207"/>
            <a:chExt cx="3288" cy="318"/>
          </a:xfrm>
        </p:grpSpPr>
        <p:sp>
          <p:nvSpPr>
            <p:cNvPr id="15378" name="AutoShape 28">
              <a:hlinkClick r:id="rId4" action="ppaction://hlinksldjump" highlightClick="1"/>
            </p:cNvPr>
            <p:cNvSpPr>
              <a:spLocks noChangeArrowheads="1"/>
            </p:cNvSpPr>
            <p:nvPr/>
          </p:nvSpPr>
          <p:spPr bwMode="auto">
            <a:xfrm>
              <a:off x="2472" y="1207"/>
              <a:ext cx="2948" cy="318"/>
            </a:xfrm>
            <a:prstGeom prst="actionButtonBlank">
              <a:avLst/>
            </a:prstGeom>
            <a:solidFill>
              <a:srgbClr val="FFFF66"/>
            </a:solidFill>
            <a:ln w="9525">
              <a:noFill/>
              <a:miter lim="800000"/>
              <a:headEnd/>
              <a:tailEnd/>
            </a:ln>
            <a:effectLst/>
          </p:spPr>
          <p:txBody>
            <a:bodyPr wrap="none" anchor="ctr"/>
            <a:lstStyle/>
            <a:p>
              <a:endParaRPr lang="ru-RU"/>
            </a:p>
          </p:txBody>
        </p:sp>
        <p:sp>
          <p:nvSpPr>
            <p:cNvPr id="15379" name="Text Box 29"/>
            <p:cNvSpPr txBox="1">
              <a:spLocks noChangeArrowheads="1"/>
            </p:cNvSpPr>
            <p:nvPr/>
          </p:nvSpPr>
          <p:spPr bwMode="auto">
            <a:xfrm>
              <a:off x="2472" y="1253"/>
              <a:ext cx="3288" cy="220"/>
            </a:xfrm>
            <a:prstGeom prst="rect">
              <a:avLst/>
            </a:prstGeom>
            <a:noFill/>
            <a:ln w="9525">
              <a:noFill/>
              <a:miter lim="800000"/>
              <a:headEnd/>
              <a:tailEnd/>
            </a:ln>
            <a:effectLst/>
          </p:spPr>
          <p:txBody>
            <a:bodyPr>
              <a:spAutoFit/>
            </a:bodyPr>
            <a:lstStyle/>
            <a:p>
              <a:pPr>
                <a:spcBef>
                  <a:spcPct val="50000"/>
                </a:spcBef>
              </a:pPr>
              <a:r>
                <a:rPr lang="ru-RU" sz="2000" b="1">
                  <a:solidFill>
                    <a:srgbClr val="990033"/>
                  </a:solidFill>
                  <a:latin typeface="Arial" charset="0"/>
                </a:rPr>
                <a:t>      Творчество</a:t>
              </a:r>
            </a:p>
          </p:txBody>
        </p:sp>
      </p:grpSp>
      <p:grpSp>
        <p:nvGrpSpPr>
          <p:cNvPr id="7198" name="Group 30"/>
          <p:cNvGrpSpPr>
            <a:grpSpLocks/>
          </p:cNvGrpSpPr>
          <p:nvPr/>
        </p:nvGrpSpPr>
        <p:grpSpPr bwMode="auto">
          <a:xfrm>
            <a:off x="755650" y="4076700"/>
            <a:ext cx="3024188" cy="576263"/>
            <a:chOff x="2472" y="1207"/>
            <a:chExt cx="3288" cy="318"/>
          </a:xfrm>
        </p:grpSpPr>
        <p:sp>
          <p:nvSpPr>
            <p:cNvPr id="15376" name="AutoShape 31">
              <a:hlinkClick r:id="rId4" action="ppaction://hlinksldjump" highlightClick="1"/>
            </p:cNvPr>
            <p:cNvSpPr>
              <a:spLocks noChangeArrowheads="1"/>
            </p:cNvSpPr>
            <p:nvPr/>
          </p:nvSpPr>
          <p:spPr bwMode="auto">
            <a:xfrm>
              <a:off x="2472" y="1207"/>
              <a:ext cx="2948" cy="318"/>
            </a:xfrm>
            <a:prstGeom prst="actionButtonBlank">
              <a:avLst/>
            </a:prstGeom>
            <a:solidFill>
              <a:srgbClr val="FFFF66"/>
            </a:solidFill>
            <a:ln w="9525">
              <a:noFill/>
              <a:miter lim="800000"/>
              <a:headEnd/>
              <a:tailEnd/>
            </a:ln>
            <a:effectLst/>
          </p:spPr>
          <p:txBody>
            <a:bodyPr wrap="none" anchor="ctr"/>
            <a:lstStyle/>
            <a:p>
              <a:endParaRPr lang="ru-RU"/>
            </a:p>
          </p:txBody>
        </p:sp>
        <p:sp>
          <p:nvSpPr>
            <p:cNvPr id="15377" name="Text Box 32"/>
            <p:cNvSpPr txBox="1">
              <a:spLocks noChangeArrowheads="1"/>
            </p:cNvSpPr>
            <p:nvPr/>
          </p:nvSpPr>
          <p:spPr bwMode="auto">
            <a:xfrm>
              <a:off x="2472" y="1253"/>
              <a:ext cx="3288" cy="220"/>
            </a:xfrm>
            <a:prstGeom prst="rect">
              <a:avLst/>
            </a:prstGeom>
            <a:noFill/>
            <a:ln w="9525">
              <a:noFill/>
              <a:miter lim="800000"/>
              <a:headEnd/>
              <a:tailEnd/>
            </a:ln>
            <a:effectLst/>
          </p:spPr>
          <p:txBody>
            <a:bodyPr>
              <a:spAutoFit/>
            </a:bodyPr>
            <a:lstStyle/>
            <a:p>
              <a:pPr>
                <a:spcBef>
                  <a:spcPct val="50000"/>
                </a:spcBef>
              </a:pPr>
              <a:r>
                <a:rPr lang="ru-RU" sz="2000" b="1">
                  <a:solidFill>
                    <a:srgbClr val="990033"/>
                  </a:solidFill>
                  <a:latin typeface="Arial" charset="0"/>
                </a:rPr>
                <a:t>    Эвристическое</a:t>
              </a:r>
            </a:p>
          </p:txBody>
        </p:sp>
      </p:grpSp>
      <p:grpSp>
        <p:nvGrpSpPr>
          <p:cNvPr id="66563" name="Group 3"/>
          <p:cNvGrpSpPr>
            <a:grpSpLocks/>
          </p:cNvGrpSpPr>
          <p:nvPr/>
        </p:nvGrpSpPr>
        <p:grpSpPr bwMode="auto">
          <a:xfrm>
            <a:off x="5364163" y="4149725"/>
            <a:ext cx="3024187" cy="576263"/>
            <a:chOff x="2472" y="1207"/>
            <a:chExt cx="3288" cy="318"/>
          </a:xfrm>
        </p:grpSpPr>
        <p:sp>
          <p:nvSpPr>
            <p:cNvPr id="15374" name="AutoShape 4">
              <a:hlinkClick r:id="rId4" action="ppaction://hlinksldjump" highlightClick="1"/>
            </p:cNvPr>
            <p:cNvSpPr>
              <a:spLocks noChangeArrowheads="1"/>
            </p:cNvSpPr>
            <p:nvPr/>
          </p:nvSpPr>
          <p:spPr bwMode="auto">
            <a:xfrm>
              <a:off x="2472" y="1207"/>
              <a:ext cx="2948" cy="318"/>
            </a:xfrm>
            <a:prstGeom prst="actionButtonBlank">
              <a:avLst/>
            </a:prstGeom>
            <a:solidFill>
              <a:srgbClr val="FFFF66"/>
            </a:solidFill>
            <a:ln w="9525">
              <a:noFill/>
              <a:miter lim="800000"/>
              <a:headEnd/>
              <a:tailEnd/>
            </a:ln>
            <a:effectLst/>
          </p:spPr>
          <p:txBody>
            <a:bodyPr wrap="none" anchor="ctr"/>
            <a:lstStyle/>
            <a:p>
              <a:endParaRPr lang="ru-RU"/>
            </a:p>
          </p:txBody>
        </p:sp>
        <p:sp>
          <p:nvSpPr>
            <p:cNvPr id="15375" name="Text Box 5"/>
            <p:cNvSpPr txBox="1">
              <a:spLocks noChangeArrowheads="1"/>
            </p:cNvSpPr>
            <p:nvPr/>
          </p:nvSpPr>
          <p:spPr bwMode="auto">
            <a:xfrm>
              <a:off x="2472" y="1253"/>
              <a:ext cx="3288" cy="220"/>
            </a:xfrm>
            <a:prstGeom prst="rect">
              <a:avLst/>
            </a:prstGeom>
            <a:noFill/>
            <a:ln w="9525">
              <a:noFill/>
              <a:miter lim="800000"/>
              <a:headEnd/>
              <a:tailEnd/>
            </a:ln>
            <a:effectLst/>
          </p:spPr>
          <p:txBody>
            <a:bodyPr>
              <a:spAutoFit/>
            </a:bodyPr>
            <a:lstStyle/>
            <a:p>
              <a:pPr>
                <a:spcBef>
                  <a:spcPct val="50000"/>
                </a:spcBef>
              </a:pPr>
              <a:r>
                <a:rPr lang="ru-RU" sz="2000" b="1">
                  <a:solidFill>
                    <a:srgbClr val="990033"/>
                  </a:solidFill>
                  <a:latin typeface="Arial" charset="0"/>
                </a:rPr>
                <a:t>       Креативное </a:t>
              </a:r>
            </a:p>
          </p:txBody>
        </p:sp>
      </p:grpSp>
      <p:pic>
        <p:nvPicPr>
          <p:cNvPr id="20482" name="Picture 2"/>
          <p:cNvPicPr>
            <a:picLocks noChangeAspect="1" noChangeArrowheads="1"/>
          </p:cNvPicPr>
          <p:nvPr/>
        </p:nvPicPr>
        <p:blipFill>
          <a:blip r:embed="rId5" cstate="print"/>
          <a:srcRect/>
          <a:stretch>
            <a:fillRect/>
          </a:stretch>
        </p:blipFill>
        <p:spPr bwMode="auto">
          <a:xfrm>
            <a:off x="987425" y="4754563"/>
            <a:ext cx="2816225" cy="1946275"/>
          </a:xfrm>
          <a:prstGeom prst="rect">
            <a:avLst/>
          </a:prstGeom>
          <a:noFill/>
          <a:ln w="9525">
            <a:noFill/>
            <a:miter lim="800000"/>
            <a:headEnd/>
            <a:tailEnd/>
          </a:ln>
          <a:effectLst/>
        </p:spPr>
      </p:pic>
      <p:pic>
        <p:nvPicPr>
          <p:cNvPr id="20484" name="Picture 4"/>
          <p:cNvPicPr>
            <a:picLocks noChangeAspect="1" noChangeArrowheads="1"/>
          </p:cNvPicPr>
          <p:nvPr/>
        </p:nvPicPr>
        <p:blipFill>
          <a:blip r:embed="rId6" cstate="print"/>
          <a:srcRect/>
          <a:stretch>
            <a:fillRect/>
          </a:stretch>
        </p:blipFill>
        <p:spPr bwMode="auto">
          <a:xfrm>
            <a:off x="5364163" y="4802188"/>
            <a:ext cx="2552700" cy="1851025"/>
          </a:xfrm>
          <a:prstGeom prst="rect">
            <a:avLst/>
          </a:prstGeom>
          <a:noFill/>
          <a:ln w="9525">
            <a:noFill/>
            <a:miter lim="800000"/>
            <a:headEnd/>
            <a:tailEnd/>
          </a:ln>
          <a:effec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7187"/>
                                        </p:tgtEl>
                                        <p:attrNameLst>
                                          <p:attrName>style.visibility</p:attrName>
                                        </p:attrNameLst>
                                      </p:cBhvr>
                                      <p:to>
                                        <p:strVal val="visible"/>
                                      </p:to>
                                    </p:set>
                                    <p:anim calcmode="lin" valueType="num">
                                      <p:cBhvr>
                                        <p:cTn id="7" dur="500" fill="hold"/>
                                        <p:tgtEl>
                                          <p:spTgt spid="7187"/>
                                        </p:tgtEl>
                                        <p:attrNameLst>
                                          <p:attrName>ppt_w</p:attrName>
                                        </p:attrNameLst>
                                      </p:cBhvr>
                                      <p:tavLst>
                                        <p:tav tm="0">
                                          <p:val>
                                            <p:fltVal val="0"/>
                                          </p:val>
                                        </p:tav>
                                        <p:tav tm="100000">
                                          <p:val>
                                            <p:strVal val="#ppt_w"/>
                                          </p:val>
                                        </p:tav>
                                      </p:tavLst>
                                    </p:anim>
                                    <p:anim calcmode="lin" valueType="num">
                                      <p:cBhvr>
                                        <p:cTn id="8" dur="500" fill="hold"/>
                                        <p:tgtEl>
                                          <p:spTgt spid="7187"/>
                                        </p:tgtEl>
                                        <p:attrNameLst>
                                          <p:attrName>ppt_h</p:attrName>
                                        </p:attrNameLst>
                                      </p:cBhvr>
                                      <p:tavLst>
                                        <p:tav tm="0">
                                          <p:val>
                                            <p:fltVal val="0"/>
                                          </p:val>
                                        </p:tav>
                                        <p:tav tm="100000">
                                          <p:val>
                                            <p:strVal val="#ppt_h"/>
                                          </p:val>
                                        </p:tav>
                                      </p:tavLst>
                                    </p:anim>
                                    <p:animEffect transition="in" filter="fade">
                                      <p:cBhvr>
                                        <p:cTn id="9" dur="500"/>
                                        <p:tgtEl>
                                          <p:spTgt spid="7187"/>
                                        </p:tgtEl>
                                      </p:cBhvr>
                                    </p:animEffect>
                                  </p:childTnLst>
                                </p:cTn>
                              </p:par>
                            </p:childTnLst>
                          </p:cTn>
                        </p:par>
                        <p:par>
                          <p:cTn id="10" fill="hold" nodeType="afterGroup">
                            <p:stCondLst>
                              <p:cond delay="500"/>
                            </p:stCondLst>
                            <p:childTnLst>
                              <p:par>
                                <p:cTn id="11" presetID="2" presetClass="entr" presetSubtype="4" fill="hold" nodeType="afterEffect">
                                  <p:stCondLst>
                                    <p:cond delay="0"/>
                                  </p:stCondLst>
                                  <p:childTnLst>
                                    <p:set>
                                      <p:cBhvr>
                                        <p:cTn id="12" dur="1" fill="hold">
                                          <p:stCondLst>
                                            <p:cond delay="0"/>
                                          </p:stCondLst>
                                        </p:cTn>
                                        <p:tgtEl>
                                          <p:spTgt spid="20482"/>
                                        </p:tgtEl>
                                        <p:attrNameLst>
                                          <p:attrName>style.visibility</p:attrName>
                                        </p:attrNameLst>
                                      </p:cBhvr>
                                      <p:to>
                                        <p:strVal val="visible"/>
                                      </p:to>
                                    </p:set>
                                    <p:anim calcmode="lin" valueType="num">
                                      <p:cBhvr additive="base">
                                        <p:cTn id="13" dur="500" fill="hold"/>
                                        <p:tgtEl>
                                          <p:spTgt spid="20482"/>
                                        </p:tgtEl>
                                        <p:attrNameLst>
                                          <p:attrName>ppt_x</p:attrName>
                                        </p:attrNameLst>
                                      </p:cBhvr>
                                      <p:tavLst>
                                        <p:tav tm="0">
                                          <p:val>
                                            <p:strVal val="#ppt_x"/>
                                          </p:val>
                                        </p:tav>
                                        <p:tav tm="100000">
                                          <p:val>
                                            <p:strVal val="#ppt_x"/>
                                          </p:val>
                                        </p:tav>
                                      </p:tavLst>
                                    </p:anim>
                                    <p:anim calcmode="lin" valueType="num">
                                      <p:cBhvr additive="base">
                                        <p:cTn id="14" dur="500" fill="hold"/>
                                        <p:tgtEl>
                                          <p:spTgt spid="20482"/>
                                        </p:tgtEl>
                                        <p:attrNameLst>
                                          <p:attrName>ppt_y</p:attrName>
                                        </p:attrNameLst>
                                      </p:cBhvr>
                                      <p:tavLst>
                                        <p:tav tm="0">
                                          <p:val>
                                            <p:strVal val="1+#ppt_h/2"/>
                                          </p:val>
                                        </p:tav>
                                        <p:tav tm="100000">
                                          <p:val>
                                            <p:strVal val="#ppt_y"/>
                                          </p:val>
                                        </p:tav>
                                      </p:tavLst>
                                    </p:anim>
                                  </p:childTnLst>
                                </p:cTn>
                              </p:par>
                            </p:childTnLst>
                          </p:cTn>
                        </p:par>
                        <p:par>
                          <p:cTn id="15" fill="hold" nodeType="afterGroup">
                            <p:stCondLst>
                              <p:cond delay="1000"/>
                            </p:stCondLst>
                            <p:childTnLst>
                              <p:par>
                                <p:cTn id="16" presetID="2" presetClass="entr" presetSubtype="4" fill="hold" nodeType="afterEffect">
                                  <p:stCondLst>
                                    <p:cond delay="0"/>
                                  </p:stCondLst>
                                  <p:childTnLst>
                                    <p:set>
                                      <p:cBhvr>
                                        <p:cTn id="17" dur="1" fill="hold">
                                          <p:stCondLst>
                                            <p:cond delay="0"/>
                                          </p:stCondLst>
                                        </p:cTn>
                                        <p:tgtEl>
                                          <p:spTgt spid="20484"/>
                                        </p:tgtEl>
                                        <p:attrNameLst>
                                          <p:attrName>style.visibility</p:attrName>
                                        </p:attrNameLst>
                                      </p:cBhvr>
                                      <p:to>
                                        <p:strVal val="visible"/>
                                      </p:to>
                                    </p:set>
                                    <p:anim calcmode="lin" valueType="num">
                                      <p:cBhvr additive="base">
                                        <p:cTn id="18" dur="500" fill="hold"/>
                                        <p:tgtEl>
                                          <p:spTgt spid="20484"/>
                                        </p:tgtEl>
                                        <p:attrNameLst>
                                          <p:attrName>ppt_x</p:attrName>
                                        </p:attrNameLst>
                                      </p:cBhvr>
                                      <p:tavLst>
                                        <p:tav tm="0">
                                          <p:val>
                                            <p:strVal val="#ppt_x"/>
                                          </p:val>
                                        </p:tav>
                                        <p:tav tm="100000">
                                          <p:val>
                                            <p:strVal val="#ppt_x"/>
                                          </p:val>
                                        </p:tav>
                                      </p:tavLst>
                                    </p:anim>
                                    <p:anim calcmode="lin" valueType="num">
                                      <p:cBhvr additive="base">
                                        <p:cTn id="19" dur="500" fill="hold"/>
                                        <p:tgtEl>
                                          <p:spTgt spid="20484"/>
                                        </p:tgtEl>
                                        <p:attrNameLst>
                                          <p:attrName>ppt_y</p:attrName>
                                        </p:attrNameLst>
                                      </p:cBhvr>
                                      <p:tavLst>
                                        <p:tav tm="0">
                                          <p:val>
                                            <p:strVal val="1+#ppt_h/2"/>
                                          </p:val>
                                        </p:tav>
                                        <p:tav tm="100000">
                                          <p:val>
                                            <p:strVal val="#ppt_y"/>
                                          </p:val>
                                        </p:tav>
                                      </p:tavLst>
                                    </p:anim>
                                  </p:childTnLst>
                                </p:cTn>
                              </p:par>
                            </p:childTnLst>
                          </p:cTn>
                        </p:par>
                        <p:par>
                          <p:cTn id="20" fill="hold" nodeType="afterGroup">
                            <p:stCondLst>
                              <p:cond delay="1500"/>
                            </p:stCondLst>
                            <p:childTnLst>
                              <p:par>
                                <p:cTn id="21" presetID="9" presetClass="entr" presetSubtype="0" fill="hold" grpId="0" nodeType="afterEffect">
                                  <p:stCondLst>
                                    <p:cond delay="0"/>
                                  </p:stCondLst>
                                  <p:childTnLst>
                                    <p:set>
                                      <p:cBhvr>
                                        <p:cTn id="22" dur="1" fill="hold">
                                          <p:stCondLst>
                                            <p:cond delay="0"/>
                                          </p:stCondLst>
                                        </p:cTn>
                                        <p:tgtEl>
                                          <p:spTgt spid="7188"/>
                                        </p:tgtEl>
                                        <p:attrNameLst>
                                          <p:attrName>style.visibility</p:attrName>
                                        </p:attrNameLst>
                                      </p:cBhvr>
                                      <p:to>
                                        <p:strVal val="visible"/>
                                      </p:to>
                                    </p:set>
                                    <p:animEffect transition="in" filter="dissolve">
                                      <p:cBhvr>
                                        <p:cTn id="23" dur="500"/>
                                        <p:tgtEl>
                                          <p:spTgt spid="7188"/>
                                        </p:tgtEl>
                                      </p:cBhvr>
                                    </p:animEffect>
                                  </p:childTnLst>
                                </p:cTn>
                              </p:par>
                            </p:childTnLst>
                          </p:cTn>
                        </p:par>
                        <p:par>
                          <p:cTn id="24" fill="hold" nodeType="afterGroup">
                            <p:stCondLst>
                              <p:cond delay="2000"/>
                            </p:stCondLst>
                            <p:childTnLst>
                              <p:par>
                                <p:cTn id="25" presetID="9" presetClass="entr" presetSubtype="0" fill="hold" nodeType="afterEffect">
                                  <p:stCondLst>
                                    <p:cond delay="0"/>
                                  </p:stCondLst>
                                  <p:childTnLst>
                                    <p:set>
                                      <p:cBhvr>
                                        <p:cTn id="26" dur="1" fill="hold">
                                          <p:stCondLst>
                                            <p:cond delay="0"/>
                                          </p:stCondLst>
                                        </p:cTn>
                                        <p:tgtEl>
                                          <p:spTgt spid="7192"/>
                                        </p:tgtEl>
                                        <p:attrNameLst>
                                          <p:attrName>style.visibility</p:attrName>
                                        </p:attrNameLst>
                                      </p:cBhvr>
                                      <p:to>
                                        <p:strVal val="visible"/>
                                      </p:to>
                                    </p:set>
                                    <p:animEffect transition="in" filter="dissolve">
                                      <p:cBhvr>
                                        <p:cTn id="27" dur="500"/>
                                        <p:tgtEl>
                                          <p:spTgt spid="7192"/>
                                        </p:tgtEl>
                                      </p:cBhvr>
                                    </p:animEffect>
                                  </p:childTnLst>
                                </p:cTn>
                              </p:par>
                            </p:childTnLst>
                          </p:cTn>
                        </p:par>
                        <p:par>
                          <p:cTn id="28" fill="hold" nodeType="afterGroup">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7189"/>
                                        </p:tgtEl>
                                        <p:attrNameLst>
                                          <p:attrName>style.visibility</p:attrName>
                                        </p:attrNameLst>
                                      </p:cBhvr>
                                      <p:to>
                                        <p:strVal val="visible"/>
                                      </p:to>
                                    </p:set>
                                    <p:animEffect transition="in" filter="dissolve">
                                      <p:cBhvr>
                                        <p:cTn id="31" dur="500"/>
                                        <p:tgtEl>
                                          <p:spTgt spid="7189"/>
                                        </p:tgtEl>
                                      </p:cBhvr>
                                    </p:animEffect>
                                  </p:childTnLst>
                                </p:cTn>
                              </p:par>
                            </p:childTnLst>
                          </p:cTn>
                        </p:par>
                        <p:par>
                          <p:cTn id="32" fill="hold" nodeType="afterGroup">
                            <p:stCondLst>
                              <p:cond delay="3000"/>
                            </p:stCondLst>
                            <p:childTnLst>
                              <p:par>
                                <p:cTn id="33" presetID="9" presetClass="entr" presetSubtype="0" fill="hold" nodeType="afterEffect">
                                  <p:stCondLst>
                                    <p:cond delay="0"/>
                                  </p:stCondLst>
                                  <p:childTnLst>
                                    <p:set>
                                      <p:cBhvr>
                                        <p:cTn id="34" dur="1" fill="hold">
                                          <p:stCondLst>
                                            <p:cond delay="0"/>
                                          </p:stCondLst>
                                        </p:cTn>
                                        <p:tgtEl>
                                          <p:spTgt spid="7195"/>
                                        </p:tgtEl>
                                        <p:attrNameLst>
                                          <p:attrName>style.visibility</p:attrName>
                                        </p:attrNameLst>
                                      </p:cBhvr>
                                      <p:to>
                                        <p:strVal val="visible"/>
                                      </p:to>
                                    </p:set>
                                    <p:animEffect transition="in" filter="dissolve">
                                      <p:cBhvr>
                                        <p:cTn id="35" dur="500"/>
                                        <p:tgtEl>
                                          <p:spTgt spid="7195"/>
                                        </p:tgtEl>
                                      </p:cBhvr>
                                    </p:animEffect>
                                  </p:childTnLst>
                                </p:cTn>
                              </p:par>
                            </p:childTnLst>
                          </p:cTn>
                        </p:par>
                        <p:par>
                          <p:cTn id="36" fill="hold" nodeType="afterGroup">
                            <p:stCondLst>
                              <p:cond delay="3500"/>
                            </p:stCondLst>
                            <p:childTnLst>
                              <p:par>
                                <p:cTn id="37" presetID="9" presetClass="entr" presetSubtype="0" fill="hold" grpId="0" nodeType="afterEffect">
                                  <p:stCondLst>
                                    <p:cond delay="0"/>
                                  </p:stCondLst>
                                  <p:childTnLst>
                                    <p:set>
                                      <p:cBhvr>
                                        <p:cTn id="38" dur="1" fill="hold">
                                          <p:stCondLst>
                                            <p:cond delay="0"/>
                                          </p:stCondLst>
                                        </p:cTn>
                                        <p:tgtEl>
                                          <p:spTgt spid="7190"/>
                                        </p:tgtEl>
                                        <p:attrNameLst>
                                          <p:attrName>style.visibility</p:attrName>
                                        </p:attrNameLst>
                                      </p:cBhvr>
                                      <p:to>
                                        <p:strVal val="visible"/>
                                      </p:to>
                                    </p:set>
                                    <p:animEffect transition="in" filter="dissolve">
                                      <p:cBhvr>
                                        <p:cTn id="39" dur="500"/>
                                        <p:tgtEl>
                                          <p:spTgt spid="7190"/>
                                        </p:tgtEl>
                                      </p:cBhvr>
                                    </p:animEffect>
                                  </p:childTnLst>
                                </p:cTn>
                              </p:par>
                            </p:childTnLst>
                          </p:cTn>
                        </p:par>
                        <p:par>
                          <p:cTn id="40" fill="hold" nodeType="afterGroup">
                            <p:stCondLst>
                              <p:cond delay="4000"/>
                            </p:stCondLst>
                            <p:childTnLst>
                              <p:par>
                                <p:cTn id="41" presetID="9" presetClass="entr" presetSubtype="0" fill="hold" nodeType="afterEffect">
                                  <p:stCondLst>
                                    <p:cond delay="0"/>
                                  </p:stCondLst>
                                  <p:childTnLst>
                                    <p:set>
                                      <p:cBhvr>
                                        <p:cTn id="42" dur="1" fill="hold">
                                          <p:stCondLst>
                                            <p:cond delay="0"/>
                                          </p:stCondLst>
                                        </p:cTn>
                                        <p:tgtEl>
                                          <p:spTgt spid="7198"/>
                                        </p:tgtEl>
                                        <p:attrNameLst>
                                          <p:attrName>style.visibility</p:attrName>
                                        </p:attrNameLst>
                                      </p:cBhvr>
                                      <p:to>
                                        <p:strVal val="visible"/>
                                      </p:to>
                                    </p:set>
                                    <p:animEffect transition="in" filter="dissolve">
                                      <p:cBhvr>
                                        <p:cTn id="43" dur="500"/>
                                        <p:tgtEl>
                                          <p:spTgt spid="7198"/>
                                        </p:tgtEl>
                                      </p:cBhvr>
                                    </p:animEffect>
                                  </p:childTnLst>
                                </p:cTn>
                              </p:par>
                            </p:childTnLst>
                          </p:cTn>
                        </p:par>
                        <p:par>
                          <p:cTn id="44" fill="hold" nodeType="afterGroup">
                            <p:stCondLst>
                              <p:cond delay="4500"/>
                            </p:stCondLst>
                            <p:childTnLst>
                              <p:par>
                                <p:cTn id="45" presetID="9" presetClass="entr" presetSubtype="0" fill="hold" grpId="0" nodeType="afterEffect">
                                  <p:stCondLst>
                                    <p:cond delay="0"/>
                                  </p:stCondLst>
                                  <p:childTnLst>
                                    <p:set>
                                      <p:cBhvr>
                                        <p:cTn id="46" dur="1" fill="hold">
                                          <p:stCondLst>
                                            <p:cond delay="0"/>
                                          </p:stCondLst>
                                        </p:cTn>
                                        <p:tgtEl>
                                          <p:spTgt spid="7191"/>
                                        </p:tgtEl>
                                        <p:attrNameLst>
                                          <p:attrName>style.visibility</p:attrName>
                                        </p:attrNameLst>
                                      </p:cBhvr>
                                      <p:to>
                                        <p:strVal val="visible"/>
                                      </p:to>
                                    </p:set>
                                    <p:animEffect transition="in" filter="dissolve">
                                      <p:cBhvr>
                                        <p:cTn id="47" dur="500"/>
                                        <p:tgtEl>
                                          <p:spTgt spid="7191"/>
                                        </p:tgtEl>
                                      </p:cBhvr>
                                    </p:animEffect>
                                  </p:childTnLst>
                                </p:cTn>
                              </p:par>
                            </p:childTnLst>
                          </p:cTn>
                        </p:par>
                        <p:par>
                          <p:cTn id="48" fill="hold" nodeType="afterGroup">
                            <p:stCondLst>
                              <p:cond delay="5000"/>
                            </p:stCondLst>
                            <p:childTnLst>
                              <p:par>
                                <p:cTn id="49" presetID="9" presetClass="entr" presetSubtype="0" fill="hold" nodeType="afterEffect">
                                  <p:stCondLst>
                                    <p:cond delay="0"/>
                                  </p:stCondLst>
                                  <p:childTnLst>
                                    <p:set>
                                      <p:cBhvr>
                                        <p:cTn id="50" dur="1" fill="hold">
                                          <p:stCondLst>
                                            <p:cond delay="0"/>
                                          </p:stCondLst>
                                        </p:cTn>
                                        <p:tgtEl>
                                          <p:spTgt spid="66563"/>
                                        </p:tgtEl>
                                        <p:attrNameLst>
                                          <p:attrName>style.visibility</p:attrName>
                                        </p:attrNameLst>
                                      </p:cBhvr>
                                      <p:to>
                                        <p:strVal val="visible"/>
                                      </p:to>
                                    </p:set>
                                    <p:animEffect transition="in" filter="dissolve">
                                      <p:cBhvr>
                                        <p:cTn id="51" dur="500"/>
                                        <p:tgtEl>
                                          <p:spTgt spid="66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8" grpId="0" animBg="1"/>
      <p:bldP spid="7189" grpId="0" animBg="1"/>
      <p:bldP spid="7190" grpId="0" animBg="1"/>
      <p:bldP spid="719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09" name="Group 21"/>
          <p:cNvGrpSpPr>
            <a:grpSpLocks/>
          </p:cNvGrpSpPr>
          <p:nvPr/>
        </p:nvGrpSpPr>
        <p:grpSpPr bwMode="auto">
          <a:xfrm>
            <a:off x="2254250" y="765175"/>
            <a:ext cx="5100638" cy="503238"/>
            <a:chOff x="1420" y="482"/>
            <a:chExt cx="3213" cy="317"/>
          </a:xfrm>
        </p:grpSpPr>
        <p:sp>
          <p:nvSpPr>
            <p:cNvPr id="16404" name="AutoShape 9">
              <a:hlinkClick r:id="rId3" action="ppaction://hlinksldjump" highlightClick="1"/>
            </p:cNvPr>
            <p:cNvSpPr>
              <a:spLocks noChangeArrowheads="1"/>
            </p:cNvSpPr>
            <p:nvPr/>
          </p:nvSpPr>
          <p:spPr bwMode="auto">
            <a:xfrm>
              <a:off x="1420" y="482"/>
              <a:ext cx="3213" cy="317"/>
            </a:xfrm>
            <a:prstGeom prst="actionButtonBlank">
              <a:avLst/>
            </a:prstGeom>
            <a:solidFill>
              <a:srgbClr val="99CCFF">
                <a:alpha val="92155"/>
              </a:srgbClr>
            </a:solidFill>
            <a:ln w="9525">
              <a:noFill/>
              <a:miter lim="800000"/>
              <a:headEnd/>
              <a:tailEnd/>
            </a:ln>
            <a:effectLst/>
          </p:spPr>
          <p:txBody>
            <a:bodyPr wrap="none" anchor="ctr"/>
            <a:lstStyle/>
            <a:p>
              <a:endParaRPr lang="ru-RU"/>
            </a:p>
          </p:txBody>
        </p:sp>
        <p:sp>
          <p:nvSpPr>
            <p:cNvPr id="16405" name="Text Box 10"/>
            <p:cNvSpPr txBox="1">
              <a:spLocks noChangeArrowheads="1"/>
            </p:cNvSpPr>
            <p:nvPr/>
          </p:nvSpPr>
          <p:spPr bwMode="auto">
            <a:xfrm>
              <a:off x="1882" y="482"/>
              <a:ext cx="2450" cy="250"/>
            </a:xfrm>
            <a:prstGeom prst="rect">
              <a:avLst/>
            </a:prstGeom>
            <a:solidFill>
              <a:srgbClr val="99CCFF"/>
            </a:solidFill>
            <a:ln w="9525">
              <a:noFill/>
              <a:miter lim="800000"/>
              <a:headEnd/>
              <a:tailEnd/>
            </a:ln>
            <a:effectLst/>
          </p:spPr>
          <p:txBody>
            <a:bodyPr>
              <a:spAutoFit/>
            </a:bodyPr>
            <a:lstStyle/>
            <a:p>
              <a:pPr>
                <a:spcBef>
                  <a:spcPct val="50000"/>
                </a:spcBef>
              </a:pPr>
              <a:r>
                <a:rPr lang="ru-RU" sz="2000" b="1">
                  <a:solidFill>
                    <a:srgbClr val="990033"/>
                  </a:solidFill>
                  <a:latin typeface="Arial" charset="0"/>
                </a:rPr>
                <a:t>Репродуктивное мышление</a:t>
              </a:r>
            </a:p>
          </p:txBody>
        </p:sp>
      </p:grpSp>
      <p:sp>
        <p:nvSpPr>
          <p:cNvPr id="12300" name="Line 12"/>
          <p:cNvSpPr>
            <a:spLocks noChangeShapeType="1"/>
          </p:cNvSpPr>
          <p:nvPr/>
        </p:nvSpPr>
        <p:spPr bwMode="auto">
          <a:xfrm flipH="1">
            <a:off x="2916238" y="1268413"/>
            <a:ext cx="792162" cy="792162"/>
          </a:xfrm>
          <a:prstGeom prst="line">
            <a:avLst/>
          </a:prstGeom>
          <a:noFill/>
          <a:ln w="57150" cmpd="thinThick">
            <a:solidFill>
              <a:schemeClr val="hlink"/>
            </a:solidFill>
            <a:round/>
            <a:headEnd/>
            <a:tailEnd type="triangle" w="med" len="med"/>
          </a:ln>
          <a:effectLst/>
        </p:spPr>
        <p:txBody>
          <a:bodyPr/>
          <a:lstStyle/>
          <a:p>
            <a:endParaRPr lang="ru-RU"/>
          </a:p>
        </p:txBody>
      </p:sp>
      <p:sp>
        <p:nvSpPr>
          <p:cNvPr id="12301" name="Line 13"/>
          <p:cNvSpPr>
            <a:spLocks noChangeShapeType="1"/>
          </p:cNvSpPr>
          <p:nvPr/>
        </p:nvSpPr>
        <p:spPr bwMode="auto">
          <a:xfrm>
            <a:off x="5364163" y="1268413"/>
            <a:ext cx="936625" cy="792162"/>
          </a:xfrm>
          <a:prstGeom prst="line">
            <a:avLst/>
          </a:prstGeom>
          <a:noFill/>
          <a:ln w="57150" cmpd="thinThick">
            <a:solidFill>
              <a:schemeClr val="hlink"/>
            </a:solidFill>
            <a:round/>
            <a:headEnd/>
            <a:tailEnd type="triangle" w="med" len="med"/>
          </a:ln>
          <a:effectLst/>
        </p:spPr>
        <p:txBody>
          <a:bodyPr/>
          <a:lstStyle/>
          <a:p>
            <a:endParaRPr lang="ru-RU"/>
          </a:p>
        </p:txBody>
      </p:sp>
      <p:sp>
        <p:nvSpPr>
          <p:cNvPr id="12302" name="Line 14"/>
          <p:cNvSpPr>
            <a:spLocks noChangeShapeType="1"/>
          </p:cNvSpPr>
          <p:nvPr/>
        </p:nvSpPr>
        <p:spPr bwMode="auto">
          <a:xfrm flipH="1">
            <a:off x="2916238" y="1268413"/>
            <a:ext cx="1223962" cy="2735262"/>
          </a:xfrm>
          <a:prstGeom prst="line">
            <a:avLst/>
          </a:prstGeom>
          <a:noFill/>
          <a:ln w="57150" cmpd="thinThick">
            <a:solidFill>
              <a:schemeClr val="hlink"/>
            </a:solidFill>
            <a:round/>
            <a:headEnd/>
            <a:tailEnd type="triangle" w="med" len="med"/>
          </a:ln>
          <a:effectLst/>
        </p:spPr>
        <p:txBody>
          <a:bodyPr/>
          <a:lstStyle/>
          <a:p>
            <a:endParaRPr lang="ru-RU"/>
          </a:p>
        </p:txBody>
      </p:sp>
      <p:sp>
        <p:nvSpPr>
          <p:cNvPr id="12303" name="Line 15"/>
          <p:cNvSpPr>
            <a:spLocks noChangeShapeType="1"/>
          </p:cNvSpPr>
          <p:nvPr/>
        </p:nvSpPr>
        <p:spPr bwMode="auto">
          <a:xfrm>
            <a:off x="4859338" y="1268413"/>
            <a:ext cx="1223962" cy="2808287"/>
          </a:xfrm>
          <a:prstGeom prst="line">
            <a:avLst/>
          </a:prstGeom>
          <a:noFill/>
          <a:ln w="57150" cmpd="thinThick">
            <a:solidFill>
              <a:schemeClr val="hlink"/>
            </a:solidFill>
            <a:round/>
            <a:headEnd/>
            <a:tailEnd type="triangle" w="med" len="med"/>
          </a:ln>
          <a:effectLst/>
        </p:spPr>
        <p:txBody>
          <a:bodyPr/>
          <a:lstStyle/>
          <a:p>
            <a:endParaRPr lang="ru-RU"/>
          </a:p>
        </p:txBody>
      </p:sp>
      <p:grpSp>
        <p:nvGrpSpPr>
          <p:cNvPr id="12308" name="Group 20"/>
          <p:cNvGrpSpPr>
            <a:grpSpLocks/>
          </p:cNvGrpSpPr>
          <p:nvPr/>
        </p:nvGrpSpPr>
        <p:grpSpPr bwMode="auto">
          <a:xfrm>
            <a:off x="250825" y="2133600"/>
            <a:ext cx="3097213" cy="576263"/>
            <a:chOff x="295" y="1298"/>
            <a:chExt cx="1905" cy="363"/>
          </a:xfrm>
        </p:grpSpPr>
        <p:sp>
          <p:nvSpPr>
            <p:cNvPr id="16402" name="AutoShape 18">
              <a:hlinkClick r:id="rId4" action="ppaction://hlinksldjump" highlightClick="1"/>
            </p:cNvPr>
            <p:cNvSpPr>
              <a:spLocks noChangeArrowheads="1"/>
            </p:cNvSpPr>
            <p:nvPr/>
          </p:nvSpPr>
          <p:spPr bwMode="auto">
            <a:xfrm>
              <a:off x="295" y="1298"/>
              <a:ext cx="1905" cy="363"/>
            </a:xfrm>
            <a:prstGeom prst="actionButtonBlank">
              <a:avLst/>
            </a:prstGeom>
            <a:solidFill>
              <a:srgbClr val="FFFF66"/>
            </a:solidFill>
            <a:ln w="9525">
              <a:noFill/>
              <a:miter lim="800000"/>
              <a:headEnd/>
              <a:tailEnd/>
            </a:ln>
            <a:effectLst/>
          </p:spPr>
          <p:txBody>
            <a:bodyPr wrap="none" anchor="ctr"/>
            <a:lstStyle/>
            <a:p>
              <a:endParaRPr lang="ru-RU"/>
            </a:p>
          </p:txBody>
        </p:sp>
        <p:sp>
          <p:nvSpPr>
            <p:cNvPr id="16403" name="Text Box 19"/>
            <p:cNvSpPr txBox="1">
              <a:spLocks noChangeArrowheads="1"/>
            </p:cNvSpPr>
            <p:nvPr/>
          </p:nvSpPr>
          <p:spPr bwMode="auto">
            <a:xfrm>
              <a:off x="295" y="1344"/>
              <a:ext cx="1859" cy="250"/>
            </a:xfrm>
            <a:prstGeom prst="rect">
              <a:avLst/>
            </a:prstGeom>
            <a:noFill/>
            <a:ln w="9525">
              <a:noFill/>
              <a:miter lim="800000"/>
              <a:headEnd/>
              <a:tailEnd/>
            </a:ln>
            <a:effectLst/>
          </p:spPr>
          <p:txBody>
            <a:bodyPr>
              <a:spAutoFit/>
            </a:bodyPr>
            <a:lstStyle/>
            <a:p>
              <a:pPr>
                <a:spcBef>
                  <a:spcPct val="50000"/>
                </a:spcBef>
              </a:pPr>
              <a:r>
                <a:rPr lang="ru-RU" sz="2000" b="1">
                  <a:solidFill>
                    <a:srgbClr val="990033"/>
                  </a:solidFill>
                  <a:latin typeface="Arial" charset="0"/>
                </a:rPr>
                <a:t> Словесно-логическое </a:t>
              </a:r>
            </a:p>
          </p:txBody>
        </p:sp>
      </p:grpSp>
      <p:grpSp>
        <p:nvGrpSpPr>
          <p:cNvPr id="12310" name="Group 22"/>
          <p:cNvGrpSpPr>
            <a:grpSpLocks/>
          </p:cNvGrpSpPr>
          <p:nvPr/>
        </p:nvGrpSpPr>
        <p:grpSpPr bwMode="auto">
          <a:xfrm>
            <a:off x="5795963" y="2133600"/>
            <a:ext cx="3097212" cy="576263"/>
            <a:chOff x="295" y="1298"/>
            <a:chExt cx="1905" cy="363"/>
          </a:xfrm>
        </p:grpSpPr>
        <p:sp>
          <p:nvSpPr>
            <p:cNvPr id="16400" name="AutoShape 23">
              <a:hlinkClick r:id="rId4" action="ppaction://hlinksldjump" highlightClick="1"/>
            </p:cNvPr>
            <p:cNvSpPr>
              <a:spLocks noChangeArrowheads="1"/>
            </p:cNvSpPr>
            <p:nvPr/>
          </p:nvSpPr>
          <p:spPr bwMode="auto">
            <a:xfrm>
              <a:off x="295" y="1298"/>
              <a:ext cx="1905" cy="363"/>
            </a:xfrm>
            <a:prstGeom prst="actionButtonBlank">
              <a:avLst/>
            </a:prstGeom>
            <a:solidFill>
              <a:srgbClr val="FFFF66"/>
            </a:solidFill>
            <a:ln w="9525">
              <a:noFill/>
              <a:miter lim="800000"/>
              <a:headEnd/>
              <a:tailEnd/>
            </a:ln>
            <a:effectLst/>
          </p:spPr>
          <p:txBody>
            <a:bodyPr wrap="none" anchor="ctr"/>
            <a:lstStyle/>
            <a:p>
              <a:endParaRPr lang="ru-RU"/>
            </a:p>
          </p:txBody>
        </p:sp>
        <p:sp>
          <p:nvSpPr>
            <p:cNvPr id="16401" name="Text Box 24"/>
            <p:cNvSpPr txBox="1">
              <a:spLocks noChangeArrowheads="1"/>
            </p:cNvSpPr>
            <p:nvPr/>
          </p:nvSpPr>
          <p:spPr bwMode="auto">
            <a:xfrm>
              <a:off x="295" y="1344"/>
              <a:ext cx="1859" cy="250"/>
            </a:xfrm>
            <a:prstGeom prst="rect">
              <a:avLst/>
            </a:prstGeom>
            <a:noFill/>
            <a:ln w="9525">
              <a:noFill/>
              <a:miter lim="800000"/>
              <a:headEnd/>
              <a:tailEnd/>
            </a:ln>
            <a:effectLst/>
          </p:spPr>
          <p:txBody>
            <a:bodyPr>
              <a:spAutoFit/>
            </a:bodyPr>
            <a:lstStyle/>
            <a:p>
              <a:pPr>
                <a:spcBef>
                  <a:spcPct val="50000"/>
                </a:spcBef>
              </a:pPr>
              <a:r>
                <a:rPr lang="ru-RU" sz="2000" b="1">
                  <a:solidFill>
                    <a:srgbClr val="990033"/>
                  </a:solidFill>
                  <a:latin typeface="Arial" charset="0"/>
                </a:rPr>
                <a:t>        Дискурсивное </a:t>
              </a:r>
            </a:p>
          </p:txBody>
        </p:sp>
      </p:grpSp>
      <p:grpSp>
        <p:nvGrpSpPr>
          <p:cNvPr id="12313" name="Group 25"/>
          <p:cNvGrpSpPr>
            <a:grpSpLocks/>
          </p:cNvGrpSpPr>
          <p:nvPr/>
        </p:nvGrpSpPr>
        <p:grpSpPr bwMode="auto">
          <a:xfrm>
            <a:off x="755650" y="4149725"/>
            <a:ext cx="3097213" cy="576263"/>
            <a:chOff x="295" y="1298"/>
            <a:chExt cx="1905" cy="363"/>
          </a:xfrm>
        </p:grpSpPr>
        <p:sp>
          <p:nvSpPr>
            <p:cNvPr id="16398" name="AutoShape 26">
              <a:hlinkClick r:id="rId4" action="ppaction://hlinksldjump" highlightClick="1"/>
            </p:cNvPr>
            <p:cNvSpPr>
              <a:spLocks noChangeArrowheads="1"/>
            </p:cNvSpPr>
            <p:nvPr/>
          </p:nvSpPr>
          <p:spPr bwMode="auto">
            <a:xfrm>
              <a:off x="295" y="1298"/>
              <a:ext cx="1905" cy="363"/>
            </a:xfrm>
            <a:prstGeom prst="actionButtonBlank">
              <a:avLst/>
            </a:prstGeom>
            <a:solidFill>
              <a:srgbClr val="FFFF66"/>
            </a:solidFill>
            <a:ln w="9525">
              <a:noFill/>
              <a:miter lim="800000"/>
              <a:headEnd/>
              <a:tailEnd/>
            </a:ln>
            <a:effectLst/>
          </p:spPr>
          <p:txBody>
            <a:bodyPr wrap="none" anchor="ctr"/>
            <a:lstStyle/>
            <a:p>
              <a:endParaRPr lang="ru-RU"/>
            </a:p>
          </p:txBody>
        </p:sp>
        <p:sp>
          <p:nvSpPr>
            <p:cNvPr id="16399" name="Text Box 27"/>
            <p:cNvSpPr txBox="1">
              <a:spLocks noChangeArrowheads="1"/>
            </p:cNvSpPr>
            <p:nvPr/>
          </p:nvSpPr>
          <p:spPr bwMode="auto">
            <a:xfrm>
              <a:off x="295" y="1344"/>
              <a:ext cx="1859" cy="250"/>
            </a:xfrm>
            <a:prstGeom prst="rect">
              <a:avLst/>
            </a:prstGeom>
            <a:noFill/>
            <a:ln w="9525">
              <a:noFill/>
              <a:miter lim="800000"/>
              <a:headEnd/>
              <a:tailEnd/>
            </a:ln>
            <a:effectLst/>
          </p:spPr>
          <p:txBody>
            <a:bodyPr>
              <a:spAutoFit/>
            </a:bodyPr>
            <a:lstStyle/>
            <a:p>
              <a:pPr>
                <a:spcBef>
                  <a:spcPct val="50000"/>
                </a:spcBef>
              </a:pPr>
              <a:r>
                <a:rPr lang="ru-RU" sz="2000" b="1">
                  <a:solidFill>
                    <a:srgbClr val="990033"/>
                  </a:solidFill>
                  <a:latin typeface="Arial" charset="0"/>
                </a:rPr>
                <a:t>         Рассудочное </a:t>
              </a:r>
            </a:p>
          </p:txBody>
        </p:sp>
      </p:grpSp>
      <p:grpSp>
        <p:nvGrpSpPr>
          <p:cNvPr id="12316" name="Group 28"/>
          <p:cNvGrpSpPr>
            <a:grpSpLocks/>
          </p:cNvGrpSpPr>
          <p:nvPr/>
        </p:nvGrpSpPr>
        <p:grpSpPr bwMode="auto">
          <a:xfrm>
            <a:off x="5292725" y="4221163"/>
            <a:ext cx="3097213" cy="576262"/>
            <a:chOff x="295" y="1298"/>
            <a:chExt cx="1905" cy="363"/>
          </a:xfrm>
        </p:grpSpPr>
        <p:sp>
          <p:nvSpPr>
            <p:cNvPr id="16396" name="AutoShape 29">
              <a:hlinkClick r:id="rId4" action="ppaction://hlinksldjump" highlightClick="1"/>
            </p:cNvPr>
            <p:cNvSpPr>
              <a:spLocks noChangeArrowheads="1"/>
            </p:cNvSpPr>
            <p:nvPr/>
          </p:nvSpPr>
          <p:spPr bwMode="auto">
            <a:xfrm>
              <a:off x="295" y="1298"/>
              <a:ext cx="1905" cy="363"/>
            </a:xfrm>
            <a:prstGeom prst="actionButtonBlank">
              <a:avLst/>
            </a:prstGeom>
            <a:solidFill>
              <a:srgbClr val="FFFF66"/>
            </a:solidFill>
            <a:ln w="9525">
              <a:noFill/>
              <a:miter lim="800000"/>
              <a:headEnd/>
              <a:tailEnd/>
            </a:ln>
            <a:effectLst/>
          </p:spPr>
          <p:txBody>
            <a:bodyPr wrap="none" anchor="ctr"/>
            <a:lstStyle/>
            <a:p>
              <a:endParaRPr lang="ru-RU"/>
            </a:p>
          </p:txBody>
        </p:sp>
        <p:sp>
          <p:nvSpPr>
            <p:cNvPr id="16397" name="Text Box 30"/>
            <p:cNvSpPr txBox="1">
              <a:spLocks noChangeArrowheads="1"/>
            </p:cNvSpPr>
            <p:nvPr/>
          </p:nvSpPr>
          <p:spPr bwMode="auto">
            <a:xfrm>
              <a:off x="295" y="1344"/>
              <a:ext cx="1859" cy="250"/>
            </a:xfrm>
            <a:prstGeom prst="rect">
              <a:avLst/>
            </a:prstGeom>
            <a:noFill/>
            <a:ln w="9525">
              <a:noFill/>
              <a:miter lim="800000"/>
              <a:headEnd/>
              <a:tailEnd/>
            </a:ln>
            <a:effectLst/>
          </p:spPr>
          <p:txBody>
            <a:bodyPr>
              <a:spAutoFit/>
            </a:bodyPr>
            <a:lstStyle/>
            <a:p>
              <a:pPr>
                <a:spcBef>
                  <a:spcPct val="50000"/>
                </a:spcBef>
              </a:pPr>
              <a:r>
                <a:rPr lang="ru-RU" sz="2000" b="1">
                  <a:solidFill>
                    <a:srgbClr val="990033"/>
                  </a:solidFill>
                  <a:latin typeface="Arial" charset="0"/>
                </a:rPr>
                <a:t>          Рецептивное </a:t>
              </a:r>
            </a:p>
          </p:txBody>
        </p:sp>
      </p:grpSp>
      <p:pic>
        <p:nvPicPr>
          <p:cNvPr id="21506" name="Picture 2"/>
          <p:cNvPicPr>
            <a:picLocks noChangeAspect="1" noChangeArrowheads="1"/>
          </p:cNvPicPr>
          <p:nvPr/>
        </p:nvPicPr>
        <p:blipFill>
          <a:blip r:embed="rId5" cstate="print"/>
          <a:srcRect/>
          <a:stretch>
            <a:fillRect/>
          </a:stretch>
        </p:blipFill>
        <p:spPr bwMode="auto">
          <a:xfrm>
            <a:off x="3273425" y="4797425"/>
            <a:ext cx="2227263" cy="2025650"/>
          </a:xfrm>
          <a:prstGeom prst="rect">
            <a:avLst/>
          </a:prstGeom>
          <a:noFill/>
          <a:ln w="9525">
            <a:noFill/>
            <a:miter lim="800000"/>
            <a:headEnd/>
            <a:tailEnd/>
          </a:ln>
          <a:effec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12309"/>
                                        </p:tgtEl>
                                        <p:attrNameLst>
                                          <p:attrName>style.visibility</p:attrName>
                                        </p:attrNameLst>
                                      </p:cBhvr>
                                      <p:to>
                                        <p:strVal val="visible"/>
                                      </p:to>
                                    </p:set>
                                    <p:anim calcmode="lin" valueType="num">
                                      <p:cBhvr additive="base">
                                        <p:cTn id="7" dur="500" fill="hold"/>
                                        <p:tgtEl>
                                          <p:spTgt spid="12309"/>
                                        </p:tgtEl>
                                        <p:attrNameLst>
                                          <p:attrName>ppt_x</p:attrName>
                                        </p:attrNameLst>
                                      </p:cBhvr>
                                      <p:tavLst>
                                        <p:tav tm="0">
                                          <p:val>
                                            <p:strVal val="#ppt_x"/>
                                          </p:val>
                                        </p:tav>
                                        <p:tav tm="100000">
                                          <p:val>
                                            <p:strVal val="#ppt_x"/>
                                          </p:val>
                                        </p:tav>
                                      </p:tavLst>
                                    </p:anim>
                                    <p:anim calcmode="lin" valueType="num">
                                      <p:cBhvr additive="base">
                                        <p:cTn id="8" dur="500" fill="hold"/>
                                        <p:tgtEl>
                                          <p:spTgt spid="12309"/>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6" presetClass="entr" presetSubtype="21" fill="hold" nodeType="afterEffect">
                                  <p:stCondLst>
                                    <p:cond delay="0"/>
                                  </p:stCondLst>
                                  <p:childTnLst>
                                    <p:set>
                                      <p:cBhvr>
                                        <p:cTn id="11" dur="1" fill="hold">
                                          <p:stCondLst>
                                            <p:cond delay="0"/>
                                          </p:stCondLst>
                                        </p:cTn>
                                        <p:tgtEl>
                                          <p:spTgt spid="21506"/>
                                        </p:tgtEl>
                                        <p:attrNameLst>
                                          <p:attrName>style.visibility</p:attrName>
                                        </p:attrNameLst>
                                      </p:cBhvr>
                                      <p:to>
                                        <p:strVal val="visible"/>
                                      </p:to>
                                    </p:set>
                                    <p:animEffect transition="in" filter="barn(inVertical)">
                                      <p:cBhvr>
                                        <p:cTn id="12" dur="2000"/>
                                        <p:tgtEl>
                                          <p:spTgt spid="21506"/>
                                        </p:tgtEl>
                                      </p:cBhvr>
                                    </p:animEffect>
                                  </p:childTnLst>
                                </p:cTn>
                              </p:par>
                            </p:childTnLst>
                          </p:cTn>
                        </p:par>
                        <p:par>
                          <p:cTn id="13" fill="hold" nodeType="afterGroup">
                            <p:stCondLst>
                              <p:cond delay="2500"/>
                            </p:stCondLst>
                            <p:childTnLst>
                              <p:par>
                                <p:cTn id="14" presetID="9" presetClass="entr" presetSubtype="0" fill="hold" grpId="0" nodeType="afterEffect">
                                  <p:stCondLst>
                                    <p:cond delay="0"/>
                                  </p:stCondLst>
                                  <p:childTnLst>
                                    <p:set>
                                      <p:cBhvr>
                                        <p:cTn id="15" dur="1" fill="hold">
                                          <p:stCondLst>
                                            <p:cond delay="0"/>
                                          </p:stCondLst>
                                        </p:cTn>
                                        <p:tgtEl>
                                          <p:spTgt spid="12300"/>
                                        </p:tgtEl>
                                        <p:attrNameLst>
                                          <p:attrName>style.visibility</p:attrName>
                                        </p:attrNameLst>
                                      </p:cBhvr>
                                      <p:to>
                                        <p:strVal val="visible"/>
                                      </p:to>
                                    </p:set>
                                    <p:animEffect transition="in" filter="dissolve">
                                      <p:cBhvr>
                                        <p:cTn id="16" dur="500"/>
                                        <p:tgtEl>
                                          <p:spTgt spid="12300"/>
                                        </p:tgtEl>
                                      </p:cBhvr>
                                    </p:animEffect>
                                  </p:childTnLst>
                                </p:cTn>
                              </p:par>
                            </p:childTnLst>
                          </p:cTn>
                        </p:par>
                        <p:par>
                          <p:cTn id="17" fill="hold" nodeType="afterGroup">
                            <p:stCondLst>
                              <p:cond delay="3000"/>
                            </p:stCondLst>
                            <p:childTnLst>
                              <p:par>
                                <p:cTn id="18" presetID="9" presetClass="entr" presetSubtype="0" fill="hold" nodeType="afterEffect">
                                  <p:stCondLst>
                                    <p:cond delay="0"/>
                                  </p:stCondLst>
                                  <p:childTnLst>
                                    <p:set>
                                      <p:cBhvr>
                                        <p:cTn id="19" dur="1" fill="hold">
                                          <p:stCondLst>
                                            <p:cond delay="0"/>
                                          </p:stCondLst>
                                        </p:cTn>
                                        <p:tgtEl>
                                          <p:spTgt spid="12308"/>
                                        </p:tgtEl>
                                        <p:attrNameLst>
                                          <p:attrName>style.visibility</p:attrName>
                                        </p:attrNameLst>
                                      </p:cBhvr>
                                      <p:to>
                                        <p:strVal val="visible"/>
                                      </p:to>
                                    </p:set>
                                    <p:animEffect transition="in" filter="dissolve">
                                      <p:cBhvr>
                                        <p:cTn id="20" dur="500"/>
                                        <p:tgtEl>
                                          <p:spTgt spid="12308"/>
                                        </p:tgtEl>
                                      </p:cBhvr>
                                    </p:animEffect>
                                  </p:childTnLst>
                                </p:cTn>
                              </p:par>
                            </p:childTnLst>
                          </p:cTn>
                        </p:par>
                        <p:par>
                          <p:cTn id="21" fill="hold" nodeType="afterGroup">
                            <p:stCondLst>
                              <p:cond delay="3500"/>
                            </p:stCondLst>
                            <p:childTnLst>
                              <p:par>
                                <p:cTn id="22" presetID="9" presetClass="entr" presetSubtype="0" fill="hold" grpId="0" nodeType="afterEffect">
                                  <p:stCondLst>
                                    <p:cond delay="0"/>
                                  </p:stCondLst>
                                  <p:childTnLst>
                                    <p:set>
                                      <p:cBhvr>
                                        <p:cTn id="23" dur="1" fill="hold">
                                          <p:stCondLst>
                                            <p:cond delay="0"/>
                                          </p:stCondLst>
                                        </p:cTn>
                                        <p:tgtEl>
                                          <p:spTgt spid="12301"/>
                                        </p:tgtEl>
                                        <p:attrNameLst>
                                          <p:attrName>style.visibility</p:attrName>
                                        </p:attrNameLst>
                                      </p:cBhvr>
                                      <p:to>
                                        <p:strVal val="visible"/>
                                      </p:to>
                                    </p:set>
                                    <p:animEffect transition="in" filter="dissolve">
                                      <p:cBhvr>
                                        <p:cTn id="24" dur="500"/>
                                        <p:tgtEl>
                                          <p:spTgt spid="12301"/>
                                        </p:tgtEl>
                                      </p:cBhvr>
                                    </p:animEffect>
                                  </p:childTnLst>
                                </p:cTn>
                              </p:par>
                            </p:childTnLst>
                          </p:cTn>
                        </p:par>
                        <p:par>
                          <p:cTn id="25" fill="hold" nodeType="afterGroup">
                            <p:stCondLst>
                              <p:cond delay="4000"/>
                            </p:stCondLst>
                            <p:childTnLst>
                              <p:par>
                                <p:cTn id="26" presetID="9" presetClass="entr" presetSubtype="0" fill="hold" nodeType="afterEffect">
                                  <p:stCondLst>
                                    <p:cond delay="0"/>
                                  </p:stCondLst>
                                  <p:childTnLst>
                                    <p:set>
                                      <p:cBhvr>
                                        <p:cTn id="27" dur="1" fill="hold">
                                          <p:stCondLst>
                                            <p:cond delay="0"/>
                                          </p:stCondLst>
                                        </p:cTn>
                                        <p:tgtEl>
                                          <p:spTgt spid="12310"/>
                                        </p:tgtEl>
                                        <p:attrNameLst>
                                          <p:attrName>style.visibility</p:attrName>
                                        </p:attrNameLst>
                                      </p:cBhvr>
                                      <p:to>
                                        <p:strVal val="visible"/>
                                      </p:to>
                                    </p:set>
                                    <p:animEffect transition="in" filter="dissolve">
                                      <p:cBhvr>
                                        <p:cTn id="28" dur="500"/>
                                        <p:tgtEl>
                                          <p:spTgt spid="12310"/>
                                        </p:tgtEl>
                                      </p:cBhvr>
                                    </p:animEffect>
                                  </p:childTnLst>
                                </p:cTn>
                              </p:par>
                            </p:childTnLst>
                          </p:cTn>
                        </p:par>
                        <p:par>
                          <p:cTn id="29" fill="hold" nodeType="afterGroup">
                            <p:stCondLst>
                              <p:cond delay="4500"/>
                            </p:stCondLst>
                            <p:childTnLst>
                              <p:par>
                                <p:cTn id="30" presetID="9" presetClass="entr" presetSubtype="0" fill="hold" grpId="0" nodeType="afterEffect">
                                  <p:stCondLst>
                                    <p:cond delay="0"/>
                                  </p:stCondLst>
                                  <p:childTnLst>
                                    <p:set>
                                      <p:cBhvr>
                                        <p:cTn id="31" dur="1" fill="hold">
                                          <p:stCondLst>
                                            <p:cond delay="0"/>
                                          </p:stCondLst>
                                        </p:cTn>
                                        <p:tgtEl>
                                          <p:spTgt spid="12302"/>
                                        </p:tgtEl>
                                        <p:attrNameLst>
                                          <p:attrName>style.visibility</p:attrName>
                                        </p:attrNameLst>
                                      </p:cBhvr>
                                      <p:to>
                                        <p:strVal val="visible"/>
                                      </p:to>
                                    </p:set>
                                    <p:animEffect transition="in" filter="dissolve">
                                      <p:cBhvr>
                                        <p:cTn id="32" dur="500"/>
                                        <p:tgtEl>
                                          <p:spTgt spid="12302"/>
                                        </p:tgtEl>
                                      </p:cBhvr>
                                    </p:animEffect>
                                  </p:childTnLst>
                                </p:cTn>
                              </p:par>
                            </p:childTnLst>
                          </p:cTn>
                        </p:par>
                        <p:par>
                          <p:cTn id="33" fill="hold" nodeType="afterGroup">
                            <p:stCondLst>
                              <p:cond delay="5000"/>
                            </p:stCondLst>
                            <p:childTnLst>
                              <p:par>
                                <p:cTn id="34" presetID="9" presetClass="entr" presetSubtype="0" fill="hold" nodeType="afterEffect">
                                  <p:stCondLst>
                                    <p:cond delay="0"/>
                                  </p:stCondLst>
                                  <p:childTnLst>
                                    <p:set>
                                      <p:cBhvr>
                                        <p:cTn id="35" dur="1" fill="hold">
                                          <p:stCondLst>
                                            <p:cond delay="0"/>
                                          </p:stCondLst>
                                        </p:cTn>
                                        <p:tgtEl>
                                          <p:spTgt spid="12313"/>
                                        </p:tgtEl>
                                        <p:attrNameLst>
                                          <p:attrName>style.visibility</p:attrName>
                                        </p:attrNameLst>
                                      </p:cBhvr>
                                      <p:to>
                                        <p:strVal val="visible"/>
                                      </p:to>
                                    </p:set>
                                    <p:animEffect transition="in" filter="dissolve">
                                      <p:cBhvr>
                                        <p:cTn id="36" dur="500"/>
                                        <p:tgtEl>
                                          <p:spTgt spid="12313"/>
                                        </p:tgtEl>
                                      </p:cBhvr>
                                    </p:animEffect>
                                  </p:childTnLst>
                                </p:cTn>
                              </p:par>
                            </p:childTnLst>
                          </p:cTn>
                        </p:par>
                        <p:par>
                          <p:cTn id="37" fill="hold" nodeType="afterGroup">
                            <p:stCondLst>
                              <p:cond delay="5500"/>
                            </p:stCondLst>
                            <p:childTnLst>
                              <p:par>
                                <p:cTn id="38" presetID="9" presetClass="entr" presetSubtype="0" fill="hold" grpId="0" nodeType="afterEffect">
                                  <p:stCondLst>
                                    <p:cond delay="0"/>
                                  </p:stCondLst>
                                  <p:childTnLst>
                                    <p:set>
                                      <p:cBhvr>
                                        <p:cTn id="39" dur="1" fill="hold">
                                          <p:stCondLst>
                                            <p:cond delay="0"/>
                                          </p:stCondLst>
                                        </p:cTn>
                                        <p:tgtEl>
                                          <p:spTgt spid="12303"/>
                                        </p:tgtEl>
                                        <p:attrNameLst>
                                          <p:attrName>style.visibility</p:attrName>
                                        </p:attrNameLst>
                                      </p:cBhvr>
                                      <p:to>
                                        <p:strVal val="visible"/>
                                      </p:to>
                                    </p:set>
                                    <p:animEffect transition="in" filter="dissolve">
                                      <p:cBhvr>
                                        <p:cTn id="40" dur="500"/>
                                        <p:tgtEl>
                                          <p:spTgt spid="12303"/>
                                        </p:tgtEl>
                                      </p:cBhvr>
                                    </p:animEffect>
                                  </p:childTnLst>
                                </p:cTn>
                              </p:par>
                            </p:childTnLst>
                          </p:cTn>
                        </p:par>
                        <p:par>
                          <p:cTn id="41" fill="hold" nodeType="afterGroup">
                            <p:stCondLst>
                              <p:cond delay="6000"/>
                            </p:stCondLst>
                            <p:childTnLst>
                              <p:par>
                                <p:cTn id="42" presetID="9" presetClass="entr" presetSubtype="0" fill="hold" nodeType="afterEffect">
                                  <p:stCondLst>
                                    <p:cond delay="0"/>
                                  </p:stCondLst>
                                  <p:childTnLst>
                                    <p:set>
                                      <p:cBhvr>
                                        <p:cTn id="43" dur="1" fill="hold">
                                          <p:stCondLst>
                                            <p:cond delay="0"/>
                                          </p:stCondLst>
                                        </p:cTn>
                                        <p:tgtEl>
                                          <p:spTgt spid="12316"/>
                                        </p:tgtEl>
                                        <p:attrNameLst>
                                          <p:attrName>style.visibility</p:attrName>
                                        </p:attrNameLst>
                                      </p:cBhvr>
                                      <p:to>
                                        <p:strVal val="visible"/>
                                      </p:to>
                                    </p:set>
                                    <p:animEffect transition="in" filter="dissolve">
                                      <p:cBhvr>
                                        <p:cTn id="44" dur="500"/>
                                        <p:tgtEl>
                                          <p:spTgt spid="12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0" grpId="0" animBg="1"/>
      <p:bldP spid="12301" grpId="0" animBg="1"/>
      <p:bldP spid="12302" grpId="0" animBg="1"/>
      <p:bldP spid="1230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ъект 2"/>
          <p:cNvSpPr>
            <a:spLocks noGrp="1"/>
          </p:cNvSpPr>
          <p:nvPr>
            <p:ph idx="1"/>
          </p:nvPr>
        </p:nvSpPr>
        <p:spPr>
          <a:xfrm>
            <a:off x="1116013" y="2636838"/>
            <a:ext cx="4895850" cy="3606800"/>
          </a:xfrm>
        </p:spPr>
        <p:txBody>
          <a:bodyPr/>
          <a:lstStyle/>
          <a:p>
            <a:pPr marL="0" indent="0" eaLnBrk="1" hangingPunct="1">
              <a:buFont typeface="Symbol" pitchFamily="18" charset="2"/>
              <a:buNone/>
            </a:pPr>
            <a:r>
              <a:rPr lang="ru-RU" sz="2800" smtClean="0"/>
              <a:t>Любая мыслительная деятельность начинается с вопроса, который ставит перед собой человек, не имея готового ответа на него.</a:t>
            </a:r>
          </a:p>
        </p:txBody>
      </p:sp>
      <p:sp>
        <p:nvSpPr>
          <p:cNvPr id="2" name="Заголовок 1"/>
          <p:cNvSpPr>
            <a:spLocks noGrp="1"/>
          </p:cNvSpPr>
          <p:nvPr>
            <p:ph type="title"/>
          </p:nvPr>
        </p:nvSpPr>
        <p:spPr/>
        <p:txBody>
          <a:bodyPr rtlCol="0">
            <a:normAutofit/>
          </a:bodyPr>
          <a:lstStyle/>
          <a:p>
            <a:pPr marL="320040" indent="-320040" eaLnBrk="1" fontAlgn="auto" hangingPunct="1">
              <a:spcAft>
                <a:spcPts val="0"/>
              </a:spcAft>
              <a:buClr>
                <a:schemeClr val="accent6">
                  <a:lumMod val="75000"/>
                </a:schemeClr>
              </a:buClr>
              <a:defRPr/>
            </a:pPr>
            <a:endParaRPr lang="ru-RU" dirty="0"/>
          </a:p>
        </p:txBody>
      </p:sp>
      <p:pic>
        <p:nvPicPr>
          <p:cNvPr id="17412" name="Picture 4"/>
          <p:cNvPicPr>
            <a:picLocks noChangeAspect="1" noChangeArrowheads="1"/>
          </p:cNvPicPr>
          <p:nvPr/>
        </p:nvPicPr>
        <p:blipFill>
          <a:blip r:embed="rId2" cstate="print"/>
          <a:srcRect/>
          <a:stretch>
            <a:fillRect/>
          </a:stretch>
        </p:blipFill>
        <p:spPr bwMode="auto">
          <a:xfrm>
            <a:off x="6732588" y="1052513"/>
            <a:ext cx="1905000" cy="5191125"/>
          </a:xfrm>
          <a:prstGeom prst="rect">
            <a:avLst/>
          </a:prstGeom>
          <a:noFill/>
          <a:ln w="9525">
            <a:noFill/>
            <a:miter lim="800000"/>
            <a:headEnd/>
            <a:tailEnd/>
          </a:ln>
          <a:effectLst/>
        </p:spPr>
      </p:pic>
    </p:spTree>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Объект 2"/>
          <p:cNvSpPr>
            <a:spLocks noGrp="1"/>
          </p:cNvSpPr>
          <p:nvPr>
            <p:ph idx="1"/>
          </p:nvPr>
        </p:nvSpPr>
        <p:spPr/>
        <p:txBody>
          <a:bodyPr/>
          <a:lstStyle/>
          <a:p>
            <a:pPr eaLnBrk="1" hangingPunct="1"/>
            <a:r>
              <a:rPr lang="ru-RU" b="1" smtClean="0"/>
              <a:t>Логическое мышление</a:t>
            </a:r>
            <a:r>
              <a:rPr lang="ru-RU" smtClean="0"/>
              <a:t> – основа школьного образования, залог успешного понимания технических и гуманитарных дисциплин. </a:t>
            </a:r>
          </a:p>
          <a:p>
            <a:pPr eaLnBrk="1" hangingPunct="1"/>
            <a:endParaRPr lang="ru-RU" smtClean="0"/>
          </a:p>
        </p:txBody>
      </p:sp>
      <p:sp>
        <p:nvSpPr>
          <p:cNvPr id="2" name="Заголовок 1"/>
          <p:cNvSpPr>
            <a:spLocks noGrp="1"/>
          </p:cNvSpPr>
          <p:nvPr>
            <p:ph type="title"/>
          </p:nvPr>
        </p:nvSpPr>
        <p:spPr/>
        <p:txBody>
          <a:bodyPr rtlCol="0">
            <a:normAutofit/>
          </a:bodyPr>
          <a:lstStyle/>
          <a:p>
            <a:pPr marL="320040" indent="-320040" eaLnBrk="1" fontAlgn="auto" hangingPunct="1">
              <a:spcAft>
                <a:spcPts val="0"/>
              </a:spcAft>
              <a:buClr>
                <a:schemeClr val="accent6">
                  <a:lumMod val="75000"/>
                </a:schemeClr>
              </a:buClr>
              <a:defRPr/>
            </a:pPr>
            <a:r>
              <a:rPr lang="ru-RU" dirty="0" smtClean="0"/>
              <a:t>Логическое мышление</a:t>
            </a:r>
            <a:endParaRPr lang="ru-RU" dirty="0"/>
          </a:p>
        </p:txBody>
      </p:sp>
    </p:spTree>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Объект 1"/>
          <p:cNvSpPr>
            <a:spLocks noGrp="1"/>
          </p:cNvSpPr>
          <p:nvPr>
            <p:ph idx="1"/>
          </p:nvPr>
        </p:nvSpPr>
        <p:spPr/>
        <p:txBody>
          <a:bodyPr/>
          <a:lstStyle/>
          <a:p>
            <a:pPr eaLnBrk="1" hangingPunct="1"/>
            <a:endParaRPr lang="ru-RU" smtClean="0"/>
          </a:p>
        </p:txBody>
      </p:sp>
      <p:sp>
        <p:nvSpPr>
          <p:cNvPr id="19459" name="Заголовок 2"/>
          <p:cNvSpPr>
            <a:spLocks noGrp="1"/>
          </p:cNvSpPr>
          <p:nvPr>
            <p:ph type="title"/>
          </p:nvPr>
        </p:nvSpPr>
        <p:spPr/>
        <p:txBody>
          <a:bodyPr/>
          <a:lstStyle/>
          <a:p>
            <a:pPr eaLnBrk="1" hangingPunct="1"/>
            <a:r>
              <a:rPr lang="ru-RU" smtClean="0"/>
              <a:t>Развитие логического мышления в начальной школе</a:t>
            </a:r>
          </a:p>
        </p:txBody>
      </p:sp>
      <p:pic>
        <p:nvPicPr>
          <p:cNvPr id="19460" name="Picture 2"/>
          <p:cNvPicPr>
            <a:picLocks noChangeAspect="1" noChangeArrowheads="1"/>
          </p:cNvPicPr>
          <p:nvPr/>
        </p:nvPicPr>
        <p:blipFill>
          <a:blip r:embed="rId2" cstate="print"/>
          <a:srcRect/>
          <a:stretch>
            <a:fillRect/>
          </a:stretch>
        </p:blipFill>
        <p:spPr bwMode="auto">
          <a:xfrm>
            <a:off x="1908175" y="2549525"/>
            <a:ext cx="4967288" cy="3813175"/>
          </a:xfrm>
          <a:prstGeom prst="rect">
            <a:avLst/>
          </a:prstGeom>
          <a:noFill/>
          <a:ln w="9525">
            <a:noFill/>
            <a:miter lim="800000"/>
            <a:headEnd/>
            <a:tailEnd/>
          </a:ln>
          <a:effectLst/>
        </p:spPr>
      </p:pic>
    </p:spTree>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Объект 1"/>
          <p:cNvSpPr>
            <a:spLocks noGrp="1"/>
          </p:cNvSpPr>
          <p:nvPr>
            <p:ph idx="1"/>
          </p:nvPr>
        </p:nvSpPr>
        <p:spPr>
          <a:xfrm>
            <a:off x="871538" y="2133600"/>
            <a:ext cx="7877175" cy="4608513"/>
          </a:xfrm>
        </p:spPr>
        <p:txBody>
          <a:bodyPr/>
          <a:lstStyle/>
          <a:p>
            <a:pPr marL="0" indent="0" eaLnBrk="1" hangingPunct="1">
              <a:buFont typeface="Symbol" pitchFamily="18" charset="2"/>
              <a:buNone/>
            </a:pPr>
            <a:r>
              <a:rPr lang="ru-RU" sz="1800" smtClean="0"/>
              <a:t>Группа разбивается на пары. Партнер А задает вопросы партнеру В относительно его состояния, настроения. Необходимо добиться не менее трех положительных ответов. Например: </a:t>
            </a:r>
          </a:p>
          <a:p>
            <a:pPr marL="0" indent="0" eaLnBrk="1" hangingPunct="1">
              <a:buFont typeface="Symbol" pitchFamily="18" charset="2"/>
              <a:buNone/>
            </a:pPr>
            <a:r>
              <a:rPr lang="ru-RU" sz="1800" smtClean="0"/>
              <a:t>- Тебе грустно? </a:t>
            </a:r>
          </a:p>
          <a:p>
            <a:pPr marL="0" indent="0" eaLnBrk="1" hangingPunct="1">
              <a:buFont typeface="Symbol" pitchFamily="18" charset="2"/>
              <a:buNone/>
            </a:pPr>
            <a:r>
              <a:rPr lang="ru-RU" sz="1800" smtClean="0"/>
              <a:t>- Нет.</a:t>
            </a:r>
          </a:p>
          <a:p>
            <a:pPr marL="0" indent="0" eaLnBrk="1" hangingPunct="1">
              <a:buFont typeface="Symbol" pitchFamily="18" charset="2"/>
              <a:buNone/>
            </a:pPr>
            <a:r>
              <a:rPr lang="ru-RU" sz="1800" smtClean="0"/>
              <a:t> - Тебе весело? </a:t>
            </a:r>
          </a:p>
          <a:p>
            <a:pPr marL="0" indent="0" eaLnBrk="1" hangingPunct="1">
              <a:buFont typeface="Symbol" pitchFamily="18" charset="2"/>
              <a:buNone/>
            </a:pPr>
            <a:r>
              <a:rPr lang="ru-RU" sz="1800" smtClean="0"/>
              <a:t>- Да. </a:t>
            </a:r>
          </a:p>
          <a:p>
            <a:pPr marL="0" indent="0" eaLnBrk="1" hangingPunct="1">
              <a:buFont typeface="Symbol" pitchFamily="18" charset="2"/>
              <a:buNone/>
            </a:pPr>
            <a:r>
              <a:rPr lang="ru-RU" sz="1800" smtClean="0"/>
              <a:t>- Ты доволен, что мы играем? </a:t>
            </a:r>
          </a:p>
          <a:p>
            <a:pPr marL="0" indent="0" eaLnBrk="1" hangingPunct="1">
              <a:buFont typeface="Symbol" pitchFamily="18" charset="2"/>
              <a:buNone/>
            </a:pPr>
            <a:r>
              <a:rPr lang="ru-RU" sz="1800" smtClean="0"/>
              <a:t>- Да. </a:t>
            </a:r>
          </a:p>
          <a:p>
            <a:pPr marL="0" indent="0" eaLnBrk="1" hangingPunct="1">
              <a:buFont typeface="Symbol" pitchFamily="18" charset="2"/>
              <a:buNone/>
            </a:pPr>
            <a:r>
              <a:rPr lang="ru-RU" sz="1800" smtClean="0"/>
              <a:t>- Тебе нравится такая игра, когда тебя спрашивают? </a:t>
            </a:r>
          </a:p>
          <a:p>
            <a:pPr marL="0" indent="0" eaLnBrk="1" hangingPunct="1">
              <a:buFont typeface="Symbol" pitchFamily="18" charset="2"/>
              <a:buNone/>
            </a:pPr>
            <a:r>
              <a:rPr lang="ru-RU" sz="1800" smtClean="0"/>
              <a:t>- Да. </a:t>
            </a:r>
          </a:p>
          <a:p>
            <a:pPr marL="0" indent="0" eaLnBrk="1" hangingPunct="1">
              <a:buFont typeface="Symbol" pitchFamily="18" charset="2"/>
              <a:buNone/>
            </a:pPr>
            <a:r>
              <a:rPr lang="ru-RU" sz="1800" smtClean="0"/>
              <a:t>Партнеры А и В меняются ролями. </a:t>
            </a:r>
          </a:p>
          <a:p>
            <a:pPr marL="0" indent="0" eaLnBrk="1" hangingPunct="1">
              <a:buFont typeface="Symbol" pitchFamily="18" charset="2"/>
              <a:buNone/>
            </a:pPr>
            <a:r>
              <a:rPr lang="ru-RU" sz="1800" b="1" u="sng" smtClean="0"/>
              <a:t>Задание: </a:t>
            </a:r>
            <a:r>
              <a:rPr lang="ru-RU" sz="1800" smtClean="0"/>
              <a:t>обсудить процесс обмена и коррекции информации (запрос-ответ)</a:t>
            </a:r>
          </a:p>
        </p:txBody>
      </p:sp>
      <p:sp>
        <p:nvSpPr>
          <p:cNvPr id="20483" name="Заголовок 2"/>
          <p:cNvSpPr>
            <a:spLocks noGrp="1"/>
          </p:cNvSpPr>
          <p:nvPr>
            <p:ph type="title"/>
          </p:nvPr>
        </p:nvSpPr>
        <p:spPr/>
        <p:txBody>
          <a:bodyPr/>
          <a:lstStyle/>
          <a:p>
            <a:pPr eaLnBrk="1" hangingPunct="1"/>
            <a:r>
              <a:rPr lang="ru-RU" b="1" smtClean="0"/>
              <a:t>Я тебя понимаю (Три «Да»)</a:t>
            </a:r>
            <a:endParaRPr lang="ru-RU" smtClean="0"/>
          </a:p>
        </p:txBody>
      </p:sp>
    </p:spTree>
  </p:cSld>
  <p:clrMapOvr>
    <a:masterClrMapping/>
  </p:clrMapOvr>
  <p:transition spd="slow">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Объект 2"/>
          <p:cNvSpPr>
            <a:spLocks noGrp="1"/>
          </p:cNvSpPr>
          <p:nvPr>
            <p:ph idx="1"/>
          </p:nvPr>
        </p:nvSpPr>
        <p:spPr>
          <a:xfrm>
            <a:off x="323850" y="2757488"/>
            <a:ext cx="5464175" cy="3192462"/>
          </a:xfrm>
        </p:spPr>
        <p:txBody>
          <a:bodyPr/>
          <a:lstStyle/>
          <a:p>
            <a:pPr marL="0" indent="0" eaLnBrk="1" hangingPunct="1">
              <a:buFont typeface="Symbol" pitchFamily="18" charset="2"/>
              <a:buNone/>
            </a:pPr>
            <a:r>
              <a:rPr lang="ru-RU" smtClean="0"/>
              <a:t>Каждый день, когда карлик идет на работу, он спускается на первый этаж на лифте. Когда он возвращается с работы, он заходит в лифт, поднимается до седьмого этажа, а дальше идет к себе домой на 16-й этаж пешком. Почему?</a:t>
            </a:r>
          </a:p>
        </p:txBody>
      </p:sp>
      <p:sp>
        <p:nvSpPr>
          <p:cNvPr id="2" name="Заголовок 1"/>
          <p:cNvSpPr>
            <a:spLocks noGrp="1"/>
          </p:cNvSpPr>
          <p:nvPr>
            <p:ph type="title"/>
          </p:nvPr>
        </p:nvSpPr>
        <p:spPr/>
        <p:txBody>
          <a:bodyPr rtlCol="0">
            <a:normAutofit fontScale="90000"/>
          </a:bodyPr>
          <a:lstStyle/>
          <a:p>
            <a:pPr marL="320040" indent="-320040" eaLnBrk="1" fontAlgn="auto" hangingPunct="1">
              <a:spcAft>
                <a:spcPts val="0"/>
              </a:spcAft>
              <a:buClr>
                <a:schemeClr val="accent6">
                  <a:lumMod val="75000"/>
                </a:schemeClr>
              </a:buClr>
              <a:defRPr/>
            </a:pPr>
            <a:r>
              <a:rPr lang="ru-RU" dirty="0" smtClean="0"/>
              <a:t>«ДА-НЕТ» (интеллектуальный тренинг)</a:t>
            </a:r>
            <a:endParaRPr lang="ru-RU" dirty="0"/>
          </a:p>
        </p:txBody>
      </p:sp>
      <p:pic>
        <p:nvPicPr>
          <p:cNvPr id="12292" name="Picture 4"/>
          <p:cNvPicPr>
            <a:picLocks noChangeAspect="1" noChangeArrowheads="1"/>
          </p:cNvPicPr>
          <p:nvPr/>
        </p:nvPicPr>
        <p:blipFill>
          <a:blip r:embed="rId2" cstate="print"/>
          <a:srcRect l="34715" t="8096" r="10326"/>
          <a:stretch>
            <a:fillRect/>
          </a:stretch>
        </p:blipFill>
        <p:spPr bwMode="auto">
          <a:xfrm>
            <a:off x="5908675" y="2924175"/>
            <a:ext cx="2870200" cy="3027363"/>
          </a:xfrm>
          <a:prstGeom prst="rect">
            <a:avLst/>
          </a:prstGeom>
          <a:noFill/>
          <a:ln w="9525">
            <a:noFill/>
            <a:miter lim="800000"/>
            <a:headEnd/>
            <a:tailEnd/>
          </a:ln>
          <a:effec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nodeType="afterGroup">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290">
                                            <p:txEl>
                                              <p:pRg st="0" end="0"/>
                                            </p:txEl>
                                          </p:spTgt>
                                        </p:tgtEl>
                                        <p:attrNameLst>
                                          <p:attrName>style.visibility</p:attrName>
                                        </p:attrNameLst>
                                      </p:cBhvr>
                                      <p:to>
                                        <p:strVal val="visible"/>
                                      </p:to>
                                    </p:set>
                                    <p:anim calcmode="lin" valueType="num">
                                      <p:cBhvr additive="base">
                                        <p:cTn id="11" dur="500" fill="hold"/>
                                        <p:tgtEl>
                                          <p:spTgt spid="12290">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290">
                                            <p:txEl>
                                              <p:pRg st="0" end="0"/>
                                            </p:txEl>
                                          </p:spTgt>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1000"/>
                            </p:stCondLst>
                            <p:childTnLst>
                              <p:par>
                                <p:cTn id="14" presetID="16" presetClass="entr" presetSubtype="21" fill="hold" nodeType="afterEffect">
                                  <p:stCondLst>
                                    <p:cond delay="0"/>
                                  </p:stCondLst>
                                  <p:childTnLst>
                                    <p:set>
                                      <p:cBhvr>
                                        <p:cTn id="15" dur="1" fill="hold">
                                          <p:stCondLst>
                                            <p:cond delay="0"/>
                                          </p:stCondLst>
                                        </p:cTn>
                                        <p:tgtEl>
                                          <p:spTgt spid="12292"/>
                                        </p:tgtEl>
                                        <p:attrNameLst>
                                          <p:attrName>style.visibility</p:attrName>
                                        </p:attrNameLst>
                                      </p:cBhvr>
                                      <p:to>
                                        <p:strVal val="visible"/>
                                      </p:to>
                                    </p:set>
                                    <p:animEffect transition="in" filter="barn(inVertical)">
                                      <p:cBhvr>
                                        <p:cTn id="16" dur="5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ъект 1"/>
          <p:cNvSpPr>
            <a:spLocks noGrp="1"/>
          </p:cNvSpPr>
          <p:nvPr>
            <p:ph idx="1"/>
          </p:nvPr>
        </p:nvSpPr>
        <p:spPr/>
        <p:txBody>
          <a:bodyPr/>
          <a:lstStyle/>
          <a:p>
            <a:r>
              <a:rPr lang="ru-RU" sz="2000" b="1" smtClean="0"/>
              <a:t>целенаправленно искать информацию;</a:t>
            </a:r>
            <a:endParaRPr lang="ru-RU" sz="2000" smtClean="0"/>
          </a:p>
          <a:p>
            <a:r>
              <a:rPr lang="ru-RU" sz="2000" b="1" smtClean="0"/>
              <a:t>оптимально сужать область поиска;</a:t>
            </a:r>
            <a:endParaRPr lang="ru-RU" sz="2000" smtClean="0"/>
          </a:p>
          <a:p>
            <a:r>
              <a:rPr lang="ru-RU" sz="2000" b="1" smtClean="0"/>
              <a:t>работать с прямой и косвенной информацией; </a:t>
            </a:r>
            <a:endParaRPr lang="ru-RU" sz="2000" smtClean="0"/>
          </a:p>
          <a:p>
            <a:r>
              <a:rPr lang="ru-RU" sz="2000" b="1" smtClean="0"/>
              <a:t>использовать несущественные на первый взгляд данные (развитие интуиции);</a:t>
            </a:r>
            <a:endParaRPr lang="ru-RU" sz="2000" smtClean="0"/>
          </a:p>
          <a:p>
            <a:r>
              <a:rPr lang="ru-RU" sz="2000" b="1" smtClean="0"/>
              <a:t>осознавать одинаковую информационную ценность как положительных, так и отрицательных ответов;</a:t>
            </a:r>
            <a:endParaRPr lang="ru-RU" sz="2000" smtClean="0"/>
          </a:p>
          <a:p>
            <a:r>
              <a:rPr lang="ru-RU" sz="2000" b="1" smtClean="0"/>
              <a:t>грамотно ставить и формулировать вопросы;</a:t>
            </a:r>
            <a:endParaRPr lang="ru-RU" sz="2000" smtClean="0"/>
          </a:p>
          <a:p>
            <a:r>
              <a:rPr lang="ru-RU" sz="2000" b="1" smtClean="0"/>
              <a:t>элементам мозгового штурма.</a:t>
            </a:r>
            <a:endParaRPr lang="ru-RU" sz="2000" smtClean="0"/>
          </a:p>
          <a:p>
            <a:endParaRPr lang="ru-RU" smtClean="0"/>
          </a:p>
        </p:txBody>
      </p:sp>
      <p:sp>
        <p:nvSpPr>
          <p:cNvPr id="22531" name="Заголовок 2"/>
          <p:cNvSpPr>
            <a:spLocks noGrp="1"/>
          </p:cNvSpPr>
          <p:nvPr>
            <p:ph type="title"/>
          </p:nvPr>
        </p:nvSpPr>
        <p:spPr/>
        <p:txBody>
          <a:bodyPr/>
          <a:lstStyle/>
          <a:p>
            <a:endParaRPr lang="ru-RU" smtClean="0"/>
          </a:p>
        </p:txBody>
      </p:sp>
    </p:spTree>
  </p:cSld>
  <p:clrMapOvr>
    <a:masterClrMapping/>
  </p:clrMapOvr>
  <p:transition spd="slow">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Объект 2"/>
          <p:cNvSpPr>
            <a:spLocks noGrp="1"/>
          </p:cNvSpPr>
          <p:nvPr>
            <p:ph idx="1"/>
          </p:nvPr>
        </p:nvSpPr>
        <p:spPr>
          <a:xfrm>
            <a:off x="323850" y="2420938"/>
            <a:ext cx="4319588" cy="4032250"/>
          </a:xfrm>
        </p:spPr>
        <p:txBody>
          <a:bodyPr/>
          <a:lstStyle/>
          <a:p>
            <a:pPr marL="0" indent="0" eaLnBrk="1" hangingPunct="1">
              <a:buFont typeface="Symbol" pitchFamily="18" charset="2"/>
              <a:buNone/>
            </a:pPr>
            <a:r>
              <a:rPr lang="ru-RU" b="1" smtClean="0"/>
              <a:t>Человек вышел из комнаты, громко хлопнув дверью. Когда он вернулся, Клементина уже умерла. От чего умерла Клементина?</a:t>
            </a:r>
            <a:endParaRPr lang="ru-RU" smtClean="0"/>
          </a:p>
        </p:txBody>
      </p:sp>
      <p:sp>
        <p:nvSpPr>
          <p:cNvPr id="2" name="Заголовок 1"/>
          <p:cNvSpPr>
            <a:spLocks noGrp="1"/>
          </p:cNvSpPr>
          <p:nvPr>
            <p:ph type="title"/>
          </p:nvPr>
        </p:nvSpPr>
        <p:spPr/>
        <p:txBody>
          <a:bodyPr rtlCol="0">
            <a:normAutofit/>
          </a:bodyPr>
          <a:lstStyle/>
          <a:p>
            <a:pPr marL="320040" indent="-320040" eaLnBrk="1" fontAlgn="auto" hangingPunct="1">
              <a:spcAft>
                <a:spcPts val="0"/>
              </a:spcAft>
              <a:buClr>
                <a:schemeClr val="accent6">
                  <a:lumMod val="75000"/>
                </a:schemeClr>
              </a:buClr>
              <a:defRPr/>
            </a:pPr>
            <a:r>
              <a:rPr lang="ru-RU" dirty="0" smtClean="0"/>
              <a:t>Задачи с неполным условием</a:t>
            </a:r>
            <a:endParaRPr lang="ru-RU" dirty="0"/>
          </a:p>
        </p:txBody>
      </p:sp>
      <p:pic>
        <p:nvPicPr>
          <p:cNvPr id="13316" name="Picture 4"/>
          <p:cNvPicPr>
            <a:picLocks noChangeAspect="1" noChangeArrowheads="1"/>
          </p:cNvPicPr>
          <p:nvPr/>
        </p:nvPicPr>
        <p:blipFill>
          <a:blip r:embed="rId2" cstate="print"/>
          <a:srcRect l="15170" r="22169"/>
          <a:stretch>
            <a:fillRect/>
          </a:stretch>
        </p:blipFill>
        <p:spPr bwMode="auto">
          <a:xfrm>
            <a:off x="4643438" y="2420938"/>
            <a:ext cx="4238625" cy="3800475"/>
          </a:xfrm>
          <a:prstGeom prst="rect">
            <a:avLst/>
          </a:prstGeom>
          <a:noFill/>
          <a:ln w="9525">
            <a:noFill/>
            <a:miter lim="800000"/>
            <a:headEnd/>
            <a:tailEnd/>
          </a:ln>
          <a:effec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nodeType="afterGroup">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314">
                                            <p:txEl>
                                              <p:pRg st="0" end="0"/>
                                            </p:txEl>
                                          </p:spTgt>
                                        </p:tgtEl>
                                        <p:attrNameLst>
                                          <p:attrName>style.visibility</p:attrName>
                                        </p:attrNameLst>
                                      </p:cBhvr>
                                      <p:to>
                                        <p:strVal val="visible"/>
                                      </p:to>
                                    </p:set>
                                    <p:animEffect transition="in" filter="fade">
                                      <p:cBhvr>
                                        <p:cTn id="11" dur="1000"/>
                                        <p:tgtEl>
                                          <p:spTgt spid="13314">
                                            <p:txEl>
                                              <p:pRg st="0" end="0"/>
                                            </p:txEl>
                                          </p:spTgt>
                                        </p:tgtEl>
                                      </p:cBhvr>
                                    </p:animEffect>
                                    <p:anim calcmode="lin" valueType="num">
                                      <p:cBhvr>
                                        <p:cTn id="12" dur="1000" fill="hold"/>
                                        <p:tgtEl>
                                          <p:spTgt spid="13314">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33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2" presetClass="entr" presetSubtype="0" fill="hold" nodeType="clickEffect">
                                  <p:stCondLst>
                                    <p:cond delay="0"/>
                                  </p:stCondLst>
                                  <p:childTnLst>
                                    <p:set>
                                      <p:cBhvr>
                                        <p:cTn id="17" dur="1" fill="hold">
                                          <p:stCondLst>
                                            <p:cond delay="0"/>
                                          </p:stCondLst>
                                        </p:cTn>
                                        <p:tgtEl>
                                          <p:spTgt spid="13316"/>
                                        </p:tgtEl>
                                        <p:attrNameLst>
                                          <p:attrName>style.visibility</p:attrName>
                                        </p:attrNameLst>
                                      </p:cBhvr>
                                      <p:to>
                                        <p:strVal val="visible"/>
                                      </p:to>
                                    </p:set>
                                    <p:animEffect transition="in" filter="fade">
                                      <p:cBhvr>
                                        <p:cTn id="18" dur="1000"/>
                                        <p:tgtEl>
                                          <p:spTgt spid="13316"/>
                                        </p:tgtEl>
                                      </p:cBhvr>
                                    </p:animEffect>
                                    <p:anim calcmode="lin" valueType="num">
                                      <p:cBhvr>
                                        <p:cTn id="19" dur="1000" fill="hold"/>
                                        <p:tgtEl>
                                          <p:spTgt spid="13316"/>
                                        </p:tgtEl>
                                        <p:attrNameLst>
                                          <p:attrName>ppt_x</p:attrName>
                                        </p:attrNameLst>
                                      </p:cBhvr>
                                      <p:tavLst>
                                        <p:tav tm="0">
                                          <p:val>
                                            <p:strVal val="#ppt_x"/>
                                          </p:val>
                                        </p:tav>
                                        <p:tav tm="100000">
                                          <p:val>
                                            <p:strVal val="#ppt_x"/>
                                          </p:val>
                                        </p:tav>
                                      </p:tavLst>
                                    </p:anim>
                                    <p:anim calcmode="lin" valueType="num">
                                      <p:cBhvr>
                                        <p:cTn id="20" dur="1000" fill="hold"/>
                                        <p:tgtEl>
                                          <p:spTgt spid="133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Объект 2"/>
          <p:cNvSpPr>
            <a:spLocks noGrp="1"/>
          </p:cNvSpPr>
          <p:nvPr>
            <p:ph idx="1"/>
          </p:nvPr>
        </p:nvSpPr>
        <p:spPr>
          <a:xfrm>
            <a:off x="871538" y="2349500"/>
            <a:ext cx="7408862" cy="3776663"/>
          </a:xfrm>
        </p:spPr>
        <p:txBody>
          <a:bodyPr/>
          <a:lstStyle/>
          <a:p>
            <a:pPr eaLnBrk="1" hangingPunct="1"/>
            <a:r>
              <a:rPr lang="ru-RU" sz="1400" smtClean="0"/>
              <a:t>первая серия их вопросов связана с попыткой найти ответ "методом тыка", то есть идет попытка перебора, попытка угадать решение (более того, иногда это, естественно, удается, и потому полностью исключать этот способ из своего арсенала человек не должен - это тоже стоит ученикам честно сказать); </a:t>
            </a:r>
          </a:p>
          <a:p>
            <a:pPr eaLnBrk="1" hangingPunct="1"/>
            <a:r>
              <a:rPr lang="ru-RU" sz="1400" smtClean="0"/>
              <a:t>каждый ребенок слышит обычно только свой вопрос и ответ на него, абсолютно игнорируя информацию, идущую от вопросов и ответов на них его товарищей. По этой причине некоторые вопросы дублируются (на это стоит обратить внимание учеников);</a:t>
            </a:r>
          </a:p>
          <a:p>
            <a:pPr eaLnBrk="1" hangingPunct="1"/>
            <a:r>
              <a:rPr lang="ru-RU" sz="1400" smtClean="0"/>
              <a:t>очень часто часть условия задачи ребенок воспринимает по-своему или просто не принимает во внимание и задает вопрос, ответ на который непосредственно следует из условия и совсем не спрятан;</a:t>
            </a:r>
          </a:p>
          <a:p>
            <a:pPr eaLnBrk="1" hangingPunct="1"/>
            <a:r>
              <a:rPr lang="ru-RU" sz="1400" smtClean="0"/>
              <a:t>у некоторых ребят есть постоянная боязнь показаться глупым и задать какой-то "не тот вопрос" (этот психологический барьер легко преодолеть поощрением любых вопросов и нарочитой демонстрацией важности даже самых "глупых и бестолковых" - неожиданных вопросов и подчеркнутым вниманием к любой попытке активности в поиске)</a:t>
            </a:r>
          </a:p>
        </p:txBody>
      </p:sp>
      <p:sp>
        <p:nvSpPr>
          <p:cNvPr id="2" name="Заголовок 1"/>
          <p:cNvSpPr>
            <a:spLocks noGrp="1"/>
          </p:cNvSpPr>
          <p:nvPr>
            <p:ph type="title"/>
          </p:nvPr>
        </p:nvSpPr>
        <p:spPr/>
        <p:txBody>
          <a:bodyPr rtlCol="0">
            <a:normAutofit fontScale="90000"/>
          </a:bodyPr>
          <a:lstStyle/>
          <a:p>
            <a:pPr marL="320040" indent="-320040" eaLnBrk="1" fontAlgn="auto" hangingPunct="1">
              <a:spcAft>
                <a:spcPts val="0"/>
              </a:spcAft>
              <a:buClr>
                <a:schemeClr val="accent6">
                  <a:lumMod val="75000"/>
                </a:schemeClr>
              </a:buClr>
              <a:defRPr/>
            </a:pPr>
            <a:r>
              <a:rPr lang="ru-RU" dirty="0" smtClean="0"/>
              <a:t>Ошибки при решении логических задач</a:t>
            </a:r>
            <a:endParaRPr lang="ru-RU" dirty="0"/>
          </a:p>
        </p:txBody>
      </p:sp>
    </p:spTree>
  </p:cSld>
  <p:clrMapOvr>
    <a:masterClrMapping/>
  </p:clrMapOvr>
  <p:transition spd="slow">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ъект 2"/>
          <p:cNvSpPr>
            <a:spLocks noGrp="1"/>
          </p:cNvSpPr>
          <p:nvPr>
            <p:ph idx="1"/>
          </p:nvPr>
        </p:nvSpPr>
        <p:spPr/>
        <p:txBody>
          <a:bodyPr/>
          <a:lstStyle/>
          <a:p>
            <a:pPr marL="0" indent="0" eaLnBrk="1" hangingPunct="1">
              <a:buFont typeface="Symbol" pitchFamily="18" charset="2"/>
              <a:buNone/>
            </a:pPr>
            <a:r>
              <a:rPr lang="ru-RU" b="1" smtClean="0"/>
              <a:t>Обитательница водоема поймала деревянный предмет, после чего ее жизнь круто переменилась. Что произошло?</a:t>
            </a:r>
            <a:endParaRPr lang="ru-RU" smtClean="0"/>
          </a:p>
        </p:txBody>
      </p:sp>
      <p:sp>
        <p:nvSpPr>
          <p:cNvPr id="2" name="Заголовок 1"/>
          <p:cNvSpPr>
            <a:spLocks noGrp="1"/>
          </p:cNvSpPr>
          <p:nvPr>
            <p:ph type="title"/>
          </p:nvPr>
        </p:nvSpPr>
        <p:spPr/>
        <p:txBody>
          <a:bodyPr rtlCol="0">
            <a:normAutofit/>
          </a:bodyPr>
          <a:lstStyle/>
          <a:p>
            <a:pPr marL="320040" indent="-320040" eaLnBrk="1" fontAlgn="auto" hangingPunct="1">
              <a:spcAft>
                <a:spcPts val="0"/>
              </a:spcAft>
              <a:buClr>
                <a:schemeClr val="accent6">
                  <a:lumMod val="75000"/>
                </a:schemeClr>
              </a:buClr>
              <a:defRPr/>
            </a:pPr>
            <a:r>
              <a:rPr lang="ru-RU" dirty="0" smtClean="0"/>
              <a:t>Задачи-</a:t>
            </a:r>
            <a:r>
              <a:rPr lang="ru-RU" dirty="0" err="1" smtClean="0"/>
              <a:t>интренеры</a:t>
            </a:r>
            <a:endParaRPr lang="ru-RU" dirty="0"/>
          </a:p>
        </p:txBody>
      </p:sp>
      <p:pic>
        <p:nvPicPr>
          <p:cNvPr id="15365" name="Picture 5"/>
          <p:cNvPicPr>
            <a:picLocks noChangeAspect="1" noChangeArrowheads="1"/>
          </p:cNvPicPr>
          <p:nvPr/>
        </p:nvPicPr>
        <p:blipFill>
          <a:blip r:embed="rId2" cstate="print"/>
          <a:srcRect/>
          <a:stretch>
            <a:fillRect/>
          </a:stretch>
        </p:blipFill>
        <p:spPr bwMode="auto">
          <a:xfrm>
            <a:off x="3563938" y="3716338"/>
            <a:ext cx="4097337" cy="2828925"/>
          </a:xfrm>
          <a:prstGeom prst="rect">
            <a:avLst/>
          </a:prstGeom>
          <a:noFill/>
          <a:ln w="9525">
            <a:noFill/>
            <a:miter lim="800000"/>
            <a:headEnd/>
            <a:tailEnd/>
          </a:ln>
          <a:effec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nodeType="afterGroup">
                            <p:stCondLst>
                              <p:cond delay="1000"/>
                            </p:stCondLst>
                            <p:childTnLst>
                              <p:par>
                                <p:cTn id="12" presetID="53" presetClass="entr" presetSubtype="16" fill="hold" nodeType="afterEffect">
                                  <p:stCondLst>
                                    <p:cond delay="0"/>
                                  </p:stCondLst>
                                  <p:childTnLst>
                                    <p:set>
                                      <p:cBhvr>
                                        <p:cTn id="13" dur="1" fill="hold">
                                          <p:stCondLst>
                                            <p:cond delay="0"/>
                                          </p:stCondLst>
                                        </p:cTn>
                                        <p:tgtEl>
                                          <p:spTgt spid="15362">
                                            <p:txEl>
                                              <p:pRg st="0" end="0"/>
                                            </p:txEl>
                                          </p:spTgt>
                                        </p:tgtEl>
                                        <p:attrNameLst>
                                          <p:attrName>style.visibility</p:attrName>
                                        </p:attrNameLst>
                                      </p:cBhvr>
                                      <p:to>
                                        <p:strVal val="visible"/>
                                      </p:to>
                                    </p:set>
                                    <p:anim calcmode="lin" valueType="num">
                                      <p:cBhvr>
                                        <p:cTn id="14" dur="500" fill="hold"/>
                                        <p:tgtEl>
                                          <p:spTgt spid="15362">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5362">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15362">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6" presetClass="entr" presetSubtype="21" fill="hold" nodeType="clickEffect">
                                  <p:stCondLst>
                                    <p:cond delay="0"/>
                                  </p:stCondLst>
                                  <p:childTnLst>
                                    <p:set>
                                      <p:cBhvr>
                                        <p:cTn id="20" dur="1" fill="hold">
                                          <p:stCondLst>
                                            <p:cond delay="0"/>
                                          </p:stCondLst>
                                        </p:cTn>
                                        <p:tgtEl>
                                          <p:spTgt spid="15365"/>
                                        </p:tgtEl>
                                        <p:attrNameLst>
                                          <p:attrName>style.visibility</p:attrName>
                                        </p:attrNameLst>
                                      </p:cBhvr>
                                      <p:to>
                                        <p:strVal val="visible"/>
                                      </p:to>
                                    </p:set>
                                    <p:animEffect transition="in" filter="barn(inVertical)">
                                      <p:cBhvr>
                                        <p:cTn id="21" dur="5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850" y="2205038"/>
            <a:ext cx="8569325" cy="896937"/>
          </a:xfrm>
        </p:spPr>
        <p:txBody>
          <a:bodyPr/>
          <a:lstStyle/>
          <a:p>
            <a:pPr marL="0" indent="0" eaLnBrk="1" hangingPunct="1">
              <a:buFont typeface="Symbol" pitchFamily="18" charset="2"/>
              <a:buNone/>
            </a:pPr>
            <a:r>
              <a:rPr lang="ru-RU" b="1" smtClean="0"/>
              <a:t>Девочка играла с подругами и внезапно исчезла. Что произошло? </a:t>
            </a:r>
            <a:endParaRPr lang="ru-RU" smtClean="0"/>
          </a:p>
        </p:txBody>
      </p:sp>
      <p:sp>
        <p:nvSpPr>
          <p:cNvPr id="26627" name="Заголовок 2"/>
          <p:cNvSpPr>
            <a:spLocks noGrp="1"/>
          </p:cNvSpPr>
          <p:nvPr>
            <p:ph type="title"/>
          </p:nvPr>
        </p:nvSpPr>
        <p:spPr/>
        <p:txBody>
          <a:bodyPr/>
          <a:lstStyle/>
          <a:p>
            <a:pPr eaLnBrk="1" hangingPunct="1"/>
            <a:endParaRPr lang="ru-RU" smtClean="0"/>
          </a:p>
        </p:txBody>
      </p:sp>
      <p:pic>
        <p:nvPicPr>
          <p:cNvPr id="22530" name="Picture 2"/>
          <p:cNvPicPr>
            <a:picLocks noChangeAspect="1" noChangeArrowheads="1"/>
          </p:cNvPicPr>
          <p:nvPr/>
        </p:nvPicPr>
        <p:blipFill>
          <a:blip r:embed="rId2" cstate="print"/>
          <a:srcRect/>
          <a:stretch>
            <a:fillRect/>
          </a:stretch>
        </p:blipFill>
        <p:spPr bwMode="auto">
          <a:xfrm>
            <a:off x="1042988" y="3068638"/>
            <a:ext cx="3267075" cy="3429000"/>
          </a:xfrm>
          <a:prstGeom prst="rect">
            <a:avLst/>
          </a:prstGeom>
          <a:noFill/>
          <a:ln w="9525">
            <a:noFill/>
            <a:miter lim="800000"/>
            <a:headEnd/>
            <a:tailEnd/>
          </a:ln>
          <a:effectLst/>
        </p:spPr>
      </p:pic>
      <p:pic>
        <p:nvPicPr>
          <p:cNvPr id="22531" name="Picture 3"/>
          <p:cNvPicPr>
            <a:picLocks noChangeAspect="1" noChangeArrowheads="1"/>
          </p:cNvPicPr>
          <p:nvPr/>
        </p:nvPicPr>
        <p:blipFill>
          <a:blip r:embed="rId3" cstate="print"/>
          <a:srcRect/>
          <a:stretch>
            <a:fillRect/>
          </a:stretch>
        </p:blipFill>
        <p:spPr bwMode="auto">
          <a:xfrm>
            <a:off x="5148263" y="3052763"/>
            <a:ext cx="3100387" cy="3460750"/>
          </a:xfrm>
          <a:prstGeom prst="rect">
            <a:avLst/>
          </a:prstGeom>
          <a:noFill/>
          <a:ln w="9525">
            <a:noFill/>
            <a:miter lim="800000"/>
            <a:headEnd/>
            <a:tailEnd/>
          </a:ln>
          <a:effec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2530"/>
                                        </p:tgtEl>
                                        <p:attrNameLst>
                                          <p:attrName>style.visibility</p:attrName>
                                        </p:attrNameLst>
                                      </p:cBhvr>
                                      <p:to>
                                        <p:strVal val="visible"/>
                                      </p:to>
                                    </p:set>
                                    <p:anim calcmode="lin" valueType="num">
                                      <p:cBhvr additive="base">
                                        <p:cTn id="13" dur="500" fill="hold"/>
                                        <p:tgtEl>
                                          <p:spTgt spid="22530"/>
                                        </p:tgtEl>
                                        <p:attrNameLst>
                                          <p:attrName>ppt_x</p:attrName>
                                        </p:attrNameLst>
                                      </p:cBhvr>
                                      <p:tavLst>
                                        <p:tav tm="0">
                                          <p:val>
                                            <p:strVal val="#ppt_x"/>
                                          </p:val>
                                        </p:tav>
                                        <p:tav tm="100000">
                                          <p:val>
                                            <p:strVal val="#ppt_x"/>
                                          </p:val>
                                        </p:tav>
                                      </p:tavLst>
                                    </p:anim>
                                    <p:anim calcmode="lin" valueType="num">
                                      <p:cBhvr additive="base">
                                        <p:cTn id="14" dur="500" fill="hold"/>
                                        <p:tgtEl>
                                          <p:spTgt spid="2253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2531"/>
                                        </p:tgtEl>
                                        <p:attrNameLst>
                                          <p:attrName>style.visibility</p:attrName>
                                        </p:attrNameLst>
                                      </p:cBhvr>
                                      <p:to>
                                        <p:strVal val="visible"/>
                                      </p:to>
                                    </p:set>
                                    <p:anim calcmode="lin" valueType="num">
                                      <p:cBhvr additive="base">
                                        <p:cTn id="19" dur="500" fill="hold"/>
                                        <p:tgtEl>
                                          <p:spTgt spid="22531"/>
                                        </p:tgtEl>
                                        <p:attrNameLst>
                                          <p:attrName>ppt_x</p:attrName>
                                        </p:attrNameLst>
                                      </p:cBhvr>
                                      <p:tavLst>
                                        <p:tav tm="0">
                                          <p:val>
                                            <p:strVal val="#ppt_x"/>
                                          </p:val>
                                        </p:tav>
                                        <p:tav tm="100000">
                                          <p:val>
                                            <p:strVal val="#ppt_x"/>
                                          </p:val>
                                        </p:tav>
                                      </p:tavLst>
                                    </p:anim>
                                    <p:anim calcmode="lin" valueType="num">
                                      <p:cBhvr additive="base">
                                        <p:cTn id="20" dur="500" fill="hold"/>
                                        <p:tgtEl>
                                          <p:spTgt spid="225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0" indent="0" eaLnBrk="1" hangingPunct="1">
              <a:buFont typeface="Symbol" pitchFamily="18" charset="2"/>
              <a:buNone/>
            </a:pPr>
            <a:r>
              <a:rPr lang="ru-RU" b="1" smtClean="0"/>
              <a:t>Два друга направились в гости к третьему, в результате хозяин остался без дома. Почему? </a:t>
            </a:r>
            <a:endParaRPr lang="ru-RU" smtClean="0"/>
          </a:p>
          <a:p>
            <a:pPr marL="0" indent="0" eaLnBrk="1" hangingPunct="1">
              <a:buFont typeface="Symbol" pitchFamily="18" charset="2"/>
              <a:buNone/>
            </a:pPr>
            <a:endParaRPr lang="ru-RU" smtClean="0"/>
          </a:p>
        </p:txBody>
      </p:sp>
      <p:sp>
        <p:nvSpPr>
          <p:cNvPr id="27651" name="Заголовок 2"/>
          <p:cNvSpPr>
            <a:spLocks noGrp="1"/>
          </p:cNvSpPr>
          <p:nvPr>
            <p:ph type="title"/>
          </p:nvPr>
        </p:nvSpPr>
        <p:spPr/>
        <p:txBody>
          <a:bodyPr/>
          <a:lstStyle/>
          <a:p>
            <a:pPr eaLnBrk="1" hangingPunct="1"/>
            <a:endParaRPr lang="ru-RU" smtClean="0"/>
          </a:p>
        </p:txBody>
      </p:sp>
      <p:pic>
        <p:nvPicPr>
          <p:cNvPr id="23554" name="Picture 2"/>
          <p:cNvPicPr>
            <a:picLocks noChangeAspect="1" noChangeArrowheads="1"/>
          </p:cNvPicPr>
          <p:nvPr/>
        </p:nvPicPr>
        <p:blipFill>
          <a:blip r:embed="rId2" cstate="print"/>
          <a:srcRect/>
          <a:stretch>
            <a:fillRect/>
          </a:stretch>
        </p:blipFill>
        <p:spPr bwMode="auto">
          <a:xfrm>
            <a:off x="2667000" y="3789363"/>
            <a:ext cx="3355975" cy="2727325"/>
          </a:xfrm>
          <a:prstGeom prst="rect">
            <a:avLst/>
          </a:prstGeom>
          <a:noFill/>
          <a:ln w="9525">
            <a:noFill/>
            <a:miter lim="800000"/>
            <a:headEnd/>
            <a:tailEnd/>
          </a:ln>
          <a:effec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3554"/>
                                        </p:tgtEl>
                                        <p:attrNameLst>
                                          <p:attrName>style.visibility</p:attrName>
                                        </p:attrNameLst>
                                      </p:cBhvr>
                                      <p:to>
                                        <p:strVal val="visible"/>
                                      </p:to>
                                    </p:set>
                                    <p:anim calcmode="lin" valueType="num">
                                      <p:cBhvr additive="base">
                                        <p:cTn id="13" dur="500" fill="hold"/>
                                        <p:tgtEl>
                                          <p:spTgt spid="23554"/>
                                        </p:tgtEl>
                                        <p:attrNameLst>
                                          <p:attrName>ppt_x</p:attrName>
                                        </p:attrNameLst>
                                      </p:cBhvr>
                                      <p:tavLst>
                                        <p:tav tm="0">
                                          <p:val>
                                            <p:strVal val="#ppt_x"/>
                                          </p:val>
                                        </p:tav>
                                        <p:tav tm="100000">
                                          <p:val>
                                            <p:strVal val="#ppt_x"/>
                                          </p:val>
                                        </p:tav>
                                      </p:tavLst>
                                    </p:anim>
                                    <p:anim calcmode="lin" valueType="num">
                                      <p:cBhvr additive="base">
                                        <p:cTn id="14" dur="500" fill="hold"/>
                                        <p:tgtEl>
                                          <p:spTgt spid="235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427538" y="2754313"/>
            <a:ext cx="4608512" cy="4103687"/>
          </a:xfrm>
        </p:spPr>
        <p:txBody>
          <a:bodyPr/>
          <a:lstStyle/>
          <a:p>
            <a:pPr marL="0" indent="0" eaLnBrk="1" hangingPunct="1">
              <a:buFont typeface="Symbol" pitchFamily="18" charset="2"/>
              <a:buNone/>
            </a:pPr>
            <a:r>
              <a:rPr lang="ru-RU" b="1" smtClean="0"/>
              <a:t>Он очень трудолюбив. Работает от зари до зари. Он очень силен - мог бы быть рекордсменом по поднятию тяжестей. Но он не участвует в соревнованиях. Он ежедневно выполняет тяжелую физическую работу и не получает за это зарплату. Почему? </a:t>
            </a:r>
            <a:endParaRPr lang="ru-RU" smtClean="0"/>
          </a:p>
        </p:txBody>
      </p:sp>
      <p:sp>
        <p:nvSpPr>
          <p:cNvPr id="28675" name="Заголовок 2"/>
          <p:cNvSpPr>
            <a:spLocks noGrp="1"/>
          </p:cNvSpPr>
          <p:nvPr>
            <p:ph type="title"/>
          </p:nvPr>
        </p:nvSpPr>
        <p:spPr/>
        <p:txBody>
          <a:bodyPr/>
          <a:lstStyle/>
          <a:p>
            <a:pPr eaLnBrk="1" hangingPunct="1"/>
            <a:endParaRPr lang="ru-RU" smtClean="0"/>
          </a:p>
        </p:txBody>
      </p:sp>
      <p:pic>
        <p:nvPicPr>
          <p:cNvPr id="24578" name="Picture 2"/>
          <p:cNvPicPr>
            <a:picLocks noChangeAspect="1" noChangeArrowheads="1"/>
          </p:cNvPicPr>
          <p:nvPr/>
        </p:nvPicPr>
        <p:blipFill>
          <a:blip r:embed="rId2" cstate="print"/>
          <a:srcRect/>
          <a:stretch>
            <a:fillRect/>
          </a:stretch>
        </p:blipFill>
        <p:spPr bwMode="auto">
          <a:xfrm>
            <a:off x="611188" y="2781300"/>
            <a:ext cx="3762375" cy="3311525"/>
          </a:xfrm>
          <a:prstGeom prst="rect">
            <a:avLst/>
          </a:prstGeom>
          <a:noFill/>
          <a:ln w="9525">
            <a:noFill/>
            <a:miter lim="800000"/>
            <a:headEnd/>
            <a:tailEnd/>
          </a:ln>
          <a:effec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4578"/>
                                        </p:tgtEl>
                                        <p:attrNameLst>
                                          <p:attrName>style.visibility</p:attrName>
                                        </p:attrNameLst>
                                      </p:cBhvr>
                                      <p:to>
                                        <p:strVal val="visible"/>
                                      </p:to>
                                    </p:set>
                                    <p:anim calcmode="lin" valueType="num">
                                      <p:cBhvr additive="base">
                                        <p:cTn id="13" dur="500" fill="hold"/>
                                        <p:tgtEl>
                                          <p:spTgt spid="24578"/>
                                        </p:tgtEl>
                                        <p:attrNameLst>
                                          <p:attrName>ppt_x</p:attrName>
                                        </p:attrNameLst>
                                      </p:cBhvr>
                                      <p:tavLst>
                                        <p:tav tm="0">
                                          <p:val>
                                            <p:strVal val="#ppt_x"/>
                                          </p:val>
                                        </p:tav>
                                        <p:tav tm="100000">
                                          <p:val>
                                            <p:strVal val="#ppt_x"/>
                                          </p:val>
                                        </p:tav>
                                      </p:tavLst>
                                    </p:anim>
                                    <p:anim calcmode="lin" valueType="num">
                                      <p:cBhvr additive="base">
                                        <p:cTn id="14" dur="500" fill="hold"/>
                                        <p:tgtEl>
                                          <p:spTgt spid="245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ъект 1"/>
          <p:cNvSpPr>
            <a:spLocks noGrp="1"/>
          </p:cNvSpPr>
          <p:nvPr>
            <p:ph idx="1"/>
          </p:nvPr>
        </p:nvSpPr>
        <p:spPr/>
        <p:txBody>
          <a:bodyPr/>
          <a:lstStyle/>
          <a:p>
            <a:pPr eaLnBrk="1" hangingPunct="1"/>
            <a:endParaRPr lang="ru-RU" smtClean="0"/>
          </a:p>
        </p:txBody>
      </p:sp>
      <p:sp>
        <p:nvSpPr>
          <p:cNvPr id="29699" name="Заголовок 2"/>
          <p:cNvSpPr>
            <a:spLocks noGrp="1"/>
          </p:cNvSpPr>
          <p:nvPr>
            <p:ph type="title"/>
          </p:nvPr>
        </p:nvSpPr>
        <p:spPr/>
        <p:txBody>
          <a:bodyPr/>
          <a:lstStyle/>
          <a:p>
            <a:pPr eaLnBrk="1" hangingPunct="1"/>
            <a:r>
              <a:rPr lang="ru-RU" sz="4000" smtClean="0"/>
              <a:t>Развитие логического мышления в среднем и старшем звене</a:t>
            </a:r>
          </a:p>
        </p:txBody>
      </p:sp>
      <p:pic>
        <p:nvPicPr>
          <p:cNvPr id="29700" name="Picture 3"/>
          <p:cNvPicPr>
            <a:picLocks noChangeAspect="1" noChangeArrowheads="1"/>
          </p:cNvPicPr>
          <p:nvPr/>
        </p:nvPicPr>
        <p:blipFill>
          <a:blip r:embed="rId2" cstate="print"/>
          <a:srcRect/>
          <a:stretch>
            <a:fillRect/>
          </a:stretch>
        </p:blipFill>
        <p:spPr bwMode="auto">
          <a:xfrm>
            <a:off x="1763713" y="2565400"/>
            <a:ext cx="5524500" cy="3686175"/>
          </a:xfrm>
          <a:prstGeom prst="rect">
            <a:avLst/>
          </a:prstGeom>
          <a:noFill/>
          <a:ln w="9525">
            <a:noFill/>
            <a:miter lim="800000"/>
            <a:headEnd/>
            <a:tailEnd/>
          </a:ln>
          <a:effectLst/>
        </p:spPr>
      </p:pic>
    </p:spTree>
  </p:cSld>
  <p:clrMapOvr>
    <a:masterClrMapping/>
  </p:clrMapOvr>
  <p:transition spd="slow">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eaLnBrk="1" hangingPunct="1">
              <a:defRPr/>
            </a:pPr>
            <a:r>
              <a:rPr lang="ru-RU" dirty="0" smtClean="0"/>
              <a:t>Словесные (анаграммы и вербальные тесты);</a:t>
            </a:r>
          </a:p>
          <a:p>
            <a:pPr eaLnBrk="1" hangingPunct="1">
              <a:defRPr/>
            </a:pPr>
            <a:r>
              <a:rPr lang="ru-RU" dirty="0" smtClean="0"/>
              <a:t>Символико-графические;</a:t>
            </a:r>
          </a:p>
          <a:p>
            <a:pPr eaLnBrk="1" hangingPunct="1">
              <a:defRPr/>
            </a:pPr>
            <a:r>
              <a:rPr lang="ru-RU" dirty="0" smtClean="0"/>
              <a:t>Комбинированные.</a:t>
            </a:r>
          </a:p>
          <a:p>
            <a:pPr marL="0" indent="0" eaLnBrk="1" hangingPunct="1">
              <a:buFont typeface="Symbol" pitchFamily="18" charset="2"/>
              <a:buNone/>
              <a:defRPr/>
            </a:pPr>
            <a:endParaRPr lang="ru-RU" dirty="0"/>
          </a:p>
        </p:txBody>
      </p:sp>
      <p:sp>
        <p:nvSpPr>
          <p:cNvPr id="30723" name="Заголовок 2"/>
          <p:cNvSpPr>
            <a:spLocks noGrp="1"/>
          </p:cNvSpPr>
          <p:nvPr>
            <p:ph type="title"/>
          </p:nvPr>
        </p:nvSpPr>
        <p:spPr/>
        <p:txBody>
          <a:bodyPr/>
          <a:lstStyle/>
          <a:p>
            <a:pPr eaLnBrk="1" hangingPunct="1"/>
            <a:r>
              <a:rPr lang="ru-RU" smtClean="0"/>
              <a:t>Тесты</a:t>
            </a:r>
          </a:p>
        </p:txBody>
      </p:sp>
    </p:spTree>
  </p:cSld>
  <p:clrMapOvr>
    <a:masterClrMapping/>
  </p:clrMapOvr>
  <p:transition spd="slow">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0" indent="0" eaLnBrk="1" hangingPunct="1">
              <a:buFont typeface="Symbol" pitchFamily="18" charset="2"/>
              <a:buNone/>
              <a:defRPr/>
            </a:pPr>
            <a:r>
              <a:rPr lang="ru-RU" b="1" dirty="0" err="1" smtClean="0"/>
              <a:t>Нимотро</a:t>
            </a:r>
            <a:r>
              <a:rPr lang="ru-RU" b="1" dirty="0" smtClean="0"/>
              <a:t>, </a:t>
            </a:r>
            <a:r>
              <a:rPr lang="ru-RU" b="1" dirty="0" err="1" smtClean="0"/>
              <a:t>ансерк</a:t>
            </a:r>
            <a:r>
              <a:rPr lang="ru-RU" b="1" dirty="0" smtClean="0"/>
              <a:t>, </a:t>
            </a:r>
            <a:r>
              <a:rPr lang="ru-RU" b="1" dirty="0" err="1" smtClean="0"/>
              <a:t>чеврнисрете</a:t>
            </a:r>
            <a:r>
              <a:rPr lang="ru-RU" b="1" dirty="0" smtClean="0"/>
              <a:t>  </a:t>
            </a:r>
          </a:p>
          <a:p>
            <a:pPr marL="0" indent="0" eaLnBrk="1" hangingPunct="1">
              <a:buFont typeface="Symbol" pitchFamily="18" charset="2"/>
              <a:buNone/>
              <a:defRPr/>
            </a:pPr>
            <a:r>
              <a:rPr lang="ru-RU" dirty="0" smtClean="0"/>
              <a:t>(монитор, сканер, </a:t>
            </a:r>
            <a:r>
              <a:rPr lang="ru-RU" u="sng" dirty="0" smtClean="0"/>
              <a:t>винчестер</a:t>
            </a:r>
            <a:r>
              <a:rPr lang="ru-RU" dirty="0" smtClean="0"/>
              <a:t>). </a:t>
            </a:r>
          </a:p>
          <a:p>
            <a:pPr marL="0" indent="0" eaLnBrk="1" hangingPunct="1">
              <a:buFont typeface="Symbol" pitchFamily="18" charset="2"/>
              <a:buNone/>
              <a:defRPr/>
            </a:pPr>
            <a:r>
              <a:rPr lang="ru-RU" dirty="0" smtClean="0"/>
              <a:t>Задания:</a:t>
            </a:r>
          </a:p>
          <a:p>
            <a:pPr marL="457200" indent="-457200" eaLnBrk="1" hangingPunct="1">
              <a:buFont typeface="+mj-lt"/>
              <a:buAutoNum type="arabicPeriod"/>
              <a:defRPr/>
            </a:pPr>
            <a:r>
              <a:rPr lang="ru-RU" dirty="0" smtClean="0"/>
              <a:t>Решить анаграммы.</a:t>
            </a:r>
          </a:p>
          <a:p>
            <a:pPr marL="457200" indent="-457200" eaLnBrk="1" hangingPunct="1">
              <a:buFont typeface="+mj-lt"/>
              <a:buAutoNum type="arabicPeriod"/>
              <a:defRPr/>
            </a:pPr>
            <a:r>
              <a:rPr lang="ru-RU" dirty="0" smtClean="0"/>
              <a:t>Исключить лишнее слово.</a:t>
            </a:r>
          </a:p>
          <a:p>
            <a:pPr marL="0" indent="0" eaLnBrk="1" hangingPunct="1">
              <a:buFont typeface="Symbol" pitchFamily="18" charset="2"/>
              <a:buNone/>
              <a:defRPr/>
            </a:pPr>
            <a:endParaRPr lang="ru-RU" dirty="0"/>
          </a:p>
        </p:txBody>
      </p:sp>
      <p:sp>
        <p:nvSpPr>
          <p:cNvPr id="31747" name="Заголовок 2"/>
          <p:cNvSpPr>
            <a:spLocks noGrp="1"/>
          </p:cNvSpPr>
          <p:nvPr>
            <p:ph type="title"/>
          </p:nvPr>
        </p:nvSpPr>
        <p:spPr/>
        <p:txBody>
          <a:bodyPr/>
          <a:lstStyle/>
          <a:p>
            <a:pPr eaLnBrk="1" hangingPunct="1"/>
            <a:r>
              <a:rPr lang="ru-RU" smtClean="0"/>
              <a:t>Анаграммы</a:t>
            </a:r>
          </a:p>
        </p:txBody>
      </p:sp>
    </p:spTree>
  </p:cSld>
  <p:clrMapOvr>
    <a:masterClrMapping/>
  </p:clrMapOvr>
  <p:transition spd="slow">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Объект 1"/>
          <p:cNvSpPr>
            <a:spLocks noGrp="1"/>
          </p:cNvSpPr>
          <p:nvPr>
            <p:ph idx="1"/>
          </p:nvPr>
        </p:nvSpPr>
        <p:spPr/>
        <p:txBody>
          <a:bodyPr/>
          <a:lstStyle/>
          <a:p>
            <a:pPr marL="0" indent="0" eaLnBrk="1" hangingPunct="1">
              <a:buFont typeface="Symbol" pitchFamily="18" charset="2"/>
              <a:buNone/>
            </a:pPr>
            <a:r>
              <a:rPr lang="ru-RU" smtClean="0"/>
              <a:t>Найдите общее окончание для следующих слов.</a:t>
            </a:r>
          </a:p>
          <a:p>
            <a:pPr marL="0" indent="0" eaLnBrk="1" hangingPunct="1">
              <a:buFont typeface="Symbol" pitchFamily="18" charset="2"/>
              <a:buNone/>
            </a:pPr>
            <a:endParaRPr lang="ru-RU" smtClean="0"/>
          </a:p>
          <a:p>
            <a:pPr marL="0" indent="0" eaLnBrk="1" hangingPunct="1">
              <a:buFont typeface="Symbol" pitchFamily="18" charset="2"/>
              <a:buNone/>
            </a:pPr>
            <a:r>
              <a:rPr lang="ru-RU" smtClean="0"/>
              <a:t>Ма</a:t>
            </a:r>
          </a:p>
          <a:p>
            <a:pPr marL="0" indent="0" eaLnBrk="1" hangingPunct="1">
              <a:buFont typeface="Symbol" pitchFamily="18" charset="2"/>
              <a:buNone/>
            </a:pPr>
            <a:r>
              <a:rPr lang="ru-RU" smtClean="0"/>
              <a:t>Кру</a:t>
            </a:r>
          </a:p>
          <a:p>
            <a:pPr marL="0" indent="0" eaLnBrk="1" hangingPunct="1">
              <a:buFont typeface="Symbol" pitchFamily="18" charset="2"/>
              <a:buNone/>
            </a:pPr>
            <a:r>
              <a:rPr lang="ru-RU" smtClean="0"/>
              <a:t>Вер			(…. )</a:t>
            </a:r>
          </a:p>
          <a:p>
            <a:pPr marL="0" indent="0" eaLnBrk="1" hangingPunct="1">
              <a:buFont typeface="Symbol" pitchFamily="18" charset="2"/>
              <a:buNone/>
            </a:pPr>
            <a:r>
              <a:rPr lang="ru-RU" smtClean="0"/>
              <a:t>Стар</a:t>
            </a:r>
          </a:p>
          <a:p>
            <a:pPr marL="0" indent="0" eaLnBrk="1" hangingPunct="1">
              <a:buFont typeface="Symbol" pitchFamily="18" charset="2"/>
              <a:buNone/>
            </a:pPr>
            <a:r>
              <a:rPr lang="ru-RU" smtClean="0"/>
              <a:t>Горо</a:t>
            </a:r>
          </a:p>
          <a:p>
            <a:pPr marL="0" indent="0" eaLnBrk="1" hangingPunct="1">
              <a:buFont typeface="Symbol" pitchFamily="18" charset="2"/>
              <a:buNone/>
            </a:pPr>
            <a:r>
              <a:rPr lang="ru-RU" smtClean="0"/>
              <a:t>						(шина)</a:t>
            </a:r>
          </a:p>
          <a:p>
            <a:pPr marL="0" indent="0" eaLnBrk="1" hangingPunct="1">
              <a:buFont typeface="Symbol" pitchFamily="18" charset="2"/>
              <a:buNone/>
            </a:pPr>
            <a:endParaRPr lang="ru-RU" smtClean="0"/>
          </a:p>
          <a:p>
            <a:pPr marL="0" indent="0" eaLnBrk="1" hangingPunct="1">
              <a:buFont typeface="Symbol" pitchFamily="18" charset="2"/>
              <a:buNone/>
            </a:pPr>
            <a:endParaRPr lang="ru-RU" smtClean="0"/>
          </a:p>
          <a:p>
            <a:pPr marL="0" indent="0" eaLnBrk="1" hangingPunct="1">
              <a:buFont typeface="Symbol" pitchFamily="18" charset="2"/>
              <a:buNone/>
            </a:pPr>
            <a:endParaRPr lang="ru-RU" smtClean="0"/>
          </a:p>
        </p:txBody>
      </p:sp>
      <p:sp>
        <p:nvSpPr>
          <p:cNvPr id="32771" name="Заголовок 2"/>
          <p:cNvSpPr>
            <a:spLocks noGrp="1"/>
          </p:cNvSpPr>
          <p:nvPr>
            <p:ph type="title"/>
          </p:nvPr>
        </p:nvSpPr>
        <p:spPr/>
        <p:txBody>
          <a:bodyPr/>
          <a:lstStyle/>
          <a:p>
            <a:pPr eaLnBrk="1" hangingPunct="1"/>
            <a:r>
              <a:rPr lang="ru-RU" smtClean="0"/>
              <a:t>Вербальные тесты</a:t>
            </a:r>
          </a:p>
        </p:txBody>
      </p:sp>
      <p:cxnSp>
        <p:nvCxnSpPr>
          <p:cNvPr id="5" name="Прямая соединительная линия 4"/>
          <p:cNvCxnSpPr/>
          <p:nvPr/>
        </p:nvCxnSpPr>
        <p:spPr>
          <a:xfrm>
            <a:off x="1476375" y="3860800"/>
            <a:ext cx="2159000" cy="792163"/>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a:off x="1619250" y="4292600"/>
            <a:ext cx="2016125" cy="3603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a:off x="1476375" y="4652963"/>
            <a:ext cx="2159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flipV="1">
            <a:off x="1619250" y="4652963"/>
            <a:ext cx="2016125" cy="431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flipV="1">
            <a:off x="1619250" y="4652963"/>
            <a:ext cx="2016125" cy="93662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eaLnBrk="1" hangingPunct="1"/>
            <a:r>
              <a:rPr lang="ru-RU" smtClean="0"/>
              <a:t>Символико-графические тесты</a:t>
            </a:r>
          </a:p>
        </p:txBody>
      </p:sp>
      <p:pic>
        <p:nvPicPr>
          <p:cNvPr id="4" name="Picture 40" descr="Рисунок2"/>
          <p:cNvPicPr>
            <a:picLocks noGrp="1" noChangeAspect="1" noChangeArrowheads="1"/>
          </p:cNvPicPr>
          <p:nvPr>
            <p:ph idx="1"/>
          </p:nvPr>
        </p:nvPicPr>
        <p:blipFill>
          <a:blip r:embed="rId2" cstate="print"/>
          <a:srcRect/>
          <a:stretch>
            <a:fillRect/>
          </a:stretch>
        </p:blipFill>
        <p:spPr>
          <a:xfrm>
            <a:off x="5435600" y="2781300"/>
            <a:ext cx="3457575" cy="3451225"/>
          </a:xfrm>
          <a:noFill/>
        </p:spPr>
      </p:pic>
      <p:sp>
        <p:nvSpPr>
          <p:cNvPr id="5" name="Прямоугольник 4"/>
          <p:cNvSpPr/>
          <p:nvPr/>
        </p:nvSpPr>
        <p:spPr>
          <a:xfrm>
            <a:off x="539750" y="2492375"/>
            <a:ext cx="4895850" cy="1939925"/>
          </a:xfrm>
          <a:prstGeom prst="rect">
            <a:avLst/>
          </a:prstGeom>
        </p:spPr>
        <p:txBody>
          <a:bodyPr>
            <a:spAutoFit/>
          </a:bodyPr>
          <a:lstStyle/>
          <a:p>
            <a:pPr>
              <a:spcBef>
                <a:spcPct val="20000"/>
              </a:spcBef>
              <a:buClr>
                <a:schemeClr val="accent1"/>
              </a:buClr>
              <a:buSzPct val="100000"/>
              <a:defRPr/>
            </a:pPr>
            <a:r>
              <a:rPr lang="ru-RU" sz="2400" b="1" dirty="0">
                <a:solidFill>
                  <a:schemeClr val="tx2"/>
                </a:solidFill>
                <a:latin typeface="+mn-lt"/>
              </a:rPr>
              <a:t>Внимательно рассмотри таблицу. Определи закономерность, в соответствии с которой расположены фигурки «кошек». Дорисуй недостающую кошку. </a:t>
            </a:r>
          </a:p>
        </p:txBody>
      </p:sp>
      <p:sp>
        <p:nvSpPr>
          <p:cNvPr id="6" name="Прямоугольник 5"/>
          <p:cNvSpPr/>
          <p:nvPr/>
        </p:nvSpPr>
        <p:spPr>
          <a:xfrm>
            <a:off x="539750" y="4508500"/>
            <a:ext cx="4572000" cy="1323975"/>
          </a:xfrm>
          <a:prstGeom prst="rect">
            <a:avLst/>
          </a:prstGeom>
        </p:spPr>
        <p:txBody>
          <a:bodyPr>
            <a:spAutoFit/>
          </a:bodyPr>
          <a:lstStyle/>
          <a:p>
            <a:pPr>
              <a:spcBef>
                <a:spcPct val="20000"/>
              </a:spcBef>
              <a:buClr>
                <a:schemeClr val="accent1"/>
              </a:buClr>
              <a:buSzPct val="100000"/>
              <a:defRPr/>
            </a:pPr>
            <a:r>
              <a:rPr lang="ru-RU" sz="1600" b="1" dirty="0">
                <a:solidFill>
                  <a:schemeClr val="tx2"/>
                </a:solidFill>
                <a:latin typeface="+mn-lt"/>
              </a:rPr>
              <a:t>Ответ: туловище – квадратное; голова – круглая; усы – одинарные; направление усов – подняты вверх; уши – такие же, как и у всех кошек (треугольные); хвост – буквой </a:t>
            </a:r>
            <a:r>
              <a:rPr lang="en-US" sz="1600" b="1" dirty="0">
                <a:solidFill>
                  <a:schemeClr val="tx2"/>
                </a:solidFill>
                <a:latin typeface="+mn-lt"/>
              </a:rPr>
              <a:t>S</a:t>
            </a:r>
            <a:r>
              <a:rPr lang="ru-RU" sz="1600" b="1" dirty="0">
                <a:solidFill>
                  <a:schemeClr val="tx2"/>
                </a:solidFill>
                <a:latin typeface="+mn-lt"/>
              </a:rPr>
              <a:t> (повёрнут вправо).</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500"/>
                            </p:stCondLst>
                            <p:childTnLst>
                              <p:par>
                                <p:cTn id="16" presetID="42"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eaLnBrk="1" hangingPunct="1">
              <a:defRPr/>
            </a:pPr>
            <a:r>
              <a:rPr lang="ru-RU" b="1" i="1" dirty="0" smtClean="0">
                <a:solidFill>
                  <a:srgbClr val="7A2900"/>
                </a:solidFill>
                <a:latin typeface="Bookman Old Style" pitchFamily="18" charset="0"/>
              </a:rPr>
              <a:t>Вставьте пропущенное слово</a:t>
            </a:r>
          </a:p>
          <a:p>
            <a:pPr marL="0" indent="0" algn="ctr" eaLnBrk="1" hangingPunct="1">
              <a:buClr>
                <a:schemeClr val="folHlink"/>
              </a:buClr>
              <a:buSzPct val="90000"/>
              <a:buFont typeface="Symbol" pitchFamily="18" charset="2"/>
              <a:buNone/>
              <a:defRPr/>
            </a:pPr>
            <a:r>
              <a:rPr lang="ru-RU" b="1" dirty="0" smtClean="0">
                <a:solidFill>
                  <a:schemeClr val="tx1"/>
                </a:solidFill>
                <a:latin typeface="Bookman Old Style" pitchFamily="18" charset="0"/>
              </a:rPr>
              <a:t>Информатика</a:t>
            </a:r>
            <a:endParaRPr lang="ru-RU" b="1" dirty="0">
              <a:solidFill>
                <a:schemeClr val="tx1"/>
              </a:solidFill>
              <a:latin typeface="Bookman Old Style" pitchFamily="18" charset="0"/>
            </a:endParaRPr>
          </a:p>
          <a:p>
            <a:pPr marL="0" indent="0" algn="ctr" eaLnBrk="1" hangingPunct="1">
              <a:buClr>
                <a:schemeClr val="folHlink"/>
              </a:buClr>
              <a:buSzPct val="90000"/>
              <a:buFont typeface="Symbol" pitchFamily="18" charset="2"/>
              <a:buNone/>
              <a:defRPr/>
            </a:pPr>
            <a:r>
              <a:rPr lang="ru-RU" b="1" dirty="0" smtClean="0">
                <a:solidFill>
                  <a:schemeClr val="tx1"/>
                </a:solidFill>
                <a:latin typeface="Bookman Old Style" pitchFamily="18" charset="0"/>
              </a:rPr>
              <a:t>3 </a:t>
            </a:r>
            <a:r>
              <a:rPr lang="ru-RU" b="1" dirty="0">
                <a:solidFill>
                  <a:schemeClr val="tx1"/>
                </a:solidFill>
                <a:latin typeface="Bookman Old Style" pitchFamily="18" charset="0"/>
              </a:rPr>
              <a:t>≤ х </a:t>
            </a:r>
            <a:r>
              <a:rPr lang="en-US" b="1" dirty="0" smtClean="0">
                <a:solidFill>
                  <a:schemeClr val="tx1"/>
                </a:solidFill>
                <a:latin typeface="Bookman Old Style" pitchFamily="18" charset="0"/>
              </a:rPr>
              <a:t>≤</a:t>
            </a:r>
            <a:r>
              <a:rPr lang="ru-RU" b="1" dirty="0" smtClean="0">
                <a:solidFill>
                  <a:schemeClr val="tx1"/>
                </a:solidFill>
                <a:latin typeface="Bookman Old Style" pitchFamily="18" charset="0"/>
              </a:rPr>
              <a:t> 7</a:t>
            </a:r>
            <a:endParaRPr lang="ru-RU" b="1" dirty="0">
              <a:solidFill>
                <a:schemeClr val="tx1"/>
              </a:solidFill>
              <a:latin typeface="Bookman Old Style" pitchFamily="18" charset="0"/>
            </a:endParaRPr>
          </a:p>
          <a:p>
            <a:pPr marL="0" indent="0" algn="ctr" eaLnBrk="1" hangingPunct="1">
              <a:buClr>
                <a:schemeClr val="folHlink"/>
              </a:buClr>
              <a:buSzPct val="90000"/>
              <a:buFont typeface="Symbol" pitchFamily="18" charset="2"/>
              <a:buNone/>
              <a:defRPr/>
            </a:pPr>
            <a:r>
              <a:rPr lang="ru-RU" b="1" dirty="0" smtClean="0">
                <a:solidFill>
                  <a:schemeClr val="tx1"/>
                </a:solidFill>
                <a:latin typeface="Arial" charset="0"/>
              </a:rPr>
              <a:t>(Форма)</a:t>
            </a:r>
          </a:p>
          <a:p>
            <a:pPr marL="0" indent="0" algn="ctr" eaLnBrk="1" hangingPunct="1">
              <a:buClr>
                <a:schemeClr val="folHlink"/>
              </a:buClr>
              <a:buSzPct val="90000"/>
              <a:buFont typeface="Symbol" pitchFamily="18" charset="2"/>
              <a:buNone/>
              <a:defRPr/>
            </a:pPr>
            <a:endParaRPr lang="ru-RU" b="1" dirty="0">
              <a:solidFill>
                <a:schemeClr val="tx1"/>
              </a:solidFill>
              <a:latin typeface="Arial" charset="0"/>
            </a:endParaRPr>
          </a:p>
          <a:p>
            <a:pPr algn="just" eaLnBrk="1" hangingPunct="1">
              <a:buClr>
                <a:schemeClr val="folHlink"/>
              </a:buClr>
              <a:buSzPct val="90000"/>
              <a:defRPr/>
            </a:pPr>
            <a:r>
              <a:rPr lang="ru-RU" b="1" dirty="0" smtClean="0">
                <a:solidFill>
                  <a:schemeClr val="tx1"/>
                </a:solidFill>
                <a:latin typeface="Arial" charset="0"/>
              </a:rPr>
              <a:t>М_ _ _ _ _ _  Л (транспортное средство)</a:t>
            </a:r>
          </a:p>
          <a:p>
            <a:pPr marL="0" indent="0" algn="just" eaLnBrk="1" hangingPunct="1">
              <a:buClr>
                <a:schemeClr val="folHlink"/>
              </a:buClr>
              <a:buSzPct val="90000"/>
              <a:buFont typeface="Symbol" pitchFamily="18" charset="2"/>
              <a:buNone/>
              <a:defRPr/>
            </a:pPr>
            <a:r>
              <a:rPr lang="en-US" b="1" dirty="0" smtClean="0">
                <a:solidFill>
                  <a:schemeClr val="tx1"/>
                </a:solidFill>
                <a:latin typeface="Arial" charset="0"/>
              </a:rPr>
              <a:t>  </a:t>
            </a:r>
            <a:r>
              <a:rPr lang="ru-RU" b="1" dirty="0" smtClean="0">
                <a:solidFill>
                  <a:schemeClr val="tx1"/>
                </a:solidFill>
                <a:latin typeface="Arial" charset="0"/>
              </a:rPr>
              <a:t>	</a:t>
            </a:r>
            <a:r>
              <a:rPr lang="en-US" b="1" dirty="0" smtClean="0">
                <a:solidFill>
                  <a:schemeClr val="tx1"/>
                </a:solidFill>
                <a:latin typeface="Arial" charset="0"/>
              </a:rPr>
              <a:t>X ≥5 </a:t>
            </a:r>
            <a:r>
              <a:rPr lang="ru-RU" b="1" dirty="0" smtClean="0">
                <a:solidFill>
                  <a:schemeClr val="tx1"/>
                </a:solidFill>
                <a:latin typeface="Arial" charset="0"/>
              </a:rPr>
              <a:t>	</a:t>
            </a:r>
            <a:r>
              <a:rPr lang="en-US" b="1" dirty="0" smtClean="0">
                <a:solidFill>
                  <a:schemeClr val="tx1"/>
                </a:solidFill>
                <a:latin typeface="Arial" charset="0"/>
              </a:rPr>
              <a:t>(</a:t>
            </a:r>
            <a:r>
              <a:rPr lang="ru-RU" b="1" dirty="0" smtClean="0">
                <a:solidFill>
                  <a:schemeClr val="tx1"/>
                </a:solidFill>
                <a:latin typeface="Arial" charset="0"/>
              </a:rPr>
              <a:t>Цикл)</a:t>
            </a:r>
            <a:endParaRPr lang="ru-RU" b="1" dirty="0">
              <a:solidFill>
                <a:schemeClr val="tx1"/>
              </a:solidFill>
              <a:latin typeface="Arial" charset="0"/>
            </a:endParaRPr>
          </a:p>
          <a:p>
            <a:pPr marL="0" indent="0" eaLnBrk="1" hangingPunct="1">
              <a:buClr>
                <a:schemeClr val="folHlink"/>
              </a:buClr>
              <a:buSzPct val="90000"/>
              <a:buFont typeface="Symbol" pitchFamily="18" charset="2"/>
              <a:buNone/>
              <a:defRPr/>
            </a:pPr>
            <a:r>
              <a:rPr lang="ru-RU" b="1" dirty="0" smtClean="0">
                <a:solidFill>
                  <a:schemeClr val="tx1"/>
                </a:solidFill>
                <a:latin typeface="Bookman Old Style" pitchFamily="18" charset="0"/>
              </a:rPr>
              <a:t>   </a:t>
            </a:r>
            <a:endParaRPr lang="ru-RU" b="1" dirty="0">
              <a:solidFill>
                <a:schemeClr val="tx1"/>
              </a:solidFill>
              <a:latin typeface="Bookman Old Style" pitchFamily="18" charset="0"/>
            </a:endParaRPr>
          </a:p>
          <a:p>
            <a:pPr eaLnBrk="1" hangingPunct="1">
              <a:defRPr/>
            </a:pPr>
            <a:endParaRPr lang="ru-RU" dirty="0"/>
          </a:p>
        </p:txBody>
      </p:sp>
      <p:sp>
        <p:nvSpPr>
          <p:cNvPr id="34819" name="Заголовок 2"/>
          <p:cNvSpPr>
            <a:spLocks noGrp="1"/>
          </p:cNvSpPr>
          <p:nvPr>
            <p:ph type="title"/>
          </p:nvPr>
        </p:nvSpPr>
        <p:spPr/>
        <p:txBody>
          <a:bodyPr/>
          <a:lstStyle/>
          <a:p>
            <a:pPr eaLnBrk="1" hangingPunct="1"/>
            <a:r>
              <a:rPr lang="ru-RU" smtClean="0"/>
              <a:t>Комбинированные тесты</a:t>
            </a:r>
          </a:p>
        </p:txBody>
      </p:sp>
    </p:spTree>
  </p:cSld>
  <p:clrMapOvr>
    <a:masterClrMapping/>
  </p:clrMapOvr>
  <p:transition spd="slow">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ъект 2"/>
          <p:cNvSpPr>
            <a:spLocks noGrp="1"/>
          </p:cNvSpPr>
          <p:nvPr>
            <p:ph idx="1"/>
          </p:nvPr>
        </p:nvSpPr>
        <p:spPr>
          <a:xfrm>
            <a:off x="323850" y="2555875"/>
            <a:ext cx="4319588" cy="3843338"/>
          </a:xfrm>
        </p:spPr>
        <p:txBody>
          <a:bodyPr/>
          <a:lstStyle/>
          <a:p>
            <a:pPr marL="0" indent="0" eaLnBrk="1" hangingPunct="1">
              <a:buFont typeface="Symbol" pitchFamily="18" charset="2"/>
              <a:buNone/>
            </a:pPr>
            <a:r>
              <a:rPr lang="ru-RU" sz="2000" i="1" smtClean="0"/>
              <a:t>Поверхность пруда постепенно закрывается вырастающими в нем кувшинками. Кувшинки растут столь быстро, что за каждый день закрываемая ими площадь удваивается. Вся поверхность пруда закрылась за 30 дней. За сколько дней была закрыта кувшинками первая половина всей поверхности пруда?</a:t>
            </a:r>
            <a:endParaRPr lang="ru-RU" sz="2000" smtClean="0"/>
          </a:p>
          <a:p>
            <a:pPr marL="0" indent="0" eaLnBrk="1" hangingPunct="1">
              <a:buFont typeface="Symbol" pitchFamily="18" charset="2"/>
              <a:buNone/>
            </a:pPr>
            <a:endParaRPr lang="ru-RU" smtClean="0"/>
          </a:p>
        </p:txBody>
      </p:sp>
      <p:sp>
        <p:nvSpPr>
          <p:cNvPr id="2" name="Заголовок 1"/>
          <p:cNvSpPr>
            <a:spLocks noGrp="1"/>
          </p:cNvSpPr>
          <p:nvPr>
            <p:ph type="title"/>
          </p:nvPr>
        </p:nvSpPr>
        <p:spPr/>
        <p:txBody>
          <a:bodyPr rtlCol="0">
            <a:normAutofit/>
          </a:bodyPr>
          <a:lstStyle/>
          <a:p>
            <a:pPr marL="320040" indent="-320040" eaLnBrk="1" fontAlgn="auto" hangingPunct="1">
              <a:spcAft>
                <a:spcPts val="0"/>
              </a:spcAft>
              <a:buClr>
                <a:schemeClr val="accent6">
                  <a:lumMod val="75000"/>
                </a:schemeClr>
              </a:buClr>
              <a:defRPr/>
            </a:pPr>
            <a:r>
              <a:rPr lang="ru-RU" b="1" dirty="0"/>
              <a:t>Метод погружения</a:t>
            </a:r>
            <a:endParaRPr lang="ru-RU" dirty="0"/>
          </a:p>
        </p:txBody>
      </p:sp>
      <p:pic>
        <p:nvPicPr>
          <p:cNvPr id="35844" name="Picture 4"/>
          <p:cNvPicPr>
            <a:picLocks noChangeAspect="1" noChangeArrowheads="1"/>
          </p:cNvPicPr>
          <p:nvPr/>
        </p:nvPicPr>
        <p:blipFill>
          <a:blip r:embed="rId2" cstate="print"/>
          <a:srcRect/>
          <a:stretch>
            <a:fillRect/>
          </a:stretch>
        </p:blipFill>
        <p:spPr bwMode="auto">
          <a:xfrm>
            <a:off x="4787900" y="2565400"/>
            <a:ext cx="3954463" cy="2965450"/>
          </a:xfrm>
          <a:prstGeom prst="rect">
            <a:avLst/>
          </a:prstGeom>
          <a:noFill/>
          <a:ln w="9525">
            <a:noFill/>
            <a:miter lim="800000"/>
            <a:headEnd/>
            <a:tailEnd/>
          </a:ln>
          <a:effectLst/>
        </p:spPr>
      </p:pic>
    </p:spTree>
  </p:cSld>
  <p:clrMapOvr>
    <a:masterClrMapping/>
  </p:clrMapOvr>
  <p:transition spd="slow">
    <p:pull/>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Объект 1"/>
          <p:cNvSpPr>
            <a:spLocks noGrp="1"/>
          </p:cNvSpPr>
          <p:nvPr>
            <p:ph idx="1"/>
          </p:nvPr>
        </p:nvSpPr>
        <p:spPr>
          <a:xfrm>
            <a:off x="468313" y="2674938"/>
            <a:ext cx="4175125" cy="3451225"/>
          </a:xfrm>
        </p:spPr>
        <p:txBody>
          <a:bodyPr/>
          <a:lstStyle/>
          <a:p>
            <a:pPr marL="0" indent="0" eaLnBrk="1" hangingPunct="1">
              <a:buFont typeface="Symbol" pitchFamily="18" charset="2"/>
              <a:buNone/>
            </a:pPr>
            <a:r>
              <a:rPr lang="ru-RU" i="1" smtClean="0"/>
              <a:t>Одна библиотека переезжала в новое здание, однако средств на перевозку книг не было. И все же работники библиотеки нашли выход и перевезли книги практически бесплатно. Какой выход был найден?</a:t>
            </a:r>
            <a:endParaRPr lang="ru-RU" smtClean="0"/>
          </a:p>
          <a:p>
            <a:pPr marL="0" indent="0" eaLnBrk="1" hangingPunct="1">
              <a:buFont typeface="Symbol" pitchFamily="18" charset="2"/>
              <a:buNone/>
            </a:pPr>
            <a:endParaRPr lang="ru-RU" smtClean="0"/>
          </a:p>
        </p:txBody>
      </p:sp>
      <p:sp>
        <p:nvSpPr>
          <p:cNvPr id="36867" name="Заголовок 2"/>
          <p:cNvSpPr>
            <a:spLocks noGrp="1"/>
          </p:cNvSpPr>
          <p:nvPr>
            <p:ph type="title"/>
          </p:nvPr>
        </p:nvSpPr>
        <p:spPr/>
        <p:txBody>
          <a:bodyPr/>
          <a:lstStyle/>
          <a:p>
            <a:pPr eaLnBrk="1" hangingPunct="1"/>
            <a:r>
              <a:rPr lang="ru-RU" smtClean="0"/>
              <a:t>Метод введения дополнительных данных</a:t>
            </a:r>
          </a:p>
        </p:txBody>
      </p:sp>
      <p:pic>
        <p:nvPicPr>
          <p:cNvPr id="36868" name="Picture 3"/>
          <p:cNvPicPr>
            <a:picLocks noChangeAspect="1" noChangeArrowheads="1"/>
          </p:cNvPicPr>
          <p:nvPr/>
        </p:nvPicPr>
        <p:blipFill>
          <a:blip r:embed="rId2" cstate="print"/>
          <a:srcRect/>
          <a:stretch>
            <a:fillRect/>
          </a:stretch>
        </p:blipFill>
        <p:spPr bwMode="auto">
          <a:xfrm>
            <a:off x="4716463" y="2781300"/>
            <a:ext cx="3841750" cy="2887663"/>
          </a:xfrm>
          <a:prstGeom prst="rect">
            <a:avLst/>
          </a:prstGeom>
          <a:noFill/>
          <a:ln w="9525">
            <a:noFill/>
            <a:miter lim="800000"/>
            <a:headEnd/>
            <a:tailEnd/>
          </a:ln>
          <a:effectLst/>
        </p:spPr>
      </p:pic>
    </p:spTree>
  </p:cSld>
  <p:clrMapOvr>
    <a:masterClrMapping/>
  </p:clrMapOvr>
  <p:transition spd="slow">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ъект 1"/>
          <p:cNvSpPr>
            <a:spLocks noGrp="1"/>
          </p:cNvSpPr>
          <p:nvPr>
            <p:ph idx="1"/>
          </p:nvPr>
        </p:nvSpPr>
        <p:spPr>
          <a:xfrm>
            <a:off x="714375" y="2122488"/>
            <a:ext cx="7408863" cy="3451225"/>
          </a:xfrm>
        </p:spPr>
        <p:txBody>
          <a:bodyPr/>
          <a:lstStyle/>
          <a:p>
            <a:pPr marL="0" indent="0" eaLnBrk="1" hangingPunct="1">
              <a:buFont typeface="Symbol" pitchFamily="18" charset="2"/>
              <a:buNone/>
            </a:pPr>
            <a:r>
              <a:rPr lang="ru-RU" i="1" smtClean="0"/>
              <a:t>Кузнецу принесли 5 обрывков цепи, по 3 звена в каждом, и попросили соединить их в одну цепь. Кузнец задумался, как выполнить этот заказ проще. Сколько же звеньев нужно разъединить, а затем вновь соединить, чтобы все обрывки образовали одну цепь? Подумав, кузнец приступил к делу и сделал заказ. Какое простое решение нашел кузнец?</a:t>
            </a:r>
            <a:endParaRPr lang="ru-RU" smtClean="0"/>
          </a:p>
          <a:p>
            <a:pPr marL="0" indent="0" eaLnBrk="1" hangingPunct="1">
              <a:buFont typeface="Symbol" pitchFamily="18" charset="2"/>
              <a:buNone/>
            </a:pPr>
            <a:endParaRPr lang="ru-RU" smtClean="0"/>
          </a:p>
        </p:txBody>
      </p:sp>
      <p:sp>
        <p:nvSpPr>
          <p:cNvPr id="37891" name="Заголовок 2"/>
          <p:cNvSpPr>
            <a:spLocks noGrp="1"/>
          </p:cNvSpPr>
          <p:nvPr>
            <p:ph type="title"/>
          </p:nvPr>
        </p:nvSpPr>
        <p:spPr/>
        <p:txBody>
          <a:bodyPr/>
          <a:lstStyle/>
          <a:p>
            <a:pPr eaLnBrk="1" hangingPunct="1"/>
            <a:r>
              <a:rPr lang="ru-RU" smtClean="0"/>
              <a:t>Метод редукции</a:t>
            </a:r>
          </a:p>
        </p:txBody>
      </p:sp>
      <p:grpSp>
        <p:nvGrpSpPr>
          <p:cNvPr id="37892" name="Группа 43"/>
          <p:cNvGrpSpPr>
            <a:grpSpLocks/>
          </p:cNvGrpSpPr>
          <p:nvPr/>
        </p:nvGrpSpPr>
        <p:grpSpPr bwMode="auto">
          <a:xfrm>
            <a:off x="514350" y="4797425"/>
            <a:ext cx="8142288" cy="709613"/>
            <a:chOff x="636510" y="5259270"/>
            <a:chExt cx="8142732" cy="709929"/>
          </a:xfrm>
        </p:grpSpPr>
        <p:grpSp>
          <p:nvGrpSpPr>
            <p:cNvPr id="37913" name="Группа 6"/>
            <p:cNvGrpSpPr>
              <a:grpSpLocks/>
            </p:cNvGrpSpPr>
            <p:nvPr/>
          </p:nvGrpSpPr>
          <p:grpSpPr bwMode="auto">
            <a:xfrm>
              <a:off x="636510" y="5312806"/>
              <a:ext cx="1368152" cy="656393"/>
              <a:chOff x="611560" y="5796943"/>
              <a:chExt cx="2376264" cy="800409"/>
            </a:xfrm>
          </p:grpSpPr>
          <p:sp>
            <p:nvSpPr>
              <p:cNvPr id="4" name="Кольцо 3"/>
              <p:cNvSpPr/>
              <p:nvPr/>
            </p:nvSpPr>
            <p:spPr>
              <a:xfrm>
                <a:off x="611560" y="5805255"/>
                <a:ext cx="1009204" cy="792097"/>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5" name="Кольцо 4"/>
              <p:cNvSpPr/>
              <p:nvPr/>
            </p:nvSpPr>
            <p:spPr>
              <a:xfrm>
                <a:off x="1259547" y="5805255"/>
                <a:ext cx="1009204" cy="792097"/>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6" name="Кольцо 5"/>
              <p:cNvSpPr/>
              <p:nvPr/>
            </p:nvSpPr>
            <p:spPr>
              <a:xfrm>
                <a:off x="1979224" y="5797508"/>
                <a:ext cx="1009204" cy="792097"/>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grpSp>
        <p:grpSp>
          <p:nvGrpSpPr>
            <p:cNvPr id="37914" name="Группа 7"/>
            <p:cNvGrpSpPr>
              <a:grpSpLocks/>
            </p:cNvGrpSpPr>
            <p:nvPr/>
          </p:nvGrpSpPr>
          <p:grpSpPr bwMode="auto">
            <a:xfrm>
              <a:off x="2344404" y="5259270"/>
              <a:ext cx="1368152" cy="656393"/>
              <a:chOff x="611560" y="5796943"/>
              <a:chExt cx="2376264" cy="800409"/>
            </a:xfrm>
          </p:grpSpPr>
          <p:sp>
            <p:nvSpPr>
              <p:cNvPr id="9" name="Кольцо 8"/>
              <p:cNvSpPr/>
              <p:nvPr/>
            </p:nvSpPr>
            <p:spPr>
              <a:xfrm>
                <a:off x="612166" y="5804690"/>
                <a:ext cx="1009204" cy="792097"/>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10" name="Кольцо 9"/>
              <p:cNvSpPr/>
              <p:nvPr/>
            </p:nvSpPr>
            <p:spPr>
              <a:xfrm>
                <a:off x="1260153" y="5804690"/>
                <a:ext cx="1009204" cy="792097"/>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11" name="Кольцо 10"/>
              <p:cNvSpPr/>
              <p:nvPr/>
            </p:nvSpPr>
            <p:spPr>
              <a:xfrm>
                <a:off x="1979831" y="5796943"/>
                <a:ext cx="1009204" cy="792097"/>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grpSp>
        <p:grpSp>
          <p:nvGrpSpPr>
            <p:cNvPr id="37915" name="Группа 11"/>
            <p:cNvGrpSpPr>
              <a:grpSpLocks/>
            </p:cNvGrpSpPr>
            <p:nvPr/>
          </p:nvGrpSpPr>
          <p:grpSpPr bwMode="auto">
            <a:xfrm>
              <a:off x="4211960" y="5259270"/>
              <a:ext cx="1368152" cy="656393"/>
              <a:chOff x="611560" y="5796943"/>
              <a:chExt cx="2376264" cy="800409"/>
            </a:xfrm>
          </p:grpSpPr>
          <p:sp>
            <p:nvSpPr>
              <p:cNvPr id="13" name="Кольцо 12"/>
              <p:cNvSpPr/>
              <p:nvPr/>
            </p:nvSpPr>
            <p:spPr>
              <a:xfrm>
                <a:off x="611204" y="5804690"/>
                <a:ext cx="1009204" cy="792097"/>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14" name="Кольцо 13"/>
              <p:cNvSpPr/>
              <p:nvPr/>
            </p:nvSpPr>
            <p:spPr>
              <a:xfrm>
                <a:off x="1259191" y="5804690"/>
                <a:ext cx="1009204" cy="792097"/>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15" name="Кольцо 14"/>
              <p:cNvSpPr/>
              <p:nvPr/>
            </p:nvSpPr>
            <p:spPr>
              <a:xfrm>
                <a:off x="1978868" y="5796943"/>
                <a:ext cx="1009204" cy="792097"/>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grpSp>
        <p:grpSp>
          <p:nvGrpSpPr>
            <p:cNvPr id="37916" name="Группа 15"/>
            <p:cNvGrpSpPr>
              <a:grpSpLocks/>
            </p:cNvGrpSpPr>
            <p:nvPr/>
          </p:nvGrpSpPr>
          <p:grpSpPr bwMode="auto">
            <a:xfrm>
              <a:off x="5899382" y="5305982"/>
              <a:ext cx="1368152" cy="656393"/>
              <a:chOff x="611560" y="5796943"/>
              <a:chExt cx="2376264" cy="800409"/>
            </a:xfrm>
          </p:grpSpPr>
          <p:sp>
            <p:nvSpPr>
              <p:cNvPr id="17" name="Кольцо 16"/>
              <p:cNvSpPr/>
              <p:nvPr/>
            </p:nvSpPr>
            <p:spPr>
              <a:xfrm>
                <a:off x="611522" y="5803893"/>
                <a:ext cx="1009204" cy="794034"/>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18" name="Кольцо 17"/>
              <p:cNvSpPr/>
              <p:nvPr/>
            </p:nvSpPr>
            <p:spPr>
              <a:xfrm>
                <a:off x="1259507" y="5803893"/>
                <a:ext cx="1009204" cy="794034"/>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19" name="Кольцо 18"/>
              <p:cNvSpPr/>
              <p:nvPr/>
            </p:nvSpPr>
            <p:spPr>
              <a:xfrm>
                <a:off x="1979186" y="5796146"/>
                <a:ext cx="1009204" cy="794034"/>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grpSp>
        <p:grpSp>
          <p:nvGrpSpPr>
            <p:cNvPr id="37917" name="Группа 19"/>
            <p:cNvGrpSpPr>
              <a:grpSpLocks/>
            </p:cNvGrpSpPr>
            <p:nvPr/>
          </p:nvGrpSpPr>
          <p:grpSpPr bwMode="auto">
            <a:xfrm>
              <a:off x="7411090" y="5312806"/>
              <a:ext cx="1368152" cy="656393"/>
              <a:chOff x="611560" y="5796943"/>
              <a:chExt cx="2376264" cy="800409"/>
            </a:xfrm>
          </p:grpSpPr>
          <p:sp>
            <p:nvSpPr>
              <p:cNvPr id="21" name="Кольцо 20"/>
              <p:cNvSpPr/>
              <p:nvPr/>
            </p:nvSpPr>
            <p:spPr>
              <a:xfrm>
                <a:off x="610956" y="5805255"/>
                <a:ext cx="1009204" cy="792097"/>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22" name="Кольцо 21"/>
              <p:cNvSpPr/>
              <p:nvPr/>
            </p:nvSpPr>
            <p:spPr>
              <a:xfrm>
                <a:off x="1258941" y="5805255"/>
                <a:ext cx="1009204" cy="792097"/>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23" name="Кольцо 22"/>
              <p:cNvSpPr/>
              <p:nvPr/>
            </p:nvSpPr>
            <p:spPr>
              <a:xfrm>
                <a:off x="1978620" y="5797508"/>
                <a:ext cx="1009204" cy="792097"/>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grpSp>
      </p:grpSp>
      <p:grpSp>
        <p:nvGrpSpPr>
          <p:cNvPr id="45" name="Группа 44"/>
          <p:cNvGrpSpPr>
            <a:grpSpLocks/>
          </p:cNvGrpSpPr>
          <p:nvPr/>
        </p:nvGrpSpPr>
        <p:grpSpPr bwMode="auto">
          <a:xfrm>
            <a:off x="1301750" y="5876925"/>
            <a:ext cx="6308725" cy="681038"/>
            <a:chOff x="1477150" y="6082302"/>
            <a:chExt cx="6308725" cy="681192"/>
          </a:xfrm>
        </p:grpSpPr>
        <p:grpSp>
          <p:nvGrpSpPr>
            <p:cNvPr id="37894" name="Группа 23"/>
            <p:cNvGrpSpPr>
              <a:grpSpLocks/>
            </p:cNvGrpSpPr>
            <p:nvPr/>
          </p:nvGrpSpPr>
          <p:grpSpPr bwMode="auto">
            <a:xfrm>
              <a:off x="1477150" y="6093296"/>
              <a:ext cx="1368152" cy="656393"/>
              <a:chOff x="611560" y="5796943"/>
              <a:chExt cx="2376264" cy="800409"/>
            </a:xfrm>
          </p:grpSpPr>
          <p:sp>
            <p:nvSpPr>
              <p:cNvPr id="25" name="Кольцо 24"/>
              <p:cNvSpPr/>
              <p:nvPr/>
            </p:nvSpPr>
            <p:spPr>
              <a:xfrm>
                <a:off x="611560" y="5804836"/>
                <a:ext cx="1009149" cy="791922"/>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26" name="Кольцо 25"/>
              <p:cNvSpPr/>
              <p:nvPr/>
            </p:nvSpPr>
            <p:spPr>
              <a:xfrm>
                <a:off x="1259512" y="5804836"/>
                <a:ext cx="1009149" cy="791922"/>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27" name="Кольцо 26"/>
              <p:cNvSpPr/>
              <p:nvPr/>
            </p:nvSpPr>
            <p:spPr>
              <a:xfrm>
                <a:off x="1979149" y="5797091"/>
                <a:ext cx="1009149" cy="791922"/>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grpSp>
        <p:grpSp>
          <p:nvGrpSpPr>
            <p:cNvPr id="37895" name="Группа 27"/>
            <p:cNvGrpSpPr>
              <a:grpSpLocks/>
            </p:cNvGrpSpPr>
            <p:nvPr/>
          </p:nvGrpSpPr>
          <p:grpSpPr bwMode="auto">
            <a:xfrm>
              <a:off x="3216940" y="6107101"/>
              <a:ext cx="1368152" cy="656393"/>
              <a:chOff x="611560" y="5796943"/>
              <a:chExt cx="2376264" cy="800409"/>
            </a:xfrm>
          </p:grpSpPr>
          <p:sp>
            <p:nvSpPr>
              <p:cNvPr id="29" name="Кольцо 28"/>
              <p:cNvSpPr/>
              <p:nvPr/>
            </p:nvSpPr>
            <p:spPr>
              <a:xfrm>
                <a:off x="611751" y="5805428"/>
                <a:ext cx="1009149" cy="791924"/>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30" name="Кольцо 29"/>
              <p:cNvSpPr/>
              <p:nvPr/>
            </p:nvSpPr>
            <p:spPr>
              <a:xfrm>
                <a:off x="1259703" y="5805428"/>
                <a:ext cx="1009149" cy="791924"/>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31" name="Кольцо 30"/>
              <p:cNvSpPr/>
              <p:nvPr/>
            </p:nvSpPr>
            <p:spPr>
              <a:xfrm>
                <a:off x="1979341" y="5797683"/>
                <a:ext cx="1009149" cy="791924"/>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grpSp>
        <p:grpSp>
          <p:nvGrpSpPr>
            <p:cNvPr id="37896" name="Группа 31"/>
            <p:cNvGrpSpPr>
              <a:grpSpLocks/>
            </p:cNvGrpSpPr>
            <p:nvPr/>
          </p:nvGrpSpPr>
          <p:grpSpPr bwMode="auto">
            <a:xfrm>
              <a:off x="4856741" y="6096707"/>
              <a:ext cx="1368152" cy="656393"/>
              <a:chOff x="611560" y="5796943"/>
              <a:chExt cx="2376264" cy="800409"/>
            </a:xfrm>
          </p:grpSpPr>
          <p:sp>
            <p:nvSpPr>
              <p:cNvPr id="33" name="Кольцо 32"/>
              <p:cNvSpPr/>
              <p:nvPr/>
            </p:nvSpPr>
            <p:spPr>
              <a:xfrm>
                <a:off x="611902" y="5804549"/>
                <a:ext cx="1009149" cy="791922"/>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34" name="Кольцо 33"/>
              <p:cNvSpPr/>
              <p:nvPr/>
            </p:nvSpPr>
            <p:spPr>
              <a:xfrm>
                <a:off x="1259852" y="5804549"/>
                <a:ext cx="1009149" cy="791922"/>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35" name="Кольцо 34"/>
              <p:cNvSpPr/>
              <p:nvPr/>
            </p:nvSpPr>
            <p:spPr>
              <a:xfrm>
                <a:off x="1979492" y="5796804"/>
                <a:ext cx="1009149" cy="791922"/>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grpSp>
        <p:grpSp>
          <p:nvGrpSpPr>
            <p:cNvPr id="37897" name="Группа 35"/>
            <p:cNvGrpSpPr>
              <a:grpSpLocks/>
            </p:cNvGrpSpPr>
            <p:nvPr/>
          </p:nvGrpSpPr>
          <p:grpSpPr bwMode="auto">
            <a:xfrm>
              <a:off x="6417723" y="6082302"/>
              <a:ext cx="1368152" cy="656393"/>
              <a:chOff x="611560" y="5796943"/>
              <a:chExt cx="2376264" cy="800409"/>
            </a:xfrm>
          </p:grpSpPr>
          <p:sp>
            <p:nvSpPr>
              <p:cNvPr id="37" name="Кольцо 36"/>
              <p:cNvSpPr/>
              <p:nvPr/>
            </p:nvSpPr>
            <p:spPr>
              <a:xfrm>
                <a:off x="611086" y="5804688"/>
                <a:ext cx="1009149" cy="791924"/>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38" name="Кольцо 37"/>
              <p:cNvSpPr/>
              <p:nvPr/>
            </p:nvSpPr>
            <p:spPr>
              <a:xfrm>
                <a:off x="1259037" y="5804688"/>
                <a:ext cx="1009149" cy="791924"/>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39" name="Кольцо 38"/>
              <p:cNvSpPr/>
              <p:nvPr/>
            </p:nvSpPr>
            <p:spPr>
              <a:xfrm>
                <a:off x="1978675" y="5796943"/>
                <a:ext cx="1009149" cy="791924"/>
              </a:xfrm>
              <a:prstGeom prst="donut">
                <a:avLst>
                  <a:gd name="adj" fmla="val 951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grpSp>
        <p:sp>
          <p:nvSpPr>
            <p:cNvPr id="41" name="Кольцо 40"/>
            <p:cNvSpPr/>
            <p:nvPr/>
          </p:nvSpPr>
          <p:spPr>
            <a:xfrm>
              <a:off x="5899925" y="6110883"/>
              <a:ext cx="579438" cy="649435"/>
            </a:xfrm>
            <a:prstGeom prst="donut">
              <a:avLst>
                <a:gd name="adj" fmla="val 95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42" name="Кольцо 41"/>
            <p:cNvSpPr/>
            <p:nvPr/>
          </p:nvSpPr>
          <p:spPr>
            <a:xfrm>
              <a:off x="4418788" y="6110883"/>
              <a:ext cx="581025" cy="649435"/>
            </a:xfrm>
            <a:prstGeom prst="donut">
              <a:avLst>
                <a:gd name="adj" fmla="val 95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43" name="Кольцо 42"/>
            <p:cNvSpPr/>
            <p:nvPr/>
          </p:nvSpPr>
          <p:spPr>
            <a:xfrm>
              <a:off x="2716988" y="6093418"/>
              <a:ext cx="581025" cy="649434"/>
            </a:xfrm>
            <a:prstGeom prst="donut">
              <a:avLst>
                <a:gd name="adj" fmla="val 95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Объект 1"/>
          <p:cNvSpPr>
            <a:spLocks noGrp="1"/>
          </p:cNvSpPr>
          <p:nvPr>
            <p:ph idx="1"/>
          </p:nvPr>
        </p:nvSpPr>
        <p:spPr/>
        <p:txBody>
          <a:bodyPr/>
          <a:lstStyle/>
          <a:p>
            <a:pPr marL="0" indent="0" eaLnBrk="1" hangingPunct="1">
              <a:buFont typeface="Symbol" pitchFamily="18" charset="2"/>
              <a:buNone/>
            </a:pPr>
            <a:r>
              <a:rPr lang="ru-RU" smtClean="0"/>
              <a:t>Как двум пиратам поделить найденный клад поровну.</a:t>
            </a:r>
          </a:p>
        </p:txBody>
      </p:sp>
      <p:sp>
        <p:nvSpPr>
          <p:cNvPr id="38915" name="Заголовок 2"/>
          <p:cNvSpPr>
            <a:spLocks noGrp="1"/>
          </p:cNvSpPr>
          <p:nvPr>
            <p:ph type="title"/>
          </p:nvPr>
        </p:nvSpPr>
        <p:spPr/>
        <p:txBody>
          <a:bodyPr/>
          <a:lstStyle/>
          <a:p>
            <a:pPr eaLnBrk="1" hangingPunct="1"/>
            <a:r>
              <a:rPr lang="ru-RU" smtClean="0"/>
              <a:t>Метод поворота, метод сдвига</a:t>
            </a:r>
          </a:p>
        </p:txBody>
      </p:sp>
      <p:pic>
        <p:nvPicPr>
          <p:cNvPr id="38916" name="Picture 2"/>
          <p:cNvPicPr>
            <a:picLocks noChangeAspect="1" noChangeArrowheads="1"/>
          </p:cNvPicPr>
          <p:nvPr/>
        </p:nvPicPr>
        <p:blipFill>
          <a:blip r:embed="rId2" cstate="print"/>
          <a:srcRect/>
          <a:stretch>
            <a:fillRect/>
          </a:stretch>
        </p:blipFill>
        <p:spPr bwMode="auto">
          <a:xfrm>
            <a:off x="3276600" y="3141663"/>
            <a:ext cx="3333750" cy="3590925"/>
          </a:xfrm>
          <a:prstGeom prst="rect">
            <a:avLst/>
          </a:prstGeom>
          <a:noFill/>
          <a:ln w="9525">
            <a:noFill/>
            <a:miter lim="800000"/>
            <a:headEnd/>
            <a:tailEnd/>
          </a:ln>
          <a:effectLst/>
        </p:spPr>
      </p:pic>
    </p:spTree>
  </p:cSld>
  <p:clrMapOvr>
    <a:masterClrMapping/>
  </p:clrMapOvr>
  <p:transition spd="slow">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ъект 1"/>
          <p:cNvSpPr>
            <a:spLocks noGrp="1"/>
          </p:cNvSpPr>
          <p:nvPr>
            <p:ph idx="1"/>
          </p:nvPr>
        </p:nvSpPr>
        <p:spPr/>
        <p:txBody>
          <a:bodyPr/>
          <a:lstStyle/>
          <a:p>
            <a:pPr marL="0" indent="0" eaLnBrk="1" hangingPunct="1">
              <a:buFont typeface="Symbol" pitchFamily="18" charset="2"/>
              <a:buNone/>
            </a:pPr>
            <a:r>
              <a:rPr lang="ru-RU" i="1" smtClean="0"/>
              <a:t>Требуется поджарить 3 ломтика хлеба. На сковороде умещаются лишь два ломтика. На поджаривание ломтика с одной стороны требуется 1 мин. За какое кратчайшее время можно поджарить с двух сторон все 3 ломтика?</a:t>
            </a:r>
          </a:p>
          <a:p>
            <a:pPr marL="0" indent="0" eaLnBrk="1" hangingPunct="1">
              <a:buFont typeface="Symbol" pitchFamily="18" charset="2"/>
              <a:buNone/>
            </a:pPr>
            <a:r>
              <a:rPr lang="ru-RU" i="1" smtClean="0"/>
              <a:t>				 (3 мин)</a:t>
            </a:r>
            <a:endParaRPr lang="ru-RU" smtClean="0"/>
          </a:p>
          <a:p>
            <a:pPr marL="0" indent="0" eaLnBrk="1" hangingPunct="1">
              <a:buFont typeface="Symbol" pitchFamily="18" charset="2"/>
              <a:buNone/>
            </a:pPr>
            <a:endParaRPr lang="ru-RU" smtClean="0"/>
          </a:p>
        </p:txBody>
      </p:sp>
      <p:sp>
        <p:nvSpPr>
          <p:cNvPr id="39939" name="Заголовок 2"/>
          <p:cNvSpPr>
            <a:spLocks noGrp="1"/>
          </p:cNvSpPr>
          <p:nvPr>
            <p:ph type="title"/>
          </p:nvPr>
        </p:nvSpPr>
        <p:spPr>
          <a:xfrm>
            <a:off x="468313" y="620713"/>
            <a:ext cx="8229600" cy="1003300"/>
          </a:xfrm>
        </p:spPr>
        <p:txBody>
          <a:bodyPr/>
          <a:lstStyle/>
          <a:p>
            <a:pPr eaLnBrk="1" hangingPunct="1"/>
            <a:r>
              <a:rPr lang="ru-RU" sz="3600" b="1" smtClean="0"/>
              <a:t>Дискретный метод</a:t>
            </a:r>
            <a:br>
              <a:rPr lang="ru-RU" sz="3600" b="1" smtClean="0"/>
            </a:br>
            <a:r>
              <a:rPr lang="ru-RU" sz="3600" b="1" smtClean="0"/>
              <a:t>  Аналитический метод</a:t>
            </a:r>
            <a:r>
              <a:rPr lang="ru-RU" sz="3600" smtClean="0"/>
              <a:t/>
            </a:r>
            <a:br>
              <a:rPr lang="ru-RU" sz="3600" smtClean="0"/>
            </a:br>
            <a:endParaRPr lang="ru-RU" sz="3600" smtClean="0"/>
          </a:p>
        </p:txBody>
      </p:sp>
      <p:pic>
        <p:nvPicPr>
          <p:cNvPr id="39940" name="Picture 2"/>
          <p:cNvPicPr>
            <a:picLocks noChangeAspect="1" noChangeArrowheads="1"/>
          </p:cNvPicPr>
          <p:nvPr/>
        </p:nvPicPr>
        <p:blipFill>
          <a:blip r:embed="rId2" cstate="print"/>
          <a:srcRect/>
          <a:stretch>
            <a:fillRect/>
          </a:stretch>
        </p:blipFill>
        <p:spPr bwMode="auto">
          <a:xfrm>
            <a:off x="5724525" y="4292600"/>
            <a:ext cx="3284538" cy="2419350"/>
          </a:xfrm>
          <a:prstGeom prst="rect">
            <a:avLst/>
          </a:prstGeom>
          <a:noFill/>
          <a:ln w="9525">
            <a:noFill/>
            <a:miter lim="800000"/>
            <a:headEnd/>
            <a:tailEnd/>
          </a:ln>
          <a:effec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Объект 1"/>
          <p:cNvSpPr>
            <a:spLocks noGrp="1"/>
          </p:cNvSpPr>
          <p:nvPr>
            <p:ph idx="1"/>
          </p:nvPr>
        </p:nvSpPr>
        <p:spPr>
          <a:xfrm>
            <a:off x="755650" y="2708275"/>
            <a:ext cx="7408863" cy="3451225"/>
          </a:xfrm>
        </p:spPr>
        <p:txBody>
          <a:bodyPr/>
          <a:lstStyle/>
          <a:p>
            <a:pPr marL="0" indent="0" eaLnBrk="1" hangingPunct="1">
              <a:buFont typeface="Symbol" pitchFamily="18" charset="2"/>
              <a:buNone/>
            </a:pPr>
            <a:r>
              <a:rPr lang="ru-RU" i="1" smtClean="0"/>
              <a:t>Крокодил украл ребенка; он обещал отцу вернуть ребенка, если отец угадает – вернет ему крокодил ребенка или нет. Что должен сделать крокодил, если отец скажет, что крокодил не вернет ему ребенка?  </a:t>
            </a:r>
            <a:r>
              <a:rPr lang="ru-RU" b="1" i="1" smtClean="0"/>
              <a:t>(Дилемма крокодила).</a:t>
            </a:r>
            <a:endParaRPr lang="ru-RU" b="1" smtClean="0"/>
          </a:p>
        </p:txBody>
      </p:sp>
      <p:sp>
        <p:nvSpPr>
          <p:cNvPr id="40963" name="Заголовок 2"/>
          <p:cNvSpPr>
            <a:spLocks noGrp="1"/>
          </p:cNvSpPr>
          <p:nvPr>
            <p:ph type="title"/>
          </p:nvPr>
        </p:nvSpPr>
        <p:spPr/>
        <p:txBody>
          <a:bodyPr/>
          <a:lstStyle/>
          <a:p>
            <a:pPr eaLnBrk="1" hangingPunct="1"/>
            <a:r>
              <a:rPr lang="ru-RU" smtClean="0"/>
              <a:t>Парадоксы и софизмы</a:t>
            </a:r>
          </a:p>
        </p:txBody>
      </p:sp>
    </p:spTree>
  </p:cSld>
  <p:clrMapOvr>
    <a:masterClrMapping/>
  </p:clrMapOvr>
  <p:transition spd="slow">
    <p:pull/>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ъект 1"/>
          <p:cNvSpPr>
            <a:spLocks noGrp="1"/>
          </p:cNvSpPr>
          <p:nvPr>
            <p:ph idx="1"/>
          </p:nvPr>
        </p:nvSpPr>
        <p:spPr/>
        <p:txBody>
          <a:bodyPr/>
          <a:lstStyle/>
          <a:p>
            <a:pPr marL="0" indent="0" eaLnBrk="1" hangingPunct="1">
              <a:buFont typeface="Symbol" pitchFamily="18" charset="2"/>
              <a:buNone/>
            </a:pPr>
            <a:r>
              <a:rPr lang="ru-RU" i="1" smtClean="0"/>
              <a:t>То, что ты не потерял, ты имеешь; ты не потерял рога, следовательно, ты их имеешь. (Древний софизм «Рогатый»). </a:t>
            </a:r>
            <a:endParaRPr lang="ru-RU" smtClean="0"/>
          </a:p>
          <a:p>
            <a:pPr marL="0" indent="0" eaLnBrk="1" hangingPunct="1">
              <a:buFont typeface="Symbol" pitchFamily="18" charset="2"/>
              <a:buNone/>
            </a:pPr>
            <a:endParaRPr lang="ru-RU" smtClean="0"/>
          </a:p>
        </p:txBody>
      </p:sp>
      <p:sp>
        <p:nvSpPr>
          <p:cNvPr id="41987" name="Заголовок 2"/>
          <p:cNvSpPr>
            <a:spLocks noGrp="1"/>
          </p:cNvSpPr>
          <p:nvPr>
            <p:ph type="title"/>
          </p:nvPr>
        </p:nvSpPr>
        <p:spPr/>
        <p:txBody>
          <a:bodyPr/>
          <a:lstStyle/>
          <a:p>
            <a:pPr eaLnBrk="1" hangingPunct="1"/>
            <a:endParaRPr lang="ru-RU" smtClean="0"/>
          </a:p>
        </p:txBody>
      </p:sp>
    </p:spTree>
  </p:cSld>
  <p:clrMapOvr>
    <a:masterClrMapping/>
  </p:clrMapOvr>
  <p:transition spd="slow">
    <p:pull/>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Объект 2"/>
          <p:cNvSpPr>
            <a:spLocks noGrp="1"/>
          </p:cNvSpPr>
          <p:nvPr>
            <p:ph idx="1"/>
          </p:nvPr>
        </p:nvSpPr>
        <p:spPr/>
        <p:txBody>
          <a:bodyPr/>
          <a:lstStyle/>
          <a:p>
            <a:pPr marL="0" indent="0" eaLnBrk="1" hangingPunct="1">
              <a:buFont typeface="Symbol" pitchFamily="18" charset="2"/>
              <a:buNone/>
            </a:pPr>
            <a:r>
              <a:rPr lang="ru-RU" sz="2000" i="1" smtClean="0"/>
              <a:t>Классный руководитель пожаловался директору, что у него в классе появилась компания из 3-х учеников, один из которых всегда говорит правду, другой всегда лжет, а третий говорит через раз то ложь, то правду. Директор знает, что их зовут Коля, Саша и Миша, но не знает, кто из них правдив, а кто – нет. Однажды все трое прогуляли урок астрономии. Он вызвал всех троих в кабинет и поговорил с мальчиками. Коля сказал: «Я всегда прогуливаю астрономию. Не верьте тому, что скажет Саша». Саша сказал: «Это был мой первый прогул этого предмета». Миша сказал: «Все, что говорит Коля,- правда». Расположите первые буквы имен мальчиков в порядке: «говорит всегда правду», «всегда лжет», «говорит правду через раз». </a:t>
            </a:r>
            <a:endParaRPr lang="ru-RU" sz="2000" smtClean="0"/>
          </a:p>
          <a:p>
            <a:pPr marL="0" indent="0" eaLnBrk="1" hangingPunct="1">
              <a:buFont typeface="Symbol" pitchFamily="18" charset="2"/>
              <a:buNone/>
            </a:pPr>
            <a:endParaRPr lang="ru-RU" sz="2000" smtClean="0"/>
          </a:p>
        </p:txBody>
      </p:sp>
      <p:sp>
        <p:nvSpPr>
          <p:cNvPr id="2" name="Заголовок 1"/>
          <p:cNvSpPr>
            <a:spLocks noGrp="1"/>
          </p:cNvSpPr>
          <p:nvPr>
            <p:ph type="title"/>
          </p:nvPr>
        </p:nvSpPr>
        <p:spPr/>
        <p:txBody>
          <a:bodyPr rtlCol="0">
            <a:normAutofit/>
          </a:bodyPr>
          <a:lstStyle/>
          <a:p>
            <a:pPr marL="320040" indent="-320040" eaLnBrk="1" fontAlgn="auto" hangingPunct="1">
              <a:spcAft>
                <a:spcPts val="0"/>
              </a:spcAft>
              <a:buClr>
                <a:schemeClr val="accent6">
                  <a:lumMod val="75000"/>
                </a:schemeClr>
              </a:buClr>
              <a:defRPr/>
            </a:pPr>
            <a:r>
              <a:rPr lang="ru-RU" dirty="0" smtClean="0"/>
              <a:t>Задача из ЕГЭ</a:t>
            </a:r>
            <a:endParaRPr lang="ru-RU" dirty="0"/>
          </a:p>
        </p:txBody>
      </p:sp>
    </p:spTree>
  </p:cSld>
  <p:clrMapOvr>
    <a:masterClrMapping/>
  </p:clrMapOvr>
  <p:transition spd="slow">
    <p:pull/>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0" indent="0" eaLnBrk="1" hangingPunct="1">
              <a:buFont typeface="Symbol" pitchFamily="18" charset="2"/>
              <a:buNone/>
              <a:defRPr/>
            </a:pPr>
            <a:r>
              <a:rPr lang="ru-RU" sz="2000" dirty="0"/>
              <a:t>Необходимо:</a:t>
            </a:r>
          </a:p>
          <a:p>
            <a:pPr eaLnBrk="1" hangingPunct="1">
              <a:defRPr/>
            </a:pPr>
            <a:r>
              <a:rPr lang="ru-RU" sz="2000" dirty="0"/>
              <a:t>развивать умение проведения анализа действительности для построения информационно-логической модели;</a:t>
            </a:r>
          </a:p>
          <a:p>
            <a:pPr eaLnBrk="1" hangingPunct="1">
              <a:defRPr/>
            </a:pPr>
            <a:r>
              <a:rPr lang="ru-RU" sz="2000" dirty="0"/>
              <a:t>вырабатывать умение устанавливать логическую (причинно-следственную) связь между отдельными понятиями;</a:t>
            </a:r>
          </a:p>
          <a:p>
            <a:pPr eaLnBrk="1" hangingPunct="1">
              <a:defRPr/>
            </a:pPr>
            <a:r>
              <a:rPr lang="ru-RU" sz="2000" dirty="0"/>
              <a:t>совершенствовать интеллектуальные и речевые </a:t>
            </a:r>
            <a:r>
              <a:rPr lang="ru-RU" sz="2000"/>
              <a:t>умения </a:t>
            </a:r>
            <a:r>
              <a:rPr lang="ru-RU" sz="2000" smtClean="0"/>
              <a:t>учащихся;</a:t>
            </a:r>
            <a:endParaRPr lang="ru-RU" sz="2000" dirty="0"/>
          </a:p>
          <a:p>
            <a:pPr eaLnBrk="1" hangingPunct="1">
              <a:defRPr/>
            </a:pPr>
            <a:r>
              <a:rPr lang="ru-RU" sz="2000" dirty="0"/>
              <a:t>использование в учебном процессе задач на сообразительность, задач-шуток, математических ребусов.</a:t>
            </a:r>
            <a:r>
              <a:rPr lang="ru-RU" sz="2000" b="1" dirty="0"/>
              <a:t>  </a:t>
            </a:r>
            <a:endParaRPr lang="ru-RU" sz="2000" dirty="0"/>
          </a:p>
          <a:p>
            <a:pPr marL="0" indent="0" eaLnBrk="1" hangingPunct="1">
              <a:buFont typeface="Symbol" pitchFamily="18" charset="2"/>
              <a:buNone/>
              <a:defRPr/>
            </a:pPr>
            <a:endParaRPr lang="ru-RU" dirty="0"/>
          </a:p>
        </p:txBody>
      </p:sp>
      <p:sp>
        <p:nvSpPr>
          <p:cNvPr id="44035" name="Заголовок 2"/>
          <p:cNvSpPr>
            <a:spLocks noGrp="1"/>
          </p:cNvSpPr>
          <p:nvPr>
            <p:ph type="title"/>
          </p:nvPr>
        </p:nvSpPr>
        <p:spPr/>
        <p:txBody>
          <a:bodyPr/>
          <a:lstStyle/>
          <a:p>
            <a:pPr eaLnBrk="1" hangingPunct="1"/>
            <a:r>
              <a:rPr lang="ru-RU" smtClean="0"/>
              <a:t>Заключение</a:t>
            </a:r>
          </a:p>
        </p:txBody>
      </p:sp>
    </p:spTree>
  </p:cSld>
  <p:clrMapOvr>
    <a:masterClrMapping/>
  </p:clrMapOvr>
  <p:transition spd="slow">
    <p:pull/>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eaLnBrk="1" hangingPunct="1">
              <a:defRPr/>
            </a:pPr>
            <a:r>
              <a:rPr lang="ru-RU" dirty="0" smtClean="0"/>
              <a:t>- </a:t>
            </a:r>
            <a:r>
              <a:rPr lang="ru-RU" dirty="0"/>
              <a:t>Прекрасно! - промолвил Рудин.</a:t>
            </a:r>
          </a:p>
          <a:p>
            <a:pPr eaLnBrk="1" hangingPunct="1">
              <a:defRPr/>
            </a:pPr>
            <a:r>
              <a:rPr lang="ru-RU" dirty="0"/>
              <a:t>- Стало быть, по-вашему, убеждений нет?</a:t>
            </a:r>
          </a:p>
          <a:p>
            <a:pPr eaLnBrk="1" hangingPunct="1">
              <a:defRPr/>
            </a:pPr>
            <a:r>
              <a:rPr lang="ru-RU" dirty="0"/>
              <a:t>- Нет, не существует.</a:t>
            </a:r>
          </a:p>
          <a:p>
            <a:pPr eaLnBrk="1" hangingPunct="1">
              <a:defRPr/>
            </a:pPr>
            <a:r>
              <a:rPr lang="ru-RU" dirty="0"/>
              <a:t>- Это ваше убеждение?</a:t>
            </a:r>
          </a:p>
          <a:p>
            <a:pPr eaLnBrk="1" hangingPunct="1">
              <a:defRPr/>
            </a:pPr>
            <a:r>
              <a:rPr lang="ru-RU" dirty="0"/>
              <a:t>- Да</a:t>
            </a:r>
            <a:r>
              <a:rPr lang="ru-RU" dirty="0" smtClean="0"/>
              <a:t>.</a:t>
            </a:r>
            <a:r>
              <a:rPr lang="ru-RU" dirty="0"/>
              <a:t> </a:t>
            </a:r>
            <a:endParaRPr lang="ru-RU" dirty="0" smtClean="0"/>
          </a:p>
          <a:p>
            <a:pPr marL="0" indent="0" eaLnBrk="1" hangingPunct="1">
              <a:buFont typeface="Symbol" pitchFamily="18" charset="2"/>
              <a:buNone/>
              <a:defRPr/>
            </a:pPr>
            <a:r>
              <a:rPr lang="ru-RU" dirty="0" smtClean="0"/>
              <a:t>		Из романа </a:t>
            </a:r>
            <a:r>
              <a:rPr lang="ru-RU" dirty="0"/>
              <a:t>И.С. Тургенева «Рудин» </a:t>
            </a:r>
            <a:r>
              <a:rPr lang="ru-RU" dirty="0" smtClean="0"/>
              <a:t>				диалог </a:t>
            </a:r>
            <a:r>
              <a:rPr lang="ru-RU" dirty="0"/>
              <a:t>Рудина и </a:t>
            </a:r>
            <a:r>
              <a:rPr lang="ru-RU" dirty="0" err="1" smtClean="0"/>
              <a:t>Пегасова</a:t>
            </a:r>
            <a:endParaRPr lang="ru-RU" dirty="0"/>
          </a:p>
          <a:p>
            <a:pPr eaLnBrk="1" hangingPunct="1">
              <a:defRPr/>
            </a:pPr>
            <a:endParaRPr lang="ru-RU" dirty="0"/>
          </a:p>
          <a:p>
            <a:pPr marL="0" indent="0" eaLnBrk="1" hangingPunct="1">
              <a:buFont typeface="Symbol" pitchFamily="18" charset="2"/>
              <a:buNone/>
              <a:defRPr/>
            </a:pPr>
            <a:endParaRPr lang="ru-RU" dirty="0"/>
          </a:p>
        </p:txBody>
      </p:sp>
      <p:sp>
        <p:nvSpPr>
          <p:cNvPr id="45059" name="Заголовок 2"/>
          <p:cNvSpPr>
            <a:spLocks noGrp="1"/>
          </p:cNvSpPr>
          <p:nvPr>
            <p:ph type="title"/>
          </p:nvPr>
        </p:nvSpPr>
        <p:spPr/>
        <p:txBody>
          <a:bodyPr/>
          <a:lstStyle/>
          <a:p>
            <a:pPr eaLnBrk="1" hangingPunct="1"/>
            <a:r>
              <a:rPr lang="ru-RU" smtClean="0"/>
              <a:t>Эпилог</a:t>
            </a:r>
          </a:p>
        </p:txBody>
      </p:sp>
      <p:pic>
        <p:nvPicPr>
          <p:cNvPr id="45060" name="Рисунок 2"/>
          <p:cNvPicPr>
            <a:picLocks noChangeAspect="1"/>
          </p:cNvPicPr>
          <p:nvPr/>
        </p:nvPicPr>
        <p:blipFill>
          <a:blip r:embed="rId2" cstate="print"/>
          <a:srcRect/>
          <a:stretch>
            <a:fillRect/>
          </a:stretch>
        </p:blipFill>
        <p:spPr bwMode="auto">
          <a:xfrm>
            <a:off x="6875463" y="1341438"/>
            <a:ext cx="2130425" cy="2144712"/>
          </a:xfrm>
          <a:prstGeom prst="rect">
            <a:avLst/>
          </a:prstGeom>
          <a:noFill/>
          <a:ln w="9525">
            <a:noFill/>
            <a:miter lim="800000"/>
            <a:headEnd/>
            <a:tailEnd/>
          </a:ln>
        </p:spPr>
      </p:pic>
      <p:sp>
        <p:nvSpPr>
          <p:cNvPr id="5" name="Рамка 4"/>
          <p:cNvSpPr/>
          <p:nvPr/>
        </p:nvSpPr>
        <p:spPr>
          <a:xfrm>
            <a:off x="4000496" y="6215082"/>
            <a:ext cx="2286000" cy="428625"/>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accent1">
                    <a:lumMod val="60000"/>
                    <a:lumOff val="40000"/>
                  </a:schemeClr>
                </a:solidFill>
                <a:hlinkClick r:id="rId3"/>
              </a:rPr>
              <a:t>Prezentacii.com</a:t>
            </a:r>
            <a:endParaRPr lang="ru-RU" dirty="0">
              <a:solidFill>
                <a:schemeClr val="accent1">
                  <a:lumMod val="60000"/>
                  <a:lumOff val="40000"/>
                </a:schemeClr>
              </a:solidFill>
            </a:endParaRPr>
          </a:p>
        </p:txBody>
      </p:sp>
    </p:spTree>
  </p:cSld>
  <p:clrMapOvr>
    <a:masterClrMapping/>
  </p:clrMapOvr>
  <p:transition spd="slow">
    <p:pull/>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590</TotalTime>
  <Words>1652</Words>
  <Application>Microsoft Office PowerPoint</Application>
  <PresentationFormat>Экран (4:3)</PresentationFormat>
  <Paragraphs>155</Paragraphs>
  <Slides>36</Slides>
  <Notes>4</Notes>
  <HiddenSlides>0</HiddenSlides>
  <MMClips>0</MMClips>
  <ScaleCrop>false</ScaleCrop>
  <HeadingPairs>
    <vt:vector size="4" baseType="variant">
      <vt:variant>
        <vt:lpstr>Тема</vt:lpstr>
      </vt:variant>
      <vt:variant>
        <vt:i4>1</vt:i4>
      </vt:variant>
      <vt:variant>
        <vt:lpstr>Заголовки слайдов</vt:lpstr>
      </vt:variant>
      <vt:variant>
        <vt:i4>36</vt:i4>
      </vt:variant>
    </vt:vector>
  </HeadingPairs>
  <TitlesOfParts>
    <vt:vector size="37" baseType="lpstr">
      <vt:lpstr>Волна</vt:lpstr>
      <vt:lpstr>Развитие логического мышления на уроках информатики</vt:lpstr>
      <vt:lpstr>  </vt:lpstr>
      <vt:lpstr>Мышление</vt:lpstr>
      <vt:lpstr>Слайд 4</vt:lpstr>
      <vt:lpstr>Мышление </vt:lpstr>
      <vt:lpstr>Виды мышления</vt:lpstr>
      <vt:lpstr> </vt:lpstr>
      <vt:lpstr>Слайд 8</vt:lpstr>
      <vt:lpstr>Слайд 9</vt:lpstr>
      <vt:lpstr>Логическое мышление</vt:lpstr>
      <vt:lpstr>Развитие логического мышления в начальной школе</vt:lpstr>
      <vt:lpstr>Я тебя понимаю (Три «Да»)</vt:lpstr>
      <vt:lpstr>«ДА-НЕТ» (интеллектуальный тренинг)</vt:lpstr>
      <vt:lpstr>Слайд 14</vt:lpstr>
      <vt:lpstr>Задачи с неполным условием</vt:lpstr>
      <vt:lpstr>Ошибки при решении логических задач</vt:lpstr>
      <vt:lpstr>Задачи-интренеры</vt:lpstr>
      <vt:lpstr>Слайд 18</vt:lpstr>
      <vt:lpstr>Слайд 19</vt:lpstr>
      <vt:lpstr>Слайд 20</vt:lpstr>
      <vt:lpstr>Развитие логического мышления в среднем и старшем звене</vt:lpstr>
      <vt:lpstr>Тесты</vt:lpstr>
      <vt:lpstr>Анаграммы</vt:lpstr>
      <vt:lpstr>Вербальные тесты</vt:lpstr>
      <vt:lpstr>Символико-графические тесты</vt:lpstr>
      <vt:lpstr>Комбинированные тесты</vt:lpstr>
      <vt:lpstr>Метод погружения</vt:lpstr>
      <vt:lpstr>Метод введения дополнительных данных</vt:lpstr>
      <vt:lpstr>Метод редукции</vt:lpstr>
      <vt:lpstr>Метод поворота, метод сдвига</vt:lpstr>
      <vt:lpstr>Дискретный метод   Аналитический метод </vt:lpstr>
      <vt:lpstr>Парадоксы и софизмы</vt:lpstr>
      <vt:lpstr>Слайд 33</vt:lpstr>
      <vt:lpstr>Задача из ЕГЭ</vt:lpstr>
      <vt:lpstr>Заключение</vt:lpstr>
      <vt:lpstr>Эпилог</vt:lpstr>
    </vt:vector>
  </TitlesOfParts>
  <Company>дом</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Развитие логического мышления на уроках информатики</dc:title>
  <dc:creator>Оксана</dc:creator>
  <cp:lastModifiedBy>Admin</cp:lastModifiedBy>
  <cp:revision>41</cp:revision>
  <cp:lastPrinted>2011-03-28T18:40:38Z</cp:lastPrinted>
  <dcterms:created xsi:type="dcterms:W3CDTF">2011-03-27T17:53:00Z</dcterms:created>
  <dcterms:modified xsi:type="dcterms:W3CDTF">2012-09-17T12:42:30Z</dcterms:modified>
</cp:coreProperties>
</file>