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7" r:id="rId1"/>
  </p:sldMasterIdLst>
  <p:sldIdLst>
    <p:sldId id="256" r:id="rId2"/>
    <p:sldId id="257" r:id="rId3"/>
    <p:sldId id="259" r:id="rId4"/>
    <p:sldId id="260" r:id="rId5"/>
    <p:sldId id="263" r:id="rId6"/>
    <p:sldId id="262"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3FCE02C-6EC6-4E09-BC2C-9FDED4DE236E}" type="datetimeFigureOut">
              <a:rPr lang="en-US" smtClean="0"/>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26096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D8F36E1-9596-4E98-8786-4A17C5D29C65}" type="datetimeFigureOut">
              <a:rPr lang="en-US" smtClean="0"/>
              <a:pPr/>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3863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E4D1A55-63BC-4BA2-9538-7DDEADA10621}" type="datetimeFigureOut">
              <a:rPr lang="en-US" smtClean="0"/>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259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6D01ABB-8821-4BF5-97A9-E1A66ACAEAA9}" type="datetimeFigureOut">
              <a:rPr lang="en-US" smtClean="0"/>
              <a:pPr/>
              <a:t>9/12/2014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9219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0C37B1C-D4A1-4A4F-A470-80868146AFC5}" type="datetimeFigureOut">
              <a:rPr lang="en-US" smtClean="0"/>
              <a:pPr/>
              <a:t>9/12/2014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1880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D31D1B9-F39E-471E-80A9-595CAA5664AD}" type="datetimeFigureOut">
              <a:rPr lang="en-US" smtClean="0"/>
              <a:pPr/>
              <a:t>9/12/2014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25015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FCEABC-E2B9-4606-A74F-CB06AF596887}" type="datetimeFigureOut">
              <a:rPr lang="en-US" smtClean="0"/>
              <a:pPr/>
              <a:t>9/12/2014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20847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8850A0-01A3-4F4E-AA52-F716A9BFD4EB}" type="datetimeFigureOut">
              <a:rPr lang="en-US" smtClean="0"/>
              <a:pPr/>
              <a:t>9/12/2014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6710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5811CCA-BB49-46C7-A0E2-F42339750F9A}" type="datetimeFigureOut">
              <a:rPr lang="en-US" smtClean="0"/>
              <a:t>9/12/2014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85308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205CAA-4E5A-4223-BD55-C5D2841AC9EF}" type="datetimeFigureOut">
              <a:rPr lang="en-US" smtClean="0"/>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6056825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205CAA-4E5A-4223-BD55-C5D2841AC9EF}" type="datetimeFigureOut">
              <a:rPr lang="en-US" smtClean="0"/>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2804819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205CAA-4E5A-4223-BD55-C5D2841AC9EF}" type="datetimeFigureOut">
              <a:rPr lang="en-US" smtClean="0"/>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8273513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205CAA-4E5A-4223-BD55-C5D2841AC9EF}" type="datetimeFigureOut">
              <a:rPr lang="en-US" smtClean="0"/>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3196939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205CAA-4E5A-4223-BD55-C5D2841AC9EF}" type="datetimeFigureOut">
              <a:rPr lang="en-US" smtClean="0"/>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527879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B075A7A-4A9A-410F-B848-AB998ACC9419}" type="datetimeFigureOut">
              <a:rPr lang="en-US" smtClean="0"/>
              <a:pPr/>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65388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A5F3E88-2D66-4D17-B0FA-EA13CB20B2FF}" type="datetimeFigureOut">
              <a:rPr lang="en-US" smtClean="0"/>
              <a:pPr/>
              <a:t>9/12/2014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33158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205CAA-4E5A-4223-BD55-C5D2841AC9EF}" type="datetimeFigureOut">
              <a:rPr lang="en-US" smtClean="0"/>
              <a:t>9/12/2014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47881106"/>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hf sldNum="0" hdr="0" ftr="0" dt="0"/>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lifeglobe.net/blogs/details?id=41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lifeglobe.net/entry/1898"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lifeglobe.net/entry/1902"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lifeglobe.net/entry/1904"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lifeglobe.net/entry/1966" TargetMode="Externa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b="1" dirty="0">
                <a:solidFill>
                  <a:schemeClr val="tx2">
                    <a:lumMod val="50000"/>
                  </a:schemeClr>
                </a:solidFill>
              </a:rPr>
              <a:t>New York City Attractions</a:t>
            </a:r>
            <a:endParaRPr lang="ru-RU" b="1" dirty="0">
              <a:solidFill>
                <a:schemeClr val="tx2">
                  <a:lumMod val="50000"/>
                </a:schemeClr>
              </a:solidFill>
            </a:endParaRPr>
          </a:p>
        </p:txBody>
      </p:sp>
      <p:sp>
        <p:nvSpPr>
          <p:cNvPr id="3" name="Подзаголовок 2"/>
          <p:cNvSpPr>
            <a:spLocks noGrp="1"/>
          </p:cNvSpPr>
          <p:nvPr>
            <p:ph type="subTitle" idx="1"/>
          </p:nvPr>
        </p:nvSpPr>
        <p:spPr/>
        <p:txBody>
          <a:bodyPr>
            <a:normAutofit/>
          </a:bodyPr>
          <a:lstStyle/>
          <a:p>
            <a:r>
              <a:rPr lang="ru-RU" sz="3200" b="1" dirty="0" smtClean="0">
                <a:solidFill>
                  <a:schemeClr val="accent1">
                    <a:lumMod val="60000"/>
                    <a:lumOff val="40000"/>
                  </a:schemeClr>
                </a:solidFill>
              </a:rPr>
              <a:t>Достопримечательности Нью-Йорка</a:t>
            </a:r>
            <a:endParaRPr lang="ru-RU" sz="3200" b="1" dirty="0">
              <a:solidFill>
                <a:schemeClr val="accent1">
                  <a:lumMod val="60000"/>
                  <a:lumOff val="40000"/>
                </a:schemeClr>
              </a:solidFill>
            </a:endParaRPr>
          </a:p>
        </p:txBody>
      </p:sp>
      <p:pic>
        <p:nvPicPr>
          <p:cNvPr id="4" name="Рисунок 3"/>
          <p:cNvPicPr>
            <a:picLocks noChangeAspect="1"/>
          </p:cNvPicPr>
          <p:nvPr/>
        </p:nvPicPr>
        <p:blipFill>
          <a:blip r:embed="rId2"/>
          <a:stretch>
            <a:fillRect/>
          </a:stretch>
        </p:blipFill>
        <p:spPr>
          <a:xfrm>
            <a:off x="1828799" y="823895"/>
            <a:ext cx="1807285" cy="3161278"/>
          </a:xfrm>
          <a:prstGeom prst="rect">
            <a:avLst/>
          </a:prstGeom>
        </p:spPr>
      </p:pic>
    </p:spTree>
    <p:extLst>
      <p:ext uri="{BB962C8B-B14F-4D97-AF65-F5344CB8AC3E}">
        <p14:creationId xmlns:p14="http://schemas.microsoft.com/office/powerpoint/2010/main" val="1479236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6562165" y="1065007"/>
            <a:ext cx="4916243" cy="4970033"/>
          </a:xfrm>
        </p:spPr>
        <p:txBody>
          <a:bodyPr/>
          <a:lstStyle/>
          <a:p>
            <a:r>
              <a:rPr lang="en-US" dirty="0"/>
              <a:t>We begin of course with the most famous monument, not only in New York but also in the United States. It is a symbol of the city, a symbol of the country of freedom and democracy - the Statue of Liberty. Statue itself a sign of friendship gave the French, and it was designed by the famous Gustave Eiffel, the author of the Eiffel Tower.</a:t>
            </a:r>
            <a:endParaRPr lang="ru-RU" dirty="0"/>
          </a:p>
        </p:txBody>
      </p:sp>
      <p:sp>
        <p:nvSpPr>
          <p:cNvPr id="4" name="Прямоугольник 3"/>
          <p:cNvSpPr/>
          <p:nvPr/>
        </p:nvSpPr>
        <p:spPr>
          <a:xfrm>
            <a:off x="466165" y="5103674"/>
            <a:ext cx="6096000" cy="1754326"/>
          </a:xfrm>
          <a:prstGeom prst="rect">
            <a:avLst/>
          </a:prstGeom>
        </p:spPr>
        <p:txBody>
          <a:bodyPr>
            <a:spAutoFit/>
          </a:bodyPr>
          <a:lstStyle/>
          <a:p>
            <a:r>
              <a:rPr lang="ru-RU" dirty="0">
                <a:solidFill>
                  <a:srgbClr val="000000"/>
                </a:solidFill>
                <a:latin typeface="Times New Roman" panose="02020603050405020304" pitchFamily="18" charset="0"/>
              </a:rPr>
              <a:t>Начнем конечно же с самого знаменитого памятника не только в Нью-Йорке, но и в США. Это символ города, символ страны, свободы и демократии — </a:t>
            </a:r>
            <a:r>
              <a:rPr lang="ru-RU" dirty="0">
                <a:latin typeface="Times New Roman" panose="02020603050405020304" pitchFamily="18" charset="0"/>
                <a:hlinkClick r:id="rId2"/>
              </a:rPr>
              <a:t>Статуя Свободы</a:t>
            </a:r>
            <a:r>
              <a:rPr lang="ru-RU" dirty="0">
                <a:solidFill>
                  <a:srgbClr val="000000"/>
                </a:solidFill>
                <a:latin typeface="Times New Roman" panose="02020603050405020304" pitchFamily="18" charset="0"/>
              </a:rPr>
              <a:t>. Саму статую в знак дружбы подарили французы, а спроектировал её знаменитый Густав Эйфель, автор проекта Эйфелевой башни. </a:t>
            </a:r>
            <a:endParaRPr lang="ru-RU" dirty="0"/>
          </a:p>
        </p:txBody>
      </p:sp>
      <p:pic>
        <p:nvPicPr>
          <p:cNvPr id="1026" name="Picture 2" descr="Роман Виктюк отмечает 75-летний юбиле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4" y="774551"/>
            <a:ext cx="5809130" cy="3970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9714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3990"/>
            <a:ext cx="8596668" cy="1320800"/>
          </a:xfrm>
        </p:spPr>
        <p:txBody>
          <a:bodyPr>
            <a:normAutofit/>
          </a:bodyPr>
          <a:lstStyle/>
          <a:p>
            <a:r>
              <a:rPr lang="en-US" sz="2400" dirty="0"/>
              <a:t>Most visited places in the city are located in the historical center - on the island of Manhattan. This famous skyscrapers, and parks with streets and </a:t>
            </a:r>
            <a:r>
              <a:rPr lang="en-US" sz="2400" dirty="0" smtClean="0"/>
              <a:t>museums</a:t>
            </a:r>
            <a:r>
              <a:rPr lang="ru-RU" sz="2400" dirty="0" smtClean="0"/>
              <a:t>.</a:t>
            </a:r>
            <a:endParaRPr lang="ru-RU" sz="2400" dirty="0"/>
          </a:p>
        </p:txBody>
      </p:sp>
      <p:sp>
        <p:nvSpPr>
          <p:cNvPr id="3" name="Объект 2"/>
          <p:cNvSpPr>
            <a:spLocks noGrp="1"/>
          </p:cNvSpPr>
          <p:nvPr>
            <p:ph idx="1"/>
          </p:nvPr>
        </p:nvSpPr>
        <p:spPr>
          <a:xfrm>
            <a:off x="515970" y="1504373"/>
            <a:ext cx="8596668" cy="3880773"/>
          </a:xfrm>
        </p:spPr>
        <p:txBody>
          <a:bodyPr/>
          <a:lstStyle/>
          <a:p>
            <a:r>
              <a:rPr lang="ru-RU" dirty="0">
                <a:solidFill>
                  <a:srgbClr val="000000"/>
                </a:solidFill>
                <a:latin typeface="Times New Roman" panose="02020603050405020304" pitchFamily="18" charset="0"/>
              </a:rPr>
              <a:t>Большинство посещаемых мест города находятся в его историческом центре — на острове Манхэттен. Это и знаменитые небоскребы, и парки с улицами, и </a:t>
            </a:r>
            <a:r>
              <a:rPr lang="ru-RU" dirty="0" smtClean="0">
                <a:solidFill>
                  <a:srgbClr val="000000"/>
                </a:solidFill>
                <a:latin typeface="Times New Roman" panose="02020603050405020304" pitchFamily="18" charset="0"/>
              </a:rPr>
              <a:t>музеи.</a:t>
            </a:r>
            <a:endParaRPr lang="ru-RU" dirty="0"/>
          </a:p>
        </p:txBody>
      </p:sp>
      <p:pic>
        <p:nvPicPr>
          <p:cNvPr id="4" name="Рисунок 3"/>
          <p:cNvPicPr>
            <a:picLocks noChangeAspect="1"/>
          </p:cNvPicPr>
          <p:nvPr/>
        </p:nvPicPr>
        <p:blipFill>
          <a:blip r:embed="rId2"/>
          <a:stretch>
            <a:fillRect/>
          </a:stretch>
        </p:blipFill>
        <p:spPr>
          <a:xfrm>
            <a:off x="397222" y="2336141"/>
            <a:ext cx="5078420" cy="3333140"/>
          </a:xfrm>
          <a:prstGeom prst="rect">
            <a:avLst/>
          </a:prstGeom>
        </p:spPr>
      </p:pic>
      <p:pic>
        <p:nvPicPr>
          <p:cNvPr id="5" name="Рисунок 4"/>
          <p:cNvPicPr>
            <a:picLocks noChangeAspect="1"/>
          </p:cNvPicPr>
          <p:nvPr/>
        </p:nvPicPr>
        <p:blipFill>
          <a:blip r:embed="rId3"/>
          <a:stretch>
            <a:fillRect/>
          </a:stretch>
        </p:blipFill>
        <p:spPr>
          <a:xfrm>
            <a:off x="5795202" y="2336141"/>
            <a:ext cx="4725777" cy="3333140"/>
          </a:xfrm>
          <a:prstGeom prst="rect">
            <a:avLst/>
          </a:prstGeom>
        </p:spPr>
      </p:pic>
    </p:spTree>
    <p:extLst>
      <p:ext uri="{BB962C8B-B14F-4D97-AF65-F5344CB8AC3E}">
        <p14:creationId xmlns:p14="http://schemas.microsoft.com/office/powerpoint/2010/main" val="4125788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94448"/>
            <a:ext cx="8596668" cy="1320800"/>
          </a:xfrm>
        </p:spPr>
        <p:txBody>
          <a:bodyPr>
            <a:normAutofit/>
          </a:bodyPr>
          <a:lstStyle/>
          <a:p>
            <a:r>
              <a:rPr lang="en-US" sz="2000" dirty="0">
                <a:solidFill>
                  <a:schemeClr val="tx1">
                    <a:lumMod val="95000"/>
                    <a:lumOff val="5000"/>
                  </a:schemeClr>
                </a:solidFill>
              </a:rPr>
              <a:t>Heart of New York City and Manhattan is Times Square, the square in the center of the city. It is the most visited tourist attraction in the world </a:t>
            </a:r>
            <a:r>
              <a:rPr lang="ru-RU" sz="2000" dirty="0">
                <a:solidFill>
                  <a:schemeClr val="tx1">
                    <a:lumMod val="95000"/>
                    <a:lumOff val="5000"/>
                  </a:schemeClr>
                </a:solidFill>
              </a:rPr>
              <a:t>.</a:t>
            </a:r>
            <a:endParaRPr lang="ru-RU" sz="2000" dirty="0">
              <a:solidFill>
                <a:schemeClr val="tx1">
                  <a:lumMod val="95000"/>
                  <a:lumOff val="5000"/>
                </a:schemeClr>
              </a:solidFill>
            </a:endParaRPr>
          </a:p>
        </p:txBody>
      </p:sp>
      <p:sp>
        <p:nvSpPr>
          <p:cNvPr id="3" name="Объект 2"/>
          <p:cNvSpPr>
            <a:spLocks noGrp="1"/>
          </p:cNvSpPr>
          <p:nvPr>
            <p:ph idx="1"/>
          </p:nvPr>
        </p:nvSpPr>
        <p:spPr>
          <a:xfrm>
            <a:off x="677334" y="5055151"/>
            <a:ext cx="8596668" cy="1802849"/>
          </a:xfrm>
        </p:spPr>
        <p:txBody>
          <a:bodyPr/>
          <a:lstStyle/>
          <a:p>
            <a:r>
              <a:rPr lang="ru-RU" dirty="0">
                <a:solidFill>
                  <a:srgbClr val="000000"/>
                </a:solidFill>
                <a:latin typeface="Times New Roman" panose="02020603050405020304" pitchFamily="18" charset="0"/>
              </a:rPr>
              <a:t>Сердцем Нью-Йорка и Манхэттена является </a:t>
            </a:r>
            <a:r>
              <a:rPr lang="ru-RU" dirty="0">
                <a:latin typeface="Times New Roman" panose="02020603050405020304" pitchFamily="18" charset="0"/>
                <a:hlinkClick r:id="rId2"/>
              </a:rPr>
              <a:t>Таймс Сквер</a:t>
            </a:r>
            <a:r>
              <a:rPr lang="ru-RU" dirty="0">
                <a:solidFill>
                  <a:srgbClr val="000000"/>
                </a:solidFill>
                <a:latin typeface="Times New Roman" panose="02020603050405020304" pitchFamily="18" charset="0"/>
              </a:rPr>
              <a:t>, площадь в самом центре мегаполиса. Это самая посещаемая достопримечательность </a:t>
            </a:r>
            <a:r>
              <a:rPr lang="ru-RU" dirty="0" smtClean="0">
                <a:solidFill>
                  <a:srgbClr val="000000"/>
                </a:solidFill>
                <a:latin typeface="Times New Roman" panose="02020603050405020304" pitchFamily="18" charset="0"/>
              </a:rPr>
              <a:t>в.</a:t>
            </a:r>
            <a:endParaRPr lang="ru-RU" dirty="0"/>
          </a:p>
        </p:txBody>
      </p:sp>
      <p:pic>
        <p:nvPicPr>
          <p:cNvPr id="4" name="Рисунок 3"/>
          <p:cNvPicPr>
            <a:picLocks noChangeAspect="1"/>
          </p:cNvPicPr>
          <p:nvPr/>
        </p:nvPicPr>
        <p:blipFill>
          <a:blip r:embed="rId3"/>
          <a:stretch>
            <a:fillRect/>
          </a:stretch>
        </p:blipFill>
        <p:spPr>
          <a:xfrm>
            <a:off x="677334" y="1321356"/>
            <a:ext cx="4430357" cy="3648676"/>
          </a:xfrm>
          <a:prstGeom prst="rect">
            <a:avLst/>
          </a:prstGeom>
        </p:spPr>
      </p:pic>
      <p:pic>
        <p:nvPicPr>
          <p:cNvPr id="5" name="Рисунок 4"/>
          <p:cNvPicPr>
            <a:picLocks noChangeAspect="1"/>
          </p:cNvPicPr>
          <p:nvPr/>
        </p:nvPicPr>
        <p:blipFill>
          <a:blip r:embed="rId4"/>
          <a:stretch>
            <a:fillRect/>
          </a:stretch>
        </p:blipFill>
        <p:spPr>
          <a:xfrm>
            <a:off x="5385656" y="1321355"/>
            <a:ext cx="3543618" cy="3648677"/>
          </a:xfrm>
          <a:prstGeom prst="rect">
            <a:avLst/>
          </a:prstGeom>
        </p:spPr>
      </p:pic>
      <p:pic>
        <p:nvPicPr>
          <p:cNvPr id="6" name="Рисунок 5"/>
          <p:cNvPicPr>
            <a:picLocks noChangeAspect="1"/>
          </p:cNvPicPr>
          <p:nvPr/>
        </p:nvPicPr>
        <p:blipFill>
          <a:blip r:embed="rId5"/>
          <a:stretch>
            <a:fillRect/>
          </a:stretch>
        </p:blipFill>
        <p:spPr>
          <a:xfrm>
            <a:off x="9207239" y="1321356"/>
            <a:ext cx="2873599" cy="3733796"/>
          </a:xfrm>
          <a:prstGeom prst="rect">
            <a:avLst/>
          </a:prstGeom>
        </p:spPr>
      </p:pic>
    </p:spTree>
    <p:extLst>
      <p:ext uri="{BB962C8B-B14F-4D97-AF65-F5344CB8AC3E}">
        <p14:creationId xmlns:p14="http://schemas.microsoft.com/office/powerpoint/2010/main" val="28270542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000" dirty="0">
                <a:solidFill>
                  <a:schemeClr val="tx1">
                    <a:lumMod val="95000"/>
                    <a:lumOff val="5000"/>
                  </a:schemeClr>
                </a:solidFill>
              </a:rPr>
              <a:t>It is unlikely that there is somebody who has not heard of the famous Broadway. This street is the center of global theater. On Broadway, you can find restaurants and shops with more reasonable prices than on Fifth </a:t>
            </a:r>
            <a:r>
              <a:rPr lang="en-US" sz="2000" dirty="0" smtClean="0">
                <a:solidFill>
                  <a:schemeClr val="tx1">
                    <a:lumMod val="95000"/>
                    <a:lumOff val="5000"/>
                  </a:schemeClr>
                </a:solidFill>
              </a:rPr>
              <a:t>Avenue</a:t>
            </a:r>
            <a:r>
              <a:rPr lang="ru-RU" sz="2000" dirty="0" smtClean="0">
                <a:solidFill>
                  <a:schemeClr val="tx1">
                    <a:lumMod val="95000"/>
                    <a:lumOff val="5000"/>
                  </a:schemeClr>
                </a:solidFill>
              </a:rPr>
              <a:t>.</a:t>
            </a:r>
            <a:endParaRPr lang="ru-RU" sz="2000" dirty="0">
              <a:solidFill>
                <a:schemeClr val="tx1">
                  <a:lumMod val="95000"/>
                  <a:lumOff val="5000"/>
                </a:schemeClr>
              </a:solidFill>
            </a:endParaRPr>
          </a:p>
        </p:txBody>
      </p:sp>
      <p:sp>
        <p:nvSpPr>
          <p:cNvPr id="3" name="Объект 2"/>
          <p:cNvSpPr>
            <a:spLocks noGrp="1"/>
          </p:cNvSpPr>
          <p:nvPr>
            <p:ph idx="1"/>
          </p:nvPr>
        </p:nvSpPr>
        <p:spPr>
          <a:xfrm>
            <a:off x="677334" y="4979847"/>
            <a:ext cx="8596668" cy="1878153"/>
          </a:xfrm>
        </p:spPr>
        <p:txBody>
          <a:bodyPr/>
          <a:lstStyle/>
          <a:p>
            <a:r>
              <a:rPr lang="ru-RU" dirty="0">
                <a:solidFill>
                  <a:srgbClr val="000000"/>
                </a:solidFill>
                <a:latin typeface="Times New Roman" panose="02020603050405020304" pitchFamily="18" charset="0"/>
              </a:rPr>
              <a:t>Вряд ли найдется кто </a:t>
            </a:r>
            <a:r>
              <a:rPr lang="ru-RU" dirty="0" err="1">
                <a:solidFill>
                  <a:srgbClr val="000000"/>
                </a:solidFill>
                <a:latin typeface="Times New Roman" panose="02020603050405020304" pitchFamily="18" charset="0"/>
              </a:rPr>
              <a:t>нибудь</a:t>
            </a:r>
            <a:r>
              <a:rPr lang="ru-RU" dirty="0">
                <a:solidFill>
                  <a:srgbClr val="000000"/>
                </a:solidFill>
                <a:latin typeface="Times New Roman" panose="02020603050405020304" pitchFamily="18" charset="0"/>
              </a:rPr>
              <a:t>, кто не слышал о знаменитом Бродвее. Эта улица является центром мировой театральной культуры, а так же самой длинной улицей Нью-Йорка протяженностью в 25 километров</a:t>
            </a:r>
            <a:r>
              <a:rPr lang="ru-RU" dirty="0"/>
              <a:t/>
            </a:r>
            <a:br>
              <a:rPr lang="ru-RU" dirty="0"/>
            </a:br>
            <a:r>
              <a:rPr lang="ru-RU" dirty="0">
                <a:solidFill>
                  <a:srgbClr val="000000"/>
                </a:solidFill>
                <a:latin typeface="Times New Roman" panose="02020603050405020304" pitchFamily="18" charset="0"/>
              </a:rPr>
              <a:t>Тут также расположились многие театры, музеи и выставки. К тому же на </a:t>
            </a:r>
            <a:r>
              <a:rPr lang="ru-RU" dirty="0">
                <a:latin typeface="Times New Roman" panose="02020603050405020304" pitchFamily="18" charset="0"/>
                <a:hlinkClick r:id="rId2"/>
              </a:rPr>
              <a:t>Бродвее</a:t>
            </a:r>
            <a:r>
              <a:rPr lang="ru-RU" dirty="0">
                <a:solidFill>
                  <a:srgbClr val="000000"/>
                </a:solidFill>
                <a:latin typeface="Times New Roman" panose="02020603050405020304" pitchFamily="18" charset="0"/>
              </a:rPr>
              <a:t> можно найти рестораны и магазины с более умеренными ценами, чем на Пятой </a:t>
            </a:r>
            <a:r>
              <a:rPr lang="ru-RU" dirty="0" smtClean="0">
                <a:solidFill>
                  <a:srgbClr val="000000"/>
                </a:solidFill>
                <a:latin typeface="Times New Roman" panose="02020603050405020304" pitchFamily="18" charset="0"/>
              </a:rPr>
              <a:t>Авеню.</a:t>
            </a:r>
            <a:endParaRPr lang="ru-RU" dirty="0"/>
          </a:p>
        </p:txBody>
      </p:sp>
      <p:pic>
        <p:nvPicPr>
          <p:cNvPr id="5" name="Рисунок 4"/>
          <p:cNvPicPr>
            <a:picLocks noChangeAspect="1"/>
          </p:cNvPicPr>
          <p:nvPr/>
        </p:nvPicPr>
        <p:blipFill>
          <a:blip r:embed="rId3"/>
          <a:stretch>
            <a:fillRect/>
          </a:stretch>
        </p:blipFill>
        <p:spPr>
          <a:xfrm>
            <a:off x="789677" y="2216873"/>
            <a:ext cx="3290797" cy="2516492"/>
          </a:xfrm>
          <a:prstGeom prst="rect">
            <a:avLst/>
          </a:prstGeom>
        </p:spPr>
      </p:pic>
      <p:pic>
        <p:nvPicPr>
          <p:cNvPr id="6" name="Рисунок 5"/>
          <p:cNvPicPr>
            <a:picLocks noChangeAspect="1"/>
          </p:cNvPicPr>
          <p:nvPr/>
        </p:nvPicPr>
        <p:blipFill>
          <a:blip r:embed="rId4"/>
          <a:stretch>
            <a:fillRect/>
          </a:stretch>
        </p:blipFill>
        <p:spPr>
          <a:xfrm>
            <a:off x="4518212" y="2209839"/>
            <a:ext cx="3921169" cy="2523525"/>
          </a:xfrm>
          <a:prstGeom prst="rect">
            <a:avLst/>
          </a:prstGeom>
        </p:spPr>
      </p:pic>
    </p:spTree>
    <p:extLst>
      <p:ext uri="{BB962C8B-B14F-4D97-AF65-F5344CB8AC3E}">
        <p14:creationId xmlns:p14="http://schemas.microsoft.com/office/powerpoint/2010/main" val="38571931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6426" y="408792"/>
            <a:ext cx="8596668" cy="537882"/>
          </a:xfrm>
        </p:spPr>
        <p:txBody>
          <a:bodyPr>
            <a:noAutofit/>
          </a:bodyPr>
          <a:lstStyle/>
          <a:p>
            <a:r>
              <a:rPr lang="ru-RU" sz="1600" dirty="0">
                <a:solidFill>
                  <a:srgbClr val="000000"/>
                </a:solidFill>
                <a:latin typeface="Times New Roman" panose="02020603050405020304" pitchFamily="18" charset="0"/>
              </a:rPr>
              <a:t>Конечно же, одной из главных достопримечательностей Нью-Йорка является его архитектура, а именно небоскребы. Самым знаменитым считается </a:t>
            </a:r>
            <a:r>
              <a:rPr lang="ru-RU" sz="1600" dirty="0" err="1">
                <a:latin typeface="Times New Roman" panose="02020603050405020304" pitchFamily="18" charset="0"/>
                <a:hlinkClick r:id="rId2"/>
              </a:rPr>
              <a:t>Эмпайр</a:t>
            </a:r>
            <a:r>
              <a:rPr lang="ru-RU" sz="1600" dirty="0">
                <a:latin typeface="Times New Roman" panose="02020603050405020304" pitchFamily="18" charset="0"/>
                <a:hlinkClick r:id="rId2"/>
              </a:rPr>
              <a:t> </a:t>
            </a:r>
            <a:r>
              <a:rPr lang="ru-RU" sz="1600" dirty="0" err="1">
                <a:latin typeface="Times New Roman" panose="02020603050405020304" pitchFamily="18" charset="0"/>
                <a:hlinkClick r:id="rId2"/>
              </a:rPr>
              <a:t>Стейт</a:t>
            </a:r>
            <a:r>
              <a:rPr lang="ru-RU" sz="1600" dirty="0">
                <a:latin typeface="Times New Roman" panose="02020603050405020304" pitchFamily="18" charset="0"/>
                <a:hlinkClick r:id="rId2"/>
              </a:rPr>
              <a:t> </a:t>
            </a:r>
            <a:r>
              <a:rPr lang="ru-RU" sz="1600" dirty="0" err="1" smtClean="0">
                <a:latin typeface="Times New Roman" panose="02020603050405020304" pitchFamily="18" charset="0"/>
                <a:hlinkClick r:id="rId2"/>
              </a:rPr>
              <a:t>Билдинг</a:t>
            </a:r>
            <a:r>
              <a:rPr lang="ru-RU" sz="1600" dirty="0">
                <a:solidFill>
                  <a:srgbClr val="000000"/>
                </a:solidFill>
                <a:latin typeface="Times New Roman" panose="02020603050405020304" pitchFamily="18" charset="0"/>
              </a:rPr>
              <a:t>.</a:t>
            </a:r>
            <a:endParaRPr lang="ru-RU" sz="1600" dirty="0"/>
          </a:p>
        </p:txBody>
      </p:sp>
      <p:sp>
        <p:nvSpPr>
          <p:cNvPr id="3" name="Объект 2"/>
          <p:cNvSpPr>
            <a:spLocks noGrp="1"/>
          </p:cNvSpPr>
          <p:nvPr>
            <p:ph idx="1"/>
          </p:nvPr>
        </p:nvSpPr>
        <p:spPr>
          <a:xfrm>
            <a:off x="591273" y="1149370"/>
            <a:ext cx="8596668" cy="3880773"/>
          </a:xfrm>
        </p:spPr>
        <p:txBody>
          <a:bodyPr/>
          <a:lstStyle/>
          <a:p>
            <a:r>
              <a:rPr lang="en-US" dirty="0">
                <a:solidFill>
                  <a:srgbClr val="000000"/>
                </a:solidFill>
                <a:latin typeface="Arial" panose="020B0604020202020204" pitchFamily="34" charset="0"/>
              </a:rPr>
              <a:t>Of course, one of the main attractions of new York city is its architecture, namely the skyscrapers. The most famous is the Empire state </a:t>
            </a:r>
            <a:r>
              <a:rPr lang="en-US" dirty="0" smtClean="0">
                <a:solidFill>
                  <a:srgbClr val="000000"/>
                </a:solidFill>
                <a:latin typeface="Arial" panose="020B0604020202020204" pitchFamily="34" charset="0"/>
              </a:rPr>
              <a:t>building</a:t>
            </a:r>
            <a:r>
              <a:rPr lang="ru-RU" dirty="0" smtClean="0">
                <a:solidFill>
                  <a:srgbClr val="000000"/>
                </a:solidFill>
                <a:latin typeface="Arial" panose="020B0604020202020204" pitchFamily="34" charset="0"/>
              </a:rPr>
              <a:t>.</a:t>
            </a:r>
            <a:endParaRPr lang="ru-RU" dirty="0"/>
          </a:p>
        </p:txBody>
      </p:sp>
      <p:pic>
        <p:nvPicPr>
          <p:cNvPr id="4" name="Рисунок 3"/>
          <p:cNvPicPr>
            <a:picLocks noChangeAspect="1"/>
          </p:cNvPicPr>
          <p:nvPr/>
        </p:nvPicPr>
        <p:blipFill>
          <a:blip r:embed="rId3"/>
          <a:stretch>
            <a:fillRect/>
          </a:stretch>
        </p:blipFill>
        <p:spPr>
          <a:xfrm>
            <a:off x="894597" y="2011681"/>
            <a:ext cx="4032405" cy="4550484"/>
          </a:xfrm>
          <a:prstGeom prst="rect">
            <a:avLst/>
          </a:prstGeom>
        </p:spPr>
      </p:pic>
      <p:pic>
        <p:nvPicPr>
          <p:cNvPr id="5" name="Рисунок 4"/>
          <p:cNvPicPr>
            <a:picLocks noChangeAspect="1"/>
          </p:cNvPicPr>
          <p:nvPr/>
        </p:nvPicPr>
        <p:blipFill>
          <a:blip r:embed="rId4"/>
          <a:stretch>
            <a:fillRect/>
          </a:stretch>
        </p:blipFill>
        <p:spPr>
          <a:xfrm>
            <a:off x="5547021" y="2011681"/>
            <a:ext cx="2230755" cy="1666656"/>
          </a:xfrm>
          <a:prstGeom prst="rect">
            <a:avLst/>
          </a:prstGeom>
        </p:spPr>
      </p:pic>
      <p:pic>
        <p:nvPicPr>
          <p:cNvPr id="6" name="Рисунок 5"/>
          <p:cNvPicPr>
            <a:picLocks noChangeAspect="1"/>
          </p:cNvPicPr>
          <p:nvPr/>
        </p:nvPicPr>
        <p:blipFill>
          <a:blip r:embed="rId5"/>
          <a:stretch>
            <a:fillRect/>
          </a:stretch>
        </p:blipFill>
        <p:spPr>
          <a:xfrm>
            <a:off x="5547021" y="3840480"/>
            <a:ext cx="2230755" cy="2614107"/>
          </a:xfrm>
          <a:prstGeom prst="rect">
            <a:avLst/>
          </a:prstGeom>
        </p:spPr>
      </p:pic>
      <p:pic>
        <p:nvPicPr>
          <p:cNvPr id="7" name="Рисунок 6"/>
          <p:cNvPicPr>
            <a:picLocks noChangeAspect="1"/>
          </p:cNvPicPr>
          <p:nvPr/>
        </p:nvPicPr>
        <p:blipFill>
          <a:blip r:embed="rId6"/>
          <a:stretch>
            <a:fillRect/>
          </a:stretch>
        </p:blipFill>
        <p:spPr>
          <a:xfrm>
            <a:off x="8159282" y="2632372"/>
            <a:ext cx="1451054" cy="2515161"/>
          </a:xfrm>
          <a:prstGeom prst="rect">
            <a:avLst/>
          </a:prstGeom>
        </p:spPr>
      </p:pic>
    </p:spTree>
    <p:extLst>
      <p:ext uri="{BB962C8B-B14F-4D97-AF65-F5344CB8AC3E}">
        <p14:creationId xmlns:p14="http://schemas.microsoft.com/office/powerpoint/2010/main" val="6539848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77202"/>
            <a:ext cx="8596668" cy="1320800"/>
          </a:xfrm>
        </p:spPr>
        <p:txBody>
          <a:bodyPr>
            <a:normAutofit/>
          </a:bodyPr>
          <a:lstStyle/>
          <a:p>
            <a:r>
              <a:rPr lang="en-US" sz="2000" dirty="0">
                <a:solidFill>
                  <a:schemeClr val="tx1">
                    <a:lumMod val="95000"/>
                    <a:lumOff val="5000"/>
                  </a:schemeClr>
                </a:solidFill>
              </a:rPr>
              <a:t>Conclude our review of one of the most popular museums in not only New York but also around the world. This wax museum Madame </a:t>
            </a:r>
            <a:r>
              <a:rPr lang="en-US" sz="2000" dirty="0" err="1">
                <a:solidFill>
                  <a:schemeClr val="tx1">
                    <a:lumMod val="95000"/>
                    <a:lumOff val="5000"/>
                  </a:schemeClr>
                </a:solidFill>
              </a:rPr>
              <a:t>Tussauds</a:t>
            </a:r>
            <a:r>
              <a:rPr lang="en-US" sz="2000" dirty="0">
                <a:solidFill>
                  <a:schemeClr val="tx1">
                    <a:lumMod val="95000"/>
                    <a:lumOff val="5000"/>
                  </a:schemeClr>
                </a:solidFill>
              </a:rPr>
              <a:t>, the London branch of the famous museum. Here is the collection of more than four hundred replicas of world-famous celebrities.</a:t>
            </a:r>
            <a:endParaRPr lang="ru-RU" sz="2000" dirty="0">
              <a:solidFill>
                <a:schemeClr val="tx1">
                  <a:lumMod val="95000"/>
                  <a:lumOff val="5000"/>
                </a:schemeClr>
              </a:solidFill>
            </a:endParaRPr>
          </a:p>
        </p:txBody>
      </p:sp>
      <p:sp>
        <p:nvSpPr>
          <p:cNvPr id="3" name="Объект 2"/>
          <p:cNvSpPr>
            <a:spLocks noGrp="1"/>
          </p:cNvSpPr>
          <p:nvPr>
            <p:ph idx="1"/>
          </p:nvPr>
        </p:nvSpPr>
        <p:spPr>
          <a:xfrm>
            <a:off x="677334" y="5685417"/>
            <a:ext cx="8596668" cy="1172583"/>
          </a:xfrm>
        </p:spPr>
        <p:txBody>
          <a:bodyPr>
            <a:normAutofit lnSpcReduction="10000"/>
          </a:bodyPr>
          <a:lstStyle/>
          <a:p>
            <a:r>
              <a:rPr lang="ru-RU" dirty="0">
                <a:solidFill>
                  <a:srgbClr val="000000"/>
                </a:solidFill>
                <a:latin typeface="Times New Roman" panose="02020603050405020304" pitchFamily="18" charset="0"/>
              </a:rPr>
              <a:t>Завершу наш обзор одним из самых популярных музеев не только Нью-Йорка, но и всего мира. Это </a:t>
            </a:r>
            <a:r>
              <a:rPr lang="ru-RU" dirty="0">
                <a:latin typeface="Times New Roman" panose="02020603050405020304" pitchFamily="18" charset="0"/>
                <a:hlinkClick r:id="rId2"/>
              </a:rPr>
              <a:t>музей восковых фигур мадам </a:t>
            </a:r>
            <a:r>
              <a:rPr lang="ru-RU" dirty="0" err="1">
                <a:latin typeface="Times New Roman" panose="02020603050405020304" pitchFamily="18" charset="0"/>
                <a:hlinkClick r:id="rId2"/>
              </a:rPr>
              <a:t>Тюссо</a:t>
            </a:r>
            <a:r>
              <a:rPr lang="ru-RU" dirty="0">
                <a:solidFill>
                  <a:srgbClr val="000000"/>
                </a:solidFill>
                <a:latin typeface="Times New Roman" panose="02020603050405020304" pitchFamily="18" charset="0"/>
              </a:rPr>
              <a:t>, филиал знаменитого Лондонского музея. Здесь собрана коллекция из более чем четырех сотен точных копий мировых </a:t>
            </a:r>
            <a:r>
              <a:rPr lang="ru-RU" dirty="0" smtClean="0">
                <a:solidFill>
                  <a:srgbClr val="000000"/>
                </a:solidFill>
                <a:latin typeface="Times New Roman" panose="02020603050405020304" pitchFamily="18" charset="0"/>
              </a:rPr>
              <a:t>знаменитостей.</a:t>
            </a:r>
            <a:endParaRPr lang="ru-RU" dirty="0"/>
          </a:p>
        </p:txBody>
      </p:sp>
      <p:pic>
        <p:nvPicPr>
          <p:cNvPr id="2050" name="Picture 2" descr="Фрагола - Магазин скидок на товары и услуги в Тайланд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308" y="1579049"/>
            <a:ext cx="3550023" cy="35500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Музей мадам Тюссо - Фотогалереи - delovoimir.k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0757" y="1448584"/>
            <a:ext cx="21145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Беликова Марина Павловна 239 860 949 Приложение 1 Appendix 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3078" y="1175274"/>
            <a:ext cx="2426350" cy="325236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ady Gaga Madame Tussauds Wax Figur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0757" y="2926751"/>
            <a:ext cx="2114550" cy="2788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512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75</TotalTime>
  <Words>389</Words>
  <Application>Microsoft Office PowerPoint</Application>
  <PresentationFormat>Широкоэкранный</PresentationFormat>
  <Paragraphs>14</Paragraphs>
  <Slides>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Arial</vt:lpstr>
      <vt:lpstr>Times New Roman</vt:lpstr>
      <vt:lpstr>Trebuchet MS</vt:lpstr>
      <vt:lpstr>Wingdings 3</vt:lpstr>
      <vt:lpstr>Грань</vt:lpstr>
      <vt:lpstr>New York City Attractions</vt:lpstr>
      <vt:lpstr>Презентация PowerPoint</vt:lpstr>
      <vt:lpstr>Most visited places in the city are located in the historical center - on the island of Manhattan. This famous skyscrapers, and parks with streets and museums.</vt:lpstr>
      <vt:lpstr>Heart of New York City and Manhattan is Times Square, the square in the center of the city. It is the most visited tourist attraction in the world .</vt:lpstr>
      <vt:lpstr>It is unlikely that there is somebody who has not heard of the famous Broadway. This street is the center of global theater. On Broadway, you can find restaurants and shops with more reasonable prices than on Fifth Avenue.</vt:lpstr>
      <vt:lpstr>Конечно же, одной из главных достопримечательностей Нью-Йорка является его архитектура, а именно небоскребы. Самым знаменитым считается Эмпайр Стейт Билдинг.</vt:lpstr>
      <vt:lpstr>Conclude our review of one of the most popular museums in not only New York but also around the world. This wax museum Madame Tussauds, the London branch of the famous museum. Here is the collection of more than four hundred replicas of world-famous celebrities.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Оксана</dc:creator>
  <cp:lastModifiedBy>Оксана</cp:lastModifiedBy>
  <cp:revision>10</cp:revision>
  <dcterms:created xsi:type="dcterms:W3CDTF">2014-09-12T11:35:06Z</dcterms:created>
  <dcterms:modified xsi:type="dcterms:W3CDTF">2014-09-12T15:57:54Z</dcterms:modified>
</cp:coreProperties>
</file>