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67" r:id="rId6"/>
    <p:sldId id="266" r:id="rId7"/>
    <p:sldId id="270" r:id="rId8"/>
    <p:sldId id="265" r:id="rId9"/>
    <p:sldId id="269" r:id="rId10"/>
    <p:sldId id="262" r:id="rId11"/>
    <p:sldId id="260" r:id="rId12"/>
    <p:sldId id="259" r:id="rId13"/>
    <p:sldId id="27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3E8BDEE-60F3-4624-8AB8-E5C12520CA36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3CD4F62-3EB3-4E88-9795-E55A3096B8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6267B-8DF6-48D4-A154-4897881B498F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58EEC-F68F-459F-89AC-6535C2E91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70822-FC56-4ECC-BE71-5D3E004CB02F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C7219-EBDE-47DE-8558-CC25230312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3888-9521-404B-B46E-B3607B74C798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3BE65-1102-496E-B40B-480F68395F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F2DD6-10D0-4A28-8D00-9E09AAE423A5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AAB3E-9C5B-4499-9D15-863DD16EAC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780FE-476E-4BB2-8D0B-6410429E7537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5AE93-598C-4067-B8BD-36A23C6B37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DEC4F-8317-498E-88CD-102A72E8AE0C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5C1C8-75A8-4805-8F7D-77948CA19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F92D2-56BA-4591-907E-93F658F8E01C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CD6DD-0149-458F-AE0A-F3ED98FFFA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A4585-5121-4686-8B61-E1FA47DC874D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8FF71-0A0E-4418-9871-DBEB4C5AC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23F1E-09B0-444B-A63A-290366FFD417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D8E87-D075-4D00-AAFD-F1DF96913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780F6-AFA0-482D-86F0-EA57622D35B2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04E24-F3D1-4CA4-80F7-6D163CB9B7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3FE2B-2C1B-4D2E-9ECD-D01111A4554A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D5438-30CC-4D8E-B4E9-93B808EC7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1" name="camera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1E1626-9151-4A9F-8B7C-36D5086E2175}" type="datetime1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B3365C-FD3E-4137-96CA-D0B315665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  <p:sndAc>
      <p:stSnd>
        <p:snd r:embed="rId13" name="camera.wav" builtIn="1"/>
      </p:stSnd>
    </p:sndAc>
  </p:transition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Урок по теме «Координатная плоскость»(6 класс)</a:t>
            </a:r>
            <a:endParaRPr lang="ru-RU" b="1" i="1" dirty="0" smtClean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7030A0"/>
                </a:solidFill>
              </a:rPr>
              <a:t>МОБУ «</a:t>
            </a:r>
            <a:r>
              <a:rPr lang="ru-RU" b="1" i="1" dirty="0" err="1" smtClean="0">
                <a:solidFill>
                  <a:srgbClr val="7030A0"/>
                </a:solidFill>
              </a:rPr>
              <a:t>Новочеркасская</a:t>
            </a:r>
            <a:r>
              <a:rPr lang="ru-RU" b="1" i="1" dirty="0" smtClean="0">
                <a:solidFill>
                  <a:srgbClr val="7030A0"/>
                </a:solidFill>
              </a:rPr>
              <a:t> СОШ»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err="1" smtClean="0">
                <a:solidFill>
                  <a:srgbClr val="7030A0"/>
                </a:solidFill>
              </a:rPr>
              <a:t>Булдакова</a:t>
            </a:r>
            <a:r>
              <a:rPr lang="ru-RU" b="1" i="1" dirty="0" smtClean="0">
                <a:solidFill>
                  <a:srgbClr val="7030A0"/>
                </a:solidFill>
              </a:rPr>
              <a:t> Л.П.</a:t>
            </a:r>
            <a:endParaRPr lang="ru-RU" b="1" i="1" dirty="0" smtClean="0">
              <a:solidFill>
                <a:srgbClr val="7030A0"/>
              </a:solidFill>
            </a:endParaRPr>
          </a:p>
        </p:txBody>
      </p:sp>
      <p:pic>
        <p:nvPicPr>
          <p:cNvPr id="4" name="Picture 11" descr="H:\Documents and Settings\Aida\Рабочий стол\МОИ шаблоны ЭКСПЕРИМЕНТы\index.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13" y="285750"/>
            <a:ext cx="1928812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Documents and Settings\Aida\Рабочий стол\текстуры и фоны, клипарты\Scool_objekts\scool (90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5" y="5643563"/>
            <a:ext cx="2016125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H:\Documents and Settings\Aida\Рабочий стол\текстуры и фоны, клипарты\Scool_objekts\scool (45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688" y="4857750"/>
            <a:ext cx="70167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:\Documents and Settings\Aida\Рабочий стол\текстуры и фоны, клипарты\Scool_objekts\scool (46)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72250" y="5786438"/>
            <a:ext cx="1135063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Дата 7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F1709F8-4CAA-4FC2-83AD-59E6D31E82CA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25828-3741-4749-A4A2-39A73FA20CFC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Цель урока </a:t>
            </a:r>
            <a:r>
              <a:rPr lang="ru-RU" sz="2400" i="1" dirty="0" smtClean="0">
                <a:solidFill>
                  <a:srgbClr val="C00000"/>
                </a:solidFill>
              </a:rPr>
              <a:t>-</a:t>
            </a:r>
            <a:r>
              <a:rPr lang="ru-RU" sz="2800" i="1" dirty="0" smtClean="0">
                <a:solidFill>
                  <a:srgbClr val="C00000"/>
                </a:solidFill>
              </a:rPr>
              <a:t>отработать основные понятия и определения темы, навыки построения точек на координатной плоскости и определения координат точек. 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Задачи урока:   </a:t>
            </a:r>
            <a:r>
              <a:rPr lang="ru-RU" i="1" dirty="0" smtClean="0">
                <a:solidFill>
                  <a:srgbClr val="002060"/>
                </a:solidFill>
              </a:rPr>
              <a:t>- развить </a:t>
            </a:r>
            <a:r>
              <a:rPr lang="ru-RU" i="1" dirty="0" smtClean="0">
                <a:solidFill>
                  <a:srgbClr val="002060"/>
                </a:solidFill>
              </a:rPr>
              <a:t>навыки  </a:t>
            </a:r>
            <a:r>
              <a:rPr lang="ru-RU" i="1" dirty="0" smtClean="0">
                <a:solidFill>
                  <a:srgbClr val="002060"/>
                </a:solidFill>
              </a:rPr>
              <a:t>построения точек по заданным координатам и определения координат точек по алгоритму; </a:t>
            </a:r>
            <a:br>
              <a:rPr lang="ru-RU" i="1" dirty="0" smtClean="0">
                <a:solidFill>
                  <a:srgbClr val="002060"/>
                </a:solidFill>
              </a:rPr>
            </a:br>
            <a:r>
              <a:rPr lang="ru-RU" i="1" dirty="0" smtClean="0">
                <a:solidFill>
                  <a:srgbClr val="002060"/>
                </a:solidFill>
              </a:rPr>
              <a:t>- развить умения работы с тестовыми заданиями; 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Тестовая работа</a:t>
            </a:r>
            <a:endParaRPr lang="ru-RU" b="1" i="1" dirty="0" smtClean="0">
              <a:solidFill>
                <a:srgbClr val="C0000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1.</a:t>
            </a:r>
            <a:r>
              <a:rPr lang="ru-RU" dirty="0" smtClean="0"/>
              <a:t>      </a:t>
            </a:r>
            <a:r>
              <a:rPr lang="ru-RU" sz="2800" b="1" dirty="0" smtClean="0">
                <a:solidFill>
                  <a:srgbClr val="002060"/>
                </a:solidFill>
              </a:rPr>
              <a:t>Под каким углом пересекаются координатные прямые, образующие систему координат на плоскости</a:t>
            </a:r>
            <a:r>
              <a:rPr lang="ru-RU" sz="2800" b="1" dirty="0" smtClean="0">
                <a:solidFill>
                  <a:srgbClr val="002060"/>
                </a:solidFill>
              </a:rPr>
              <a:t>?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lvl="0"/>
            <a:r>
              <a:rPr lang="ru-RU" sz="2400" i="1" dirty="0" smtClean="0">
                <a:solidFill>
                  <a:srgbClr val="FF0000"/>
                </a:solidFill>
              </a:rPr>
              <a:t>А)под </a:t>
            </a:r>
            <a:r>
              <a:rPr lang="ru-RU" sz="2400" i="1" dirty="0" smtClean="0">
                <a:solidFill>
                  <a:srgbClr val="FF0000"/>
                </a:solidFill>
              </a:rPr>
              <a:t>острым углом   </a:t>
            </a:r>
            <a:r>
              <a:rPr lang="ru-RU" sz="2400" i="1" dirty="0" smtClean="0">
                <a:solidFill>
                  <a:srgbClr val="FF0000"/>
                </a:solidFill>
              </a:rPr>
              <a:t>; б) под </a:t>
            </a:r>
            <a:r>
              <a:rPr lang="ru-RU" sz="2400" i="1" dirty="0" smtClean="0">
                <a:solidFill>
                  <a:srgbClr val="FF0000"/>
                </a:solidFill>
              </a:rPr>
              <a:t>прямым углом </a:t>
            </a:r>
          </a:p>
          <a:p>
            <a:pPr lvl="0"/>
            <a:r>
              <a:rPr lang="ru-RU" sz="2400" i="1" dirty="0" smtClean="0">
                <a:solidFill>
                  <a:srgbClr val="FF0000"/>
                </a:solidFill>
              </a:rPr>
              <a:t>В) под </a:t>
            </a:r>
            <a:r>
              <a:rPr lang="ru-RU" sz="2400" i="1" dirty="0" smtClean="0">
                <a:solidFill>
                  <a:srgbClr val="FF0000"/>
                </a:solidFill>
              </a:rPr>
              <a:t>тупым углом </a:t>
            </a:r>
            <a:r>
              <a:rPr lang="ru-RU" sz="2400" i="1" dirty="0" smtClean="0">
                <a:solidFill>
                  <a:srgbClr val="FF0000"/>
                </a:solidFill>
              </a:rPr>
              <a:t>; г) под </a:t>
            </a:r>
            <a:r>
              <a:rPr lang="ru-RU" sz="2400" i="1" dirty="0" smtClean="0">
                <a:solidFill>
                  <a:srgbClr val="FF0000"/>
                </a:solidFill>
              </a:rPr>
              <a:t>развернутым углом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2</a:t>
            </a:r>
            <a:r>
              <a:rPr lang="ru-RU" sz="2000" b="1" i="1" dirty="0" smtClean="0">
                <a:solidFill>
                  <a:srgbClr val="002060"/>
                </a:solidFill>
              </a:rPr>
              <a:t>.      </a:t>
            </a:r>
            <a:r>
              <a:rPr lang="ru-RU" sz="2800" b="1" i="1" dirty="0" smtClean="0">
                <a:solidFill>
                  <a:srgbClr val="002060"/>
                </a:solidFill>
              </a:rPr>
              <a:t>Как называется горизонтальная  прямая?</a:t>
            </a:r>
          </a:p>
          <a:p>
            <a:pPr lvl="0"/>
            <a:r>
              <a:rPr lang="ru-RU" sz="2400" dirty="0" smtClean="0">
                <a:solidFill>
                  <a:srgbClr val="FF0000"/>
                </a:solidFill>
              </a:rPr>
              <a:t>а) аппликата ; б) ордината ; в) абсцисса ; г)биссектриса 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3.      Как называется вертикальная прямая?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А)ордината ; б) абсцисса ; в) аппликата;  г ) биссектриса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800" dirty="0" smtClean="0"/>
              <a:t>.</a:t>
            </a:r>
            <a:r>
              <a:rPr lang="ru-RU" sz="2800" b="1" dirty="0" smtClean="0"/>
              <a:t> </a:t>
            </a:r>
            <a:r>
              <a:rPr lang="ru-RU" sz="2800" b="1" i="1" dirty="0" smtClean="0">
                <a:solidFill>
                  <a:srgbClr val="002060"/>
                </a:solidFill>
              </a:rPr>
              <a:t>4.      Как называют точку пересечения этих прямых?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А)начало </a:t>
            </a:r>
            <a:r>
              <a:rPr lang="ru-RU" sz="2400" b="1" i="1" dirty="0" smtClean="0">
                <a:solidFill>
                  <a:srgbClr val="FF0000"/>
                </a:solidFill>
              </a:rPr>
              <a:t>всех </a:t>
            </a:r>
            <a:r>
              <a:rPr lang="ru-RU" sz="2400" b="1" i="1" dirty="0" smtClean="0">
                <a:solidFill>
                  <a:srgbClr val="FF0000"/>
                </a:solidFill>
              </a:rPr>
              <a:t>начал; б) середина; в)начало </a:t>
            </a:r>
            <a:r>
              <a:rPr lang="ru-RU" sz="2400" b="1" i="1" dirty="0" smtClean="0">
                <a:solidFill>
                  <a:srgbClr val="FF0000"/>
                </a:solidFill>
              </a:rPr>
              <a:t>отсчета 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Г)разделитель 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lvl="0"/>
            <a:endParaRPr lang="ru-RU" sz="2000" dirty="0" smtClean="0"/>
          </a:p>
          <a:p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5.      </a:t>
            </a:r>
            <a:r>
              <a:rPr lang="ru-RU" sz="2800" b="1" i="1" dirty="0" smtClean="0">
                <a:solidFill>
                  <a:srgbClr val="002060"/>
                </a:solidFill>
              </a:rPr>
              <a:t>Как называют пару чисел, определяющих положение точек на плоскости?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А)координаты точки; б)числа </a:t>
            </a:r>
            <a:r>
              <a:rPr lang="ru-RU" sz="2400" b="1" i="1" dirty="0" smtClean="0">
                <a:solidFill>
                  <a:srgbClr val="FF0000"/>
                </a:solidFill>
              </a:rPr>
              <a:t>на плоскости 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В) числа </a:t>
            </a:r>
            <a:r>
              <a:rPr lang="ru-RU" sz="2400" b="1" i="1" dirty="0" smtClean="0">
                <a:solidFill>
                  <a:srgbClr val="FF0000"/>
                </a:solidFill>
              </a:rPr>
              <a:t>для точки </a:t>
            </a:r>
            <a:r>
              <a:rPr lang="ru-RU" sz="2400" b="1" i="1" dirty="0" smtClean="0">
                <a:solidFill>
                  <a:srgbClr val="FF0000"/>
                </a:solidFill>
              </a:rPr>
              <a:t>;  г)показатели </a:t>
            </a:r>
            <a:r>
              <a:rPr lang="ru-RU" sz="2400" b="1" i="1" dirty="0" smtClean="0">
                <a:solidFill>
                  <a:srgbClr val="FF0000"/>
                </a:solidFill>
              </a:rPr>
              <a:t>точки 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r>
              <a:rPr lang="ru-RU" sz="2800" dirty="0" smtClean="0"/>
              <a:t>.</a:t>
            </a:r>
            <a:r>
              <a:rPr lang="ru-RU" sz="2800" b="1" dirty="0" smtClean="0"/>
              <a:t> </a:t>
            </a:r>
            <a:r>
              <a:rPr lang="ru-RU" sz="2800" b="1" i="1" dirty="0" smtClean="0">
                <a:solidFill>
                  <a:srgbClr val="002060"/>
                </a:solidFill>
              </a:rPr>
              <a:t>6.      Что показывают стрелки на координатных прямых?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А)Что </a:t>
            </a:r>
            <a:r>
              <a:rPr lang="ru-RU" sz="2400" b="1" i="1" dirty="0" smtClean="0">
                <a:solidFill>
                  <a:srgbClr val="FF0000"/>
                </a:solidFill>
              </a:rPr>
              <a:t>прямые можно </a:t>
            </a:r>
            <a:r>
              <a:rPr lang="ru-RU" sz="2400" b="1" i="1" dirty="0" smtClean="0">
                <a:solidFill>
                  <a:srgbClr val="FF0000"/>
                </a:solidFill>
              </a:rPr>
              <a:t>продолжить;  б)Положительное </a:t>
            </a:r>
            <a:r>
              <a:rPr lang="ru-RU" sz="2400" b="1" i="1" dirty="0" smtClean="0">
                <a:solidFill>
                  <a:srgbClr val="FF0000"/>
                </a:solidFill>
              </a:rPr>
              <a:t>направление 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В)Отрицательное направление; г) Ничего </a:t>
            </a:r>
            <a:r>
              <a:rPr lang="ru-RU" sz="2400" b="1" i="1" dirty="0" smtClean="0">
                <a:solidFill>
                  <a:srgbClr val="FF0000"/>
                </a:solidFill>
              </a:rPr>
              <a:t>не показывают </a:t>
            </a:r>
          </a:p>
          <a:p>
            <a:endParaRPr lang="ru-RU" sz="20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7.    </a:t>
            </a:r>
            <a:r>
              <a:rPr lang="ru-RU" sz="2800" b="1" i="1" dirty="0" smtClean="0">
                <a:solidFill>
                  <a:srgbClr val="002060"/>
                </a:solidFill>
              </a:rPr>
              <a:t>  В какой четверти может находиться точка, имеющая координаты с разными  знаками?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А)в </a:t>
            </a:r>
            <a:r>
              <a:rPr lang="ru-RU" sz="2400" b="1" i="1" dirty="0" smtClean="0">
                <a:solidFill>
                  <a:srgbClr val="FF0000"/>
                </a:solidFill>
              </a:rPr>
              <a:t>1 или во </a:t>
            </a:r>
            <a:r>
              <a:rPr lang="ru-RU" sz="2400" b="1" i="1" dirty="0" smtClean="0">
                <a:solidFill>
                  <a:srgbClr val="FF0000"/>
                </a:solidFill>
              </a:rPr>
              <a:t>2;   б) только </a:t>
            </a:r>
            <a:r>
              <a:rPr lang="ru-RU" sz="2400" b="1" i="1" dirty="0" smtClean="0">
                <a:solidFill>
                  <a:srgbClr val="FF0000"/>
                </a:solidFill>
              </a:rPr>
              <a:t>во 2 </a:t>
            </a:r>
            <a:r>
              <a:rPr lang="ru-RU" sz="2400" b="1" i="1" dirty="0" smtClean="0">
                <a:solidFill>
                  <a:srgbClr val="FF0000"/>
                </a:solidFill>
              </a:rPr>
              <a:t>; в)во </a:t>
            </a:r>
            <a:r>
              <a:rPr lang="ru-RU" sz="2400" b="1" i="1" dirty="0" smtClean="0">
                <a:solidFill>
                  <a:srgbClr val="FF0000"/>
                </a:solidFill>
              </a:rPr>
              <a:t>2 или в 3 </a:t>
            </a:r>
          </a:p>
          <a:p>
            <a:pPr lvl="0"/>
            <a:r>
              <a:rPr lang="ru-RU" sz="2400" b="1" i="1" dirty="0" smtClean="0">
                <a:solidFill>
                  <a:srgbClr val="FF0000"/>
                </a:solidFill>
              </a:rPr>
              <a:t>Г) во </a:t>
            </a:r>
            <a:r>
              <a:rPr lang="ru-RU" sz="2400" b="1" i="1" dirty="0" smtClean="0">
                <a:solidFill>
                  <a:srgbClr val="FF0000"/>
                </a:solidFill>
              </a:rPr>
              <a:t>2 или в 4 </a:t>
            </a: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8.      Как правильно записываются координаты?</a:t>
            </a:r>
          </a:p>
          <a:p>
            <a:pPr lvl="0"/>
            <a:r>
              <a:rPr lang="ru-RU" sz="2000" b="1" i="1" dirty="0" smtClean="0">
                <a:solidFill>
                  <a:srgbClr val="C00000"/>
                </a:solidFill>
              </a:rPr>
              <a:t>А) (</a:t>
            </a:r>
            <a:r>
              <a:rPr lang="ru-RU" sz="2000" b="1" i="1" dirty="0" err="1" smtClean="0">
                <a:solidFill>
                  <a:srgbClr val="C00000"/>
                </a:solidFill>
              </a:rPr>
              <a:t>х;у</a:t>
            </a:r>
            <a:r>
              <a:rPr lang="ru-RU" sz="2000" b="1" i="1" dirty="0" smtClean="0">
                <a:solidFill>
                  <a:srgbClr val="C00000"/>
                </a:solidFill>
              </a:rPr>
              <a:t>) </a:t>
            </a:r>
            <a:r>
              <a:rPr lang="ru-RU" sz="2000" b="1" i="1" dirty="0" smtClean="0">
                <a:solidFill>
                  <a:srgbClr val="C00000"/>
                </a:solidFill>
              </a:rPr>
              <a:t> б)(</a:t>
            </a:r>
            <a:r>
              <a:rPr lang="ru-RU" sz="2000" b="1" i="1" dirty="0" err="1" smtClean="0">
                <a:solidFill>
                  <a:srgbClr val="C00000"/>
                </a:solidFill>
              </a:rPr>
              <a:t>у;х</a:t>
            </a:r>
            <a:r>
              <a:rPr lang="ru-RU" sz="2000" b="1" i="1" dirty="0" smtClean="0">
                <a:solidFill>
                  <a:srgbClr val="C00000"/>
                </a:solidFill>
              </a:rPr>
              <a:t>) </a:t>
            </a:r>
            <a:r>
              <a:rPr lang="ru-RU" sz="2000" b="1" i="1" dirty="0" smtClean="0">
                <a:solidFill>
                  <a:srgbClr val="C00000"/>
                </a:solidFill>
              </a:rPr>
              <a:t>  в)</a:t>
            </a:r>
            <a:r>
              <a:rPr lang="ru-RU" sz="2000" b="1" i="1" dirty="0" err="1" smtClean="0">
                <a:solidFill>
                  <a:srgbClr val="C00000"/>
                </a:solidFill>
              </a:rPr>
              <a:t>х</a:t>
            </a:r>
            <a:r>
              <a:rPr lang="ru-RU" sz="2000" b="1" i="1" dirty="0" smtClean="0">
                <a:solidFill>
                  <a:srgbClr val="C00000"/>
                </a:solidFill>
              </a:rPr>
              <a:t>, у </a:t>
            </a:r>
            <a:r>
              <a:rPr lang="ru-RU" sz="2000" b="1" i="1" dirty="0" smtClean="0">
                <a:solidFill>
                  <a:srgbClr val="C00000"/>
                </a:solidFill>
              </a:rPr>
              <a:t>  г)в </a:t>
            </a:r>
            <a:r>
              <a:rPr lang="ru-RU" sz="2000" b="1" i="1" dirty="0" smtClean="0">
                <a:solidFill>
                  <a:srgbClr val="C00000"/>
                </a:solidFill>
              </a:rPr>
              <a:t>любом порядке</a:t>
            </a:r>
          </a:p>
          <a:p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Проверь себя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1б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2в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3а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4в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5а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6б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7г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8а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970822-FC56-4ECC-BE71-5D3E004CB02F}" type="datetime1">
              <a:rPr lang="ru-RU" smtClean="0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CC7219-EBDE-47DE-8558-CC25230312A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17410" name="Picture 2" descr="C:\Users\Любовь_2\Documents\ДЛЯ ШАБЛОНОВ\картинки на тему математики\mM61eauzIj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63794" y="1571613"/>
            <a:ext cx="5123006" cy="378248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Ответь на вопрос</a:t>
            </a:r>
            <a:b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Выбери точки расположенные левее оси ординат А(-2;-3), В(5;16), С(-7;-9),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D(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-5;1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Е(7;0).</a:t>
            </a:r>
          </a:p>
          <a:p>
            <a:pPr marL="457200" indent="-457200" algn="ctr"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Выбери точки расположенные ниже оси абсцисс А(-2;-3), В(5;16), С(-7;-9),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D(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-5;1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Е(7;0).</a:t>
            </a:r>
          </a:p>
          <a:p>
            <a:pPr marL="457200" indent="-457200" algn="ctr"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Выбери точки расположенные правее оси ординат А(-2;-3), В(5;16), С(-7;-9),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D(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-5;1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Е(7;0).</a:t>
            </a:r>
          </a:p>
          <a:p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52400"/>
            <a:ext cx="6513512" cy="1116013"/>
          </a:xfrm>
        </p:spPr>
        <p:txBody>
          <a:bodyPr/>
          <a:lstStyle/>
          <a:p>
            <a:endParaRPr lang="ru-RU" sz="4000" dirty="0"/>
          </a:p>
        </p:txBody>
      </p:sp>
      <p:graphicFrame>
        <p:nvGraphicFramePr>
          <p:cNvPr id="128006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4610100" y="1828800"/>
          <a:ext cx="3771900" cy="3657600"/>
        </p:xfrm>
        <a:graphic>
          <a:graphicData uri="http://schemas.openxmlformats.org/presentationml/2006/ole">
            <p:oleObj spid="_x0000_s16386" name="Диаграмма" r:id="rId4" imgW="3771721" imgH="3657600" progId="MSGraph.Chart.8">
              <p:embed followColorScheme="full"/>
            </p:oleObj>
          </a:graphicData>
        </a:graphic>
      </p:graphicFrame>
      <p:pic>
        <p:nvPicPr>
          <p:cNvPr id="128010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8538" y="1000108"/>
            <a:ext cx="6725062" cy="5857892"/>
          </a:xfrm>
          <a:prstGeom prst="rect">
            <a:avLst/>
          </a:prstGeom>
          <a:noFill/>
        </p:spPr>
      </p:pic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0" y="1196975"/>
            <a:ext cx="2268538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координатной плоскости  построена «ракета». Назовите координаты выделенных точек и сделайте соответствующие записи в тетрадях.</a:t>
            </a:r>
          </a:p>
        </p:txBody>
      </p:sp>
      <p:pic>
        <p:nvPicPr>
          <p:cNvPr id="6" name="Picture 2" descr="C:\Users\Любовь_2\Documents\ДЛЯ ШАБЛОНОВ\картинки на тему математики\images (8).jpg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57158" y="285728"/>
            <a:ext cx="857256" cy="912309"/>
          </a:xfrm>
          <a:prstGeom prst="rect">
            <a:avLst/>
          </a:prstGeom>
          <a:noFill/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8938" y="1000108"/>
            <a:ext cx="6439342" cy="560901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3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8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Выполни</a:t>
            </a:r>
            <a:endParaRPr lang="ru-RU" b="1" i="1" dirty="0" smtClean="0">
              <a:solidFill>
                <a:srgbClr val="00206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Постройте на координатной плоскости четырехугольник АВСД, </a:t>
            </a:r>
            <a:r>
              <a:rPr lang="ru-RU" b="1" i="1" dirty="0" smtClean="0">
                <a:solidFill>
                  <a:srgbClr val="C00000"/>
                </a:solidFill>
              </a:rPr>
              <a:t>координаты </a:t>
            </a:r>
            <a:r>
              <a:rPr lang="ru-RU" b="1" i="1" dirty="0" smtClean="0">
                <a:solidFill>
                  <a:srgbClr val="C00000"/>
                </a:solidFill>
              </a:rPr>
              <a:t>его вершин:  А(-2;4)   В(6;4)  С(6;-2)   Д(-2;-2). </a:t>
            </a:r>
            <a:r>
              <a:rPr lang="ru-RU" b="1" i="1" dirty="0" smtClean="0">
                <a:solidFill>
                  <a:srgbClr val="C00000"/>
                </a:solidFill>
              </a:rPr>
              <a:t>Измерьте </a:t>
            </a:r>
            <a:r>
              <a:rPr lang="ru-RU" b="1" i="1" dirty="0" smtClean="0">
                <a:solidFill>
                  <a:srgbClr val="C00000"/>
                </a:solidFill>
              </a:rPr>
              <a:t>стороны полученного четырехугольника и найдите его площадь и периметр. Укажите координаты точки пересечения отрезков АС и ВД. </a:t>
            </a:r>
          </a:p>
          <a:p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Построй рисунок</a:t>
            </a:r>
            <a:endParaRPr lang="ru-RU" b="1" i="1" dirty="0" smtClean="0">
              <a:solidFill>
                <a:srgbClr val="00206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(</a:t>
            </a:r>
            <a:r>
              <a:rPr lang="ru-RU" b="1" dirty="0" smtClean="0">
                <a:solidFill>
                  <a:srgbClr val="7030A0"/>
                </a:solidFill>
              </a:rPr>
              <a:t>1;2)   (3;4)   (7;5)   (9;4)   (14;0)   (20;-6)   (10;0)   (9;-2)   (9;-4)   (6;-4)   (7;-3)   (7;-2)    (2;-2)   (2;-4)   (-1;-4)   (0;-3)   (0;0)   (-5;4)   (-7;4)   (-8;5)   (-6;7)       (-5;7)   (1;2)    глаз (-6;6). О чем помнить нам надобно при выполнении этого задания?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( Кто быстрее и красивее)</a:t>
            </a:r>
            <a:endParaRPr lang="ru-RU" i="1" dirty="0" smtClean="0">
              <a:solidFill>
                <a:srgbClr val="00206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Задание на дом</a:t>
            </a:r>
            <a:endParaRPr lang="ru-RU" b="1" i="1" dirty="0" smtClean="0">
              <a:solidFill>
                <a:srgbClr val="C0000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№.437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№428(</a:t>
            </a:r>
            <a:r>
              <a:rPr lang="ru-RU" dirty="0" err="1" smtClean="0">
                <a:solidFill>
                  <a:srgbClr val="002060"/>
                </a:solidFill>
              </a:rPr>
              <a:t>а;в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79C0137-D04E-411C-ABB8-B17E641B80C6}" type="datetime1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08D7B-4D20-41A5-892C-581B39D46D9A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Источники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Учебник  Математика 6кл. Зубарева И.И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Мордкович А.Г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.Пособие для учителя.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Сеть интернет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970822-FC56-4ECC-BE71-5D3E004CB02F}" type="datetime1">
              <a:rPr lang="ru-RU" smtClean="0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CC7219-EBDE-47DE-8558-CC25230312A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ransition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 -  16 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 16 шаблон</Template>
  <TotalTime>98</TotalTime>
  <Words>426</Words>
  <Application>Microsoft Office PowerPoint</Application>
  <PresentationFormat>Экран (4:3)</PresentationFormat>
  <Paragraphs>92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математика -  16 шаблон</vt:lpstr>
      <vt:lpstr>Диаграмма Microsoft Graph</vt:lpstr>
      <vt:lpstr>Урок по теме «Координатная плоскость»(6 класс)</vt:lpstr>
      <vt:lpstr>Цель урока -отработать основные понятия и определения темы, навыки построения точек на координатной плоскости и определения координат точек. </vt:lpstr>
      <vt:lpstr>Тестовая работа</vt:lpstr>
      <vt:lpstr>Слайд 4</vt:lpstr>
      <vt:lpstr>Слайд 5</vt:lpstr>
      <vt:lpstr>Слайд 6</vt:lpstr>
      <vt:lpstr>Проверь себя</vt:lpstr>
      <vt:lpstr>Ответь на вопрос </vt:lpstr>
      <vt:lpstr>Слайд 9</vt:lpstr>
      <vt:lpstr>Выполни</vt:lpstr>
      <vt:lpstr>Построй рисунок</vt:lpstr>
      <vt:lpstr>Задание на дом</vt:lpstr>
      <vt:lpstr>Источники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 теме «Координатная плоскость»(6 класс)</dc:title>
  <dc:creator>Любовь</dc:creator>
  <dc:description>http://aida.ucoz.ru</dc:description>
  <cp:lastModifiedBy>Любовь</cp:lastModifiedBy>
  <cp:revision>10</cp:revision>
  <dcterms:created xsi:type="dcterms:W3CDTF">2014-11-16T18:49:20Z</dcterms:created>
  <dcterms:modified xsi:type="dcterms:W3CDTF">2014-11-16T20:27:23Z</dcterms:modified>
</cp:coreProperties>
</file>