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1"/>
    <p:sldMasterId id="2147483744" r:id="rId2"/>
  </p:sldMasterIdLst>
  <p:notesMasterIdLst>
    <p:notesMasterId r:id="rId11"/>
  </p:notes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4" r:id="rId1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15" Type="http://schemas.openxmlformats.org/officeDocument/2006/relationships/tableStyles" Target="tableStyle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8E5ECEA-320C-4858-9030-8A2736AF09E0}" type="datetimeFigureOut">
              <a:rPr lang="ru-RU" smtClean="0"/>
              <a:t>26.06.2012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C33C3AC-EA11-4BB5-B76F-6AAC1E841E5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9447386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7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6148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CBFEA5CA-40FE-424A-A9A2-E22D358A2B5A}" type="slidenum">
              <a:rPr lang="ru-RU">
                <a:solidFill>
                  <a:prstClr val="black"/>
                </a:solidFill>
              </a:rPr>
              <a:pPr>
                <a:defRPr/>
              </a:pPr>
              <a:t>8</a:t>
            </a:fld>
            <a:endParaRPr lang="ru-RU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Заголовок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2" name="Подзаголовок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18DDF04-90A4-4315-B44C-E35BB8FE5B74}" type="datetimeFigureOut">
              <a:rPr lang="ru-RU" smtClean="0"/>
              <a:t>26.06.2012</a:t>
            </a:fld>
            <a:endParaRPr lang="ru-RU"/>
          </a:p>
        </p:txBody>
      </p:sp>
      <p:sp>
        <p:nvSpPr>
          <p:cNvPr id="20" name="Нижний колонтитул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A5B680F-4842-4752-8B8D-CCF68217BB33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Овал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18DDF04-90A4-4315-B44C-E35BB8FE5B74}" type="datetimeFigureOut">
              <a:rPr lang="ru-RU" smtClean="0"/>
              <a:t>26.06.2012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A5B680F-4842-4752-8B8D-CCF68217BB3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18DDF04-90A4-4315-B44C-E35BB8FE5B74}" type="datetimeFigureOut">
              <a:rPr lang="ru-RU" smtClean="0"/>
              <a:t>26.06.2012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A5B680F-4842-4752-8B8D-CCF68217BB33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Прямоугольник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18DDF04-90A4-4315-B44C-E35BB8FE5B74}" type="datetimeFigureOut">
              <a:rPr lang="ru-RU" smtClean="0"/>
              <a:t>26.06.2012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A5B680F-4842-4752-8B8D-CCF68217BB3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18DDF04-90A4-4315-B44C-E35BB8FE5B74}" type="datetimeFigureOut">
              <a:rPr lang="ru-RU" smtClean="0"/>
              <a:t>26.06.2012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A5B680F-4842-4752-8B8D-CCF68217BB3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18DDF04-90A4-4315-B44C-E35BB8FE5B74}" type="datetimeFigureOut">
              <a:rPr lang="ru-RU" smtClean="0"/>
              <a:t>26.06.2012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A5B680F-4842-4752-8B8D-CCF68217BB3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18DDF04-90A4-4315-B44C-E35BB8FE5B74}" type="datetimeFigureOut">
              <a:rPr lang="ru-RU" smtClean="0"/>
              <a:t>26.06.2012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A5B680F-4842-4752-8B8D-CCF68217BB33}" type="slidenum">
              <a:rPr lang="ru-RU" smtClean="0"/>
              <a:t>‹#›</a:t>
            </a:fld>
            <a:endParaRPr lang="ru-RU"/>
          </a:p>
        </p:txBody>
      </p:sp>
      <p:sp>
        <p:nvSpPr>
          <p:cNvPr id="6" name="Прямоугольник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18DDF04-90A4-4315-B44C-E35BB8FE5B74}" type="datetimeFigureOut">
              <a:rPr lang="ru-RU" smtClean="0"/>
              <a:t>26.06.2012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A5B680F-4842-4752-8B8D-CCF68217BB3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18DDF04-90A4-4315-B44C-E35BB8FE5B74}" type="datetimeFigureOut">
              <a:rPr lang="ru-RU" smtClean="0"/>
              <a:t>26.06.2012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A5B680F-4842-4752-8B8D-CCF68217BB33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9" name="Блок-схема: процесс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Блок-схема: процесс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18DDF04-90A4-4315-B44C-E35BB8FE5B74}" type="datetimeFigureOut">
              <a:rPr lang="ru-RU" smtClean="0"/>
              <a:t>26.06.2012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A5B680F-4842-4752-8B8D-CCF68217BB3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18DDF04-90A4-4315-B44C-E35BB8FE5B74}" type="datetimeFigureOut">
              <a:rPr lang="ru-RU" smtClean="0"/>
              <a:t>26.06.2012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A5B680F-4842-4752-8B8D-CCF68217BB3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2593D29-B841-4ADF-8A41-22D089DBEA04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26.06.2012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C4AF52E-19B3-4E5C-AFFD-5A7225535895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20817277"/>
      </p:ext>
    </p:extLst>
  </p:cSld>
  <p:clrMapOvr>
    <a:masterClrMapping/>
  </p:clrMapOvr>
  <p:transition spd="slow" advTm="100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73E9A3B-3807-4F51-BFFA-8FFC512ACF35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26.06.2012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BC48EEF-F7D3-40C1-B922-125FDFFFEDA1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66710586"/>
      </p:ext>
    </p:extLst>
  </p:cSld>
  <p:clrMapOvr>
    <a:masterClrMapping/>
  </p:clrMapOvr>
  <p:transition spd="slow" advTm="100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7D45A46-339F-433D-9682-1368421AD3A3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26.06.2012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580417A-C401-4B23-99A3-FA0AAA3B6E6A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77159275"/>
      </p:ext>
    </p:extLst>
  </p:cSld>
  <p:clrMapOvr>
    <a:masterClrMapping/>
  </p:clrMapOvr>
  <p:transition spd="slow" advTm="100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811215F-C831-47C2-8BEF-B2223B0B683B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26.06.2012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DB0F85B-53D5-4A10-B471-AD946FFCA97B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5589208"/>
      </p:ext>
    </p:extLst>
  </p:cSld>
  <p:clrMapOvr>
    <a:masterClrMapping/>
  </p:clrMapOvr>
  <p:transition spd="slow" advTm="100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055F6C-F6F6-4CF2-861C-03E5B3560496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26.06.2012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74E5B72-A74A-44BC-B9E3-59D7EF2D141D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93952027"/>
      </p:ext>
    </p:extLst>
  </p:cSld>
  <p:clrMapOvr>
    <a:masterClrMapping/>
  </p:clrMapOvr>
  <p:transition spd="slow" advTm="100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7576B56-C4D9-41C8-AA5E-4491E6C71C7A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26.06.2012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438A44-DE45-4D45-9423-B9DBEDE4DD1C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92461629"/>
      </p:ext>
    </p:extLst>
  </p:cSld>
  <p:clrMapOvr>
    <a:masterClrMapping/>
  </p:clrMapOvr>
  <p:transition spd="slow" advTm="1000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0B8BABE-42E5-4929-8484-7BF8545652F0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26.06.2012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6BE099C-AF34-4EE4-A3F7-D97DFC2879EA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45505671"/>
      </p:ext>
    </p:extLst>
  </p:cSld>
  <p:clrMapOvr>
    <a:masterClrMapping/>
  </p:clrMapOvr>
  <p:transition spd="slow" advTm="1000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9AA06A0-6634-4797-9C2C-DC47838168F4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26.06.2012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63FE58A-9115-4A0C-9EBE-D5928092889A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23517377"/>
      </p:ext>
    </p:extLst>
  </p:cSld>
  <p:clrMapOvr>
    <a:masterClrMapping/>
  </p:clrMapOvr>
  <p:transition spd="slow" advTm="1000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3C1C72C-50CD-41FF-8D67-927F8317D56D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26.06.2012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74F6F98-099B-4A66-B19B-D8B0BA9223EC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03891056"/>
      </p:ext>
    </p:extLst>
  </p:cSld>
  <p:clrMapOvr>
    <a:masterClrMapping/>
  </p:clrMapOvr>
  <p:transition spd="slow" advTm="1000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DB2931B-C0F1-4562-8A8A-A45489C46C0E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26.06.2012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2F1A00E-1D8E-411D-810C-6DB005F27999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35060462"/>
      </p:ext>
    </p:extLst>
  </p:cSld>
  <p:clrMapOvr>
    <a:masterClrMapping/>
  </p:clrMapOvr>
  <p:transition spd="slow" advTm="1000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DF1EAD8-0531-453B-A09C-74737E21CA75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26.06.2012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115F9B7-B471-4955-889F-E2734EDF78E5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08203016"/>
      </p:ext>
    </p:extLst>
  </p:cSld>
  <p:clrMapOvr>
    <a:masterClrMapping/>
  </p:clrMapOvr>
  <p:transition spd="slow" advTm="100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ирог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Кольцо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618DDF04-90A4-4315-B44C-E35BB8FE5B74}" type="datetimeFigureOut">
              <a:rPr lang="ru-RU" smtClean="0"/>
              <a:t>26.06.2012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0A5B680F-4842-4752-8B8D-CCF68217BB33}" type="slidenum">
              <a:rPr lang="ru-RU" smtClean="0"/>
              <a:t>‹#›</a:t>
            </a:fld>
            <a:endParaRPr lang="ru-RU"/>
          </a:p>
        </p:txBody>
      </p:sp>
      <p:sp>
        <p:nvSpPr>
          <p:cNvPr id="15" name="Прямоугольник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alphaModFix amt="60000"/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7133FD5E-7045-4F1B-9F04-3FAA07AFDD06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26.06.2012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E3E4747A-B2FC-4A9A-9D68-50599B6AD5A0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796484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ransition spd="slow" advTm="100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47664" y="2564904"/>
            <a:ext cx="6629400" cy="1219201"/>
          </a:xfrm>
        </p:spPr>
        <p:txBody>
          <a:bodyPr/>
          <a:lstStyle/>
          <a:p>
            <a:r>
              <a:rPr lang="ru-RU" b="1" dirty="0" smtClean="0"/>
              <a:t>Соседи     Солнца.</a:t>
            </a:r>
            <a:endParaRPr lang="ru-RU" b="1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195736" y="4581128"/>
            <a:ext cx="6521484" cy="457200"/>
          </a:xfrm>
        </p:spPr>
        <p:txBody>
          <a:bodyPr>
            <a:noAutofit/>
          </a:bodyPr>
          <a:lstStyle/>
          <a:p>
            <a:pPr algn="ctr"/>
            <a:r>
              <a:rPr lang="ru-RU" sz="1800" b="1" dirty="0" smtClean="0"/>
              <a:t>Учитель географии МБОУ СОШ№50     </a:t>
            </a:r>
            <a:r>
              <a:rPr lang="ru-RU" sz="1800" b="1" dirty="0" err="1" smtClean="0"/>
              <a:t>Ташкинова</a:t>
            </a:r>
            <a:r>
              <a:rPr lang="ru-RU" sz="1800" b="1" dirty="0" smtClean="0"/>
              <a:t> О.В</a:t>
            </a:r>
            <a:r>
              <a:rPr lang="ru-RU" sz="1800" dirty="0" smtClean="0"/>
              <a:t>.</a:t>
            </a:r>
            <a:endParaRPr lang="ru-RU" sz="1800" dirty="0"/>
          </a:p>
        </p:txBody>
      </p:sp>
    </p:spTree>
    <p:extLst>
      <p:ext uri="{BB962C8B-B14F-4D97-AF65-F5344CB8AC3E}">
        <p14:creationId xmlns:p14="http://schemas.microsoft.com/office/powerpoint/2010/main" val="20914300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/>
              <a:t>Установите    соответствие:</a:t>
            </a:r>
            <a:endParaRPr lang="ru-RU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536" y="1447800"/>
            <a:ext cx="8538152" cy="4800600"/>
          </a:xfrm>
        </p:spPr>
        <p:txBody>
          <a:bodyPr>
            <a:normAutofit fontScale="62500" lnSpcReduction="20000"/>
          </a:bodyPr>
          <a:lstStyle/>
          <a:p>
            <a:r>
              <a:rPr lang="ru-RU" sz="3400" b="1" dirty="0" smtClean="0"/>
              <a:t>1.</a:t>
            </a:r>
            <a:r>
              <a:rPr lang="ru-RU" sz="4000" b="1" dirty="0" smtClean="0"/>
              <a:t>Уильям Гершель                  а)написал книгу «Об </a:t>
            </a:r>
          </a:p>
          <a:p>
            <a:pPr marL="114300" indent="0">
              <a:buNone/>
            </a:pPr>
            <a:r>
              <a:rPr lang="ru-RU" sz="4000" b="1" dirty="0" smtClean="0"/>
              <a:t>                                                          </a:t>
            </a:r>
            <a:r>
              <a:rPr lang="ru-RU" sz="4000" b="1" dirty="0"/>
              <a:t>обращениях небесных сфер</a:t>
            </a:r>
            <a:r>
              <a:rPr lang="ru-RU" sz="4000" b="1" dirty="0" smtClean="0"/>
              <a:t>»</a:t>
            </a:r>
          </a:p>
          <a:p>
            <a:pPr marL="114300" indent="0">
              <a:buNone/>
            </a:pPr>
            <a:endParaRPr lang="ru-RU" sz="3400" b="1" dirty="0" smtClean="0"/>
          </a:p>
          <a:p>
            <a:pPr marL="114300" indent="0">
              <a:buNone/>
            </a:pPr>
            <a:r>
              <a:rPr lang="ru-RU" sz="3400" b="1" dirty="0" smtClean="0"/>
              <a:t>   </a:t>
            </a:r>
            <a:r>
              <a:rPr lang="ru-RU" sz="4000" b="1" dirty="0" smtClean="0"/>
              <a:t>2.Галилео Галилей</a:t>
            </a:r>
            <a:r>
              <a:rPr lang="ru-RU" sz="3400" b="1" dirty="0" smtClean="0"/>
              <a:t>                    </a:t>
            </a:r>
            <a:r>
              <a:rPr lang="ru-RU" sz="4500" b="1" dirty="0" smtClean="0"/>
              <a:t>б)сделал вывод о</a:t>
            </a:r>
          </a:p>
          <a:p>
            <a:pPr marL="114300" indent="0">
              <a:buNone/>
            </a:pPr>
            <a:r>
              <a:rPr lang="ru-RU" sz="4500" b="1" dirty="0"/>
              <a:t>                    </a:t>
            </a:r>
            <a:r>
              <a:rPr lang="ru-RU" sz="4500" b="1" dirty="0" smtClean="0"/>
              <a:t>                     </a:t>
            </a:r>
            <a:r>
              <a:rPr lang="ru-RU" sz="4500" b="1" dirty="0"/>
              <a:t>существовании звёздных </a:t>
            </a:r>
            <a:r>
              <a:rPr lang="ru-RU" sz="4500" b="1" dirty="0" smtClean="0"/>
              <a:t>систем</a:t>
            </a:r>
          </a:p>
          <a:p>
            <a:pPr marL="114300" indent="0">
              <a:buNone/>
            </a:pPr>
            <a:endParaRPr lang="ru-RU" sz="3400" b="1" dirty="0"/>
          </a:p>
          <a:p>
            <a:pPr marL="114300" indent="0">
              <a:buNone/>
            </a:pPr>
            <a:r>
              <a:rPr lang="ru-RU" sz="3400" b="1" dirty="0" smtClean="0"/>
              <a:t>   3.</a:t>
            </a:r>
            <a:r>
              <a:rPr lang="ru-RU" sz="4000" b="1" dirty="0" smtClean="0"/>
              <a:t>Джордано Бруно</a:t>
            </a:r>
            <a:r>
              <a:rPr lang="ru-RU" sz="3400" b="1" dirty="0" smtClean="0"/>
              <a:t>                     </a:t>
            </a:r>
            <a:r>
              <a:rPr lang="ru-RU" sz="4500" b="1" dirty="0" smtClean="0"/>
              <a:t>в)распространял учения</a:t>
            </a:r>
          </a:p>
          <a:p>
            <a:pPr marL="114300" indent="0">
              <a:buNone/>
            </a:pPr>
            <a:r>
              <a:rPr lang="ru-RU" sz="4500" b="1" dirty="0"/>
              <a:t>                                                  </a:t>
            </a:r>
            <a:r>
              <a:rPr lang="ru-RU" sz="4500" b="1" dirty="0" smtClean="0"/>
              <a:t>                Коперника</a:t>
            </a:r>
          </a:p>
          <a:p>
            <a:pPr marL="114300" indent="0">
              <a:buNone/>
            </a:pPr>
            <a:endParaRPr lang="ru-RU" sz="3400" b="1" dirty="0"/>
          </a:p>
          <a:p>
            <a:pPr marL="114300" indent="0">
              <a:buNone/>
            </a:pPr>
            <a:r>
              <a:rPr lang="ru-RU" sz="3400" b="1" dirty="0" smtClean="0"/>
              <a:t>   4.</a:t>
            </a:r>
            <a:r>
              <a:rPr lang="ru-RU" sz="4000" b="1" dirty="0" smtClean="0"/>
              <a:t>Николай Коперник</a:t>
            </a:r>
            <a:r>
              <a:rPr lang="ru-RU" sz="3400" b="1" dirty="0" smtClean="0"/>
              <a:t>                  </a:t>
            </a:r>
            <a:r>
              <a:rPr lang="ru-RU" sz="4500" b="1" dirty="0" smtClean="0"/>
              <a:t>г)создал новую модель</a:t>
            </a:r>
          </a:p>
          <a:p>
            <a:pPr marL="114300" indent="0">
              <a:buNone/>
            </a:pPr>
            <a:r>
              <a:rPr lang="ru-RU" sz="4500" b="1" dirty="0"/>
              <a:t>                                                    </a:t>
            </a:r>
            <a:r>
              <a:rPr lang="ru-RU" sz="4500" b="1" dirty="0" smtClean="0"/>
              <a:t>                        Вселенной</a:t>
            </a:r>
            <a:endParaRPr lang="ru-RU" sz="4500" b="1" dirty="0"/>
          </a:p>
          <a:p>
            <a:pPr marL="114300" indent="0">
              <a:buNone/>
            </a:pPr>
            <a:r>
              <a:rPr lang="ru-RU" dirty="0" smtClean="0"/>
              <a:t>     </a:t>
            </a:r>
            <a:endParaRPr lang="ru-RU" dirty="0"/>
          </a:p>
        </p:txBody>
      </p:sp>
      <p:cxnSp>
        <p:nvCxnSpPr>
          <p:cNvPr id="17" name="Прямая со стрелкой 16"/>
          <p:cNvCxnSpPr/>
          <p:nvPr/>
        </p:nvCxnSpPr>
        <p:spPr>
          <a:xfrm>
            <a:off x="3707904" y="1628800"/>
            <a:ext cx="756084" cy="108012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Прямая со стрелкой 18"/>
          <p:cNvCxnSpPr/>
          <p:nvPr/>
        </p:nvCxnSpPr>
        <p:spPr>
          <a:xfrm flipV="1">
            <a:off x="3635896" y="1772816"/>
            <a:ext cx="648072" cy="93610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Прямая со стрелкой 20"/>
          <p:cNvCxnSpPr/>
          <p:nvPr/>
        </p:nvCxnSpPr>
        <p:spPr>
          <a:xfrm>
            <a:off x="3707904" y="3933056"/>
            <a:ext cx="756084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Прямая со стрелкой 22"/>
          <p:cNvCxnSpPr/>
          <p:nvPr/>
        </p:nvCxnSpPr>
        <p:spPr>
          <a:xfrm>
            <a:off x="3959932" y="4941168"/>
            <a:ext cx="756084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791336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71600" y="274638"/>
            <a:ext cx="7962088" cy="1143000"/>
          </a:xfrm>
        </p:spPr>
        <p:txBody>
          <a:bodyPr>
            <a:normAutofit/>
          </a:bodyPr>
          <a:lstStyle/>
          <a:p>
            <a:pPr algn="ctr"/>
            <a:r>
              <a:rPr lang="ru-RU" sz="6000" dirty="0" smtClean="0"/>
              <a:t>«Четвёртый  лишний»</a:t>
            </a:r>
            <a:endParaRPr lang="ru-RU" sz="60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3528" y="1447800"/>
            <a:ext cx="8610160" cy="4800600"/>
          </a:xfrm>
          <a:noFill/>
          <a:ln>
            <a:noFill/>
          </a:ln>
        </p:spPr>
        <p:txBody>
          <a:bodyPr>
            <a:normAutofit/>
          </a:bodyPr>
          <a:lstStyle/>
          <a:p>
            <a:r>
              <a:rPr lang="ru-RU" sz="4400" dirty="0" smtClean="0"/>
              <a:t>1. география, история, биология, экология</a:t>
            </a:r>
          </a:p>
          <a:p>
            <a:r>
              <a:rPr lang="ru-RU" sz="4400" dirty="0" smtClean="0"/>
              <a:t>2. Галилей, Бруно, Магеллан, Коперник</a:t>
            </a:r>
          </a:p>
          <a:p>
            <a:r>
              <a:rPr lang="ru-RU" sz="4400" dirty="0" smtClean="0"/>
              <a:t>3. реки, горы, почвы, растения</a:t>
            </a:r>
          </a:p>
          <a:p>
            <a:r>
              <a:rPr lang="ru-RU" sz="4400" dirty="0" smtClean="0"/>
              <a:t>4.  Земля, Нептун, Луна, Юпитер</a:t>
            </a:r>
            <a:endParaRPr lang="ru-RU" sz="4400" dirty="0"/>
          </a:p>
        </p:txBody>
      </p:sp>
      <p:cxnSp>
        <p:nvCxnSpPr>
          <p:cNvPr id="5" name="Прямая соединительная линия 4"/>
          <p:cNvCxnSpPr/>
          <p:nvPr/>
        </p:nvCxnSpPr>
        <p:spPr>
          <a:xfrm>
            <a:off x="4211960" y="2060848"/>
            <a:ext cx="187220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Прямая соединительная линия 6"/>
          <p:cNvCxnSpPr/>
          <p:nvPr/>
        </p:nvCxnSpPr>
        <p:spPr>
          <a:xfrm>
            <a:off x="5364088" y="3501008"/>
            <a:ext cx="230425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единительная линия 8"/>
          <p:cNvCxnSpPr/>
          <p:nvPr/>
        </p:nvCxnSpPr>
        <p:spPr>
          <a:xfrm>
            <a:off x="5868144" y="4941168"/>
            <a:ext cx="230425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Прямая соединительная линия 10"/>
          <p:cNvCxnSpPr/>
          <p:nvPr/>
        </p:nvCxnSpPr>
        <p:spPr>
          <a:xfrm>
            <a:off x="5148064" y="5661248"/>
            <a:ext cx="115212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349253"/>
            <a:ext cx="5178152" cy="34231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8716" y="318243"/>
            <a:ext cx="5715000" cy="428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80528" y="349253"/>
            <a:ext cx="5184576" cy="48459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9712" y="414334"/>
            <a:ext cx="5339000" cy="5715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417561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5400" b="1" dirty="0" smtClean="0"/>
              <a:t>Группы   планет:</a:t>
            </a:r>
            <a:endParaRPr lang="ru-RU" sz="54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4000" b="1" dirty="0" smtClean="0"/>
              <a:t>1.Меркурий, Венера, Земля, Марс-</a:t>
            </a:r>
          </a:p>
          <a:p>
            <a:pPr marL="82296" indent="0">
              <a:buNone/>
            </a:pPr>
            <a:r>
              <a:rPr lang="ru-RU" sz="4000" b="1" dirty="0" smtClean="0">
                <a:solidFill>
                  <a:srgbClr val="00B050"/>
                </a:solidFill>
              </a:rPr>
              <a:t>          планеты земной группы.</a:t>
            </a:r>
          </a:p>
          <a:p>
            <a:pPr marL="82296" indent="0">
              <a:buNone/>
            </a:pPr>
            <a:r>
              <a:rPr lang="ru-RU" sz="4000" b="1" dirty="0" smtClean="0"/>
              <a:t>   2. Юпитер, Сатурн, Уран, Нептун-</a:t>
            </a:r>
          </a:p>
          <a:p>
            <a:pPr marL="82296" indent="0">
              <a:buNone/>
            </a:pPr>
            <a:r>
              <a:rPr lang="ru-RU" sz="4000" b="1" dirty="0"/>
              <a:t> </a:t>
            </a:r>
            <a:r>
              <a:rPr lang="ru-RU" sz="4000" b="1" dirty="0" smtClean="0"/>
              <a:t>          </a:t>
            </a:r>
            <a:r>
              <a:rPr lang="ru-RU" sz="4000" b="1" dirty="0" smtClean="0">
                <a:solidFill>
                  <a:schemeClr val="accent1">
                    <a:lumMod val="50000"/>
                  </a:schemeClr>
                </a:solidFill>
              </a:rPr>
              <a:t>планеты-гиганты.</a:t>
            </a:r>
            <a:endParaRPr lang="ru-RU" sz="4000" b="1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554681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5400" b="1" dirty="0" smtClean="0"/>
              <a:t>Домашнее задание.</a:t>
            </a:r>
            <a:endParaRPr lang="ru-RU" sz="54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83568" y="1447800"/>
            <a:ext cx="8250120" cy="4800600"/>
          </a:xfrm>
        </p:spPr>
        <p:txBody>
          <a:bodyPr>
            <a:normAutofit/>
          </a:bodyPr>
          <a:lstStyle/>
          <a:p>
            <a:r>
              <a:rPr lang="ru-RU" sz="4000" b="1" dirty="0" smtClean="0"/>
              <a:t>Учить </a:t>
            </a:r>
            <a:r>
              <a:rPr lang="ru-RU" sz="4000" b="1" dirty="0" smtClean="0">
                <a:latin typeface="Verdana"/>
                <a:ea typeface="Verdana"/>
                <a:cs typeface="Verdana"/>
              </a:rPr>
              <a:t>§ 10</a:t>
            </a:r>
            <a:r>
              <a:rPr lang="ru-RU" sz="4000" dirty="0" smtClean="0">
                <a:latin typeface="Verdana"/>
                <a:ea typeface="Verdana"/>
                <a:cs typeface="Verdana"/>
              </a:rPr>
              <a:t>.</a:t>
            </a:r>
          </a:p>
          <a:p>
            <a:r>
              <a:rPr lang="ru-RU" sz="4000" b="1" dirty="0" smtClean="0">
                <a:latin typeface="Verdana"/>
                <a:ea typeface="Verdana"/>
                <a:cs typeface="Verdana"/>
              </a:rPr>
              <a:t>Ответить на вопросы </a:t>
            </a:r>
            <a:r>
              <a:rPr lang="ru-RU" sz="4000" b="1" dirty="0">
                <a:latin typeface="Verdana"/>
                <a:ea typeface="Verdana"/>
                <a:cs typeface="Verdana"/>
              </a:rPr>
              <a:t>после § </a:t>
            </a:r>
            <a:r>
              <a:rPr lang="ru-RU" sz="4000" b="1" dirty="0" smtClean="0">
                <a:latin typeface="Verdana"/>
                <a:ea typeface="Verdana"/>
                <a:cs typeface="Verdana"/>
              </a:rPr>
              <a:t>10</a:t>
            </a:r>
          </a:p>
          <a:p>
            <a:r>
              <a:rPr lang="ru-RU" sz="4000" b="1" dirty="0"/>
              <a:t>Творческое </a:t>
            </a:r>
            <a:r>
              <a:rPr lang="ru-RU" sz="4000" b="1" dirty="0" smtClean="0"/>
              <a:t>задание (</a:t>
            </a:r>
            <a:r>
              <a:rPr lang="ru-RU" sz="4000" b="1" dirty="0"/>
              <a:t>по желанию</a:t>
            </a:r>
            <a:r>
              <a:rPr lang="ru-RU" sz="4000" b="1" dirty="0" smtClean="0"/>
              <a:t>)</a:t>
            </a:r>
          </a:p>
          <a:p>
            <a:pPr>
              <a:buFontTx/>
              <a:buChar char="-"/>
            </a:pPr>
            <a:r>
              <a:rPr lang="ru-RU" sz="4000" b="1" dirty="0" smtClean="0"/>
              <a:t>-Рисунок планеты</a:t>
            </a:r>
          </a:p>
          <a:p>
            <a:pPr>
              <a:buFontTx/>
              <a:buChar char="-"/>
            </a:pPr>
            <a:r>
              <a:rPr lang="ru-RU" sz="4000" b="1" dirty="0" smtClean="0"/>
              <a:t>- Кроссворд на тему: «Планеты»</a:t>
            </a:r>
            <a:endParaRPr lang="ru-RU" sz="4000" b="1" dirty="0"/>
          </a:p>
        </p:txBody>
      </p:sp>
    </p:spTree>
    <p:extLst>
      <p:ext uri="{BB962C8B-B14F-4D97-AF65-F5344CB8AC3E}">
        <p14:creationId xmlns:p14="http://schemas.microsoft.com/office/powerpoint/2010/main" val="19836721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Пример кроссворда</a:t>
            </a:r>
            <a:endParaRPr lang="ru-RU" dirty="0"/>
          </a:p>
        </p:txBody>
      </p:sp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7704" y="1628800"/>
            <a:ext cx="6088063" cy="46053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Объект 4"/>
          <p:cNvSpPr>
            <a:spLocks noGrp="1"/>
          </p:cNvSpPr>
          <p:nvPr>
            <p:ph idx="1"/>
          </p:nvPr>
        </p:nvSpPr>
        <p:spPr>
          <a:xfrm>
            <a:off x="1403648" y="1412776"/>
            <a:ext cx="7530040" cy="4835624"/>
          </a:xfrm>
        </p:spPr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870019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5458" y="1572991"/>
            <a:ext cx="6098634" cy="45502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970356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Прямоугольник 71"/>
          <p:cNvSpPr/>
          <p:nvPr/>
        </p:nvSpPr>
        <p:spPr>
          <a:xfrm>
            <a:off x="1928813" y="2786063"/>
            <a:ext cx="500062" cy="4286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3600" b="1" dirty="0">
                <a:solidFill>
                  <a:srgbClr val="1F497D">
                    <a:lumMod val="50000"/>
                  </a:srgbClr>
                </a:solidFill>
                <a:latin typeface="Arial Black" pitchFamily="34" charset="0"/>
              </a:rPr>
              <a:t>е</a:t>
            </a:r>
          </a:p>
        </p:txBody>
      </p:sp>
      <p:sp>
        <p:nvSpPr>
          <p:cNvPr id="79" name="Прямоугольник 78"/>
          <p:cNvSpPr/>
          <p:nvPr/>
        </p:nvSpPr>
        <p:spPr>
          <a:xfrm>
            <a:off x="2357438" y="3643313"/>
            <a:ext cx="571500" cy="4286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3600" b="1" dirty="0">
                <a:solidFill>
                  <a:srgbClr val="1F497D">
                    <a:lumMod val="50000"/>
                  </a:srgbClr>
                </a:solidFill>
                <a:latin typeface="Arial Black" pitchFamily="34" charset="0"/>
              </a:rPr>
              <a:t>н</a:t>
            </a:r>
          </a:p>
        </p:txBody>
      </p:sp>
      <p:sp>
        <p:nvSpPr>
          <p:cNvPr id="43" name="Прямоугольник 42"/>
          <p:cNvSpPr/>
          <p:nvPr/>
        </p:nvSpPr>
        <p:spPr>
          <a:xfrm>
            <a:off x="928688" y="1071563"/>
            <a:ext cx="500062" cy="4286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3600" b="1" dirty="0">
                <a:solidFill>
                  <a:srgbClr val="1F497D">
                    <a:lumMod val="50000"/>
                  </a:srgbClr>
                </a:solidFill>
                <a:latin typeface="Arial Black" pitchFamily="34" charset="0"/>
              </a:rPr>
              <a:t>з</a:t>
            </a:r>
          </a:p>
        </p:txBody>
      </p:sp>
      <p:sp>
        <p:nvSpPr>
          <p:cNvPr id="44" name="Прямоугольник 43"/>
          <p:cNvSpPr/>
          <p:nvPr/>
        </p:nvSpPr>
        <p:spPr>
          <a:xfrm>
            <a:off x="928688" y="1500188"/>
            <a:ext cx="500062" cy="4286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3600" b="1" dirty="0">
                <a:solidFill>
                  <a:srgbClr val="1F497D">
                    <a:lumMod val="50000"/>
                  </a:srgbClr>
                </a:solidFill>
                <a:latin typeface="Arial Black" pitchFamily="34" charset="0"/>
              </a:rPr>
              <a:t>в</a:t>
            </a:r>
          </a:p>
        </p:txBody>
      </p:sp>
      <p:sp>
        <p:nvSpPr>
          <p:cNvPr id="45" name="Прямоугольник 44"/>
          <p:cNvSpPr/>
          <p:nvPr/>
        </p:nvSpPr>
        <p:spPr>
          <a:xfrm>
            <a:off x="928688" y="1928813"/>
            <a:ext cx="500062" cy="4286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3600" b="1" dirty="0">
                <a:solidFill>
                  <a:srgbClr val="1F497D">
                    <a:lumMod val="50000"/>
                  </a:srgbClr>
                </a:solidFill>
                <a:latin typeface="Arial Black" pitchFamily="34" charset="0"/>
              </a:rPr>
              <a:t>е</a:t>
            </a:r>
          </a:p>
        </p:txBody>
      </p:sp>
      <p:sp>
        <p:nvSpPr>
          <p:cNvPr id="46" name="Прямоугольник 45"/>
          <p:cNvSpPr/>
          <p:nvPr/>
        </p:nvSpPr>
        <p:spPr>
          <a:xfrm>
            <a:off x="928688" y="2357438"/>
            <a:ext cx="500062" cy="4286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3600" b="1" dirty="0" err="1">
                <a:solidFill>
                  <a:srgbClr val="1F497D">
                    <a:lumMod val="50000"/>
                  </a:srgbClr>
                </a:solidFill>
                <a:latin typeface="Arial Black" pitchFamily="34" charset="0"/>
              </a:rPr>
              <a:t>з</a:t>
            </a:r>
            <a:endParaRPr lang="ru-RU" sz="3600" b="1" dirty="0">
              <a:solidFill>
                <a:srgbClr val="1F497D">
                  <a:lumMod val="50000"/>
                </a:srgbClr>
              </a:solidFill>
              <a:latin typeface="Arial Black" pitchFamily="34" charset="0"/>
            </a:endParaRPr>
          </a:p>
        </p:txBody>
      </p:sp>
      <p:sp>
        <p:nvSpPr>
          <p:cNvPr id="47" name="Прямоугольник 46"/>
          <p:cNvSpPr/>
          <p:nvPr/>
        </p:nvSpPr>
        <p:spPr>
          <a:xfrm>
            <a:off x="928688" y="2786063"/>
            <a:ext cx="500062" cy="4286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3600" dirty="0">
                <a:solidFill>
                  <a:srgbClr val="1F497D">
                    <a:lumMod val="50000"/>
                  </a:srgbClr>
                </a:solidFill>
                <a:latin typeface="Arial Black" pitchFamily="34" charset="0"/>
              </a:rPr>
              <a:t>д</a:t>
            </a:r>
          </a:p>
        </p:txBody>
      </p:sp>
      <p:sp>
        <p:nvSpPr>
          <p:cNvPr id="48" name="Прямоугольник 47"/>
          <p:cNvSpPr/>
          <p:nvPr/>
        </p:nvSpPr>
        <p:spPr>
          <a:xfrm>
            <a:off x="928688" y="3214688"/>
            <a:ext cx="500062" cy="4286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3600" b="1" dirty="0">
                <a:solidFill>
                  <a:srgbClr val="1F497D">
                    <a:lumMod val="50000"/>
                  </a:srgbClr>
                </a:solidFill>
                <a:latin typeface="Arial Black" pitchFamily="34" charset="0"/>
              </a:rPr>
              <a:t>а</a:t>
            </a:r>
          </a:p>
        </p:txBody>
      </p:sp>
      <p:sp>
        <p:nvSpPr>
          <p:cNvPr id="49" name="Прямоугольник 48"/>
          <p:cNvSpPr/>
          <p:nvPr/>
        </p:nvSpPr>
        <p:spPr>
          <a:xfrm>
            <a:off x="1428750" y="3214688"/>
            <a:ext cx="500063" cy="4286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3600" b="1" dirty="0">
                <a:solidFill>
                  <a:srgbClr val="1F497D">
                    <a:lumMod val="50000"/>
                  </a:srgbClr>
                </a:solidFill>
                <a:latin typeface="Arial Black" pitchFamily="34" charset="0"/>
              </a:rPr>
              <a:t>С</a:t>
            </a:r>
          </a:p>
        </p:txBody>
      </p:sp>
      <p:sp>
        <p:nvSpPr>
          <p:cNvPr id="50" name="Прямоугольник 49"/>
          <p:cNvSpPr/>
          <p:nvPr/>
        </p:nvSpPr>
        <p:spPr>
          <a:xfrm>
            <a:off x="1928813" y="3214688"/>
            <a:ext cx="500062" cy="4286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3600" b="1" dirty="0">
                <a:solidFill>
                  <a:srgbClr val="1F497D">
                    <a:lumMod val="50000"/>
                  </a:srgbClr>
                </a:solidFill>
                <a:latin typeface="Arial Black" pitchFamily="34" charset="0"/>
              </a:rPr>
              <a:t>т</a:t>
            </a:r>
          </a:p>
        </p:txBody>
      </p:sp>
      <p:sp>
        <p:nvSpPr>
          <p:cNvPr id="51" name="Прямоугольник 50"/>
          <p:cNvSpPr/>
          <p:nvPr/>
        </p:nvSpPr>
        <p:spPr>
          <a:xfrm>
            <a:off x="1428750" y="3643313"/>
            <a:ext cx="500063" cy="4286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3600" b="1" dirty="0">
                <a:solidFill>
                  <a:srgbClr val="1F497D">
                    <a:lumMod val="50000"/>
                  </a:srgbClr>
                </a:solidFill>
                <a:latin typeface="Arial Black" pitchFamily="34" charset="0"/>
              </a:rPr>
              <a:t>о</a:t>
            </a:r>
          </a:p>
        </p:txBody>
      </p:sp>
      <p:sp>
        <p:nvSpPr>
          <p:cNvPr id="52" name="Прямоугольник 51"/>
          <p:cNvSpPr/>
          <p:nvPr/>
        </p:nvSpPr>
        <p:spPr>
          <a:xfrm>
            <a:off x="1428750" y="4071938"/>
            <a:ext cx="500063" cy="4286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3600" b="1" dirty="0">
                <a:solidFill>
                  <a:srgbClr val="1F497D">
                    <a:lumMod val="50000"/>
                  </a:srgbClr>
                </a:solidFill>
                <a:latin typeface="Arial Black" pitchFamily="34" charset="0"/>
              </a:rPr>
              <a:t>л</a:t>
            </a:r>
          </a:p>
        </p:txBody>
      </p:sp>
      <p:sp>
        <p:nvSpPr>
          <p:cNvPr id="53" name="Прямоугольник 52"/>
          <p:cNvSpPr/>
          <p:nvPr/>
        </p:nvSpPr>
        <p:spPr>
          <a:xfrm>
            <a:off x="1428750" y="4500563"/>
            <a:ext cx="500063" cy="4286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3600" b="1" dirty="0">
                <a:solidFill>
                  <a:srgbClr val="1F497D">
                    <a:lumMod val="50000"/>
                  </a:srgbClr>
                </a:solidFill>
                <a:latin typeface="Arial Black" pitchFamily="34" charset="0"/>
              </a:rPr>
              <a:t>н</a:t>
            </a:r>
          </a:p>
        </p:txBody>
      </p:sp>
      <p:sp>
        <p:nvSpPr>
          <p:cNvPr id="54" name="Прямоугольник 53"/>
          <p:cNvSpPr/>
          <p:nvPr/>
        </p:nvSpPr>
        <p:spPr>
          <a:xfrm>
            <a:off x="1428750" y="4929188"/>
            <a:ext cx="500063" cy="4286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3600" b="1" dirty="0">
                <a:solidFill>
                  <a:srgbClr val="1F497D">
                    <a:lumMod val="50000"/>
                  </a:srgbClr>
                </a:solidFill>
                <a:latin typeface="Arial Black" pitchFamily="34" charset="0"/>
              </a:rPr>
              <a:t>ц</a:t>
            </a:r>
          </a:p>
        </p:txBody>
      </p:sp>
      <p:sp>
        <p:nvSpPr>
          <p:cNvPr id="55" name="Прямоугольник 54"/>
          <p:cNvSpPr/>
          <p:nvPr/>
        </p:nvSpPr>
        <p:spPr>
          <a:xfrm>
            <a:off x="1428750" y="5357813"/>
            <a:ext cx="500063" cy="4286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3600" b="1" dirty="0">
                <a:solidFill>
                  <a:srgbClr val="1F497D">
                    <a:lumMod val="50000"/>
                  </a:srgbClr>
                </a:solidFill>
                <a:latin typeface="Arial Black" pitchFamily="34" charset="0"/>
              </a:rPr>
              <a:t>е</a:t>
            </a:r>
          </a:p>
        </p:txBody>
      </p:sp>
      <p:sp>
        <p:nvSpPr>
          <p:cNvPr id="56" name="Прямоугольник 55"/>
          <p:cNvSpPr/>
          <p:nvPr/>
        </p:nvSpPr>
        <p:spPr>
          <a:xfrm>
            <a:off x="2428875" y="3143250"/>
            <a:ext cx="500063" cy="500063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3600" b="1" dirty="0">
                <a:solidFill>
                  <a:srgbClr val="1F497D">
                    <a:lumMod val="50000"/>
                  </a:srgbClr>
                </a:solidFill>
                <a:latin typeface="Arial Black" pitchFamily="34" charset="0"/>
              </a:rPr>
              <a:t>р</a:t>
            </a:r>
          </a:p>
        </p:txBody>
      </p:sp>
      <p:sp>
        <p:nvSpPr>
          <p:cNvPr id="57" name="Прямоугольник 56"/>
          <p:cNvSpPr/>
          <p:nvPr/>
        </p:nvSpPr>
        <p:spPr>
          <a:xfrm>
            <a:off x="3929063" y="2786063"/>
            <a:ext cx="500062" cy="4286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3600" b="1" dirty="0">
                <a:solidFill>
                  <a:srgbClr val="1F497D">
                    <a:lumMod val="50000"/>
                  </a:srgbClr>
                </a:solidFill>
                <a:latin typeface="Arial Black" pitchFamily="34" charset="0"/>
              </a:rPr>
              <a:t>к</a:t>
            </a:r>
          </a:p>
        </p:txBody>
      </p:sp>
      <p:sp>
        <p:nvSpPr>
          <p:cNvPr id="58" name="Прямоугольник 57"/>
          <p:cNvSpPr/>
          <p:nvPr/>
        </p:nvSpPr>
        <p:spPr>
          <a:xfrm>
            <a:off x="4429125" y="4500563"/>
            <a:ext cx="500063" cy="4286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3600" b="1" dirty="0">
                <a:solidFill>
                  <a:srgbClr val="1F497D">
                    <a:lumMod val="50000"/>
                  </a:srgbClr>
                </a:solidFill>
                <a:latin typeface="Arial Black" pitchFamily="34" charset="0"/>
              </a:rPr>
              <a:t>с</a:t>
            </a:r>
          </a:p>
        </p:txBody>
      </p:sp>
      <p:sp>
        <p:nvSpPr>
          <p:cNvPr id="59" name="Прямоугольник 58"/>
          <p:cNvSpPr/>
          <p:nvPr/>
        </p:nvSpPr>
        <p:spPr>
          <a:xfrm>
            <a:off x="4429125" y="4071938"/>
            <a:ext cx="500063" cy="4286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3600" b="1" dirty="0">
                <a:solidFill>
                  <a:srgbClr val="1F497D">
                    <a:lumMod val="50000"/>
                  </a:srgbClr>
                </a:solidFill>
                <a:latin typeface="Arial Black" pitchFamily="34" charset="0"/>
              </a:rPr>
              <a:t>р</a:t>
            </a:r>
          </a:p>
        </p:txBody>
      </p:sp>
      <p:sp>
        <p:nvSpPr>
          <p:cNvPr id="60" name="Прямоугольник 59"/>
          <p:cNvSpPr/>
          <p:nvPr/>
        </p:nvSpPr>
        <p:spPr>
          <a:xfrm>
            <a:off x="4429125" y="3643313"/>
            <a:ext cx="500063" cy="4286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3600" b="1" dirty="0">
                <a:solidFill>
                  <a:srgbClr val="1F497D">
                    <a:lumMod val="50000"/>
                  </a:srgbClr>
                </a:solidFill>
                <a:latin typeface="Arial Black" pitchFamily="34" charset="0"/>
              </a:rPr>
              <a:t>а</a:t>
            </a:r>
          </a:p>
        </p:txBody>
      </p:sp>
      <p:sp>
        <p:nvSpPr>
          <p:cNvPr id="61" name="Прямоугольник 60"/>
          <p:cNvSpPr/>
          <p:nvPr/>
        </p:nvSpPr>
        <p:spPr>
          <a:xfrm>
            <a:off x="4429125" y="3214688"/>
            <a:ext cx="500063" cy="4286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3600" b="1" dirty="0">
                <a:solidFill>
                  <a:srgbClr val="1F497D">
                    <a:lumMod val="50000"/>
                  </a:srgbClr>
                </a:solidFill>
                <a:latin typeface="Arial Black" pitchFamily="34" charset="0"/>
              </a:rPr>
              <a:t>М</a:t>
            </a:r>
          </a:p>
        </p:txBody>
      </p:sp>
      <p:sp>
        <p:nvSpPr>
          <p:cNvPr id="62" name="Прямоугольник 61"/>
          <p:cNvSpPr/>
          <p:nvPr/>
        </p:nvSpPr>
        <p:spPr>
          <a:xfrm>
            <a:off x="3929063" y="3214688"/>
            <a:ext cx="500062" cy="4286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3600" b="1" dirty="0">
                <a:solidFill>
                  <a:srgbClr val="1F497D">
                    <a:lumMod val="50000"/>
                  </a:srgbClr>
                </a:solidFill>
                <a:latin typeface="Arial Black" pitchFamily="34" charset="0"/>
              </a:rPr>
              <a:t>о</a:t>
            </a:r>
          </a:p>
        </p:txBody>
      </p:sp>
      <p:sp>
        <p:nvSpPr>
          <p:cNvPr id="63" name="Прямоугольник 62"/>
          <p:cNvSpPr/>
          <p:nvPr/>
        </p:nvSpPr>
        <p:spPr>
          <a:xfrm>
            <a:off x="3429000" y="3214688"/>
            <a:ext cx="500063" cy="4286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3600" b="1" dirty="0">
                <a:solidFill>
                  <a:srgbClr val="1F497D">
                    <a:lumMod val="50000"/>
                  </a:srgbClr>
                </a:solidFill>
                <a:latin typeface="Arial Black" pitchFamily="34" charset="0"/>
              </a:rPr>
              <a:t>н</a:t>
            </a:r>
          </a:p>
        </p:txBody>
      </p:sp>
      <p:sp>
        <p:nvSpPr>
          <p:cNvPr id="64" name="Прямоугольник 63"/>
          <p:cNvSpPr/>
          <p:nvPr/>
        </p:nvSpPr>
        <p:spPr>
          <a:xfrm>
            <a:off x="2928938" y="3214688"/>
            <a:ext cx="500062" cy="4286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3600" b="1" dirty="0">
                <a:solidFill>
                  <a:srgbClr val="1F497D">
                    <a:lumMod val="50000"/>
                  </a:srgbClr>
                </a:solidFill>
                <a:latin typeface="Arial Black" pitchFamily="34" charset="0"/>
              </a:rPr>
              <a:t>о</a:t>
            </a:r>
          </a:p>
        </p:txBody>
      </p:sp>
      <p:sp>
        <p:nvSpPr>
          <p:cNvPr id="65" name="Прямоугольник 64"/>
          <p:cNvSpPr/>
          <p:nvPr/>
        </p:nvSpPr>
        <p:spPr>
          <a:xfrm>
            <a:off x="3429000" y="2786063"/>
            <a:ext cx="500063" cy="4286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3600" b="1" dirty="0">
                <a:solidFill>
                  <a:srgbClr val="1F497D">
                    <a:lumMod val="50000"/>
                  </a:srgbClr>
                </a:solidFill>
                <a:latin typeface="Arial Black" pitchFamily="34" charset="0"/>
              </a:rPr>
              <a:t>у</a:t>
            </a:r>
          </a:p>
        </p:txBody>
      </p:sp>
      <p:sp>
        <p:nvSpPr>
          <p:cNvPr id="66" name="Прямоугольник 65"/>
          <p:cNvSpPr/>
          <p:nvPr/>
        </p:nvSpPr>
        <p:spPr>
          <a:xfrm>
            <a:off x="3429000" y="2357438"/>
            <a:ext cx="500063" cy="4286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3600" b="1" dirty="0">
                <a:solidFill>
                  <a:srgbClr val="1F497D">
                    <a:lumMod val="50000"/>
                  </a:srgbClr>
                </a:solidFill>
                <a:latin typeface="Arial Black" pitchFamily="34" charset="0"/>
              </a:rPr>
              <a:t>Л</a:t>
            </a:r>
          </a:p>
        </p:txBody>
      </p:sp>
      <p:sp>
        <p:nvSpPr>
          <p:cNvPr id="67" name="Прямоугольник 66"/>
          <p:cNvSpPr/>
          <p:nvPr/>
        </p:nvSpPr>
        <p:spPr>
          <a:xfrm>
            <a:off x="3929063" y="3643313"/>
            <a:ext cx="500062" cy="4286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3600" b="1" dirty="0">
                <a:solidFill>
                  <a:srgbClr val="1F497D">
                    <a:lumMod val="50000"/>
                  </a:srgbClr>
                </a:solidFill>
                <a:latin typeface="Arial Black" pitchFamily="34" charset="0"/>
              </a:rPr>
              <a:t>с</a:t>
            </a:r>
          </a:p>
        </p:txBody>
      </p:sp>
      <p:sp>
        <p:nvSpPr>
          <p:cNvPr id="68" name="Прямоугольник 67"/>
          <p:cNvSpPr/>
          <p:nvPr/>
        </p:nvSpPr>
        <p:spPr>
          <a:xfrm>
            <a:off x="3929063" y="4071938"/>
            <a:ext cx="500062" cy="4286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3600" b="1" dirty="0">
                <a:solidFill>
                  <a:srgbClr val="1F497D">
                    <a:lumMod val="50000"/>
                  </a:srgbClr>
                </a:solidFill>
                <a:latin typeface="Arial Black" pitchFamily="34" charset="0"/>
              </a:rPr>
              <a:t>м</a:t>
            </a:r>
          </a:p>
        </p:txBody>
      </p:sp>
      <p:sp>
        <p:nvSpPr>
          <p:cNvPr id="69" name="Прямоугольник 68"/>
          <p:cNvSpPr/>
          <p:nvPr/>
        </p:nvSpPr>
        <p:spPr>
          <a:xfrm>
            <a:off x="3929063" y="4500563"/>
            <a:ext cx="500062" cy="4286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3600" b="1" dirty="0">
                <a:solidFill>
                  <a:srgbClr val="1F497D">
                    <a:lumMod val="50000"/>
                  </a:srgbClr>
                </a:solidFill>
                <a:latin typeface="Arial Black" pitchFamily="34" charset="0"/>
              </a:rPr>
              <a:t>о</a:t>
            </a:r>
          </a:p>
        </p:txBody>
      </p:sp>
      <p:sp>
        <p:nvSpPr>
          <p:cNvPr id="70" name="Прямоугольник 69"/>
          <p:cNvSpPr/>
          <p:nvPr/>
        </p:nvSpPr>
        <p:spPr>
          <a:xfrm>
            <a:off x="3929063" y="4929188"/>
            <a:ext cx="500062" cy="4286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3600" b="1" dirty="0">
                <a:solidFill>
                  <a:srgbClr val="1F497D">
                    <a:lumMod val="50000"/>
                  </a:srgbClr>
                </a:solidFill>
                <a:latin typeface="Arial Black" pitchFamily="34" charset="0"/>
              </a:rPr>
              <a:t>с</a:t>
            </a:r>
          </a:p>
        </p:txBody>
      </p:sp>
      <p:sp>
        <p:nvSpPr>
          <p:cNvPr id="71" name="Прямоугольник 70"/>
          <p:cNvSpPr/>
          <p:nvPr/>
        </p:nvSpPr>
        <p:spPr>
          <a:xfrm>
            <a:off x="3429000" y="3643313"/>
            <a:ext cx="500063" cy="4286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3600" b="1" dirty="0">
                <a:solidFill>
                  <a:srgbClr val="1F497D">
                    <a:lumMod val="50000"/>
                  </a:srgbClr>
                </a:solidFill>
                <a:latin typeface="Arial Black" pitchFamily="34" charset="0"/>
              </a:rPr>
              <a:t>а</a:t>
            </a:r>
          </a:p>
        </p:txBody>
      </p:sp>
      <p:sp>
        <p:nvSpPr>
          <p:cNvPr id="73" name="Прямоугольник 72"/>
          <p:cNvSpPr/>
          <p:nvPr/>
        </p:nvSpPr>
        <p:spPr>
          <a:xfrm>
            <a:off x="1928813" y="2357438"/>
            <a:ext cx="500062" cy="4286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3600" b="1" dirty="0">
                <a:solidFill>
                  <a:srgbClr val="1F497D">
                    <a:lumMod val="50000"/>
                  </a:srgbClr>
                </a:solidFill>
                <a:latin typeface="Arial Black" pitchFamily="34" charset="0"/>
              </a:rPr>
              <a:t>н</a:t>
            </a:r>
          </a:p>
        </p:txBody>
      </p:sp>
      <p:sp>
        <p:nvSpPr>
          <p:cNvPr id="74" name="Прямоугольник 73"/>
          <p:cNvSpPr/>
          <p:nvPr/>
        </p:nvSpPr>
        <p:spPr>
          <a:xfrm>
            <a:off x="1928813" y="1928813"/>
            <a:ext cx="500062" cy="4286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3600" b="1" dirty="0">
                <a:solidFill>
                  <a:srgbClr val="1F497D">
                    <a:lumMod val="50000"/>
                  </a:srgbClr>
                </a:solidFill>
                <a:latin typeface="Arial Black" pitchFamily="34" charset="0"/>
              </a:rPr>
              <a:t>а</a:t>
            </a:r>
          </a:p>
        </p:txBody>
      </p:sp>
      <p:sp>
        <p:nvSpPr>
          <p:cNvPr id="75" name="Прямоугольник 74"/>
          <p:cNvSpPr/>
          <p:nvPr/>
        </p:nvSpPr>
        <p:spPr>
          <a:xfrm>
            <a:off x="1928813" y="1500188"/>
            <a:ext cx="500062" cy="4286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3600" b="1" dirty="0">
                <a:solidFill>
                  <a:srgbClr val="1F497D">
                    <a:lumMod val="50000"/>
                  </a:srgbClr>
                </a:solidFill>
                <a:latin typeface="Arial Black" pitchFamily="34" charset="0"/>
              </a:rPr>
              <a:t>л</a:t>
            </a:r>
          </a:p>
        </p:txBody>
      </p:sp>
      <p:sp>
        <p:nvSpPr>
          <p:cNvPr id="76" name="Прямоугольник 75"/>
          <p:cNvSpPr/>
          <p:nvPr/>
        </p:nvSpPr>
        <p:spPr>
          <a:xfrm>
            <a:off x="1928813" y="3643313"/>
            <a:ext cx="500062" cy="4286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3600" b="1" dirty="0">
                <a:solidFill>
                  <a:srgbClr val="1F497D">
                    <a:lumMod val="50000"/>
                  </a:srgbClr>
                </a:solidFill>
                <a:latin typeface="Arial Black" pitchFamily="34" charset="0"/>
              </a:rPr>
              <a:t>а</a:t>
            </a:r>
          </a:p>
        </p:txBody>
      </p:sp>
      <p:sp>
        <p:nvSpPr>
          <p:cNvPr id="77" name="Прямоугольник 76"/>
          <p:cNvSpPr/>
          <p:nvPr/>
        </p:nvSpPr>
        <p:spPr>
          <a:xfrm>
            <a:off x="1928813" y="1071563"/>
            <a:ext cx="500062" cy="4286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3600" b="1" dirty="0">
                <a:solidFill>
                  <a:srgbClr val="1F497D">
                    <a:lumMod val="50000"/>
                  </a:srgbClr>
                </a:solidFill>
                <a:latin typeface="Arial Black" pitchFamily="34" charset="0"/>
              </a:rPr>
              <a:t>п</a:t>
            </a:r>
          </a:p>
        </p:txBody>
      </p:sp>
      <p:sp>
        <p:nvSpPr>
          <p:cNvPr id="78" name="Прямоугольник 77"/>
          <p:cNvSpPr/>
          <p:nvPr/>
        </p:nvSpPr>
        <p:spPr>
          <a:xfrm>
            <a:off x="2428875" y="1500188"/>
            <a:ext cx="500063" cy="4286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3600" b="1" dirty="0">
                <a:solidFill>
                  <a:srgbClr val="1F497D">
                    <a:lumMod val="50000"/>
                  </a:srgbClr>
                </a:solidFill>
                <a:latin typeface="Arial Black" pitchFamily="34" charset="0"/>
              </a:rPr>
              <a:t>С</a:t>
            </a:r>
          </a:p>
        </p:txBody>
      </p:sp>
      <p:sp>
        <p:nvSpPr>
          <p:cNvPr id="80" name="Прямоугольник 79"/>
          <p:cNvSpPr/>
          <p:nvPr/>
        </p:nvSpPr>
        <p:spPr>
          <a:xfrm>
            <a:off x="2428875" y="2786063"/>
            <a:ext cx="500063" cy="4286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3600" b="1" dirty="0">
                <a:solidFill>
                  <a:srgbClr val="1F497D">
                    <a:lumMod val="50000"/>
                  </a:srgbClr>
                </a:solidFill>
                <a:latin typeface="Arial Black" pitchFamily="34" charset="0"/>
              </a:rPr>
              <a:t>у</a:t>
            </a:r>
          </a:p>
        </p:txBody>
      </p:sp>
      <p:sp>
        <p:nvSpPr>
          <p:cNvPr id="81" name="Прямоугольник 80"/>
          <p:cNvSpPr/>
          <p:nvPr/>
        </p:nvSpPr>
        <p:spPr>
          <a:xfrm>
            <a:off x="2428875" y="2357438"/>
            <a:ext cx="500063" cy="4286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3600" b="1" dirty="0">
                <a:solidFill>
                  <a:srgbClr val="1F497D">
                    <a:lumMod val="50000"/>
                  </a:srgbClr>
                </a:solidFill>
                <a:latin typeface="Arial Black" pitchFamily="34" charset="0"/>
              </a:rPr>
              <a:t>т</a:t>
            </a:r>
          </a:p>
        </p:txBody>
      </p:sp>
      <p:sp>
        <p:nvSpPr>
          <p:cNvPr id="82" name="Прямоугольник 81"/>
          <p:cNvSpPr/>
          <p:nvPr/>
        </p:nvSpPr>
        <p:spPr>
          <a:xfrm>
            <a:off x="2428875" y="1928813"/>
            <a:ext cx="500063" cy="4286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3600" b="1" dirty="0">
                <a:solidFill>
                  <a:srgbClr val="1F497D">
                    <a:lumMod val="50000"/>
                  </a:srgbClr>
                </a:solidFill>
                <a:latin typeface="Arial Black" pitchFamily="34" charset="0"/>
              </a:rPr>
              <a:t>а</a:t>
            </a:r>
          </a:p>
        </p:txBody>
      </p:sp>
      <p:sp>
        <p:nvSpPr>
          <p:cNvPr id="83" name="Прямоугольник 82"/>
          <p:cNvSpPr/>
          <p:nvPr/>
        </p:nvSpPr>
        <p:spPr>
          <a:xfrm>
            <a:off x="2928938" y="3643313"/>
            <a:ext cx="500062" cy="4286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3600" b="1" dirty="0">
                <a:solidFill>
                  <a:srgbClr val="1F497D">
                    <a:lumMod val="50000"/>
                  </a:srgbClr>
                </a:solidFill>
                <a:latin typeface="Arial Black" pitchFamily="34" charset="0"/>
              </a:rPr>
              <a:t>н</a:t>
            </a:r>
          </a:p>
        </p:txBody>
      </p:sp>
      <p:sp>
        <p:nvSpPr>
          <p:cNvPr id="84" name="Прямоугольник 83"/>
          <p:cNvSpPr/>
          <p:nvPr/>
        </p:nvSpPr>
        <p:spPr>
          <a:xfrm>
            <a:off x="2928938" y="2786063"/>
            <a:ext cx="500062" cy="4286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3600" b="1" dirty="0">
                <a:solidFill>
                  <a:srgbClr val="1F497D">
                    <a:lumMod val="50000"/>
                  </a:srgbClr>
                </a:solidFill>
                <a:latin typeface="Arial Black" pitchFamily="34" charset="0"/>
              </a:rPr>
              <a:t>т</a:t>
            </a:r>
          </a:p>
        </p:txBody>
      </p:sp>
      <p:sp>
        <p:nvSpPr>
          <p:cNvPr id="85" name="Прямоугольник 84"/>
          <p:cNvSpPr/>
          <p:nvPr/>
        </p:nvSpPr>
        <p:spPr>
          <a:xfrm>
            <a:off x="2928938" y="2357438"/>
            <a:ext cx="500062" cy="4286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3600" b="1" dirty="0">
                <a:solidFill>
                  <a:srgbClr val="1F497D">
                    <a:lumMod val="50000"/>
                  </a:srgbClr>
                </a:solidFill>
                <a:latin typeface="Arial Black" pitchFamily="34" charset="0"/>
              </a:rPr>
              <a:t>у</a:t>
            </a:r>
          </a:p>
        </p:txBody>
      </p:sp>
      <p:sp>
        <p:nvSpPr>
          <p:cNvPr id="86" name="Прямоугольник 85"/>
          <p:cNvSpPr/>
          <p:nvPr/>
        </p:nvSpPr>
        <p:spPr>
          <a:xfrm>
            <a:off x="2928938" y="1928813"/>
            <a:ext cx="500062" cy="4286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3600" b="1" dirty="0">
                <a:solidFill>
                  <a:srgbClr val="1F497D">
                    <a:lumMod val="50000"/>
                  </a:srgbClr>
                </a:solidFill>
                <a:latin typeface="Arial Black" pitchFamily="34" charset="0"/>
              </a:rPr>
              <a:t>л</a:t>
            </a:r>
          </a:p>
        </p:txBody>
      </p:sp>
      <p:sp>
        <p:nvSpPr>
          <p:cNvPr id="87" name="Прямоугольник 86"/>
          <p:cNvSpPr/>
          <p:nvPr/>
        </p:nvSpPr>
        <p:spPr>
          <a:xfrm>
            <a:off x="2928938" y="1500188"/>
            <a:ext cx="500062" cy="4286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3600" b="1" dirty="0">
                <a:solidFill>
                  <a:srgbClr val="1F497D">
                    <a:lumMod val="50000"/>
                  </a:srgbClr>
                </a:solidFill>
                <a:latin typeface="Arial Black" pitchFamily="34" charset="0"/>
              </a:rPr>
              <a:t>П</a:t>
            </a:r>
          </a:p>
        </p:txBody>
      </p:sp>
      <p:sp>
        <p:nvSpPr>
          <p:cNvPr id="93" name="Стрелка вниз 92"/>
          <p:cNvSpPr/>
          <p:nvPr/>
        </p:nvSpPr>
        <p:spPr>
          <a:xfrm>
            <a:off x="1000125" y="500063"/>
            <a:ext cx="357188" cy="428625"/>
          </a:xfrm>
          <a:prstGeom prst="down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prstClr val="white"/>
              </a:solidFill>
            </a:endParaRPr>
          </a:p>
        </p:txBody>
      </p:sp>
      <p:sp>
        <p:nvSpPr>
          <p:cNvPr id="94" name="Стрелка вниз 93"/>
          <p:cNvSpPr/>
          <p:nvPr/>
        </p:nvSpPr>
        <p:spPr>
          <a:xfrm rot="16200000">
            <a:off x="321469" y="3178969"/>
            <a:ext cx="357187" cy="428625"/>
          </a:xfrm>
          <a:prstGeom prst="down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prstClr val="white"/>
              </a:solidFill>
            </a:endParaRPr>
          </a:p>
        </p:txBody>
      </p:sp>
      <p:sp>
        <p:nvSpPr>
          <p:cNvPr id="95" name="Стрелка вниз 94"/>
          <p:cNvSpPr/>
          <p:nvPr/>
        </p:nvSpPr>
        <p:spPr>
          <a:xfrm>
            <a:off x="1500188" y="2714625"/>
            <a:ext cx="357187" cy="428625"/>
          </a:xfrm>
          <a:prstGeom prst="down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prstClr val="white"/>
              </a:solidFill>
            </a:endParaRPr>
          </a:p>
        </p:txBody>
      </p:sp>
      <p:sp>
        <p:nvSpPr>
          <p:cNvPr id="96" name="Стрелка вниз 95"/>
          <p:cNvSpPr/>
          <p:nvPr/>
        </p:nvSpPr>
        <p:spPr>
          <a:xfrm>
            <a:off x="2000250" y="571500"/>
            <a:ext cx="357188" cy="428625"/>
          </a:xfrm>
          <a:prstGeom prst="down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prstClr val="white"/>
              </a:solidFill>
            </a:endParaRPr>
          </a:p>
        </p:txBody>
      </p:sp>
      <p:sp>
        <p:nvSpPr>
          <p:cNvPr id="97" name="Стрелка вниз 96"/>
          <p:cNvSpPr/>
          <p:nvPr/>
        </p:nvSpPr>
        <p:spPr>
          <a:xfrm>
            <a:off x="2500313" y="1000125"/>
            <a:ext cx="357187" cy="428625"/>
          </a:xfrm>
          <a:prstGeom prst="down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prstClr val="white"/>
              </a:solidFill>
            </a:endParaRPr>
          </a:p>
        </p:txBody>
      </p:sp>
      <p:sp>
        <p:nvSpPr>
          <p:cNvPr id="98" name="Стрелка вниз 97"/>
          <p:cNvSpPr/>
          <p:nvPr/>
        </p:nvSpPr>
        <p:spPr>
          <a:xfrm>
            <a:off x="3000375" y="1000125"/>
            <a:ext cx="357188" cy="428625"/>
          </a:xfrm>
          <a:prstGeom prst="down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prstClr val="white"/>
              </a:solidFill>
            </a:endParaRPr>
          </a:p>
        </p:txBody>
      </p:sp>
      <p:sp>
        <p:nvSpPr>
          <p:cNvPr id="99" name="Стрелка вниз 98"/>
          <p:cNvSpPr/>
          <p:nvPr/>
        </p:nvSpPr>
        <p:spPr>
          <a:xfrm>
            <a:off x="3500438" y="1785938"/>
            <a:ext cx="357187" cy="428625"/>
          </a:xfrm>
          <a:prstGeom prst="down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prstClr val="white"/>
              </a:solidFill>
            </a:endParaRPr>
          </a:p>
        </p:txBody>
      </p:sp>
      <p:sp>
        <p:nvSpPr>
          <p:cNvPr id="100" name="Стрелка вниз 99"/>
          <p:cNvSpPr/>
          <p:nvPr/>
        </p:nvSpPr>
        <p:spPr>
          <a:xfrm>
            <a:off x="4000500" y="2214563"/>
            <a:ext cx="357188" cy="428625"/>
          </a:xfrm>
          <a:prstGeom prst="down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prstClr val="white"/>
              </a:solidFill>
            </a:endParaRPr>
          </a:p>
        </p:txBody>
      </p:sp>
      <p:sp>
        <p:nvSpPr>
          <p:cNvPr id="101" name="Стрелка вниз 100"/>
          <p:cNvSpPr/>
          <p:nvPr/>
        </p:nvSpPr>
        <p:spPr>
          <a:xfrm>
            <a:off x="4500563" y="2643188"/>
            <a:ext cx="357187" cy="428625"/>
          </a:xfrm>
          <a:prstGeom prst="down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prstClr val="white"/>
              </a:solidFill>
            </a:endParaRPr>
          </a:p>
        </p:txBody>
      </p:sp>
      <p:sp>
        <p:nvSpPr>
          <p:cNvPr id="89" name="Прямоугольная выноска 88"/>
          <p:cNvSpPr/>
          <p:nvPr/>
        </p:nvSpPr>
        <p:spPr>
          <a:xfrm>
            <a:off x="5214938" y="4643438"/>
            <a:ext cx="3643312" cy="1541462"/>
          </a:xfrm>
          <a:prstGeom prst="wedgeRectCallou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2400" i="1" dirty="0">
                <a:solidFill>
                  <a:srgbClr val="4F81BD">
                    <a:lumMod val="50000"/>
                  </a:srgbClr>
                </a:solidFill>
                <a:latin typeface="Arial Black" pitchFamily="34" charset="0"/>
              </a:rPr>
              <a:t>Небесное тело, которое само светится</a:t>
            </a:r>
          </a:p>
        </p:txBody>
      </p:sp>
      <p:sp>
        <p:nvSpPr>
          <p:cNvPr id="91" name="Прямоугольная выноска 90"/>
          <p:cNvSpPr/>
          <p:nvPr/>
        </p:nvSpPr>
        <p:spPr>
          <a:xfrm>
            <a:off x="5214938" y="4643438"/>
            <a:ext cx="3643312" cy="1541462"/>
          </a:xfrm>
          <a:prstGeom prst="wedgeRectCallou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2400" i="1" dirty="0">
                <a:solidFill>
                  <a:srgbClr val="4F81BD">
                    <a:lumMod val="50000"/>
                  </a:srgbClr>
                </a:solidFill>
                <a:latin typeface="Arial Black" pitchFamily="34" charset="0"/>
              </a:rPr>
              <a:t>Звезда, вокруг которой вращается Земля</a:t>
            </a:r>
          </a:p>
        </p:txBody>
      </p:sp>
      <p:sp>
        <p:nvSpPr>
          <p:cNvPr id="92" name="Прямоугольная выноска 91"/>
          <p:cNvSpPr/>
          <p:nvPr/>
        </p:nvSpPr>
        <p:spPr>
          <a:xfrm>
            <a:off x="5214938" y="4643438"/>
            <a:ext cx="3643312" cy="1541462"/>
          </a:xfrm>
          <a:prstGeom prst="wedgeRectCallou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2400" i="1" dirty="0">
                <a:solidFill>
                  <a:srgbClr val="4F81BD">
                    <a:lumMod val="50000"/>
                  </a:srgbClr>
                </a:solidFill>
                <a:latin typeface="Arial Black" pitchFamily="34" charset="0"/>
              </a:rPr>
              <a:t>Небесное тело, вращающееся вокруг звезды</a:t>
            </a:r>
          </a:p>
        </p:txBody>
      </p:sp>
      <p:sp>
        <p:nvSpPr>
          <p:cNvPr id="102" name="Прямоугольная выноска 101"/>
          <p:cNvSpPr/>
          <p:nvPr/>
        </p:nvSpPr>
        <p:spPr>
          <a:xfrm>
            <a:off x="5214938" y="4643438"/>
            <a:ext cx="3643312" cy="1541462"/>
          </a:xfrm>
          <a:prstGeom prst="wedgeRectCallou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2400" i="1" dirty="0">
                <a:solidFill>
                  <a:srgbClr val="4F81BD">
                    <a:lumMod val="50000"/>
                  </a:srgbClr>
                </a:solidFill>
                <a:latin typeface="Arial Black" pitchFamily="34" charset="0"/>
              </a:rPr>
              <a:t>Планета окруженная системой колец</a:t>
            </a:r>
          </a:p>
        </p:txBody>
      </p:sp>
      <p:sp>
        <p:nvSpPr>
          <p:cNvPr id="103" name="Прямоугольная выноска 102"/>
          <p:cNvSpPr/>
          <p:nvPr/>
        </p:nvSpPr>
        <p:spPr>
          <a:xfrm>
            <a:off x="5214938" y="4643438"/>
            <a:ext cx="3643312" cy="1541462"/>
          </a:xfrm>
          <a:prstGeom prst="wedgeRectCallou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2400" i="1" dirty="0">
                <a:solidFill>
                  <a:srgbClr val="4F81BD">
                    <a:lumMod val="50000"/>
                  </a:srgbClr>
                </a:solidFill>
                <a:latin typeface="Arial Black" pitchFamily="34" charset="0"/>
              </a:rPr>
              <a:t>Самая маленькая планета Солнечной системы</a:t>
            </a:r>
          </a:p>
        </p:txBody>
      </p:sp>
      <p:sp>
        <p:nvSpPr>
          <p:cNvPr id="104" name="Прямоугольная выноска 103"/>
          <p:cNvSpPr/>
          <p:nvPr/>
        </p:nvSpPr>
        <p:spPr>
          <a:xfrm>
            <a:off x="5214938" y="4643438"/>
            <a:ext cx="3643312" cy="1541462"/>
          </a:xfrm>
          <a:prstGeom prst="wedgeRectCallou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2400" i="1" dirty="0">
                <a:solidFill>
                  <a:srgbClr val="4F81BD">
                    <a:lumMod val="50000"/>
                  </a:srgbClr>
                </a:solidFill>
                <a:latin typeface="Arial Black" pitchFamily="34" charset="0"/>
              </a:rPr>
              <a:t>Естественный спутник, вращающийся вокруг Земли</a:t>
            </a:r>
          </a:p>
        </p:txBody>
      </p:sp>
      <p:sp>
        <p:nvSpPr>
          <p:cNvPr id="105" name="Прямоугольная выноска 104"/>
          <p:cNvSpPr/>
          <p:nvPr/>
        </p:nvSpPr>
        <p:spPr>
          <a:xfrm>
            <a:off x="5214938" y="4643438"/>
            <a:ext cx="3643312" cy="1541462"/>
          </a:xfrm>
          <a:prstGeom prst="wedgeRectCallou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2400" i="1" dirty="0">
                <a:solidFill>
                  <a:srgbClr val="4F81BD">
                    <a:lumMod val="50000"/>
                  </a:srgbClr>
                </a:solidFill>
                <a:latin typeface="Arial Black" pitchFamily="34" charset="0"/>
              </a:rPr>
              <a:t>Пространство, окружающее Землю,</a:t>
            </a:r>
          </a:p>
          <a:p>
            <a:pPr algn="ctr">
              <a:defRPr/>
            </a:pPr>
            <a:r>
              <a:rPr lang="ru-RU" sz="2400" i="1" dirty="0">
                <a:solidFill>
                  <a:srgbClr val="4F81BD">
                    <a:lumMod val="50000"/>
                  </a:srgbClr>
                </a:solidFill>
                <a:latin typeface="Arial Black" pitchFamily="34" charset="0"/>
              </a:rPr>
              <a:t>звезды  и планеты</a:t>
            </a:r>
          </a:p>
        </p:txBody>
      </p:sp>
      <p:sp>
        <p:nvSpPr>
          <p:cNvPr id="106" name="Прямоугольная выноска 105"/>
          <p:cNvSpPr/>
          <p:nvPr/>
        </p:nvSpPr>
        <p:spPr>
          <a:xfrm>
            <a:off x="5214938" y="4357688"/>
            <a:ext cx="3714750" cy="1827212"/>
          </a:xfrm>
          <a:prstGeom prst="wedgeRectCallou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2400" i="1" dirty="0">
                <a:solidFill>
                  <a:srgbClr val="4F81BD">
                    <a:lumMod val="50000"/>
                  </a:srgbClr>
                </a:solidFill>
                <a:latin typeface="Arial Black" pitchFamily="34" charset="0"/>
              </a:rPr>
              <a:t>Планета Солнечной системы, следующая после Земли</a:t>
            </a:r>
          </a:p>
        </p:txBody>
      </p:sp>
      <p:sp>
        <p:nvSpPr>
          <p:cNvPr id="107" name="Прямоугольная выноска 106"/>
          <p:cNvSpPr/>
          <p:nvPr/>
        </p:nvSpPr>
        <p:spPr>
          <a:xfrm>
            <a:off x="5214938" y="4357688"/>
            <a:ext cx="3714750" cy="1827212"/>
          </a:xfrm>
          <a:prstGeom prst="wedgeRectCallou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2400" i="1" dirty="0">
                <a:solidFill>
                  <a:srgbClr val="4F81BD">
                    <a:lumMod val="50000"/>
                  </a:srgbClr>
                </a:solidFill>
                <a:latin typeface="Arial Black" pitchFamily="34" charset="0"/>
              </a:rPr>
              <a:t>Ученый, который изучает космос</a:t>
            </a:r>
          </a:p>
        </p:txBody>
      </p:sp>
    </p:spTree>
    <p:extLst>
      <p:ext uri="{BB962C8B-B14F-4D97-AF65-F5344CB8AC3E}">
        <p14:creationId xmlns:p14="http://schemas.microsoft.com/office/powerpoint/2010/main" val="2049332782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 nodeType="clickPar">
                      <p:stCondLst>
                        <p:cond delay="indefinite"/>
                      </p:stCondLst>
                      <p:childTnLst>
                        <p:par>
                          <p:cTn id="4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4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60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66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6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 nodeType="clickPar">
                      <p:stCondLst>
                        <p:cond delay="indefinite"/>
                      </p:stCondLst>
                      <p:childTnLst>
                        <p:par>
                          <p:cTn id="7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76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7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8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8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9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94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97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00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0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 nodeType="clickPar">
                      <p:stCondLst>
                        <p:cond delay="indefinite"/>
                      </p:stCondLst>
                      <p:childTnLst>
                        <p:par>
                          <p:cTn id="10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1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1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5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16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1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1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2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25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28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31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3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6" fill="hold" nodeType="clickPar">
                      <p:stCondLst>
                        <p:cond delay="indefinite"/>
                      </p:stCondLst>
                      <p:childTnLst>
                        <p:par>
                          <p:cTn id="13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4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3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4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4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5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5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5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56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59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1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62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4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6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7" fill="hold" nodeType="clickPar">
                      <p:stCondLst>
                        <p:cond delay="indefinite"/>
                      </p:stCondLst>
                      <p:childTnLst>
                        <p:par>
                          <p:cTn id="16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1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7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7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7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81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3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84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87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9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9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2" fill="hold" nodeType="clickPar">
                      <p:stCondLst>
                        <p:cond delay="indefinite"/>
                      </p:stCondLst>
                      <p:childTnLst>
                        <p:par>
                          <p:cTn id="19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9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0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0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5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06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0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1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12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15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1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0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22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3" fill="hold" nodeType="clickPar">
                      <p:stCondLst>
                        <p:cond delay="indefinite"/>
                      </p:stCondLst>
                      <p:childTnLst>
                        <p:par>
                          <p:cTn id="2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2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3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3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3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37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40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43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5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24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8" fill="hold" nodeType="clickPar">
                      <p:stCondLst>
                        <p:cond delay="indefinite"/>
                      </p:stCondLst>
                      <p:childTnLst>
                        <p:par>
                          <p:cTn id="2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0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51" dur="2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252" dur="2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53" dur="2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4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55" dur="2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256" dur="2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57" dur="2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8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59" dur="2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260" dur="2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61" dur="2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2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63" dur="2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264" dur="2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65" dur="2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6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67" dur="2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268" dur="2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69" dur="2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0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71" dur="2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272" dur="2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73" dur="2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4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75" dur="2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276" dur="2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77" dur="2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8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79" dur="2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280" dur="2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81" dur="2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3" grpId="0" animBg="1"/>
      <p:bldP spid="93" grpId="1" animBg="1"/>
      <p:bldP spid="94" grpId="0" animBg="1"/>
      <p:bldP spid="95" grpId="0" animBg="1"/>
      <p:bldP spid="95" grpId="1" animBg="1"/>
      <p:bldP spid="96" grpId="0" animBg="1"/>
      <p:bldP spid="97" grpId="0" animBg="1"/>
      <p:bldP spid="97" grpId="1" animBg="1"/>
      <p:bldP spid="98" grpId="0" animBg="1"/>
      <p:bldP spid="98" grpId="1" animBg="1"/>
      <p:bldP spid="99" grpId="0" animBg="1"/>
      <p:bldP spid="99" grpId="1" animBg="1"/>
      <p:bldP spid="100" grpId="0" animBg="1"/>
      <p:bldP spid="100" grpId="1" animBg="1"/>
      <p:bldP spid="101" grpId="0" animBg="1"/>
      <p:bldP spid="101" grpId="1" animBg="1"/>
      <p:bldP spid="89" grpId="0" animBg="1"/>
      <p:bldP spid="89" grpId="1" animBg="1"/>
      <p:bldP spid="91" grpId="0" animBg="1"/>
      <p:bldP spid="91" grpId="1" animBg="1"/>
      <p:bldP spid="92" grpId="0" animBg="1"/>
      <p:bldP spid="92" grpId="1" animBg="1"/>
      <p:bldP spid="102" grpId="0" animBg="1"/>
      <p:bldP spid="102" grpId="1" animBg="1"/>
      <p:bldP spid="103" grpId="0" animBg="1"/>
      <p:bldP spid="103" grpId="1" animBg="1"/>
      <p:bldP spid="104" grpId="0" animBg="1"/>
      <p:bldP spid="104" grpId="1" animBg="1"/>
      <p:bldP spid="105" grpId="0" animBg="1"/>
      <p:bldP spid="105" grpId="1" animBg="1"/>
      <p:bldP spid="106" grpId="0" animBg="1"/>
      <p:bldP spid="106" grpId="1" animBg="1"/>
      <p:bldP spid="107" grpId="0" animBg="1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олнцестояние">
  <a:themeElements>
    <a:clrScheme name="Солнцестояние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Солнцестояние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Солнцестояние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100</TotalTime>
  <Words>251</Words>
  <Application>Microsoft Office PowerPoint</Application>
  <PresentationFormat>Экран (4:3)</PresentationFormat>
  <Paragraphs>88</Paragraphs>
  <Slides>8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2</vt:i4>
      </vt:variant>
      <vt:variant>
        <vt:lpstr>Заголовки слайдов</vt:lpstr>
      </vt:variant>
      <vt:variant>
        <vt:i4>8</vt:i4>
      </vt:variant>
    </vt:vector>
  </HeadingPairs>
  <TitlesOfParts>
    <vt:vector size="10" baseType="lpstr">
      <vt:lpstr>Солнцестояние</vt:lpstr>
      <vt:lpstr>Тема Office</vt:lpstr>
      <vt:lpstr>Соседи     Солнца.</vt:lpstr>
      <vt:lpstr>Установите    соответствие:</vt:lpstr>
      <vt:lpstr>«Четвёртый  лишний»</vt:lpstr>
      <vt:lpstr>Группы   планет:</vt:lpstr>
      <vt:lpstr>Домашнее задание.</vt:lpstr>
      <vt:lpstr>Пример кроссворда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Соседи     Солнца</dc:title>
  <dc:creator>ox</dc:creator>
  <cp:lastModifiedBy>ox</cp:lastModifiedBy>
  <cp:revision>14</cp:revision>
  <dcterms:created xsi:type="dcterms:W3CDTF">2012-06-21T10:49:47Z</dcterms:created>
  <dcterms:modified xsi:type="dcterms:W3CDTF">2012-06-26T19:32:07Z</dcterms:modified>
</cp:coreProperties>
</file>