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65" r:id="rId3"/>
    <p:sldId id="264" r:id="rId4"/>
    <p:sldId id="266" r:id="rId5"/>
    <p:sldId id="257" r:id="rId6"/>
    <p:sldId id="267" r:id="rId7"/>
    <p:sldId id="268" r:id="rId8"/>
    <p:sldId id="269" r:id="rId9"/>
    <p:sldId id="270" r:id="rId10"/>
    <p:sldId id="272" r:id="rId11"/>
    <p:sldId id="271" r:id="rId12"/>
    <p:sldId id="280" r:id="rId13"/>
    <p:sldId id="279" r:id="rId14"/>
    <p:sldId id="281" r:id="rId15"/>
    <p:sldId id="282" r:id="rId16"/>
    <p:sldId id="258" r:id="rId17"/>
    <p:sldId id="259" r:id="rId18"/>
    <p:sldId id="260" r:id="rId19"/>
    <p:sldId id="261" r:id="rId20"/>
    <p:sldId id="262" r:id="rId21"/>
    <p:sldId id="263" r:id="rId22"/>
    <p:sldId id="273" r:id="rId23"/>
    <p:sldId id="274" r:id="rId24"/>
    <p:sldId id="278" r:id="rId25"/>
    <p:sldId id="275" r:id="rId26"/>
    <p:sldId id="277" r:id="rId27"/>
    <p:sldId id="276" r:id="rId28"/>
    <p:sldId id="283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58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F374D0-94AC-4194-9976-5DC1C0F22C82}" type="datetimeFigureOut">
              <a:rPr lang="ru-RU" smtClean="0"/>
              <a:t>16.05.2014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9B4653A-BE0D-4C93-9736-795ED033D9E5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F374D0-94AC-4194-9976-5DC1C0F22C82}" type="datetimeFigureOut">
              <a:rPr lang="ru-RU" smtClean="0"/>
              <a:t>16.05.2014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9B4653A-BE0D-4C93-9736-795ED033D9E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F374D0-94AC-4194-9976-5DC1C0F22C82}" type="datetimeFigureOut">
              <a:rPr lang="ru-RU" smtClean="0"/>
              <a:t>16.05.2014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9B4653A-BE0D-4C93-9736-795ED033D9E5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F374D0-94AC-4194-9976-5DC1C0F22C82}" type="datetimeFigureOut">
              <a:rPr lang="ru-RU" smtClean="0"/>
              <a:t>16.05.2014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9B4653A-BE0D-4C93-9736-795ED033D9E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F374D0-94AC-4194-9976-5DC1C0F22C82}" type="datetimeFigureOut">
              <a:rPr lang="ru-RU" smtClean="0"/>
              <a:t>16.05.2014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9B4653A-BE0D-4C93-9736-795ED033D9E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F374D0-94AC-4194-9976-5DC1C0F22C82}" type="datetimeFigureOut">
              <a:rPr lang="ru-RU" smtClean="0"/>
              <a:t>16.05.2014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9B4653A-BE0D-4C93-9736-795ED033D9E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F374D0-94AC-4194-9976-5DC1C0F22C82}" type="datetimeFigureOut">
              <a:rPr lang="ru-RU" smtClean="0"/>
              <a:t>16.05.2014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9B4653A-BE0D-4C93-9736-795ED033D9E5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F374D0-94AC-4194-9976-5DC1C0F22C82}" type="datetimeFigureOut">
              <a:rPr lang="ru-RU" smtClean="0"/>
              <a:t>16.05.2014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9B4653A-BE0D-4C93-9736-795ED033D9E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F374D0-94AC-4194-9976-5DC1C0F22C82}" type="datetimeFigureOut">
              <a:rPr lang="ru-RU" smtClean="0"/>
              <a:t>16.05.2014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9B4653A-BE0D-4C93-9736-795ED033D9E5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F374D0-94AC-4194-9976-5DC1C0F22C82}" type="datetimeFigureOut">
              <a:rPr lang="ru-RU" smtClean="0"/>
              <a:t>16.05.2014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9B4653A-BE0D-4C93-9736-795ED033D9E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F374D0-94AC-4194-9976-5DC1C0F22C82}" type="datetimeFigureOut">
              <a:rPr lang="ru-RU" smtClean="0"/>
              <a:t>16.05.2014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9B4653A-BE0D-4C93-9736-795ED033D9E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E7F374D0-94AC-4194-9976-5DC1C0F22C82}" type="datetimeFigureOut">
              <a:rPr lang="ru-RU" smtClean="0"/>
              <a:t>16.05.2014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29B4653A-BE0D-4C93-9736-795ED033D9E5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JPG"/><Relationship Id="rId4" Type="http://schemas.openxmlformats.org/officeDocument/2006/relationships/image" Target="../media/image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7624" y="260648"/>
            <a:ext cx="4534272" cy="1470025"/>
          </a:xfrm>
        </p:spPr>
        <p:txBody>
          <a:bodyPr>
            <a:normAutofit/>
          </a:bodyPr>
          <a:lstStyle/>
          <a:p>
            <a:pPr algn="l"/>
            <a:r>
              <a:rPr lang="ru-RU" dirty="0" smtClean="0"/>
              <a:t>Волейбол. </a:t>
            </a:r>
            <a:br>
              <a:rPr lang="ru-RU" dirty="0" smtClean="0"/>
            </a:br>
            <a:r>
              <a:rPr lang="ru-RU" dirty="0" smtClean="0"/>
              <a:t>Передача сверху.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640" y="5805264"/>
            <a:ext cx="7488832" cy="816496"/>
          </a:xfrm>
        </p:spPr>
        <p:txBody>
          <a:bodyPr>
            <a:normAutofit fontScale="85000" lnSpcReduction="10000"/>
          </a:bodyPr>
          <a:lstStyle/>
          <a:p>
            <a:pPr algn="l"/>
            <a:r>
              <a:rPr lang="ru-RU" sz="1800" dirty="0" smtClean="0"/>
              <a:t>Интегрированный урок физической культуры(+ математика) для учащихся 4 класса.</a:t>
            </a:r>
          </a:p>
          <a:p>
            <a:pPr algn="l"/>
            <a:r>
              <a:rPr lang="ru-RU" sz="1800" dirty="0" smtClean="0"/>
              <a:t>Учитель: Панкова Александра Алексеевна.</a:t>
            </a:r>
          </a:p>
          <a:p>
            <a:pPr algn="l"/>
            <a:r>
              <a:rPr lang="ru-RU" sz="1800" dirty="0" smtClean="0"/>
              <a:t> ГБОУ гимназия № 114 Выборгского района г. Санкт-Петербурга</a:t>
            </a:r>
            <a:endParaRPr lang="ru-RU" sz="1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1707688"/>
            <a:ext cx="2952328" cy="3714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4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2074560"/>
          </a:xfrm>
        </p:spPr>
        <p:txBody>
          <a:bodyPr>
            <a:normAutofit fontScale="90000"/>
          </a:bodyPr>
          <a:lstStyle/>
          <a:p>
            <a:r>
              <a:rPr lang="ru-RU" sz="3100" b="1" dirty="0">
                <a:effectLst/>
              </a:rPr>
              <a:t>Технологическая карта урока </a:t>
            </a:r>
            <a:br>
              <a:rPr lang="ru-RU" sz="3100" b="1" dirty="0">
                <a:effectLst/>
              </a:rPr>
            </a:br>
            <a:r>
              <a:rPr lang="ru-RU" sz="3100" b="1" cap="all" dirty="0">
                <a:effectLst/>
              </a:rPr>
              <a:t>Обучение технике верхней передачи в волейболе.</a:t>
            </a:r>
            <a:r>
              <a:rPr lang="ru-RU" sz="3100" dirty="0">
                <a:effectLst/>
              </a:rPr>
              <a:t/>
            </a:r>
            <a:br>
              <a:rPr lang="ru-RU" sz="3100" dirty="0">
                <a:effectLst/>
              </a:rPr>
            </a:br>
            <a:r>
              <a:rPr lang="ru-RU" sz="3100" b="1" cap="all" dirty="0">
                <a:effectLst/>
              </a:rPr>
              <a:t>4 класс.</a:t>
            </a: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3773719"/>
              </p:ext>
            </p:extLst>
          </p:nvPr>
        </p:nvGraphicFramePr>
        <p:xfrm>
          <a:off x="1043608" y="1988840"/>
          <a:ext cx="7992888" cy="43338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7914"/>
                <a:gridCol w="5364974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2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Цели деятельности учителя</a:t>
                      </a:r>
                      <a:endParaRPr lang="ru-RU" sz="14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2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Формировать знания о технике верхней передачи; развивать умение участвовать в подвижных играх в соответствии с правилами и соблюдением техники безопасности.</a:t>
                      </a:r>
                      <a:endParaRPr lang="ru-RU" sz="14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100" marR="38100" marT="38100" marB="38100" anchor="ctr"/>
                </a:tc>
              </a:tr>
              <a:tr h="3093351">
                <a:tc>
                  <a:txBody>
                    <a:bodyPr/>
                    <a:lstStyle/>
                    <a:p>
                      <a:pPr algn="ctr">
                        <a:lnSpc>
                          <a:spcPct val="102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Задачи урока</a:t>
                      </a:r>
                      <a:endParaRPr lang="ru-RU" sz="14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1.Совершенствовать технику  верхней передачи.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2. Совершенствовать командные действия в игре «Пионербол с элементами волейбола».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3.Систематезировать знания по теме «Линии и зоны волейбольной площадки» 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4.Развивать  у обучающихся координационные способности, быстроту, силу, ловкость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5.Закрепить знания  по теме «Табличное(</a:t>
                      </a:r>
                      <a:r>
                        <a:rPr lang="ru-RU" sz="14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внетабличное</a:t>
                      </a: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) умножение  и деление.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2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5.Воспитывать умение взаимодействовать в коллективе, чувство ответственности за порученное задание и прививать интерес к занятиям волейболом.</a:t>
                      </a:r>
                      <a:endParaRPr lang="ru-RU" sz="14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100" marR="38100" marT="38100" marB="3810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2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Тип урока</a:t>
                      </a:r>
                      <a:endParaRPr lang="ru-RU" sz="14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2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Урок формирования первоначальных предметных умений (Комбинированный , интегрированный).</a:t>
                      </a:r>
                      <a:endParaRPr lang="ru-RU" sz="14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100" marR="38100" marT="38100" marB="3810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4918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188640"/>
            <a:ext cx="7498080" cy="72008"/>
          </a:xfrm>
        </p:spPr>
        <p:txBody>
          <a:bodyPr>
            <a:normAutofit fontScale="90000"/>
          </a:bodyPr>
          <a:lstStyle/>
          <a:p>
            <a:endParaRPr lang="ru-RU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4273476"/>
              </p:ext>
            </p:extLst>
          </p:nvPr>
        </p:nvGraphicFramePr>
        <p:xfrm>
          <a:off x="1188809" y="116632"/>
          <a:ext cx="7920880" cy="59853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4016"/>
                <a:gridCol w="5526864"/>
              </a:tblGrid>
              <a:tr h="648072">
                <a:tc>
                  <a:txBody>
                    <a:bodyPr/>
                    <a:lstStyle/>
                    <a:p>
                      <a:pPr algn="ctr">
                        <a:lnSpc>
                          <a:spcPct val="102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</a:rPr>
                        <a:t>Планируемые </a:t>
                      </a:r>
                      <a:br>
                        <a:rPr lang="ru-RU" sz="1600" b="1" dirty="0">
                          <a:effectLst/>
                          <a:latin typeface="Times New Roman"/>
                          <a:ea typeface="Times New Roman"/>
                        </a:rPr>
                      </a:b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</a:rPr>
                        <a:t>образовательные </a:t>
                      </a:r>
                      <a:br>
                        <a:rPr lang="ru-RU" sz="1600" b="1" dirty="0">
                          <a:effectLst/>
                          <a:latin typeface="Times New Roman"/>
                          <a:ea typeface="Times New Roman"/>
                        </a:rPr>
                      </a:b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</a:rPr>
                        <a:t>результаты</a:t>
                      </a:r>
                      <a:endParaRPr lang="ru-RU" sz="16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2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 dirty="0">
                          <a:effectLst/>
                          <a:latin typeface="Times New Roman"/>
                          <a:ea typeface="Times New Roman"/>
                        </a:rPr>
                        <a:t>Предметные</a:t>
                      </a: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</a:rPr>
                        <a:t> (объем освоения и уровень владения компетенциями): </a:t>
                      </a:r>
                      <a:endParaRPr lang="ru-RU" sz="1600" dirty="0">
                        <a:effectLst/>
                        <a:latin typeface="Arial"/>
                        <a:ea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i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Научатся</a:t>
                      </a: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:  в доступной форме объяснять технику выполнения верхней передачи , анализировать и находить ошибки; находить отличительные особенности в выполнении двигательного действия разными учениками; получат возможность научиться:  оказывать посильную помощь и моральную поддержку сверстникам при выполнении учебных заданий.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i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Повторят</a:t>
                      </a: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: технику выполнения передачи сверху, правила игры в «Пионербол с элементами волейбола»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i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Получат возможность научиться:</a:t>
                      </a: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бережно обращаться с инвентарём и оборудованием, соблюдать требования техники безопасности.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2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 dirty="0" err="1">
                          <a:effectLst/>
                          <a:latin typeface="Times New Roman"/>
                          <a:ea typeface="Times New Roman"/>
                        </a:rPr>
                        <a:t>Метапредметные</a:t>
                      </a: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</a:rPr>
                        <a:t> (компоненты культурно-</a:t>
                      </a:r>
                      <a:r>
                        <a:rPr lang="ru-RU" sz="1600" dirty="0" err="1">
                          <a:effectLst/>
                          <a:latin typeface="Times New Roman"/>
                          <a:ea typeface="Times New Roman"/>
                        </a:rPr>
                        <a:t>компетентностного</a:t>
                      </a: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</a:rPr>
                        <a:t> опыта/приобретенная компетентность): </a:t>
                      </a:r>
                      <a:endParaRPr lang="ru-RU" sz="1600" dirty="0">
                        <a:effectLst/>
                        <a:latin typeface="Arial"/>
                        <a:ea typeface="Times New Roman"/>
                      </a:endParaRPr>
                    </a:p>
                    <a:p>
                      <a:pPr>
                        <a:lnSpc>
                          <a:spcPct val="102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600" dirty="0">
                        <a:effectLst/>
                        <a:latin typeface="Arial"/>
                        <a:ea typeface="Times New Roman"/>
                      </a:endParaRPr>
                    </a:p>
                    <a:p>
                      <a:pPr>
                        <a:lnSpc>
                          <a:spcPct val="102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>
                          <a:effectLst/>
                          <a:latin typeface="Times New Roman"/>
                          <a:ea typeface="Times New Roman"/>
                        </a:rPr>
                        <a:t>познавательные – </a:t>
                      </a: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овладеют способностью оценивать свои достижения, отвечать на вопросы, соотносить изученные понятия с примерами;</a:t>
                      </a: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применяют умения и знания из области волейбола на практике, играют в подвижную игру «Пионербол с элементами волейбола»</a:t>
                      </a:r>
                      <a:endParaRPr lang="ru-RU" sz="1400" dirty="0">
                        <a:effectLst/>
                        <a:latin typeface="Arial"/>
                        <a:ea typeface="Times New Roman"/>
                      </a:endParaRPr>
                    </a:p>
                    <a:p>
                      <a:pPr>
                        <a:lnSpc>
                          <a:spcPct val="102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6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100" marR="38100" marT="38100" marB="3810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96485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1435608" y="228601"/>
            <a:ext cx="749808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0665449"/>
              </p:ext>
            </p:extLst>
          </p:nvPr>
        </p:nvGraphicFramePr>
        <p:xfrm>
          <a:off x="1043608" y="260648"/>
          <a:ext cx="7992888" cy="53743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0280"/>
                <a:gridCol w="5472608"/>
              </a:tblGrid>
              <a:tr h="370840">
                <a:tc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Планируемые </a:t>
                      </a:r>
                      <a:br>
                        <a:rPr kumimoji="0" lang="ru-RU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образовательные </a:t>
                      </a:r>
                      <a:br>
                        <a:rPr kumimoji="0" lang="ru-RU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результаты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600" b="1" i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Метапредметные</a:t>
                      </a:r>
                      <a:r>
                        <a:rPr kumimoji="0" lang="ru-RU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(компоненты культурно-</a:t>
                      </a:r>
                      <a:r>
                        <a:rPr kumimoji="0" lang="ru-RU" sz="16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компетентностного</a:t>
                      </a:r>
                      <a:r>
                        <a:rPr kumimoji="0" lang="ru-RU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опыта/приобретенная компетентность): </a:t>
                      </a:r>
                      <a:endParaRPr kumimoji="0" lang="ru-RU" sz="1600" b="1" i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1400" b="1" i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коммуникативные – </a:t>
                      </a:r>
                      <a:r>
                        <a:rPr kumimoji="0" lang="ru-RU" sz="1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выражают готовность слушать собеседника и вести диалог; овладевают диалогической формой речи, способностью вступать в речевое общение, логически мыслить;</a:t>
                      </a:r>
                    </a:p>
                    <a:p>
                      <a:r>
                        <a:rPr kumimoji="0" lang="ru-RU" sz="1400" b="1" i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регулятивные – </a:t>
                      </a:r>
                      <a:r>
                        <a:rPr kumimoji="0" lang="ru-RU" sz="1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овладевают способностью понимать учебную задачу урока и стремятся ее выполнять. осуществляют деятельность по образцу и заданному правилу, контролируют свою деятельность по результату.</a:t>
                      </a:r>
                    </a:p>
                    <a:p>
                      <a:r>
                        <a:rPr kumimoji="0" lang="ru-RU" sz="1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kumimoji="0" lang="ru-RU" sz="1400" b="1" i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Личностные:</a:t>
                      </a:r>
                      <a:r>
                        <a:rPr kumimoji="0" lang="ru-RU" sz="1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принятие и освоение социальной роли обучающегося; развитие мотивов учебной деятельности и формирование личностного смысла учения; развитие навыков сотрудничества со взрослыми и сверстниками в разных социальных ситуациях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</a:rPr>
                        <a:t>Методы и формы обучения</a:t>
                      </a:r>
                      <a:endParaRPr lang="ru-RU" sz="16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Проблемное изучение; индивидуальная, фронтальная</a:t>
                      </a:r>
                      <a:endParaRPr lang="ru-RU" sz="14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100" marR="38100" marT="38100" marB="3810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</a:rPr>
                        <a:t>Образовательные </a:t>
                      </a:r>
                      <a:br>
                        <a:rPr lang="ru-RU" sz="1600" b="1" dirty="0">
                          <a:effectLst/>
                          <a:latin typeface="Times New Roman"/>
                          <a:ea typeface="Times New Roman"/>
                        </a:rPr>
                      </a:b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</a:rPr>
                        <a:t>ресурсы</a:t>
                      </a:r>
                      <a:endParaRPr lang="ru-RU" sz="16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Проектор, ноутбук, презентация, колонки, волейбольные мячи, </a:t>
                      </a:r>
                      <a:r>
                        <a:rPr lang="ru-RU" sz="14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танграмы</a:t>
                      </a: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, маршрутные листы, резиновые кольца, рисунки с фигурами, волейбольная сетка, тренажер-резинка.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00" marR="38100" marT="38100" marB="3810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50195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851626"/>
              </p:ext>
            </p:extLst>
          </p:nvPr>
        </p:nvGraphicFramePr>
        <p:xfrm>
          <a:off x="1043608" y="1124744"/>
          <a:ext cx="7992887" cy="55960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1841"/>
                <a:gridCol w="1141841"/>
                <a:gridCol w="1141841"/>
                <a:gridCol w="1141841"/>
                <a:gridCol w="1141841"/>
                <a:gridCol w="1141841"/>
                <a:gridCol w="1141841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Этапы </a:t>
                      </a:r>
                      <a:b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</a:b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урока</a:t>
                      </a:r>
                      <a:endParaRPr lang="ru-RU" sz="12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Обучающие и развивающие компоненты, </a:t>
                      </a:r>
                      <a:br>
                        <a:rPr lang="ru-RU" sz="1000">
                          <a:effectLst/>
                          <a:latin typeface="Times New Roman"/>
                          <a:ea typeface="Times New Roman"/>
                        </a:rPr>
                      </a:b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задания и упражнения</a:t>
                      </a:r>
                      <a:endParaRPr lang="ru-RU" sz="12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Деятельность </a:t>
                      </a:r>
                      <a:br>
                        <a:rPr lang="ru-RU" sz="1000">
                          <a:effectLst/>
                          <a:latin typeface="Times New Roman"/>
                          <a:ea typeface="Times New Roman"/>
                        </a:rPr>
                      </a:b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учителя</a:t>
                      </a:r>
                      <a:endParaRPr lang="ru-RU" sz="12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Деятельность </a:t>
                      </a:r>
                      <a:br>
                        <a:rPr lang="ru-RU" sz="1000">
                          <a:effectLst/>
                          <a:latin typeface="Times New Roman"/>
                          <a:ea typeface="Times New Roman"/>
                        </a:rPr>
                      </a:b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учащихся</a:t>
                      </a:r>
                      <a:endParaRPr lang="ru-RU" sz="12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Формы </a:t>
                      </a:r>
                      <a:endParaRPr lang="ru-RU" sz="1200">
                        <a:effectLst/>
                        <a:latin typeface="Arial"/>
                        <a:ea typeface="Times New Roman"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совзаимо-действия</a:t>
                      </a:r>
                      <a:endParaRPr lang="ru-RU" sz="12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Универсальные </a:t>
                      </a:r>
                      <a:br>
                        <a:rPr lang="ru-RU" sz="1000">
                          <a:effectLst/>
                          <a:latin typeface="Times New Roman"/>
                          <a:ea typeface="Times New Roman"/>
                        </a:rPr>
                      </a:b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учебные действия</a:t>
                      </a:r>
                      <a:endParaRPr lang="ru-RU" sz="12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Виды</a:t>
                      </a:r>
                      <a:br>
                        <a:rPr lang="ru-RU" sz="1000">
                          <a:effectLst/>
                          <a:latin typeface="Times New Roman"/>
                          <a:ea typeface="Times New Roman"/>
                        </a:rPr>
                      </a:b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контроля</a:t>
                      </a:r>
                      <a:endParaRPr lang="ru-RU" sz="12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100" marR="38100" marT="38100" marB="3810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2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2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  <a:endParaRPr lang="ru-RU" sz="12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</a:rPr>
                        <a:t>4</a:t>
                      </a:r>
                      <a:endParaRPr lang="ru-RU" sz="12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</a:rPr>
                        <a:t>5</a:t>
                      </a:r>
                      <a:endParaRPr lang="ru-RU" sz="12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</a:rPr>
                        <a:t>6</a:t>
                      </a:r>
                      <a:endParaRPr lang="ru-RU" sz="12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</a:rPr>
                        <a:t>7</a:t>
                      </a:r>
                      <a:endParaRPr lang="ru-RU" sz="12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100" marR="38100" marT="38100" marB="38100" anchor="ctr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</a:rPr>
                        <a:t>I. Организационный момент</a:t>
                      </a:r>
                      <a:endParaRPr lang="ru-RU" sz="12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Эмоциональная, психологическая и мотивационная подготовка учащихся к усвоению изучаемого материала</a:t>
                      </a:r>
                      <a:endParaRPr lang="ru-RU" sz="12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Проводит построение. Проверяет</a:t>
                      </a:r>
                      <a:r>
                        <a:rPr lang="ru-RU" sz="1200" i="1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готовность обучающихся к уроку, озвучивает тему и цель урока, создает эмоциональный настрой на изучение нового предмета</a:t>
                      </a:r>
                      <a:endParaRPr lang="ru-RU" sz="12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Строятся </a:t>
                      </a:r>
                      <a:br>
                        <a:rPr lang="ru-RU" sz="1200">
                          <a:effectLst/>
                          <a:latin typeface="Times New Roman"/>
                          <a:ea typeface="Times New Roman"/>
                        </a:rPr>
                      </a:b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в одну шеренгу. Слушают и обсуждают тему урока</a:t>
                      </a:r>
                      <a:endParaRPr lang="ru-RU" sz="12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Индивидуальная </a:t>
                      </a:r>
                      <a:endParaRPr lang="ru-RU" sz="12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>
                          <a:effectLst/>
                          <a:latin typeface="Times New Roman"/>
                          <a:ea typeface="Times New Roman"/>
                        </a:rPr>
                        <a:t>Личностные:</a:t>
                      </a: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 понимают значение знаний для человека и принимают его; имеют желание учиться; положительно отзываются о школе; стремятся хорошо учиться, сориентированы на участие в делах школы; правильно идентифицируют себя с позицией школьника</a:t>
                      </a:r>
                      <a:endParaRPr lang="ru-RU" sz="12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Устные ответы</a:t>
                      </a:r>
                      <a:endParaRPr lang="ru-RU" sz="12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100" marR="38100" marT="38100" marB="38100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691680" y="196771"/>
            <a:ext cx="7070910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cap="all" dirty="0"/>
              <a:t>Организационная структура урока </a:t>
            </a:r>
            <a:endParaRPr lang="ru-RU" sz="2800" b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3057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5607326"/>
              </p:ext>
            </p:extLst>
          </p:nvPr>
        </p:nvGraphicFramePr>
        <p:xfrm>
          <a:off x="1043608" y="260648"/>
          <a:ext cx="7992887" cy="63871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1841"/>
                <a:gridCol w="1141841"/>
                <a:gridCol w="1141841"/>
                <a:gridCol w="1141841"/>
                <a:gridCol w="1141841"/>
                <a:gridCol w="1141841"/>
                <a:gridCol w="1141841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2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2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  <a:endParaRPr lang="ru-RU" sz="12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</a:rPr>
                        <a:t>4</a:t>
                      </a:r>
                      <a:endParaRPr lang="ru-RU" sz="12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</a:rPr>
                        <a:t>5</a:t>
                      </a:r>
                      <a:endParaRPr lang="ru-RU" sz="12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</a:rPr>
                        <a:t>6</a:t>
                      </a:r>
                      <a:endParaRPr lang="ru-RU" sz="12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</a:rPr>
                        <a:t>7</a:t>
                      </a:r>
                      <a:endParaRPr lang="ru-RU" sz="12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100" marR="38100" marT="38100" marB="38100" anchor="ctr"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kumimoji="0" lang="ru-RU" sz="12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II. Актуализация знаний</a:t>
                      </a:r>
                      <a:endParaRPr kumimoji="0" lang="ru-RU" sz="1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kumimoji="0" lang="ru-RU" sz="1200" kern="1200" cap="all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kumimoji="0" lang="ru-RU" sz="1200" kern="1200" cap="all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ru-RU" sz="12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sz="12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Ходьба, бег. Имитация верхней передачи.  </a:t>
                      </a:r>
                    </a:p>
                    <a:p>
                      <a:pPr algn="l"/>
                      <a:r>
                        <a:rPr kumimoji="0" lang="ru-RU" sz="12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(Приложение 1)</a:t>
                      </a:r>
                      <a:endParaRPr kumimoji="0" lang="ru-RU" sz="1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kumimoji="0"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algn="l"/>
                      <a:endParaRPr kumimoji="0" lang="ru-RU" sz="1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kumimoji="0" lang="ru-RU" sz="1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kumimoji="0"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Дыхательные упражнения.</a:t>
                      </a:r>
                    </a:p>
                    <a:p>
                      <a:pPr algn="l"/>
                      <a:endParaRPr kumimoji="0" lang="ru-RU" sz="1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kumimoji="0" lang="ru-RU" sz="1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kumimoji="0" lang="ru-RU" sz="1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kumimoji="0" lang="ru-RU" sz="1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kumimoji="0" lang="ru-RU" sz="1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Перестроиться в две колонны, проходя через центр</a:t>
                      </a:r>
                    </a:p>
                    <a:p>
                      <a:pPr algn="l"/>
                      <a:endParaRPr kumimoji="0" lang="ru-RU" sz="1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kumimoji="0" lang="ru-RU" sz="1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kumimoji="0" lang="ru-RU" sz="1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kumimoji="0" lang="ru-RU" sz="1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kumimoji="0" lang="ru-RU" sz="1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kumimoji="0" lang="ru-RU" sz="1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kumimoji="0" lang="ru-RU" sz="1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kumimoji="0" lang="ru-RU" sz="1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kumimoji="0" lang="ru-RU" sz="1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kumimoji="0" lang="ru-RU" sz="1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kumimoji="0" lang="ru-RU" sz="1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kumimoji="0"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algn="l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Даёт команды на выполнение ходьбы, затем бега.</a:t>
                      </a:r>
                    </a:p>
                    <a:p>
                      <a:pPr algn="l"/>
                      <a:r>
                        <a:rPr kumimoji="0"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algn="l"/>
                      <a:r>
                        <a:rPr kumimoji="0"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algn="l"/>
                      <a:r>
                        <a:rPr kumimoji="0"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algn="l"/>
                      <a:r>
                        <a:rPr kumimoji="0"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algn="l"/>
                      <a:r>
                        <a:rPr kumimoji="0"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Проводит дыхательные упражнения.</a:t>
                      </a:r>
                    </a:p>
                    <a:p>
                      <a:pPr algn="l"/>
                      <a:endParaRPr kumimoji="0" lang="ru-RU" sz="1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kumimoji="0" lang="ru-RU" sz="1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Дает команду: «Через центр марш!», контролирует выполнение задания.</a:t>
                      </a:r>
                    </a:p>
                    <a:p>
                      <a:pPr algn="l"/>
                      <a:r>
                        <a:rPr kumimoji="0"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</a:p>
                    <a:p>
                      <a:pPr algn="l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Arial"/>
                        <a:ea typeface="Times New Roman"/>
                      </a:endParaRPr>
                    </a:p>
                    <a:p>
                      <a:pPr algn="l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Arial"/>
                        <a:ea typeface="Times New Roman"/>
                      </a:endParaRPr>
                    </a:p>
                    <a:p>
                      <a:pPr algn="l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Arial"/>
                        <a:ea typeface="Times New Roman"/>
                      </a:endParaRPr>
                    </a:p>
                    <a:p>
                      <a:pPr algn="l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Arial"/>
                        <a:ea typeface="Times New Roman"/>
                      </a:endParaRPr>
                    </a:p>
                    <a:p>
                      <a:pPr algn="l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Arial"/>
                        <a:ea typeface="Times New Roman"/>
                      </a:endParaRPr>
                    </a:p>
                    <a:p>
                      <a:pPr algn="l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Arial"/>
                        <a:ea typeface="Times New Roman"/>
                      </a:endParaRPr>
                    </a:p>
                    <a:p>
                      <a:pPr algn="l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Arial"/>
                        <a:ea typeface="Times New Roman"/>
                      </a:endParaRPr>
                    </a:p>
                    <a:p>
                      <a:pPr algn="l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Arial"/>
                        <a:ea typeface="Times New Roman"/>
                      </a:endParaRPr>
                    </a:p>
                    <a:p>
                      <a:pPr algn="l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Arial"/>
                        <a:ea typeface="Times New Roman"/>
                      </a:endParaRPr>
                    </a:p>
                    <a:p>
                      <a:pPr algn="l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Arial"/>
                        <a:ea typeface="Times New Roman"/>
                      </a:endParaRPr>
                    </a:p>
                    <a:p>
                      <a:pPr algn="l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Arial"/>
                        <a:ea typeface="Times New Roman"/>
                      </a:endParaRPr>
                    </a:p>
                    <a:p>
                      <a:pPr algn="l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Arial"/>
                        <a:ea typeface="Times New Roman"/>
                      </a:endParaRPr>
                    </a:p>
                    <a:p>
                      <a:pPr algn="l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Выполняют </a:t>
                      </a:r>
                      <a:r>
                        <a:rPr kumimoji="0" lang="ru-RU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задания.По</a:t>
                      </a:r>
                      <a:r>
                        <a:rPr kumimoji="0"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свистку выполняют имитацию верхней передачи.</a:t>
                      </a:r>
                    </a:p>
                    <a:p>
                      <a:pPr algn="l"/>
                      <a:endParaRPr kumimoji="0" lang="ru-RU" sz="1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kumimoji="0"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Выполняют дыхательные упражнения.</a:t>
                      </a:r>
                    </a:p>
                    <a:p>
                      <a:pPr algn="l"/>
                      <a:endParaRPr kumimoji="0" lang="ru-RU" sz="1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kumimoji="0" lang="ru-RU" sz="1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Перестраиваются в две колонны, проходя через центр</a:t>
                      </a:r>
                    </a:p>
                    <a:p>
                      <a:pPr algn="l"/>
                      <a:r>
                        <a:rPr kumimoji="0"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algn="l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Arial"/>
                        <a:ea typeface="Times New Roman"/>
                      </a:endParaRPr>
                    </a:p>
                    <a:p>
                      <a:pPr algn="l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Arial"/>
                        <a:ea typeface="Times New Roman"/>
                      </a:endParaRPr>
                    </a:p>
                    <a:p>
                      <a:pPr algn="l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Arial"/>
                        <a:ea typeface="Times New Roman"/>
                      </a:endParaRPr>
                    </a:p>
                    <a:p>
                      <a:pPr algn="l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Arial"/>
                        <a:ea typeface="Times New Roman"/>
                      </a:endParaRPr>
                    </a:p>
                    <a:p>
                      <a:pPr algn="l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Arial"/>
                        <a:ea typeface="Times New Roman"/>
                      </a:endParaRPr>
                    </a:p>
                    <a:p>
                      <a:pPr algn="l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Arial"/>
                        <a:ea typeface="Times New Roman"/>
                      </a:endParaRPr>
                    </a:p>
                    <a:p>
                      <a:pPr algn="l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Arial"/>
                        <a:ea typeface="Times New Roman"/>
                      </a:endParaRPr>
                    </a:p>
                    <a:p>
                      <a:pPr algn="l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Arial"/>
                        <a:ea typeface="Times New Roman"/>
                      </a:endParaRPr>
                    </a:p>
                    <a:p>
                      <a:pPr algn="l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Arial"/>
                        <a:ea typeface="Times New Roman"/>
                      </a:endParaRPr>
                    </a:p>
                    <a:p>
                      <a:pPr algn="l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Arial"/>
                        <a:ea typeface="Times New Roman"/>
                      </a:endParaRPr>
                    </a:p>
                    <a:p>
                      <a:pPr algn="l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Arial"/>
                        <a:ea typeface="Times New Roman"/>
                      </a:endParaRPr>
                    </a:p>
                    <a:p>
                      <a:pPr algn="l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Arial"/>
                        <a:ea typeface="Times New Roman"/>
                      </a:endParaRPr>
                    </a:p>
                    <a:p>
                      <a:pPr algn="l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Arial"/>
                        <a:ea typeface="Times New Roman"/>
                      </a:endParaRPr>
                    </a:p>
                    <a:p>
                      <a:pPr algn="l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Фронтальная, индивидуальная.</a:t>
                      </a:r>
                    </a:p>
                    <a:p>
                      <a:pPr algn="l"/>
                      <a:r>
                        <a:rPr kumimoji="0"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algn="l"/>
                      <a:endParaRPr kumimoji="0" lang="ru-RU" sz="1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kumimoji="0" lang="ru-RU" sz="1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kumimoji="0" lang="ru-RU" sz="1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kumimoji="0" lang="ru-RU" sz="1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kumimoji="0"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Фронтальная</a:t>
                      </a:r>
                    </a:p>
                    <a:p>
                      <a:pPr algn="l"/>
                      <a:endParaRPr kumimoji="0" lang="ru-RU" sz="1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kumimoji="0" lang="ru-RU" sz="1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kumimoji="0" lang="ru-RU" sz="1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Фронтальная.</a:t>
                      </a:r>
                    </a:p>
                    <a:p>
                      <a:pPr algn="l"/>
                      <a:r>
                        <a:rPr kumimoji="0"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algn="l"/>
                      <a:r>
                        <a:rPr kumimoji="0"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algn="l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Arial"/>
                        <a:ea typeface="Times New Roman"/>
                      </a:endParaRPr>
                    </a:p>
                    <a:p>
                      <a:pPr algn="l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Arial"/>
                        <a:ea typeface="Times New Roman"/>
                      </a:endParaRPr>
                    </a:p>
                    <a:p>
                      <a:pPr algn="l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Arial"/>
                        <a:ea typeface="Times New Roman"/>
                      </a:endParaRPr>
                    </a:p>
                    <a:p>
                      <a:pPr algn="l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Arial"/>
                        <a:ea typeface="Times New Roman"/>
                      </a:endParaRPr>
                    </a:p>
                    <a:p>
                      <a:pPr algn="l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Arial"/>
                        <a:ea typeface="Times New Roman"/>
                      </a:endParaRPr>
                    </a:p>
                    <a:p>
                      <a:pPr algn="l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Arial"/>
                        <a:ea typeface="Times New Roman"/>
                      </a:endParaRPr>
                    </a:p>
                    <a:p>
                      <a:pPr algn="l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Arial"/>
                        <a:ea typeface="Times New Roman"/>
                      </a:endParaRPr>
                    </a:p>
                    <a:p>
                      <a:pPr algn="l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Arial"/>
                        <a:ea typeface="Times New Roman"/>
                      </a:endParaRPr>
                    </a:p>
                    <a:p>
                      <a:pPr algn="l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Arial"/>
                        <a:ea typeface="Times New Roman"/>
                      </a:endParaRPr>
                    </a:p>
                    <a:p>
                      <a:pPr algn="l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Arial"/>
                        <a:ea typeface="Times New Roman"/>
                      </a:endParaRPr>
                    </a:p>
                    <a:p>
                      <a:pPr algn="l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Arial"/>
                        <a:ea typeface="Times New Roman"/>
                      </a:endParaRPr>
                    </a:p>
                    <a:p>
                      <a:pPr algn="l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Arial"/>
                        <a:ea typeface="Times New Roman"/>
                      </a:endParaRPr>
                    </a:p>
                    <a:p>
                      <a:pPr algn="l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Arial"/>
                        <a:ea typeface="Times New Roman"/>
                      </a:endParaRPr>
                    </a:p>
                    <a:p>
                      <a:pPr algn="l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Arial"/>
                        <a:ea typeface="Times New Roman"/>
                      </a:endParaRPr>
                    </a:p>
                    <a:p>
                      <a:pPr algn="l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Arial"/>
                        <a:ea typeface="Times New Roman"/>
                      </a:endParaRPr>
                    </a:p>
                    <a:p>
                      <a:pPr algn="l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9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Личностные:</a:t>
                      </a:r>
                      <a:r>
                        <a:rPr kumimoji="0"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проявляют положительные качества личности и управляют своими эмоциями; проявляют дисциплинированность, трудолюбие и упорство в достижении поставленных целей.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9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Регулятивные:</a:t>
                      </a:r>
                      <a:r>
                        <a:rPr kumimoji="0"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умеют оценивать правильность выполнения действия на уровне адекватной ретроспективной оценки; </a:t>
                      </a:r>
                    </a:p>
                    <a:p>
                      <a:pPr algn="l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Arial"/>
                        <a:ea typeface="Times New Roman"/>
                      </a:endParaRPr>
                    </a:p>
                    <a:p>
                      <a:pPr algn="l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Arial"/>
                        <a:ea typeface="Times New Roman"/>
                      </a:endParaRPr>
                    </a:p>
                    <a:p>
                      <a:pPr algn="l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Arial"/>
                        <a:ea typeface="Times New Roman"/>
                      </a:endParaRPr>
                    </a:p>
                    <a:p>
                      <a:pPr algn="l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Arial"/>
                        <a:ea typeface="Times New Roman"/>
                      </a:endParaRPr>
                    </a:p>
                    <a:p>
                      <a:pPr algn="l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Arial"/>
                        <a:ea typeface="Times New Roman"/>
                      </a:endParaRPr>
                    </a:p>
                    <a:p>
                      <a:pPr algn="l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Arial"/>
                        <a:ea typeface="Times New Roman"/>
                      </a:endParaRPr>
                    </a:p>
                    <a:p>
                      <a:pPr algn="l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9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Выполнение действий по инструкции.</a:t>
                      </a:r>
                    </a:p>
                    <a:p>
                      <a:pPr algn="ctr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Arial"/>
                        <a:ea typeface="Times New Roman"/>
                      </a:endParaRPr>
                    </a:p>
                    <a:p>
                      <a:pPr algn="ctr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Arial"/>
                        <a:ea typeface="Times New Roman"/>
                      </a:endParaRPr>
                    </a:p>
                    <a:p>
                      <a:pPr algn="ctr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Arial"/>
                        <a:ea typeface="Times New Roman"/>
                      </a:endParaRPr>
                    </a:p>
                    <a:p>
                      <a:pPr algn="ctr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Arial"/>
                        <a:ea typeface="Times New Roman"/>
                      </a:endParaRPr>
                    </a:p>
                    <a:p>
                      <a:pPr algn="ctr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Arial"/>
                        <a:ea typeface="Times New Roman"/>
                      </a:endParaRPr>
                    </a:p>
                    <a:p>
                      <a:pPr algn="ctr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Arial"/>
                        <a:ea typeface="Times New Roman"/>
                      </a:endParaRPr>
                    </a:p>
                    <a:p>
                      <a:pPr algn="ctr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Arial"/>
                        <a:ea typeface="Times New Roman"/>
                      </a:endParaRPr>
                    </a:p>
                    <a:p>
                      <a:pPr algn="ctr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Arial"/>
                        <a:ea typeface="Times New Roman"/>
                      </a:endParaRPr>
                    </a:p>
                    <a:p>
                      <a:pPr algn="ctr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Arial"/>
                        <a:ea typeface="Times New Roman"/>
                      </a:endParaRPr>
                    </a:p>
                    <a:p>
                      <a:pPr algn="ctr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Arial"/>
                        <a:ea typeface="Times New Roman"/>
                      </a:endParaRPr>
                    </a:p>
                    <a:p>
                      <a:pPr algn="ctr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Arial"/>
                        <a:ea typeface="Times New Roman"/>
                      </a:endParaRPr>
                    </a:p>
                    <a:p>
                      <a:pPr algn="ctr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Arial"/>
                        <a:ea typeface="Times New Roman"/>
                      </a:endParaRPr>
                    </a:p>
                    <a:p>
                      <a:pPr algn="ctr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Arial"/>
                        <a:ea typeface="Times New Roman"/>
                      </a:endParaRPr>
                    </a:p>
                    <a:p>
                      <a:pPr algn="ctr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Arial"/>
                        <a:ea typeface="Times New Roman"/>
                      </a:endParaRPr>
                    </a:p>
                    <a:p>
                      <a:pPr algn="ctr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Arial"/>
                        <a:ea typeface="Times New Roman"/>
                      </a:endParaRPr>
                    </a:p>
                    <a:p>
                      <a:pPr algn="ctr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Arial"/>
                        <a:ea typeface="Times New Roman"/>
                      </a:endParaRPr>
                    </a:p>
                    <a:p>
                      <a:pPr algn="ctr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Arial"/>
                        <a:ea typeface="Times New Roman"/>
                      </a:endParaRPr>
                    </a:p>
                    <a:p>
                      <a:pPr algn="ctr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Arial"/>
                        <a:ea typeface="Times New Roman"/>
                      </a:endParaRPr>
                    </a:p>
                    <a:p>
                      <a:pPr algn="ctr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Arial"/>
                        <a:ea typeface="Times New Roman"/>
                      </a:endParaRPr>
                    </a:p>
                    <a:p>
                      <a:pPr algn="ctr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Arial"/>
                        <a:ea typeface="Times New Roman"/>
                      </a:endParaRPr>
                    </a:p>
                    <a:p>
                      <a:pPr algn="ctr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Arial"/>
                        <a:ea typeface="Times New Roman"/>
                      </a:endParaRPr>
                    </a:p>
                    <a:p>
                      <a:pPr algn="ctr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Arial"/>
                        <a:ea typeface="Times New Roman"/>
                      </a:endParaRPr>
                    </a:p>
                    <a:p>
                      <a:pPr algn="ctr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100" marR="38100" marT="38100" marB="3810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3105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1829837"/>
              </p:ext>
            </p:extLst>
          </p:nvPr>
        </p:nvGraphicFramePr>
        <p:xfrm>
          <a:off x="1115616" y="116632"/>
          <a:ext cx="7920878" cy="5796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2088"/>
                <a:gridCol w="936104"/>
                <a:gridCol w="1368152"/>
                <a:gridCol w="1008112"/>
                <a:gridCol w="864096"/>
                <a:gridCol w="1820772"/>
                <a:gridCol w="1131554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2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2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  <a:endParaRPr lang="ru-RU" sz="12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</a:rPr>
                        <a:t>4</a:t>
                      </a:r>
                      <a:endParaRPr lang="ru-RU" sz="12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</a:rPr>
                        <a:t>5</a:t>
                      </a:r>
                      <a:endParaRPr lang="ru-RU" sz="12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</a:rPr>
                        <a:t>6</a:t>
                      </a:r>
                      <a:endParaRPr lang="ru-RU" sz="12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</a:rPr>
                        <a:t>7</a:t>
                      </a:r>
                      <a:endParaRPr lang="ru-RU" sz="12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100" marR="38100" marT="38100" marB="38100" anchor="ctr"/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Комплекс ОРУ </a:t>
                      </a:r>
                      <a:r>
                        <a:rPr kumimoji="0" lang="ru-RU" sz="14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ru-RU" sz="140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см.Приложение</a:t>
                      </a:r>
                      <a:r>
                        <a:rPr kumimoji="0" lang="ru-RU" sz="14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2).</a:t>
                      </a:r>
                      <a:endParaRPr kumimoji="0" lang="ru-RU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После прохождения через центр командует: «Направляющие, на месте», «</a:t>
                      </a:r>
                      <a:r>
                        <a:rPr kumimoji="0" lang="ru-RU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Напра</a:t>
                      </a:r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-во!»</a:t>
                      </a:r>
                    </a:p>
                    <a:p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Проводит комплекс ОРУ.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Обеспечивает мотивацию выполнения и создаёт эмоциональный настрой.</a:t>
                      </a:r>
                    </a:p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Выполняют упражнения под музыкальное сопровождение.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Фронтальная</a:t>
                      </a:r>
                      <a:endParaRPr lang="ru-RU" sz="1400" dirty="0" smtClean="0"/>
                    </a:p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вносят необходимые коррективы в действие после его завершения на основе его оценки и учета характера сделанных ошибок;</a:t>
                      </a:r>
                      <a:r>
                        <a:rPr kumimoji="0" lang="ru-RU" sz="14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планируют свои действия в соответствии с поставленной задачей; осуществляют пошаговый контроль своих действий, ориентируясь на показ движений учителем.</a:t>
                      </a:r>
                    </a:p>
                    <a:p>
                      <a:r>
                        <a:rPr kumimoji="0" lang="ru-RU" sz="14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Коммуникативные: </a:t>
                      </a:r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используют речь для регуляции своего действия; задают вопросы; контролируют действия партнера,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2945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9372853"/>
              </p:ext>
            </p:extLst>
          </p:nvPr>
        </p:nvGraphicFramePr>
        <p:xfrm>
          <a:off x="1043608" y="332656"/>
          <a:ext cx="7992887" cy="6009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1841"/>
                <a:gridCol w="1018399"/>
                <a:gridCol w="1265283"/>
                <a:gridCol w="822949"/>
                <a:gridCol w="1008112"/>
                <a:gridCol w="1594462"/>
                <a:gridCol w="1141841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2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2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  <a:endParaRPr lang="ru-RU" sz="12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</a:rPr>
                        <a:t>4</a:t>
                      </a:r>
                      <a:endParaRPr lang="ru-RU" sz="12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</a:rPr>
                        <a:t>5</a:t>
                      </a:r>
                      <a:endParaRPr lang="ru-RU" sz="12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</a:rPr>
                        <a:t>6</a:t>
                      </a:r>
                      <a:endParaRPr lang="ru-RU" sz="12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</a:rPr>
                        <a:t>7</a:t>
                      </a:r>
                      <a:endParaRPr lang="ru-RU" sz="12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100" marR="38100" marT="38100" marB="38100"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III. Применение теоретических положений в условиях выполнения упражнений и решение задач</a:t>
                      </a:r>
                      <a:endParaRPr kumimoji="0" lang="ru-RU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Игра «Кто быстрее» </a:t>
                      </a:r>
                      <a:r>
                        <a:rPr kumimoji="0" lang="ru-RU" sz="14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(см. Приложение 3)</a:t>
                      </a:r>
                      <a:endParaRPr kumimoji="0" lang="ru-RU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14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kumimoji="0" lang="ru-RU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Обеспечивает мотивацию выполнения и создаёт эмоциональный настрой.</a:t>
                      </a:r>
                    </a:p>
                    <a:p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Делит класс на команды, объясняет условия проведения игры.</a:t>
                      </a:r>
                    </a:p>
                    <a:p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Объясняет правила и проводит игру. </a:t>
                      </a:r>
                    </a:p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Участвуют в игре.</a:t>
                      </a:r>
                    </a:p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Фронтальная.</a:t>
                      </a:r>
                    </a:p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4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Познавательные:</a:t>
                      </a:r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овладеют способностью отвечать на вопросы, соотносить изученные понятия с примерами;</a:t>
                      </a:r>
                    </a:p>
                    <a:p>
                      <a:r>
                        <a:rPr kumimoji="0" lang="ru-RU" sz="14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Регулятивные: </a:t>
                      </a:r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воспринимают и сохраняют учебную задачу, планируют свои действия в соответствии с поставленной задачей; осуществляют пошаговый контроль своих действий, ориентируясь на показ движений учителем.</a:t>
                      </a:r>
                    </a:p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Осуществление самоконтроля по образцу</a:t>
                      </a:r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9246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7159492"/>
              </p:ext>
            </p:extLst>
          </p:nvPr>
        </p:nvGraphicFramePr>
        <p:xfrm>
          <a:off x="1043609" y="16737"/>
          <a:ext cx="8100391" cy="67021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0039"/>
                <a:gridCol w="1360722"/>
                <a:gridCol w="995756"/>
                <a:gridCol w="1030959"/>
                <a:gridCol w="883679"/>
                <a:gridCol w="1862037"/>
                <a:gridCol w="1157199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2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2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  <a:endParaRPr lang="ru-RU" sz="12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</a:rPr>
                        <a:t>4</a:t>
                      </a:r>
                      <a:endParaRPr lang="ru-RU" sz="12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</a:rPr>
                        <a:t>5</a:t>
                      </a:r>
                      <a:endParaRPr lang="ru-RU" sz="12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</a:rPr>
                        <a:t>6</a:t>
                      </a:r>
                      <a:endParaRPr lang="ru-RU" sz="12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</a:rPr>
                        <a:t>7</a:t>
                      </a:r>
                      <a:endParaRPr lang="ru-RU" sz="12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100" marR="38100" marT="38100" marB="3810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Подготовка к верхней передаче:</a:t>
                      </a:r>
                    </a:p>
                    <a:p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1.Постановка рук на мяче.</a:t>
                      </a:r>
                      <a:r>
                        <a:rPr kumimoji="0" lang="ru-RU" sz="14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(Приложение 4.1)</a:t>
                      </a:r>
                      <a:endParaRPr kumimoji="0" lang="ru-RU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2.Выполнение верхней передачи с тренажером-резинкой.</a:t>
                      </a:r>
                    </a:p>
                    <a:p>
                      <a:r>
                        <a:rPr kumimoji="0" lang="ru-RU" sz="14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(Приложение 4.2)</a:t>
                      </a:r>
                      <a:endParaRPr lang="ru-RU" sz="14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Показывает слайд с заданиями.</a:t>
                      </a:r>
                    </a:p>
                    <a:p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Дает задание.</a:t>
                      </a:r>
                    </a:p>
                    <a:p>
                      <a:pPr algn="ctr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Отвечают на вопросы.</a:t>
                      </a:r>
                    </a:p>
                    <a:p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Выполняют упражнения</a:t>
                      </a:r>
                      <a:endParaRPr lang="ru-RU" sz="14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Фронтальная</a:t>
                      </a:r>
                      <a:endParaRPr lang="ru-RU" sz="14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Коммуникативные: </a:t>
                      </a:r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умеют</a:t>
                      </a:r>
                      <a:r>
                        <a:rPr kumimoji="0" lang="ru-RU" sz="14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договариваться и приходить к общему решению в совместной игровой деятельности, логически мыслить.</a:t>
                      </a:r>
                      <a:endParaRPr lang="ru-RU" sz="14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Выполнение действий по инструкции.</a:t>
                      </a:r>
                    </a:p>
                    <a:p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Устные ответы</a:t>
                      </a:r>
                      <a:endParaRPr lang="ru-RU" sz="14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100" marR="38100" marT="38100" marB="38100" anchor="ctr"/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r>
                        <a:rPr kumimoji="0" lang="en-US" sz="1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IV.</a:t>
                      </a:r>
                      <a:r>
                        <a:rPr kumimoji="0" lang="ru-RU" sz="1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Изучение нового материала.</a:t>
                      </a:r>
                    </a:p>
                    <a:p>
                      <a:pPr algn="l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endParaRPr kumimoji="0" lang="ru-RU" sz="14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endParaRPr kumimoji="0" lang="ru-RU" sz="14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endParaRPr kumimoji="0" lang="ru-RU" sz="14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endParaRPr kumimoji="0" lang="ru-RU" sz="14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endParaRPr kumimoji="0" lang="ru-RU" sz="14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endParaRPr kumimoji="0" lang="ru-RU" sz="14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endParaRPr kumimoji="0" lang="ru-RU" sz="14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endParaRPr kumimoji="0" lang="ru-RU" sz="14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endParaRPr kumimoji="0" lang="ru-RU" sz="14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Верхняя передача.</a:t>
                      </a:r>
                    </a:p>
                    <a:p>
                      <a:pPr algn="l"/>
                      <a:r>
                        <a:rPr kumimoji="0" lang="ru-RU" sz="14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(Приложение 4.3)</a:t>
                      </a:r>
                      <a:endParaRPr kumimoji="0" lang="ru-RU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kumimoji="0" lang="ru-RU" sz="14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kumimoji="0" lang="ru-RU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lang="ru-RU" sz="1400" dirty="0" smtClean="0">
                        <a:effectLst/>
                        <a:latin typeface="Arial"/>
                        <a:ea typeface="Times New Roman"/>
                      </a:endParaRPr>
                    </a:p>
                    <a:p>
                      <a:pPr algn="l"/>
                      <a:endParaRPr lang="ru-RU" sz="1400" dirty="0" smtClean="0">
                        <a:effectLst/>
                        <a:latin typeface="Arial"/>
                        <a:ea typeface="Times New Roman"/>
                      </a:endParaRPr>
                    </a:p>
                    <a:p>
                      <a:pPr algn="l"/>
                      <a:endParaRPr lang="ru-RU" sz="1400" dirty="0" smtClean="0">
                        <a:effectLst/>
                        <a:latin typeface="Arial"/>
                        <a:ea typeface="Times New Roman"/>
                      </a:endParaRPr>
                    </a:p>
                    <a:p>
                      <a:pPr algn="l"/>
                      <a:endParaRPr lang="ru-RU" sz="1400" dirty="0" smtClean="0">
                        <a:effectLst/>
                        <a:latin typeface="Arial"/>
                        <a:ea typeface="Times New Roman"/>
                      </a:endParaRPr>
                    </a:p>
                    <a:p>
                      <a:pPr algn="l"/>
                      <a:endParaRPr lang="ru-RU" sz="1400" dirty="0" smtClean="0">
                        <a:effectLst/>
                        <a:latin typeface="Arial"/>
                        <a:ea typeface="Times New Roman"/>
                      </a:endParaRPr>
                    </a:p>
                    <a:p>
                      <a:pPr algn="l"/>
                      <a:endParaRPr lang="ru-RU" sz="1400" dirty="0" smtClean="0">
                        <a:effectLst/>
                        <a:latin typeface="Arial"/>
                        <a:ea typeface="Times New Roman"/>
                      </a:endParaRPr>
                    </a:p>
                    <a:p>
                      <a:pPr algn="l"/>
                      <a:endParaRPr lang="ru-RU" sz="1400" dirty="0" smtClean="0">
                        <a:effectLst/>
                        <a:latin typeface="Arial"/>
                        <a:ea typeface="Times New Roman"/>
                      </a:endParaRPr>
                    </a:p>
                    <a:p>
                      <a:pPr algn="l"/>
                      <a:endParaRPr lang="ru-RU" sz="1400" dirty="0" smtClean="0">
                        <a:effectLst/>
                        <a:latin typeface="Arial"/>
                        <a:ea typeface="Times New Roman"/>
                      </a:endParaRPr>
                    </a:p>
                    <a:p>
                      <a:pPr algn="l"/>
                      <a:endParaRPr lang="ru-RU" sz="14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Объясняет правильное выполнение упражнения.</a:t>
                      </a:r>
                    </a:p>
                    <a:p>
                      <a:pPr algn="l"/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Показывает слайд.</a:t>
                      </a:r>
                    </a:p>
                    <a:p>
                      <a:pPr algn="l"/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Показ задания более подготовленным учеником.</a:t>
                      </a:r>
                    </a:p>
                    <a:p>
                      <a:pPr algn="l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Образно воспринимают двигательное действие.</a:t>
                      </a:r>
                    </a:p>
                    <a:p>
                      <a:pPr algn="l"/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Выполняют задания.</a:t>
                      </a:r>
                    </a:p>
                    <a:p>
                      <a:pPr algn="l"/>
                      <a:endParaRPr lang="ru-RU" sz="1400" dirty="0" smtClean="0">
                        <a:effectLst/>
                        <a:latin typeface="Arial"/>
                        <a:ea typeface="Times New Roman"/>
                      </a:endParaRPr>
                    </a:p>
                    <a:p>
                      <a:pPr algn="l"/>
                      <a:endParaRPr lang="ru-RU" sz="1400" dirty="0" smtClean="0">
                        <a:effectLst/>
                        <a:latin typeface="Arial"/>
                        <a:ea typeface="Times New Roman"/>
                      </a:endParaRPr>
                    </a:p>
                    <a:p>
                      <a:pPr algn="l"/>
                      <a:endParaRPr lang="ru-RU" sz="1400" dirty="0" smtClean="0">
                        <a:effectLst/>
                        <a:latin typeface="Arial"/>
                        <a:ea typeface="Times New Roman"/>
                      </a:endParaRPr>
                    </a:p>
                    <a:p>
                      <a:pPr algn="l"/>
                      <a:endParaRPr lang="ru-RU" sz="1400" dirty="0" smtClean="0">
                        <a:effectLst/>
                        <a:latin typeface="Arial"/>
                        <a:ea typeface="Times New Roman"/>
                      </a:endParaRPr>
                    </a:p>
                    <a:p>
                      <a:pPr algn="l"/>
                      <a:endParaRPr lang="ru-RU" sz="1400" dirty="0" smtClean="0">
                        <a:effectLst/>
                        <a:latin typeface="Arial"/>
                        <a:ea typeface="Times New Roman"/>
                      </a:endParaRPr>
                    </a:p>
                    <a:p>
                      <a:pPr algn="l"/>
                      <a:endParaRPr lang="ru-RU" sz="14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Индивидуальная.</a:t>
                      </a:r>
                    </a:p>
                    <a:p>
                      <a:pPr algn="l"/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Фронтальная.</a:t>
                      </a:r>
                    </a:p>
                    <a:p>
                      <a:pPr algn="l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effectLst/>
                        <a:latin typeface="Arial"/>
                        <a:ea typeface="Times New Roman"/>
                      </a:endParaRPr>
                    </a:p>
                    <a:p>
                      <a:pPr algn="l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effectLst/>
                        <a:latin typeface="Arial"/>
                        <a:ea typeface="Times New Roman"/>
                      </a:endParaRPr>
                    </a:p>
                    <a:p>
                      <a:pPr algn="l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9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Познавательные: </a:t>
                      </a:r>
                      <a:r>
                        <a:rPr kumimoji="0" lang="ru-RU" sz="14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обще-учебные: </a:t>
                      </a:r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извлекают необходимую информацию из рассказа учителя и показа слайда, дополняют и расширяют имеющиеся знания.</a:t>
                      </a:r>
                    </a:p>
                    <a:p>
                      <a:pPr algn="l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effectLst/>
                        <a:latin typeface="Arial"/>
                        <a:ea typeface="Times New Roman"/>
                      </a:endParaRPr>
                    </a:p>
                    <a:p>
                      <a:pPr algn="l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effectLst/>
                        <a:latin typeface="Arial"/>
                        <a:ea typeface="Times New Roman"/>
                      </a:endParaRPr>
                    </a:p>
                    <a:p>
                      <a:pPr algn="l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effectLst/>
                        <a:latin typeface="Arial"/>
                        <a:ea typeface="Times New Roman"/>
                      </a:endParaRPr>
                    </a:p>
                    <a:p>
                      <a:pPr algn="l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effectLst/>
                        <a:latin typeface="Arial"/>
                        <a:ea typeface="Times New Roman"/>
                      </a:endParaRPr>
                    </a:p>
                    <a:p>
                      <a:pPr algn="l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Осуществление самоконтроля по образцу.</a:t>
                      </a:r>
                    </a:p>
                    <a:p>
                      <a:pPr algn="l"/>
                      <a:endParaRPr kumimoji="0" lang="ru-RU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kumimoji="0" lang="ru-RU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kumimoji="0" lang="ru-RU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kumimoji="0" lang="ru-RU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kumimoji="0" lang="ru-RU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kumimoji="0" lang="ru-RU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kumimoji="0" lang="ru-RU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kumimoji="0" lang="ru-RU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kumimoji="0" lang="ru-RU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lang="ru-RU" sz="14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100" marR="38100" marT="38100" marB="3810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0469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9385919"/>
              </p:ext>
            </p:extLst>
          </p:nvPr>
        </p:nvGraphicFramePr>
        <p:xfrm>
          <a:off x="1043608" y="116632"/>
          <a:ext cx="7992887" cy="622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1841"/>
                <a:gridCol w="1141841"/>
                <a:gridCol w="1141841"/>
                <a:gridCol w="1141841"/>
                <a:gridCol w="1141841"/>
                <a:gridCol w="1491595"/>
                <a:gridCol w="792087"/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Подготовка к верхней прямой подаче.</a:t>
                      </a:r>
                    </a:p>
                    <a:p>
                      <a:r>
                        <a:rPr kumimoji="0" lang="ru-RU" sz="14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(Приложение 5)</a:t>
                      </a:r>
                      <a:endParaRPr lang="ru-RU" sz="1400" dirty="0" smtClean="0"/>
                    </a:p>
                    <a:p>
                      <a:endParaRPr kumimoji="0" lang="ru-RU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Показывает слайд.</a:t>
                      </a:r>
                    </a:p>
                    <a:p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Объясняет задание.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Работают в парах.</a:t>
                      </a:r>
                    </a:p>
                    <a:p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Выполняют задание.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Фронтальная.</a:t>
                      </a:r>
                      <a:endParaRPr lang="ru-RU" sz="1400" dirty="0" smtClean="0"/>
                    </a:p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4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Регулятивные: </a:t>
                      </a:r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воспринимают и сохраняют учебную задачу, планируют свои действия в соответствии с поставленной задачей; осуществляют пошаговый контроль своих действий, ориентируясь на показ движений учителем.</a:t>
                      </a:r>
                    </a:p>
                    <a:p>
                      <a:r>
                        <a:rPr kumimoji="0" lang="ru-RU" sz="1400" b="1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Коммуникативные:</a:t>
                      </a:r>
                      <a:r>
                        <a:rPr kumimoji="0" lang="ru-RU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умеют</a:t>
                      </a:r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логически мыслить, </a:t>
                      </a:r>
                      <a:r>
                        <a:rPr kumimoji="0" lang="ru-RU" sz="14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используют речь для регуляции своего действия, контролируют действия партнера.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2281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6705082"/>
              </p:ext>
            </p:extLst>
          </p:nvPr>
        </p:nvGraphicFramePr>
        <p:xfrm>
          <a:off x="1043608" y="116632"/>
          <a:ext cx="7992887" cy="62900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1841"/>
                <a:gridCol w="1141841"/>
                <a:gridCol w="1141841"/>
                <a:gridCol w="894957"/>
                <a:gridCol w="1008112"/>
                <a:gridCol w="1522454"/>
                <a:gridCol w="1141841"/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</a:rPr>
                        <a:t>V. </a:t>
                      </a:r>
                      <a:r>
                        <a:rPr lang="ru-RU" sz="1200" b="1" dirty="0" err="1">
                          <a:effectLst/>
                          <a:latin typeface="Times New Roman"/>
                          <a:ea typeface="Times New Roman"/>
                        </a:rPr>
                        <a:t>Первич-ное</a:t>
                      </a: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</a:rPr>
                        <a:t> осмысление и закрепление</a:t>
                      </a:r>
                      <a:endParaRPr lang="ru-RU" sz="12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Подвижная игра</a:t>
                      </a:r>
                      <a:r>
                        <a:rPr lang="ru-RU" sz="1200" spc="225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«Пионербол с элементами волейбола»</a:t>
                      </a:r>
                      <a:r>
                        <a:rPr lang="ru-RU" sz="1200" i="1" dirty="0">
                          <a:effectLst/>
                          <a:latin typeface="Times New Roman"/>
                          <a:ea typeface="Times New Roman"/>
                        </a:rPr>
                        <a:t> (см. Приложение </a:t>
                      </a:r>
                      <a:r>
                        <a:rPr lang="ru-RU" sz="1200" i="1" dirty="0" smtClean="0">
                          <a:effectLst/>
                          <a:latin typeface="Times New Roman"/>
                          <a:ea typeface="Times New Roman"/>
                        </a:rPr>
                        <a:t>6)</a:t>
                      </a:r>
                      <a:endParaRPr lang="ru-RU" sz="12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Поясняет правила игры, контролирует их выполнение</a:t>
                      </a:r>
                      <a:endParaRPr lang="ru-RU" sz="12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Участвуют в игре</a:t>
                      </a:r>
                      <a:endParaRPr lang="ru-RU" sz="12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Фронтальная, индивидуальная</a:t>
                      </a:r>
                      <a:endParaRPr lang="ru-RU" sz="12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>
                          <a:effectLst/>
                          <a:latin typeface="Times New Roman"/>
                          <a:ea typeface="Times New Roman"/>
                        </a:rPr>
                        <a:t>Регулятивные: </a:t>
                      </a: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воспринимают и сохраняют учебную задачу, планируют свои действия в соответствии с поставленной задачей</a:t>
                      </a:r>
                      <a:endParaRPr lang="ru-RU" sz="1200">
                        <a:effectLst/>
                        <a:latin typeface="Arial"/>
                        <a:ea typeface="Times New Roman"/>
                      </a:endParaRPr>
                    </a:p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>
                          <a:effectLst/>
                          <a:latin typeface="Times New Roman"/>
                          <a:ea typeface="Times New Roman"/>
                        </a:rPr>
                        <a:t>Коммуникативные: </a:t>
                      </a: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умеют</a:t>
                      </a:r>
                      <a:r>
                        <a:rPr lang="ru-RU" sz="1200" i="1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договариваться и приходить к общему решению в совместной игровой деятельности</a:t>
                      </a:r>
                      <a:endParaRPr lang="ru-RU" sz="12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100" marR="38100" marT="38100" marB="3810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Times New Roman"/>
                          <a:ea typeface="Times New Roman"/>
                        </a:rPr>
                        <a:t>V. Итоги урока. </a:t>
                      </a:r>
                      <a:br>
                        <a:rPr lang="ru-RU" sz="1100" b="1" dirty="0">
                          <a:effectLst/>
                          <a:latin typeface="Times New Roman"/>
                          <a:ea typeface="Times New Roman"/>
                        </a:rPr>
                      </a:br>
                      <a:r>
                        <a:rPr lang="ru-RU" sz="1100" b="1" dirty="0">
                          <a:effectLst/>
                          <a:latin typeface="Times New Roman"/>
                          <a:ea typeface="Times New Roman"/>
                        </a:rPr>
                        <a:t>Рефлексия</a:t>
                      </a:r>
                      <a:endParaRPr lang="ru-RU" sz="12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</a:rPr>
                        <a:t>Дыхательные упражнения.</a:t>
                      </a:r>
                      <a:endParaRPr lang="ru-RU" sz="1200" dirty="0">
                        <a:effectLst/>
                        <a:latin typeface="Arial"/>
                        <a:ea typeface="Times New Roman"/>
                      </a:endParaRPr>
                    </a:p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</a:rPr>
                        <a:t>Игра на внимание «Найди предмет</a:t>
                      </a: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</a:rPr>
                        <a:t>»(</a:t>
                      </a:r>
                      <a:r>
                        <a:rPr lang="ru-RU" sz="1100" i="1" dirty="0" smtClean="0">
                          <a:effectLst/>
                          <a:latin typeface="Times New Roman"/>
                          <a:ea typeface="Times New Roman"/>
                        </a:rPr>
                        <a:t>см. приложение 7)</a:t>
                      </a: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  <a:endParaRPr lang="ru-RU" sz="1200" dirty="0">
                        <a:effectLst/>
                        <a:latin typeface="Arial"/>
                        <a:ea typeface="Times New Roman"/>
                      </a:endParaRPr>
                    </a:p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</a:rPr>
                        <a:t>Обобщение полученных на уроке сведений. </a:t>
                      </a:r>
                      <a:endParaRPr lang="ru-RU" sz="12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 Проводит упражнения на восстановление дыхания.</a:t>
                      </a:r>
                      <a:endParaRPr lang="ru-RU" sz="1200">
                        <a:effectLst/>
                        <a:latin typeface="Arial"/>
                        <a:ea typeface="Times New Roman"/>
                      </a:endParaRPr>
                    </a:p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Проводит игру.</a:t>
                      </a:r>
                      <a:endParaRPr lang="ru-RU" sz="1200">
                        <a:effectLst/>
                        <a:latin typeface="Arial"/>
                        <a:ea typeface="Times New Roman"/>
                      </a:endParaRPr>
                    </a:p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Arial"/>
                        <a:ea typeface="Times New Roman"/>
                      </a:endParaRPr>
                    </a:p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Задает вопросы:</a:t>
                      </a:r>
                      <a:endParaRPr lang="ru-RU" sz="1200">
                        <a:effectLst/>
                        <a:latin typeface="Arial"/>
                        <a:ea typeface="Times New Roman"/>
                      </a:endParaRPr>
                    </a:p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-Что повторили на уроке?</a:t>
                      </a:r>
                      <a:endParaRPr lang="ru-RU" sz="1200">
                        <a:effectLst/>
                        <a:latin typeface="Arial"/>
                        <a:ea typeface="Times New Roman"/>
                      </a:endParaRPr>
                    </a:p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-Чему новому научились на уроке?</a:t>
                      </a:r>
                      <a:endParaRPr lang="ru-RU" sz="1200">
                        <a:effectLst/>
                        <a:latin typeface="Arial"/>
                        <a:ea typeface="Times New Roman"/>
                      </a:endParaRPr>
                    </a:p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Arial"/>
                        <a:ea typeface="Times New Roman"/>
                      </a:endParaRPr>
                    </a:p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Отмечает особо отличившихся учащихся.</a:t>
                      </a:r>
                      <a:endParaRPr lang="ru-RU" sz="12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Отвечают на вопросы.</a:t>
                      </a:r>
                      <a:endParaRPr lang="ru-RU" sz="1200">
                        <a:effectLst/>
                        <a:latin typeface="Arial"/>
                        <a:ea typeface="Times New Roman"/>
                      </a:endParaRPr>
                    </a:p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Определяют свое эмоциональное состояние на уроке</a:t>
                      </a:r>
                      <a:endParaRPr lang="ru-RU" sz="12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Фронтальная</a:t>
                      </a:r>
                      <a:endParaRPr lang="ru-RU" sz="12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1">
                          <a:effectLst/>
                          <a:latin typeface="Times New Roman"/>
                          <a:ea typeface="Times New Roman"/>
                        </a:rPr>
                        <a:t>Личностные:</a:t>
                      </a: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 понимают значение знаний для человека и принимают его.</a:t>
                      </a:r>
                      <a:endParaRPr lang="ru-RU" sz="1200">
                        <a:effectLst/>
                        <a:latin typeface="Arial"/>
                        <a:ea typeface="Times New Roman"/>
                      </a:endParaRPr>
                    </a:p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1">
                          <a:effectLst/>
                          <a:latin typeface="Times New Roman"/>
                          <a:ea typeface="Times New Roman"/>
                        </a:rPr>
                        <a:t>Регулятивные: </a:t>
                      </a: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прогнозируют результаты уровня усвоения изучаемого материала</a:t>
                      </a:r>
                      <a:endParaRPr lang="ru-RU" sz="12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</a:rPr>
                        <a:t>Оценивание учащихся за </a:t>
                      </a:r>
                      <a:r>
                        <a:rPr lang="ru-RU" sz="1100" dirty="0" err="1">
                          <a:effectLst/>
                          <a:latin typeface="Times New Roman"/>
                          <a:ea typeface="Times New Roman"/>
                        </a:rPr>
                        <a:t>рабо</a:t>
                      </a: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</a:rPr>
                        <a:t> ту на уроке</a:t>
                      </a:r>
                      <a:endParaRPr lang="ru-RU" sz="12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100" marR="38100" marT="38100" marB="3810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4720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188640"/>
            <a:ext cx="7498080" cy="1143000"/>
          </a:xfrm>
        </p:spPr>
        <p:txBody>
          <a:bodyPr/>
          <a:lstStyle/>
          <a:p>
            <a:r>
              <a:rPr lang="ru-RU" dirty="0" smtClean="0"/>
              <a:t>Ходьба и бег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Бег </a:t>
            </a:r>
          </a:p>
          <a:p>
            <a:r>
              <a:rPr lang="ru-RU" dirty="0" smtClean="0"/>
              <a:t>Ходьба на носках, пятках, внешней стороне стопы</a:t>
            </a:r>
          </a:p>
          <a:p>
            <a:r>
              <a:rPr lang="ru-RU" dirty="0" smtClean="0"/>
              <a:t>Прыжки приставными шагами правым и левым боком</a:t>
            </a:r>
          </a:p>
          <a:p>
            <a:r>
              <a:rPr lang="ru-RU" dirty="0" smtClean="0"/>
              <a:t>Подскоки</a:t>
            </a:r>
          </a:p>
          <a:p>
            <a:r>
              <a:rPr lang="ru-RU" dirty="0" err="1" smtClean="0"/>
              <a:t>Скрестный</a:t>
            </a:r>
            <a:r>
              <a:rPr lang="ru-RU" dirty="0" smtClean="0"/>
              <a:t> бег правым и левым боком</a:t>
            </a:r>
          </a:p>
          <a:p>
            <a:r>
              <a:rPr lang="ru-RU" dirty="0" smtClean="0"/>
              <a:t>Передвижение в </a:t>
            </a:r>
            <a:r>
              <a:rPr lang="ru-RU" dirty="0" err="1" smtClean="0"/>
              <a:t>полуприседе</a:t>
            </a:r>
            <a:r>
              <a:rPr lang="ru-RU" dirty="0" smtClean="0"/>
              <a:t>, спина прямая, макушка тянется к потолку</a:t>
            </a:r>
          </a:p>
          <a:p>
            <a:r>
              <a:rPr lang="ru-RU" dirty="0" smtClean="0"/>
              <a:t>Ходьба с имитацией верхней передачи, через шаг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588224" y="114044"/>
            <a:ext cx="21614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/>
              <a:t>Приложение 1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258156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Имитация верхней передачи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081304" y="1556792"/>
            <a:ext cx="7850121" cy="4370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Перед выполнением новых упражнений с мячом, обязательно выполнить имитацию (т.е. без мяча), при этом следить за точностью выполнения (обучать объемному мышлению – представлять, что в руках мяч</a:t>
            </a:r>
            <a:r>
              <a:rPr lang="ru-RU" sz="2000" dirty="0" smtClean="0"/>
              <a:t>).</a:t>
            </a:r>
          </a:p>
          <a:p>
            <a:r>
              <a:rPr lang="ru-RU" sz="2000" dirty="0"/>
              <a:t>Руки поднимаются и опускаются кратчайшим путем, т.е. вперед – вверх.</a:t>
            </a:r>
          </a:p>
          <a:p>
            <a:r>
              <a:rPr lang="ru-RU" sz="2000" dirty="0"/>
              <a:t>Локти смотрят вперед – в сторону и находятся чуть выше уровня глаз.</a:t>
            </a:r>
          </a:p>
          <a:p>
            <a:r>
              <a:rPr lang="ru-RU" sz="2000" dirty="0"/>
              <a:t>Кисти в форме «ковша», т.е. образуют сферическую поверхность, у которой указательные и большие пальцы направлены один к другому и к лицу, образуя треугольник (но не касаются друг друга, находятся на небольшом расстоянии 3-5 см), остальные пальцы смотрят вверх.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91760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0"/>
            <a:ext cx="7520524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Общеразвивающие упражнения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5608" y="980728"/>
            <a:ext cx="7498080" cy="5760640"/>
          </a:xfrm>
        </p:spPr>
        <p:txBody>
          <a:bodyPr>
            <a:normAutofit/>
          </a:bodyPr>
          <a:lstStyle/>
          <a:p>
            <a:r>
              <a:rPr lang="ru-RU" sz="1400" b="1" dirty="0" smtClean="0"/>
              <a:t>Групповые </a:t>
            </a:r>
            <a:r>
              <a:rPr lang="ru-RU" sz="1400" b="1" dirty="0"/>
              <a:t>упражнения</a:t>
            </a:r>
            <a:r>
              <a:rPr lang="ru-RU" sz="1400" dirty="0"/>
              <a:t>.</a:t>
            </a:r>
          </a:p>
          <a:p>
            <a:r>
              <a:rPr lang="ru-RU" sz="1400" dirty="0"/>
              <a:t>1)</a:t>
            </a:r>
            <a:r>
              <a:rPr lang="ru-RU" sz="1400" dirty="0" err="1"/>
              <a:t>И.п</a:t>
            </a:r>
            <a:r>
              <a:rPr lang="ru-RU" sz="1400" dirty="0"/>
              <a:t>. – стоя в колонне, руки на плечах у стоящих впереди.</a:t>
            </a:r>
          </a:p>
          <a:p>
            <a:r>
              <a:rPr lang="ru-RU" sz="1400" dirty="0"/>
              <a:t>    1-левую руку вверх,</a:t>
            </a:r>
          </a:p>
          <a:p>
            <a:r>
              <a:rPr lang="ru-RU" sz="1400" dirty="0"/>
              <a:t>     2-левую руку в сторону;</a:t>
            </a:r>
          </a:p>
          <a:p>
            <a:r>
              <a:rPr lang="ru-RU" sz="1400" dirty="0"/>
              <a:t>     3-левую руку вверх;</a:t>
            </a:r>
          </a:p>
          <a:p>
            <a:r>
              <a:rPr lang="ru-RU" sz="1400" dirty="0"/>
              <a:t>     4-и.п.</a:t>
            </a:r>
          </a:p>
          <a:p>
            <a:r>
              <a:rPr lang="ru-RU" sz="1400" dirty="0"/>
              <a:t>     5-8-то же другой рукой.</a:t>
            </a:r>
          </a:p>
          <a:p>
            <a:r>
              <a:rPr lang="ru-RU" sz="1400" dirty="0"/>
              <a:t> </a:t>
            </a:r>
          </a:p>
          <a:p>
            <a:r>
              <a:rPr lang="ru-RU" sz="1400" dirty="0"/>
              <a:t>2) </a:t>
            </a:r>
            <a:r>
              <a:rPr lang="ru-RU" sz="1400" dirty="0" err="1"/>
              <a:t>И.п</a:t>
            </a:r>
            <a:r>
              <a:rPr lang="ru-RU" sz="1400" dirty="0"/>
              <a:t>.-то же.</a:t>
            </a:r>
          </a:p>
          <a:p>
            <a:r>
              <a:rPr lang="ru-RU" sz="1400" dirty="0"/>
              <a:t>     1-правую в сторону на носок, левую руку вверх;</a:t>
            </a:r>
          </a:p>
          <a:p>
            <a:r>
              <a:rPr lang="ru-RU" sz="1400" dirty="0"/>
              <a:t>     2-3-два пружинящих наклона вправо;</a:t>
            </a:r>
          </a:p>
          <a:p>
            <a:r>
              <a:rPr lang="ru-RU" sz="1400" dirty="0"/>
              <a:t>      4-и.п.</a:t>
            </a:r>
          </a:p>
          <a:p>
            <a:r>
              <a:rPr lang="ru-RU" sz="1400" dirty="0"/>
              <a:t>      5-8-то же в другую сторону.</a:t>
            </a:r>
          </a:p>
          <a:p>
            <a:r>
              <a:rPr lang="ru-RU" sz="1400" dirty="0"/>
              <a:t> </a:t>
            </a:r>
          </a:p>
          <a:p>
            <a:r>
              <a:rPr lang="ru-RU" sz="1400" dirty="0"/>
              <a:t>3)</a:t>
            </a:r>
            <a:r>
              <a:rPr lang="ru-RU" sz="1400" dirty="0" err="1"/>
              <a:t>И.п</a:t>
            </a:r>
            <a:r>
              <a:rPr lang="ru-RU" sz="1400" dirty="0"/>
              <a:t>.-стоя в колонне, широкая стойка ноги врозь, руки на поясе у стоящих впереди.</a:t>
            </a:r>
          </a:p>
          <a:p>
            <a:r>
              <a:rPr lang="ru-RU" sz="1400" dirty="0"/>
              <a:t>   1-присед на правой;</a:t>
            </a:r>
          </a:p>
          <a:p>
            <a:r>
              <a:rPr lang="ru-RU" sz="1400" dirty="0"/>
              <a:t>   2-и.п.</a:t>
            </a:r>
          </a:p>
          <a:p>
            <a:r>
              <a:rPr lang="ru-RU" sz="1400" dirty="0"/>
              <a:t>   3-4-то же на левой.</a:t>
            </a:r>
          </a:p>
          <a:p>
            <a:endParaRPr lang="ru-RU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6891139" y="0"/>
            <a:ext cx="22528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Приложение 2.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414850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58291" y="25360"/>
            <a:ext cx="4572000" cy="683264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dirty="0"/>
              <a:t>4)</a:t>
            </a:r>
            <a:r>
              <a:rPr lang="ru-RU" sz="1400" dirty="0" err="1"/>
              <a:t>И.п</a:t>
            </a:r>
            <a:r>
              <a:rPr lang="ru-RU" sz="1400" dirty="0"/>
              <a:t>.-стоя плотно в шеренге, руки на спинах у стоящих рядом.</a:t>
            </a:r>
          </a:p>
          <a:p>
            <a:r>
              <a:rPr lang="ru-RU" sz="1400" dirty="0"/>
              <a:t>   1-наклон назад;</a:t>
            </a:r>
          </a:p>
          <a:p>
            <a:r>
              <a:rPr lang="ru-RU" sz="1400" dirty="0"/>
              <a:t>   2-3-два пружинящих наклона вперёд;</a:t>
            </a:r>
          </a:p>
          <a:p>
            <a:r>
              <a:rPr lang="ru-RU" sz="1400" dirty="0"/>
              <a:t>   4-и.п.</a:t>
            </a:r>
          </a:p>
          <a:p>
            <a:r>
              <a:rPr lang="ru-RU" sz="1400" dirty="0"/>
              <a:t> </a:t>
            </a:r>
          </a:p>
          <a:p>
            <a:r>
              <a:rPr lang="ru-RU" sz="1400" dirty="0"/>
              <a:t>5)</a:t>
            </a:r>
            <a:r>
              <a:rPr lang="ru-RU" sz="1400" dirty="0" err="1"/>
              <a:t>И.п</a:t>
            </a:r>
            <a:r>
              <a:rPr lang="ru-RU" sz="1400" dirty="0"/>
              <a:t>.-стоя плотно в шеренге, руки на плечах у стоящих рядом.</a:t>
            </a:r>
          </a:p>
          <a:p>
            <a:r>
              <a:rPr lang="ru-RU" sz="1400" dirty="0"/>
              <a:t>   1-выпад правой;</a:t>
            </a:r>
          </a:p>
          <a:p>
            <a:r>
              <a:rPr lang="ru-RU" sz="1400" dirty="0"/>
              <a:t>   2-наклон, лбом коснуться колена;</a:t>
            </a:r>
          </a:p>
          <a:p>
            <a:r>
              <a:rPr lang="ru-RU" sz="1400" dirty="0"/>
              <a:t>   3-выпрямиться;</a:t>
            </a:r>
          </a:p>
          <a:p>
            <a:r>
              <a:rPr lang="ru-RU" sz="1400" dirty="0"/>
              <a:t>   4-толчком правой вернуться в </a:t>
            </a:r>
            <a:r>
              <a:rPr lang="ru-RU" sz="1400" dirty="0" err="1"/>
              <a:t>и.п</a:t>
            </a:r>
            <a:r>
              <a:rPr lang="ru-RU" sz="1400" dirty="0"/>
              <a:t>.</a:t>
            </a:r>
          </a:p>
          <a:p>
            <a:r>
              <a:rPr lang="ru-RU" sz="1400" dirty="0"/>
              <a:t>   5-8-то же с другой ноги.</a:t>
            </a:r>
          </a:p>
          <a:p>
            <a:r>
              <a:rPr lang="ru-RU" sz="1400" dirty="0"/>
              <a:t> </a:t>
            </a:r>
          </a:p>
          <a:p>
            <a:r>
              <a:rPr lang="ru-RU" sz="1400" dirty="0"/>
              <a:t>6)</a:t>
            </a:r>
            <a:r>
              <a:rPr lang="ru-RU" sz="1400" dirty="0" err="1"/>
              <a:t>И.п</a:t>
            </a:r>
            <a:r>
              <a:rPr lang="ru-RU" sz="1400" dirty="0"/>
              <a:t>.-сед в шеренге , взяться за руки.</a:t>
            </a:r>
          </a:p>
          <a:p>
            <a:r>
              <a:rPr lang="ru-RU" sz="1400" dirty="0"/>
              <a:t>   1-руки вверх;</a:t>
            </a:r>
          </a:p>
          <a:p>
            <a:r>
              <a:rPr lang="ru-RU" sz="1400" dirty="0"/>
              <a:t>   2-лечь на спину;</a:t>
            </a:r>
          </a:p>
          <a:p>
            <a:r>
              <a:rPr lang="ru-RU" sz="1400" dirty="0"/>
              <a:t>   3-сесть;</a:t>
            </a:r>
          </a:p>
          <a:p>
            <a:r>
              <a:rPr lang="ru-RU" sz="1400" dirty="0"/>
              <a:t>   4-и.п.</a:t>
            </a:r>
          </a:p>
          <a:p>
            <a:r>
              <a:rPr lang="ru-RU" sz="1400" dirty="0"/>
              <a:t> 7)</a:t>
            </a:r>
            <a:r>
              <a:rPr lang="ru-RU" sz="1400" dirty="0" err="1"/>
              <a:t>И.п</a:t>
            </a:r>
            <a:r>
              <a:rPr lang="ru-RU" sz="1400" dirty="0"/>
              <a:t>.-сед упор сзади  в шеренге, </a:t>
            </a:r>
          </a:p>
          <a:p>
            <a:r>
              <a:rPr lang="ru-RU" sz="1400" dirty="0"/>
              <a:t>  1-сед согнув ноги;</a:t>
            </a:r>
          </a:p>
          <a:p>
            <a:r>
              <a:rPr lang="ru-RU" sz="1400" dirty="0"/>
              <a:t>   2-сед углом;</a:t>
            </a:r>
          </a:p>
          <a:p>
            <a:r>
              <a:rPr lang="ru-RU" sz="1400" dirty="0"/>
              <a:t>   3-сед согнув ноги;</a:t>
            </a:r>
          </a:p>
          <a:p>
            <a:r>
              <a:rPr lang="ru-RU" sz="1400" dirty="0"/>
              <a:t>   4-и.п.</a:t>
            </a:r>
          </a:p>
          <a:p>
            <a:r>
              <a:rPr lang="ru-RU" sz="1400" dirty="0"/>
              <a:t> </a:t>
            </a:r>
          </a:p>
          <a:p>
            <a:r>
              <a:rPr lang="ru-RU" sz="1400" dirty="0"/>
              <a:t>8)</a:t>
            </a:r>
            <a:r>
              <a:rPr lang="ru-RU" sz="1400" dirty="0" err="1"/>
              <a:t>И.п</a:t>
            </a:r>
            <a:r>
              <a:rPr lang="ru-RU" sz="1400" dirty="0"/>
              <a:t>.-стоя в колонне, руки на плечах у стоящих впереди.</a:t>
            </a:r>
          </a:p>
          <a:p>
            <a:r>
              <a:rPr lang="ru-RU" sz="1400" dirty="0"/>
              <a:t>   1-4-четыре прыжка с продвижением вправо;</a:t>
            </a:r>
          </a:p>
          <a:p>
            <a:r>
              <a:rPr lang="ru-RU" sz="1400" dirty="0"/>
              <a:t>   5-8-прыжки в </a:t>
            </a:r>
            <a:r>
              <a:rPr lang="ru-RU" sz="1400" dirty="0" err="1"/>
              <a:t>и.п</a:t>
            </a:r>
            <a:r>
              <a:rPr lang="ru-RU" sz="1400" dirty="0"/>
              <a:t>.</a:t>
            </a:r>
          </a:p>
          <a:p>
            <a:r>
              <a:rPr lang="ru-RU" sz="1400" dirty="0"/>
              <a:t>   9-16-то же влево.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50451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93268" y="82689"/>
            <a:ext cx="7498080" cy="1143000"/>
          </a:xfrm>
        </p:spPr>
        <p:txBody>
          <a:bodyPr/>
          <a:lstStyle/>
          <a:p>
            <a:r>
              <a:rPr lang="ru-RU" dirty="0">
                <a:solidFill>
                  <a:srgbClr val="0070C0"/>
                </a:solidFill>
              </a:rPr>
              <a:t>Игра «Кто быстрее?»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114484" y="1052736"/>
            <a:ext cx="777686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Учащиеся делятся на команды по 2-3 человека и встают у своих мест, там где лежат маршрутные листы.</a:t>
            </a:r>
          </a:p>
          <a:p>
            <a:r>
              <a:rPr lang="ru-RU" sz="2400" dirty="0" smtClean="0"/>
              <a:t>По команде учителя, учащиеся решают первый пример, данный на маршрутном листе. Затем бегут к плакату с названиями зон и линий волейбольной площадки. Находят цифру полученного ответа, смотрят куда им нужно бежать дальше(к какой зоне или линии). Бегут в данное место, берут деталь «</a:t>
            </a:r>
            <a:r>
              <a:rPr lang="ru-RU" sz="2400" dirty="0" err="1" smtClean="0"/>
              <a:t>Танграмма</a:t>
            </a:r>
            <a:r>
              <a:rPr lang="ru-RU" sz="2400" dirty="0" smtClean="0"/>
              <a:t>» и бегом приносят деталь к месту команды. Затем решают второй пример и т.д. Учащиеся должны собрать все детали «</a:t>
            </a:r>
            <a:r>
              <a:rPr lang="ru-RU" sz="2400" dirty="0" err="1" smtClean="0"/>
              <a:t>Танграмма</a:t>
            </a:r>
            <a:r>
              <a:rPr lang="ru-RU" sz="2400" dirty="0" smtClean="0"/>
              <a:t>». Когда все детали собраны, команда составляет из деталей рисунок. Если детали собраны правильно – рисунок должен получиться. Команда, выполнившая задание первой, получает «5». Примеры или рисунки могут быть сложнее, это зависит от класса.</a:t>
            </a:r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6665420" y="216495"/>
            <a:ext cx="22496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Приложение 5.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152447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8376" y="260648"/>
            <a:ext cx="3465632" cy="1143000"/>
          </a:xfrm>
        </p:spPr>
        <p:txBody>
          <a:bodyPr/>
          <a:lstStyle/>
          <a:p>
            <a:r>
              <a:rPr lang="ru-RU" dirty="0" smtClean="0"/>
              <a:t>ПЛАКАТ</a:t>
            </a:r>
            <a:endParaRPr lang="ru-RU" dirty="0"/>
          </a:p>
        </p:txBody>
      </p:sp>
      <p:pic>
        <p:nvPicPr>
          <p:cNvPr id="3" name="Содержимое 4" descr="C:\Users\Паша\Desktop\зоны.jpeg"/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332656"/>
            <a:ext cx="3888432" cy="61926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99336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2848360" cy="1143000"/>
          </a:xfrm>
        </p:spPr>
        <p:txBody>
          <a:bodyPr>
            <a:normAutofit/>
          </a:bodyPr>
          <a:lstStyle/>
          <a:p>
            <a:r>
              <a:rPr lang="ru-RU" sz="5400" dirty="0" err="1" smtClean="0"/>
              <a:t>Танграм</a:t>
            </a:r>
            <a:endParaRPr lang="ru-RU" sz="5400" dirty="0"/>
          </a:p>
        </p:txBody>
      </p:sp>
      <p:pic>
        <p:nvPicPr>
          <p:cNvPr id="3" name="Содержимое 3"/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1340768"/>
            <a:ext cx="6408712" cy="5256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073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74320"/>
            <a:ext cx="2808312" cy="1143000"/>
          </a:xfrm>
        </p:spPr>
        <p:txBody>
          <a:bodyPr>
            <a:noAutofit/>
          </a:bodyPr>
          <a:lstStyle/>
          <a:p>
            <a:r>
              <a:rPr lang="ru-RU" sz="4800" dirty="0" smtClean="0"/>
              <a:t>Рисунок фигуры</a:t>
            </a:r>
            <a:endParaRPr lang="ru-RU" sz="4800" dirty="0"/>
          </a:p>
        </p:txBody>
      </p:sp>
      <p:pic>
        <p:nvPicPr>
          <p:cNvPr id="3" name="Содержимое 3" descr="C:\Users\Паша\Desktop\танграм.jpeg"/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7964" y="692696"/>
            <a:ext cx="4104456" cy="59046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38654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620688"/>
            <a:ext cx="3784464" cy="1143000"/>
          </a:xfrm>
        </p:spPr>
        <p:txBody>
          <a:bodyPr>
            <a:noAutofit/>
          </a:bodyPr>
          <a:lstStyle/>
          <a:p>
            <a:r>
              <a:rPr lang="ru-RU" sz="4800" dirty="0" smtClean="0"/>
              <a:t>Маршрутный </a:t>
            </a:r>
            <a:br>
              <a:rPr lang="ru-RU" sz="4800" dirty="0" smtClean="0"/>
            </a:br>
            <a:r>
              <a:rPr lang="ru-RU" sz="4800" dirty="0" smtClean="0"/>
              <a:t>лист</a:t>
            </a:r>
            <a:endParaRPr lang="ru-RU" sz="4800" dirty="0"/>
          </a:p>
        </p:txBody>
      </p:sp>
      <p:pic>
        <p:nvPicPr>
          <p:cNvPr id="3" name="Содержимое 5" descr="C:\Users\Паша\Desktop\образец.jpeg"/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836712"/>
            <a:ext cx="3922015" cy="525658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71221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Положение рук на мяче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12" t="19619" r="39697"/>
          <a:stretch/>
        </p:blipFill>
        <p:spPr>
          <a:xfrm>
            <a:off x="971600" y="1196752"/>
            <a:ext cx="2520280" cy="233586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8" t="20154" r="48788"/>
          <a:stretch/>
        </p:blipFill>
        <p:spPr>
          <a:xfrm>
            <a:off x="6300190" y="3921313"/>
            <a:ext cx="2540251" cy="242088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69" t="26577" r="40002" b="14534"/>
          <a:stretch/>
        </p:blipFill>
        <p:spPr>
          <a:xfrm>
            <a:off x="971600" y="4099812"/>
            <a:ext cx="2664296" cy="206389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30" t="36750" r="39546" b="11321"/>
          <a:stretch/>
        </p:blipFill>
        <p:spPr>
          <a:xfrm>
            <a:off x="6192235" y="1282306"/>
            <a:ext cx="2756163" cy="21647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995936" y="2041519"/>
            <a:ext cx="4122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1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95280" y="2041520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2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40367" y="4808591"/>
            <a:ext cx="4090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3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95280" y="4808591"/>
            <a:ext cx="4283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4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535237" y="196038"/>
            <a:ext cx="24131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Приложение 4.1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799247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Работа с тренажёром-резинкой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1" y="1196752"/>
            <a:ext cx="2581915" cy="105837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75" y="2564904"/>
            <a:ext cx="2509906" cy="87852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43608" y="3443425"/>
            <a:ext cx="403244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Тренажёр – резинка используется для подготовительных </a:t>
            </a:r>
            <a:r>
              <a:rPr lang="ru-RU" dirty="0"/>
              <a:t>действий для последующего обучения технике </a:t>
            </a:r>
            <a:r>
              <a:rPr lang="ru-RU" dirty="0" smtClean="0"/>
              <a:t>волейбола, правильной постановке рук(чтобы локти не были разведены в стороны).</a:t>
            </a:r>
          </a:p>
          <a:p>
            <a:r>
              <a:rPr lang="ru-RU" dirty="0" smtClean="0"/>
              <a:t> </a:t>
            </a:r>
            <a:r>
              <a:rPr lang="ru-RU" dirty="0"/>
              <a:t>Правильный подъем и постановка рук – это то, что в последующем будет использоваться при передаче сверху, подаче, нападающем ударе и блоке.</a:t>
            </a:r>
          </a:p>
          <a:p>
            <a:endParaRPr lang="ru-RU" dirty="0" smtClean="0"/>
          </a:p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5164" y="1331063"/>
            <a:ext cx="3462854" cy="519428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428739" y="119513"/>
            <a:ext cx="24147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Приложение 4.2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4151917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Верхняя передача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1592796"/>
            <a:ext cx="3510136" cy="526520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372200" y="245839"/>
            <a:ext cx="24115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Приложение 4.3</a:t>
            </a:r>
            <a:endParaRPr lang="ru-RU" sz="2400" b="1" dirty="0"/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187624" y="1638672"/>
            <a:ext cx="4032448" cy="4585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r>
              <a:rPr lang="ru-RU" sz="2000" dirty="0"/>
              <a:t>Мяч лежит на руках поднятых над головой. Активно разгибая и сгибая ноги ( стопы параллельно на ширине стопы, носки смотрят вперед, колени смотрят вперед) отбивать мяч напряженными пальцами. Работают только ноги.</a:t>
            </a:r>
          </a:p>
          <a:p>
            <a:r>
              <a:rPr lang="ru-RU" sz="2000" dirty="0"/>
              <a:t>Постепенно включать руки, которые плавно должны сопровождать мяч (а не толкать!). Следить, чтобы последовательно разгибались сначала ноги, а потом руки, сопровождая мяч вверх.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4924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Верхняя передача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1484784"/>
            <a:ext cx="3510136" cy="526520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043608" y="1844824"/>
            <a:ext cx="410445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u="sng" dirty="0"/>
              <a:t>Упражнения:</a:t>
            </a:r>
          </a:p>
          <a:p>
            <a:r>
              <a:rPr lang="ru-RU" sz="2000" dirty="0"/>
              <a:t>- одна рука поднята над головой (как для передачи), другая перед собой, на ней лежит мяч. Подбросить мяч вверх, присоединить руку, которой подбрасывали мяч к руке, которая вверху, образуя «ковш», поймать в «ковш» мяч.</a:t>
            </a:r>
          </a:p>
          <a:p>
            <a:r>
              <a:rPr lang="ru-RU" sz="2000" dirty="0"/>
              <a:t>- то же, но только не поймать мяч, а выполнить передачу над собой.</a:t>
            </a:r>
          </a:p>
        </p:txBody>
      </p:sp>
    </p:spTree>
    <p:extLst>
      <p:ext uri="{BB962C8B-B14F-4D97-AF65-F5344CB8AC3E}">
        <p14:creationId xmlns:p14="http://schemas.microsoft.com/office/powerpoint/2010/main" val="2000582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764704"/>
            <a:ext cx="3600400" cy="18002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Подготовка к верхней прямой подаче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1" y="909908"/>
            <a:ext cx="3942184" cy="591327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714337" y="157343"/>
            <a:ext cx="21598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Приложение 5</a:t>
            </a:r>
            <a:endParaRPr lang="ru-RU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403648" y="3212976"/>
            <a:ext cx="316835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Подача в игре выполняется двумя руками сверху с отведением рук  и плеч назад</a:t>
            </a:r>
          </a:p>
          <a:p>
            <a:r>
              <a:rPr lang="ru-RU" dirty="0" smtClean="0"/>
              <a:t>(почти не сгибая руки в локтях). Мяч за голову вниз не опускается. При умении выполнять такую подачу, учащихся легче обучить верхней прямой подаче.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3432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62968" y="116632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Пионербол с элементами волейбола.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1340768"/>
            <a:ext cx="4176464" cy="5328592"/>
          </a:xfrm>
        </p:spPr>
        <p:txBody>
          <a:bodyPr>
            <a:normAutofit fontScale="85000" lnSpcReduction="20000"/>
          </a:bodyPr>
          <a:lstStyle/>
          <a:p>
            <a:r>
              <a:rPr lang="ru-RU" sz="2400" dirty="0"/>
              <a:t>Игра проводится на двух площадках (9х9м или 9х6м). Играют отдельно девочки и отдельно мальчики.</a:t>
            </a:r>
          </a:p>
          <a:p>
            <a:r>
              <a:rPr lang="ru-RU" sz="2400" dirty="0"/>
              <a:t>Подача из-за лицевой линии мини-площадки(из-за боковой линии волейбольной площадки). </a:t>
            </a:r>
            <a:r>
              <a:rPr lang="ru-RU" sz="2400" dirty="0" smtClean="0"/>
              <a:t>Игра: на </a:t>
            </a:r>
            <a:r>
              <a:rPr lang="ru-RU" sz="2400" dirty="0"/>
              <a:t>3 </a:t>
            </a:r>
            <a:r>
              <a:rPr lang="ru-RU" sz="2400" dirty="0" smtClean="0"/>
              <a:t>касания </a:t>
            </a:r>
            <a:r>
              <a:rPr lang="ru-RU" sz="2400" dirty="0"/>
              <a:t>с ловлей мяча (руки наверху), бросок мяча партнеру, имитируя передачу сверху , перевод мяча через сетку верхней </a:t>
            </a:r>
            <a:r>
              <a:rPr lang="ru-RU" sz="2400" dirty="0" smtClean="0"/>
              <a:t>передачей  с собственного </a:t>
            </a:r>
            <a:r>
              <a:rPr lang="ru-RU" sz="2400" dirty="0" err="1" smtClean="0"/>
              <a:t>наброса</a:t>
            </a:r>
            <a:r>
              <a:rPr lang="ru-RU" sz="2400" dirty="0" smtClean="0"/>
              <a:t>.</a:t>
            </a:r>
          </a:p>
          <a:p>
            <a:r>
              <a:rPr lang="ru-RU" sz="2400" dirty="0" smtClean="0"/>
              <a:t>Шаги с мячом в руках запрещены.</a:t>
            </a:r>
            <a:endParaRPr lang="ru-RU" sz="2400" dirty="0"/>
          </a:p>
          <a:p>
            <a:r>
              <a:rPr lang="ru-RU" sz="2400" dirty="0"/>
              <a:t>Важно! При правильном положении рук («ковш») мячи никуда не улетают.</a:t>
            </a:r>
          </a:p>
          <a:p>
            <a:r>
              <a:rPr lang="ru-RU" sz="2400" dirty="0" smtClean="0"/>
              <a:t>Игра </a:t>
            </a:r>
            <a:r>
              <a:rPr lang="ru-RU" sz="2400" dirty="0"/>
              <a:t>проводится по времени.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2008" y="2060848"/>
            <a:ext cx="3859215" cy="289215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821402" y="777699"/>
            <a:ext cx="21791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Приложение 6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430026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Игра «Найди предмет».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i="1" u="sng" dirty="0"/>
              <a:t>Игра «Найди предмет».</a:t>
            </a:r>
            <a:endParaRPr lang="ru-RU" dirty="0"/>
          </a:p>
          <a:p>
            <a:r>
              <a:rPr lang="ru-RU" dirty="0"/>
              <a:t>Учащиеся закрывают глаза ( можно повернуться к стенке или присесть). Учитель в это время прячет какой либо предмет(ключи, свисток и т.д.) так, чтобы его можно было увидеть, но только поискав(можно спрятать до урока).</a:t>
            </a:r>
          </a:p>
          <a:p>
            <a:r>
              <a:rPr lang="ru-RU" dirty="0"/>
              <a:t>По сигналу учащиеся открывают глаза и идут искать предмет.</a:t>
            </a:r>
          </a:p>
          <a:p>
            <a:r>
              <a:rPr lang="ru-RU" dirty="0"/>
              <a:t>Искать надо только при помощи глаз, руками помогать нельзя, разговаривать нельзя, бегать нельзя.</a:t>
            </a:r>
          </a:p>
          <a:p>
            <a:r>
              <a:rPr lang="ru-RU" dirty="0"/>
              <a:t>Тот кто найдёт, подходит к учителю и встаёт рядом. Игра проводится 1-2 мин., после чего класс строится в одну шеренгу, а первый, нашедший предмет, показывает, где он лежит. Если никто не нашёл, учитель показывает сам.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6732240" y="174932"/>
            <a:ext cx="21598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Приложение 7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397259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1340768"/>
            <a:ext cx="6289675" cy="4800600"/>
          </a:xfrm>
        </p:spPr>
      </p:pic>
    </p:spTree>
    <p:extLst>
      <p:ext uri="{BB962C8B-B14F-4D97-AF65-F5344CB8AC3E}">
        <p14:creationId xmlns:p14="http://schemas.microsoft.com/office/powerpoint/2010/main" val="153031625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239</TotalTime>
  <Words>1833</Words>
  <Application>Microsoft Office PowerPoint</Application>
  <PresentationFormat>Экран (4:3)</PresentationFormat>
  <Paragraphs>428</Paragraphs>
  <Slides>28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Солнцестояние</vt:lpstr>
      <vt:lpstr>Волейбол.  Передача сверху.</vt:lpstr>
      <vt:lpstr>Технологическая карта урока  Обучение технике верхней передачи в волейболе. 4 класс.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Ходьба и бег</vt:lpstr>
      <vt:lpstr>Имитация верхней передачи</vt:lpstr>
      <vt:lpstr>Общеразвивающие упражнения</vt:lpstr>
      <vt:lpstr>Презентация PowerPoint</vt:lpstr>
      <vt:lpstr>Игра «Кто быстрее?»</vt:lpstr>
      <vt:lpstr>ПЛАКАТ</vt:lpstr>
      <vt:lpstr>Танграм</vt:lpstr>
      <vt:lpstr>Рисунок фигуры</vt:lpstr>
      <vt:lpstr>Маршрутный  лист</vt:lpstr>
      <vt:lpstr>Положение рук на мяче</vt:lpstr>
      <vt:lpstr>Работа с тренажёром-резинкой</vt:lpstr>
      <vt:lpstr>Верхняя передача</vt:lpstr>
      <vt:lpstr>Верхняя передача</vt:lpstr>
      <vt:lpstr>Подготовка к верхней прямой подаче</vt:lpstr>
      <vt:lpstr>Пионербол с элементами волейбола.</vt:lpstr>
      <vt:lpstr>Игра «Найди предмет».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Волейбол.  Передача сверху.</dc:title>
  <dc:creator>ооо</dc:creator>
  <cp:lastModifiedBy>ооо</cp:lastModifiedBy>
  <cp:revision>25</cp:revision>
  <dcterms:created xsi:type="dcterms:W3CDTF">2014-04-08T13:31:15Z</dcterms:created>
  <dcterms:modified xsi:type="dcterms:W3CDTF">2014-05-16T18:30:39Z</dcterms:modified>
</cp:coreProperties>
</file>