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6" r:id="rId2"/>
    <p:sldId id="258" r:id="rId3"/>
    <p:sldId id="292" r:id="rId4"/>
    <p:sldId id="277" r:id="rId5"/>
    <p:sldId id="268" r:id="rId6"/>
    <p:sldId id="269" r:id="rId7"/>
    <p:sldId id="273" r:id="rId8"/>
    <p:sldId id="300" r:id="rId9"/>
    <p:sldId id="298" r:id="rId10"/>
    <p:sldId id="293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14BC34"/>
    <a:srgbClr val="FF0000"/>
    <a:srgbClr val="FFCC00"/>
    <a:srgbClr val="33E956"/>
    <a:srgbClr val="FF217B"/>
    <a:srgbClr val="04220A"/>
    <a:srgbClr val="FFCF5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D60D4A8E-12D0-4BD3-B489-261B5B81702C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689FE876-6487-4768-B305-962A267BD0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b="1" smtClean="0"/>
              <a:t>Предмет исследования:</a:t>
            </a:r>
            <a:r>
              <a:rPr lang="ru-RU" smtClean="0"/>
              <a:t> действие шумов на организм человека.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5C8856B-B677-43CC-B28E-2C5342780AB2}" type="slidenum">
              <a:rPr lang="ru-RU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b="1" smtClean="0"/>
              <a:t>Гипотеза: </a:t>
            </a:r>
            <a:r>
              <a:rPr lang="ru-RU" smtClean="0"/>
              <a:t>шум вреден не всегда</a:t>
            </a: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64DE21-6FCE-4BE7-A3D4-D7F17A0AD5FF}" type="slidenum">
              <a:rPr lang="ru-RU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Информированность населения о вреде шума, на мой взгляд, недостаточная</a:t>
            </a:r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5EE43A-FBBD-47B2-A5F2-8F9C8A683933}" type="slidenum">
              <a:rPr lang="ru-RU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Звуковая волна поступая в слуховой проход, ударяется о барабанную перепонку, последняя начинает вибрировать. Затем через молоточек, наковальню и стремечко колебания передаются в жидкость внутреннего уха, там особые (волосковые) клетки преобразуют вибрацию в электрические импульсы, передаваемые слуховым нервом в мозг, где в конечном итоге у человека возникают слуховые ощущения.  Частота взмахов у шмеля составляет 220 взмахов в секунду, а у комара – 500-600. Поэтому полет шмеля сопровождается низким звуком (жужжанием), а полет комара – высоким (писком).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4D1789D-AAC1-48BA-85A9-54212489770C}" type="slidenum">
              <a:rPr lang="ru-RU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748660A-226F-46AD-ACD1-3A2A9954C568}" type="slidenum">
              <a:rPr lang="ru-RU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C3B9998-76A6-4063-BA40-E690EC7565A6}" type="slidenum">
              <a:rPr lang="ru-RU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D394E5E-1AE7-45FE-8527-7E8B8AE2F1B0}" type="slidenum">
              <a:rPr lang="ru-RU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Проектный продукт: памятка «Осторожно, шум!». </a:t>
            </a:r>
            <a:r>
              <a:rPr lang="ru-RU" smtClean="0"/>
              <a:t>Влияние шума на организм достаточно многогранно. Следует избегать его вредных воздействий.</a:t>
            </a:r>
          </a:p>
          <a:p>
            <a:pPr>
              <a:spcBef>
                <a:spcPct val="0"/>
              </a:spcBef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5D0F05D-BBD8-4D1B-9628-04C0F253F3EB}" type="slidenum">
              <a:rPr lang="ru-RU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DA3E2-A68A-4F6E-8989-1EF4EB91B65B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A3245-B77F-48DD-82FB-F488C373D5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3E67E-3B62-4D67-A67D-17ADFF8966AD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5F56F-3685-4018-B4D0-F892992018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1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19ECC-5EF4-4CF2-9D6F-A1E20EEB8620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480D5-DA4E-4160-971D-E1B3C00DC2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C3A63-6969-4B0E-80FD-06E1C5FED09B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0A97C-69DD-40B9-B481-3F936D38E1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079A7-C595-428E-AA38-1491E2FE8DB8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DF13C-7176-43CE-96BB-A9CE000CF9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A7AD1-E88F-4DC9-BA3B-D25D10F15B66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51A1D-45F2-4726-A73E-267EEF2526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C828B-992D-47F1-9EF8-FCDBCB996FAA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CA5E5-3CCA-4982-91EA-FA449E4F31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1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94A8D-B290-42C9-BC7C-651637C228F5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4522F-D350-4A6D-B084-297EBC2970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B6D9B-1A37-404C-91C6-5F293EDAFD79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39E25-9A05-4D7D-BB37-D6C63CFA85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88BE3-0EB6-4D99-B7DB-D16E8F238E47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D72FE-E52F-4AA4-80BE-AFCCED7EF4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7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5AE2E-9557-43E7-9B8A-B6DB4C20FDD9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9B079-E2C9-4B75-98AB-CC7B5BCE77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152400"/>
            <a:ext cx="8229600" cy="125095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774825"/>
            <a:ext cx="4038600" cy="22367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774825"/>
            <a:ext cx="4038600" cy="22367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4164013"/>
            <a:ext cx="4038600" cy="22367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64013"/>
            <a:ext cx="4038600" cy="22367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E2CBA-DF56-496E-ADD9-73AF9DB0CEB5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1D79E-212F-42E5-B70A-18B9E7403C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2E98E2D-F06D-4EBF-A2F1-B50F525250FC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B1E5DEC-CE52-4753-979B-A49262C329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0" r:id="rId2"/>
    <p:sldLayoutId id="2147483728" r:id="rId3"/>
    <p:sldLayoutId id="2147483721" r:id="rId4"/>
    <p:sldLayoutId id="2147483722" r:id="rId5"/>
    <p:sldLayoutId id="2147483723" r:id="rId6"/>
    <p:sldLayoutId id="2147483724" r:id="rId7"/>
    <p:sldLayoutId id="2147483729" r:id="rId8"/>
    <p:sldLayoutId id="2147483730" r:id="rId9"/>
    <p:sldLayoutId id="2147483725" r:id="rId10"/>
    <p:sldLayoutId id="2147483731" r:id="rId11"/>
    <p:sldLayoutId id="214748372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&#1055;&#1077;&#1085;&#1080;&#1077;_&#1087;&#1090;&#1080;&#1094;.mp3.mp3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audio" Target="Ferrari_&#1079;&#1074;&#1091;&#1082;_&#1076;&#1074;&#1080;&#1075;&#1072;&#1090;&#1077;&#1083;&#1103;.mp3.mp3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&#1047;&#1074;&#1091;&#1082;_&#1088;&#1077;&#1072;&#1082;&#1090;_&#1076;&#1074;&#1080;&#1075;&#1072;&#1090;&#1077;&#1083;&#1103;.mp3.mp3" TargetMode="External"/><Relationship Id="rId1" Type="http://schemas.openxmlformats.org/officeDocument/2006/relationships/audio" Target="&#1043;&#1088;&#1086;&#1084;_&#1080;_&#1084;&#1086;&#1083;&#1085;&#1080;&#1103;.mp3.mp3" TargetMode="Externa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3" descr="http://music-4life.ru/wp-content/uploads/2012/06/zvu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33375"/>
            <a:ext cx="88582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875" y="5373688"/>
            <a:ext cx="5400675" cy="8493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>
                <a:solidFill>
                  <a:schemeClr val="tx1"/>
                </a:solidFill>
                <a:latin typeface="Times New Roman" pitchFamily="18" charset="0"/>
              </a:rPr>
              <a:t>Автор:</a:t>
            </a:r>
          </a:p>
          <a:p>
            <a:pPr eaLnBrk="1" hangingPunct="1">
              <a:lnSpc>
                <a:spcPct val="90000"/>
              </a:lnSpc>
            </a:pPr>
            <a:r>
              <a:rPr lang="ru-RU" u="sng" smtClean="0">
                <a:solidFill>
                  <a:schemeClr val="tx1"/>
                </a:solidFill>
                <a:latin typeface="Times New Roman" pitchFamily="18" charset="0"/>
              </a:rPr>
              <a:t>Осипова Анна, 11 «А» класс</a:t>
            </a:r>
            <a:br>
              <a:rPr lang="ru-RU" u="sng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u="sng" smtClean="0">
                <a:solidFill>
                  <a:schemeClr val="tx1"/>
                </a:solidFill>
                <a:latin typeface="Times New Roman" pitchFamily="18" charset="0"/>
              </a:rPr>
              <a:t>школа-интернат № 26 ст. Нижнеудинск</a:t>
            </a:r>
            <a:endParaRPr lang="ru-RU" u="sng" smtClean="0">
              <a:latin typeface="Times New Roman" pitchFamily="18" charset="0"/>
            </a:endParaRPr>
          </a:p>
        </p:txBody>
      </p:sp>
      <p:sp>
        <p:nvSpPr>
          <p:cNvPr id="7172" name="Rectangle 6"/>
          <p:cNvSpPr>
            <a:spLocks noChangeArrowheads="1"/>
          </p:cNvSpPr>
          <p:nvPr/>
        </p:nvSpPr>
        <p:spPr bwMode="auto">
          <a:xfrm>
            <a:off x="4356100" y="6237288"/>
            <a:ext cx="808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2014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 г</a:t>
            </a:r>
          </a:p>
        </p:txBody>
      </p:sp>
      <p:sp>
        <p:nvSpPr>
          <p:cNvPr id="7173" name="Rectangle 7"/>
          <p:cNvSpPr>
            <a:spLocks noChangeArrowheads="1"/>
          </p:cNvSpPr>
          <p:nvPr/>
        </p:nvSpPr>
        <p:spPr bwMode="auto">
          <a:xfrm>
            <a:off x="1258888" y="190500"/>
            <a:ext cx="69135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Общероссийский фестиваль исследовательских</a:t>
            </a:r>
          </a:p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и творческих работ учащихся «Портфолио ученика»</a:t>
            </a:r>
          </a:p>
        </p:txBody>
      </p:sp>
      <p:sp>
        <p:nvSpPr>
          <p:cNvPr id="7174" name="WordArt 9"/>
          <p:cNvSpPr>
            <a:spLocks noChangeArrowheads="1" noChangeShapeType="1" noTextEdit="1"/>
          </p:cNvSpPr>
          <p:nvPr/>
        </p:nvSpPr>
        <p:spPr bwMode="auto">
          <a:xfrm>
            <a:off x="971550" y="2636838"/>
            <a:ext cx="8039100" cy="201612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ФИЗИКА   ШУМА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5" descr="http://static.freepik.com/free-photo/dynamic-audio-waves-vector_34-40986.jpg"/>
          <p:cNvPicPr>
            <a:picLocks noChangeAspect="1" noChangeArrowheads="1"/>
          </p:cNvPicPr>
          <p:nvPr/>
        </p:nvPicPr>
        <p:blipFill>
          <a:blip r:embed="rId3"/>
          <a:srcRect l="48802" t="26573" r="12567" b="30659"/>
          <a:stretch>
            <a:fillRect/>
          </a:stretch>
        </p:blipFill>
        <p:spPr bwMode="auto">
          <a:xfrm>
            <a:off x="6804025" y="0"/>
            <a:ext cx="2339975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Рисунок 5" descr="http://static.freepik.com/free-photo/dynamic-audio-waves-vector_34-40986.jpg"/>
          <p:cNvPicPr>
            <a:picLocks noChangeAspect="1" noChangeArrowheads="1"/>
          </p:cNvPicPr>
          <p:nvPr/>
        </p:nvPicPr>
        <p:blipFill>
          <a:blip r:embed="rId3"/>
          <a:srcRect l="12567" t="31918" r="53621" b="34238"/>
          <a:stretch>
            <a:fillRect/>
          </a:stretch>
        </p:blipFill>
        <p:spPr bwMode="auto">
          <a:xfrm>
            <a:off x="0" y="0"/>
            <a:ext cx="2016125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Содержимое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5256212"/>
          </a:xfrm>
        </p:spPr>
        <p:txBody>
          <a:bodyPr/>
          <a:lstStyle/>
          <a:p>
            <a:pPr marL="728663" indent="-609600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  <a:latin typeface="Times New Roman" pitchFamily="18" charset="0"/>
              </a:rPr>
              <a:t>1. </a:t>
            </a:r>
            <a:r>
              <a:rPr lang="ru-RU" u="sng" smtClean="0">
                <a:solidFill>
                  <a:schemeClr val="bg1"/>
                </a:solidFill>
                <a:latin typeface="Times New Roman" pitchFamily="18" charset="0"/>
              </a:rPr>
              <a:t>Найти, изучить и систематизировать информацию  по выбранной теме</a:t>
            </a:r>
          </a:p>
          <a:p>
            <a:pPr marL="728663" indent="-609600" eaLnBrk="1" hangingPunct="1">
              <a:lnSpc>
                <a:spcPct val="90000"/>
              </a:lnSpc>
              <a:buFont typeface="Wingdings 2" pitchFamily="18" charset="2"/>
              <a:buNone/>
            </a:pPr>
            <a:endParaRPr lang="ru-RU" u="sng" smtClean="0">
              <a:solidFill>
                <a:schemeClr val="bg1"/>
              </a:solidFill>
              <a:latin typeface="Times New Roman" pitchFamily="18" charset="0"/>
            </a:endParaRPr>
          </a:p>
          <a:p>
            <a:pPr marL="728663" indent="-609600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  <a:latin typeface="Times New Roman" pitchFamily="18" charset="0"/>
              </a:rPr>
              <a:t>2.</a:t>
            </a:r>
            <a:r>
              <a:rPr lang="ru-RU" u="sng" smtClean="0">
                <a:solidFill>
                  <a:schemeClr val="bg1"/>
                </a:solidFill>
                <a:latin typeface="Times New Roman" pitchFamily="18" charset="0"/>
              </a:rPr>
              <a:t> Рассмотреть физические характеристики звука и шума</a:t>
            </a:r>
          </a:p>
          <a:p>
            <a:pPr marL="728663" indent="-609600"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u="sng" smtClean="0">
              <a:solidFill>
                <a:schemeClr val="bg1"/>
              </a:solidFill>
              <a:latin typeface="Times New Roman" pitchFamily="18" charset="0"/>
            </a:endParaRPr>
          </a:p>
          <a:p>
            <a:pPr marL="728663" indent="-609600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  <a:latin typeface="Times New Roman" pitchFamily="18" charset="0"/>
              </a:rPr>
              <a:t>3.</a:t>
            </a:r>
            <a:r>
              <a:rPr lang="ru-RU" u="sng" smtClean="0">
                <a:solidFill>
                  <a:schemeClr val="bg1"/>
                </a:solidFill>
                <a:latin typeface="Times New Roman" pitchFamily="18" charset="0"/>
              </a:rPr>
              <a:t> Собрать </a:t>
            </a:r>
            <a:r>
              <a:rPr lang="en-US" u="sng" smtClean="0">
                <a:solidFill>
                  <a:schemeClr val="bg1"/>
                </a:solidFill>
                <a:latin typeface="Times New Roman" pitchFamily="18" charset="0"/>
              </a:rPr>
              <a:t>шумомер</a:t>
            </a:r>
            <a:endParaRPr lang="ru-RU" u="sng" smtClean="0">
              <a:solidFill>
                <a:schemeClr val="bg1"/>
              </a:solidFill>
              <a:latin typeface="Times New Roman" pitchFamily="18" charset="0"/>
            </a:endParaRPr>
          </a:p>
          <a:p>
            <a:pPr marL="728663" indent="-609600" eaLnBrk="1" hangingPunct="1">
              <a:lnSpc>
                <a:spcPct val="90000"/>
              </a:lnSpc>
            </a:pPr>
            <a:endParaRPr lang="ru-RU" sz="3600" u="sng" smtClean="0">
              <a:solidFill>
                <a:schemeClr val="bg1"/>
              </a:solidFill>
              <a:latin typeface="Times New Roman" pitchFamily="18" charset="0"/>
            </a:endParaRPr>
          </a:p>
          <a:p>
            <a:pPr marL="728663" indent="-609600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  <a:latin typeface="Times New Roman" pitchFamily="18" charset="0"/>
              </a:rPr>
              <a:t>4.</a:t>
            </a:r>
            <a:r>
              <a:rPr lang="ru-RU" u="sng" smtClean="0">
                <a:solidFill>
                  <a:schemeClr val="bg1"/>
                </a:solidFill>
                <a:latin typeface="Times New Roman" pitchFamily="18" charset="0"/>
              </a:rPr>
              <a:t> Провести социологический опрос</a:t>
            </a:r>
          </a:p>
          <a:p>
            <a:pPr marL="728663" indent="-609600" eaLnBrk="1" hangingPunct="1">
              <a:lnSpc>
                <a:spcPct val="90000"/>
              </a:lnSpc>
              <a:buFont typeface="Wingdings 2" pitchFamily="18" charset="2"/>
              <a:buNone/>
            </a:pPr>
            <a:endParaRPr lang="ru-RU" u="sng" smtClean="0">
              <a:solidFill>
                <a:schemeClr val="bg1"/>
              </a:solidFill>
              <a:latin typeface="Times New Roman" pitchFamily="18" charset="0"/>
            </a:endParaRPr>
          </a:p>
          <a:p>
            <a:pPr marL="728663" indent="-609600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u="sng" smtClean="0">
                <a:solidFill>
                  <a:schemeClr val="bg1"/>
                </a:solidFill>
                <a:latin typeface="Times New Roman" pitchFamily="18" charset="0"/>
              </a:rPr>
              <a:t>5. Экспериментально определить шумовое загрязнение</a:t>
            </a:r>
          </a:p>
        </p:txBody>
      </p:sp>
      <p:sp>
        <p:nvSpPr>
          <p:cNvPr id="16391" name="WordArt 7"/>
          <p:cNvSpPr>
            <a:spLocks noChangeArrowheads="1" noChangeShapeType="1" noTextEdit="1"/>
          </p:cNvSpPr>
          <p:nvPr/>
        </p:nvSpPr>
        <p:spPr bwMode="auto">
          <a:xfrm>
            <a:off x="457200" y="152400"/>
            <a:ext cx="8229600" cy="1250950"/>
          </a:xfrm>
          <a:prstGeom prst="rect">
            <a:avLst/>
          </a:prstGeom>
        </p:spPr>
        <p:txBody>
          <a:bodyPr wrap="none"/>
          <a:lstStyle/>
          <a:p>
            <a:pPr algn="ctr">
              <a:defRPr/>
            </a:pPr>
            <a:r>
              <a:rPr lang="ru-RU" sz="9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      </a:t>
            </a:r>
          </a:p>
        </p:txBody>
      </p:sp>
      <p:sp>
        <p:nvSpPr>
          <p:cNvPr id="8198" name="WordArt 4"/>
          <p:cNvSpPr>
            <a:spLocks noChangeArrowheads="1" noChangeShapeType="1" noTextEdit="1"/>
          </p:cNvSpPr>
          <p:nvPr/>
        </p:nvSpPr>
        <p:spPr bwMode="auto">
          <a:xfrm>
            <a:off x="1187450" y="188913"/>
            <a:ext cx="6481763" cy="13684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Задачи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5" descr="http://static.freepik.com/free-photo/dynamic-audio-waves-vector_34-40986.jpg"/>
          <p:cNvPicPr>
            <a:picLocks noChangeAspect="1" noChangeArrowheads="1"/>
          </p:cNvPicPr>
          <p:nvPr/>
        </p:nvPicPr>
        <p:blipFill>
          <a:blip r:embed="rId3"/>
          <a:srcRect t="18478" b="19836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Содержимое 6"/>
          <p:cNvSpPr>
            <a:spLocks noGrp="1"/>
          </p:cNvSpPr>
          <p:nvPr>
            <p:ph idx="1"/>
          </p:nvPr>
        </p:nvSpPr>
        <p:spPr>
          <a:xfrm>
            <a:off x="323850" y="1773238"/>
            <a:ext cx="8229600" cy="46259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i="1" smtClean="0">
                <a:solidFill>
                  <a:schemeClr val="bg1"/>
                </a:solidFill>
                <a:latin typeface="Times New Roman" pitchFamily="18" charset="0"/>
              </a:rPr>
              <a:t>1. На уроках шум мешает практически половине учеников и большинству учителей. </a:t>
            </a:r>
          </a:p>
          <a:p>
            <a:pPr eaLnBrk="1" hangingPunct="1">
              <a:buFont typeface="Wingdings 2" pitchFamily="18" charset="2"/>
              <a:buNone/>
            </a:pPr>
            <a:endParaRPr lang="ru-RU" i="1" smtClean="0">
              <a:solidFill>
                <a:schemeClr val="bg1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i="1" smtClean="0">
                <a:solidFill>
                  <a:schemeClr val="bg1"/>
                </a:solidFill>
                <a:latin typeface="Times New Roman" pitchFamily="18" charset="0"/>
              </a:rPr>
              <a:t>2. На переменах шум, в основном, не мешает ни ученикам, ни учителям.</a:t>
            </a:r>
          </a:p>
          <a:p>
            <a:pPr eaLnBrk="1" hangingPunct="1">
              <a:buFont typeface="Wingdings 2" pitchFamily="18" charset="2"/>
              <a:buNone/>
            </a:pPr>
            <a:endParaRPr lang="ru-RU" i="1" smtClean="0">
              <a:solidFill>
                <a:schemeClr val="bg1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i="1" smtClean="0">
                <a:solidFill>
                  <a:schemeClr val="bg1"/>
                </a:solidFill>
                <a:latin typeface="Times New Roman" pitchFamily="18" charset="0"/>
              </a:rPr>
              <a:t>3. И учащиеся, и педагоги единодушны во мнении, что чем меньше наполняемость класса, тем тише на уроках.</a:t>
            </a:r>
          </a:p>
          <a:p>
            <a:pPr eaLnBrk="1" hangingPunct="1">
              <a:buFont typeface="Wingdings 2" pitchFamily="18" charset="2"/>
              <a:buNone/>
            </a:pPr>
            <a:endParaRPr lang="ru-RU" b="1" smtClean="0">
              <a:solidFill>
                <a:schemeClr val="bg1"/>
              </a:solidFill>
            </a:endParaRPr>
          </a:p>
          <a:p>
            <a:pPr eaLnBrk="1" hangingPunct="1"/>
            <a:endParaRPr lang="ru-RU" smtClean="0">
              <a:solidFill>
                <a:schemeClr val="bg1"/>
              </a:solidFill>
            </a:endParaRP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323850" y="333375"/>
            <a:ext cx="8569325" cy="8239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>
                <a:solidFill>
                  <a:schemeClr val="bg1"/>
                </a:solidFill>
                <a:latin typeface="Times New Roman" pitchFamily="18" charset="0"/>
              </a:rPr>
              <a:t>Результаты анкетирования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Содержимое 3" descr="http://www.phonak.com/ru/b2c/ru/hearing/awareness/discover/ear/_jcr_content/content/textimage_0/image.resize.680.430.jpg/1349706584896.jpg/959091593.jpg"/>
          <p:cNvPicPr>
            <a:picLocks noGrp="1"/>
          </p:cNvPicPr>
          <p:nvPr>
            <p:ph idx="1"/>
          </p:nvPr>
        </p:nvPicPr>
        <p:blipFill>
          <a:blip r:embed="rId3">
            <a:lum bright="-6000" contrast="12000"/>
          </a:blip>
          <a:srcRect l="4329" r="16940" b="10403"/>
          <a:stretch>
            <a:fillRect/>
          </a:stretch>
        </p:blipFill>
        <p:spPr>
          <a:xfrm>
            <a:off x="755650" y="1557338"/>
            <a:ext cx="3671888" cy="2879725"/>
          </a:xfrm>
          <a:ln>
            <a:solidFill>
              <a:srgbClr val="002060"/>
            </a:solidFill>
          </a:ln>
        </p:spPr>
      </p:pic>
      <p:sp>
        <p:nvSpPr>
          <p:cNvPr id="10243" name="WordArt 5"/>
          <p:cNvSpPr>
            <a:spLocks noChangeArrowheads="1" noChangeShapeType="1" noTextEdit="1"/>
          </p:cNvSpPr>
          <p:nvPr/>
        </p:nvSpPr>
        <p:spPr bwMode="auto">
          <a:xfrm>
            <a:off x="250825" y="0"/>
            <a:ext cx="8424863" cy="1819275"/>
          </a:xfrm>
          <a:prstGeom prst="rect">
            <a:avLst/>
          </a:prstGeom>
        </p:spPr>
        <p:txBody>
          <a:bodyPr wrap="none" fromWordArt="1">
            <a:prstTxWarp prst="textFadeLeft">
              <a:avLst>
                <a:gd name="adj" fmla="val 33333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Times New Roman"/>
                <a:cs typeface="Times New Roman"/>
              </a:rPr>
              <a:t>Возникновение слуховых ощущений</a:t>
            </a:r>
          </a:p>
        </p:txBody>
      </p:sp>
      <p:pic>
        <p:nvPicPr>
          <p:cNvPr id="10244" name="Содержимое 3" descr="http://www.5byte.ru/9/images/predinfo15.gif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1557338"/>
            <a:ext cx="3529012" cy="28797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0245" name="Picture 2" descr="http://img2.joyreactor.cc/pics/comment/%D1%88%D0%BC%D0%B5%D0%BB%D1%8C-%D1%81%D1%82%D1%80%D0%B0%D1%85-%D0%BB%D1%8E%D0%B4%D0%B8-%D0%BF%D0%B5%D1%81%D0%BE%D1%87%D0%BD%D0%B8%D1%86%D0%B0-94802.jpeg"/>
          <p:cNvPicPr>
            <a:picLocks noChangeAspect="1" noChangeArrowheads="1"/>
          </p:cNvPicPr>
          <p:nvPr/>
        </p:nvPicPr>
        <p:blipFill>
          <a:blip r:embed="rId5"/>
          <a:srcRect r="1721" b="6104"/>
          <a:stretch>
            <a:fillRect/>
          </a:stretch>
        </p:blipFill>
        <p:spPr bwMode="auto">
          <a:xfrm>
            <a:off x="1331913" y="4508500"/>
            <a:ext cx="1871662" cy="18732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0246" name="Picture 4" descr="http://t3.gstatic.com/images?q=tbn:ANd9GcTuQPggLzaB7mV-tEEi2yHn98TxPIJnGMmothaAdIhgPkWKKX9zKw"/>
          <p:cNvPicPr>
            <a:picLocks noChangeAspect="1" noChangeArrowheads="1"/>
          </p:cNvPicPr>
          <p:nvPr/>
        </p:nvPicPr>
        <p:blipFill>
          <a:blip r:embed="rId6"/>
          <a:srcRect t="7201" b="6401"/>
          <a:stretch>
            <a:fillRect/>
          </a:stretch>
        </p:blipFill>
        <p:spPr bwMode="auto">
          <a:xfrm>
            <a:off x="5940425" y="4508500"/>
            <a:ext cx="2286000" cy="17272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0247" name="Rectangle 9"/>
          <p:cNvSpPr>
            <a:spLocks noChangeArrowheads="1"/>
          </p:cNvSpPr>
          <p:nvPr/>
        </p:nvSpPr>
        <p:spPr bwMode="auto">
          <a:xfrm>
            <a:off x="6011863" y="6096000"/>
            <a:ext cx="21605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>
                <a:solidFill>
                  <a:schemeClr val="bg1"/>
                </a:solidFill>
                <a:latin typeface="Times New Roman" pitchFamily="18" charset="0"/>
              </a:rPr>
              <a:t>500-600</a:t>
            </a:r>
          </a:p>
        </p:txBody>
      </p:sp>
      <p:sp>
        <p:nvSpPr>
          <p:cNvPr id="10248" name="Прямоугольник 10"/>
          <p:cNvSpPr>
            <a:spLocks noChangeArrowheads="1"/>
          </p:cNvSpPr>
          <p:nvPr/>
        </p:nvSpPr>
        <p:spPr bwMode="auto">
          <a:xfrm>
            <a:off x="1331913" y="4508500"/>
            <a:ext cx="1030287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 2" pitchFamily="18" charset="2"/>
              <a:buNone/>
            </a:pPr>
            <a:r>
              <a:rPr lang="ru-RU" sz="4400" b="1">
                <a:solidFill>
                  <a:srgbClr val="000066"/>
                </a:solidFill>
                <a:latin typeface="Times New Roman" pitchFamily="18" charset="0"/>
              </a:rPr>
              <a:t>220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059113" y="4508500"/>
            <a:ext cx="3087687" cy="461963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u="sng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Характеристики звука</a:t>
            </a:r>
            <a:endParaRPr lang="ru-RU" sz="2400" u="sng" kern="10" dirty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0250" name="Прямоугольник 12"/>
          <p:cNvSpPr>
            <a:spLocks noChangeArrowheads="1"/>
          </p:cNvSpPr>
          <p:nvPr/>
        </p:nvSpPr>
        <p:spPr bwMode="auto">
          <a:xfrm>
            <a:off x="3708400" y="5157788"/>
            <a:ext cx="1800225" cy="1200150"/>
          </a:xfrm>
          <a:prstGeom prst="rect">
            <a:avLst/>
          </a:prstGeom>
          <a:solidFill>
            <a:srgbClr val="00B0F0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000066"/>
                </a:solidFill>
                <a:latin typeface="Times New Roman" pitchFamily="18" charset="0"/>
              </a:rPr>
              <a:t>Громкость</a:t>
            </a:r>
          </a:p>
          <a:p>
            <a:pPr algn="ctr"/>
            <a:r>
              <a:rPr lang="ru-RU" sz="2400" b="1">
                <a:solidFill>
                  <a:srgbClr val="000066"/>
                </a:solidFill>
                <a:latin typeface="Times New Roman" pitchFamily="18" charset="0"/>
              </a:rPr>
              <a:t>Высота</a:t>
            </a:r>
          </a:p>
          <a:p>
            <a:pPr algn="ctr"/>
            <a:r>
              <a:rPr lang="ru-RU" sz="2400" b="1">
                <a:solidFill>
                  <a:srgbClr val="000066"/>
                </a:solidFill>
                <a:latin typeface="Times New Roman" pitchFamily="18" charset="0"/>
              </a:rPr>
              <a:t>Тембр</a:t>
            </a:r>
            <a:endParaRPr lang="ru-RU" b="1">
              <a:solidFill>
                <a:srgbClr val="000066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tat17.privet.ru/lr/09304a461f0c93ff27b5d3d25787fba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5600" y="1916113"/>
            <a:ext cx="3201988" cy="304958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11267" name="Прямоугольник 8"/>
          <p:cNvSpPr>
            <a:spLocks noChangeArrowheads="1"/>
          </p:cNvSpPr>
          <p:nvPr/>
        </p:nvSpPr>
        <p:spPr bwMode="auto">
          <a:xfrm>
            <a:off x="5435600" y="4868863"/>
            <a:ext cx="3168650" cy="831850"/>
          </a:xfrm>
          <a:prstGeom prst="rect">
            <a:avLst/>
          </a:prstGeom>
          <a:solidFill>
            <a:srgbClr val="003300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2400" i="1">
                <a:solidFill>
                  <a:schemeClr val="bg1"/>
                </a:solidFill>
                <a:latin typeface="Times New Roman" pitchFamily="18" charset="0"/>
              </a:rPr>
              <a:t>Интенсивное</a:t>
            </a:r>
          </a:p>
          <a:p>
            <a:pPr algn="r"/>
            <a:r>
              <a:rPr lang="ru-RU" sz="2400" i="1">
                <a:solidFill>
                  <a:schemeClr val="bg1"/>
                </a:solidFill>
                <a:latin typeface="Times New Roman" pitchFamily="18" charset="0"/>
              </a:rPr>
              <a:t> воздействие</a:t>
            </a:r>
          </a:p>
        </p:txBody>
      </p:sp>
      <p:sp>
        <p:nvSpPr>
          <p:cNvPr id="23557" name="WordArt 6"/>
          <p:cNvSpPr>
            <a:spLocks noChangeArrowheads="1" noChangeShapeType="1" noTextEdit="1"/>
          </p:cNvSpPr>
          <p:nvPr/>
        </p:nvSpPr>
        <p:spPr bwMode="auto">
          <a:xfrm>
            <a:off x="1042988" y="333375"/>
            <a:ext cx="7562850" cy="167640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2060"/>
            </a:outerShdw>
          </a:effectLst>
        </p:spPr>
        <p:txBody>
          <a:bodyPr spcFirstLastPara="1" wrap="none" fromWordArt="1">
            <a:prstTxWarp prst="textButton">
              <a:avLst>
                <a:gd name="adj" fmla="val 10800004"/>
              </a:avLst>
            </a:prstTxWarp>
          </a:bodyPr>
          <a:lstStyle/>
          <a:p>
            <a:pPr algn="ctr">
              <a:defRPr/>
            </a:pP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1269" name="Прямоугольник 7"/>
          <p:cNvSpPr>
            <a:spLocks noChangeArrowheads="1"/>
          </p:cNvSpPr>
          <p:nvPr/>
        </p:nvSpPr>
        <p:spPr bwMode="auto">
          <a:xfrm>
            <a:off x="6372225" y="4221163"/>
            <a:ext cx="1300163" cy="646112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60 дБ</a:t>
            </a:r>
          </a:p>
        </p:txBody>
      </p:sp>
      <p:pic>
        <p:nvPicPr>
          <p:cNvPr id="11270" name="Содержимое 3" descr="http://fon-stola.com/img/preview/preview-2877-vetki_s_zelenimi_listyami-2560x1600-fon-stola.com.jpg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1628775"/>
            <a:ext cx="4391025" cy="381635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10" name="Прямоугольник 5"/>
          <p:cNvSpPr>
            <a:spLocks noChangeArrowheads="1"/>
          </p:cNvSpPr>
          <p:nvPr/>
        </p:nvSpPr>
        <p:spPr bwMode="auto">
          <a:xfrm>
            <a:off x="468313" y="5445125"/>
            <a:ext cx="4391025" cy="46196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i="1" dirty="0">
                <a:solidFill>
                  <a:schemeClr val="bg1"/>
                </a:solidFill>
                <a:latin typeface="Times New Roman" pitchFamily="18" charset="0"/>
                <a:cs typeface="+mn-cs"/>
              </a:rPr>
              <a:t>Очень </a:t>
            </a:r>
            <a:r>
              <a:rPr lang="ru-RU" sz="2400" i="1" dirty="0">
                <a:solidFill>
                  <a:schemeClr val="bg1"/>
                </a:solidFill>
                <a:latin typeface="Times New Roman" pitchFamily="18" charset="0"/>
                <a:cs typeface="+mn-cs"/>
              </a:rPr>
              <a:t>слабое воздействие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11272" name="Прямоугольник 10"/>
          <p:cNvSpPr>
            <a:spLocks noChangeArrowheads="1"/>
          </p:cNvSpPr>
          <p:nvPr/>
        </p:nvSpPr>
        <p:spPr bwMode="auto">
          <a:xfrm>
            <a:off x="1979613" y="4797425"/>
            <a:ext cx="1300162" cy="64611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 дБ</a:t>
            </a:r>
          </a:p>
        </p:txBody>
      </p:sp>
      <p:sp>
        <p:nvSpPr>
          <p:cNvPr id="11273" name="Прямоугольник 13"/>
          <p:cNvSpPr>
            <a:spLocks noChangeArrowheads="1"/>
          </p:cNvSpPr>
          <p:nvPr/>
        </p:nvSpPr>
        <p:spPr bwMode="auto">
          <a:xfrm>
            <a:off x="900113" y="188913"/>
            <a:ext cx="77041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Шумовое воздействие</a:t>
            </a:r>
          </a:p>
        </p:txBody>
      </p:sp>
      <p:pic>
        <p:nvPicPr>
          <p:cNvPr id="13" name="Пение_птиц.mp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5508625" y="2276475"/>
            <a:ext cx="663575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6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Содержимое 3" descr="http://zavod-gbk.ru/assets/images/catalog/objects/spad.jp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9750" y="1557338"/>
            <a:ext cx="3616325" cy="2087562"/>
          </a:xfrm>
          <a:ln>
            <a:solidFill>
              <a:srgbClr val="000066"/>
            </a:solidFill>
          </a:ln>
        </p:spPr>
      </p:pic>
      <p:sp>
        <p:nvSpPr>
          <p:cNvPr id="12291" name="Прямоугольник 6"/>
          <p:cNvSpPr>
            <a:spLocks noChangeArrowheads="1"/>
          </p:cNvSpPr>
          <p:nvPr/>
        </p:nvSpPr>
        <p:spPr bwMode="auto">
          <a:xfrm>
            <a:off x="468313" y="3789363"/>
            <a:ext cx="3598862" cy="461962"/>
          </a:xfrm>
          <a:prstGeom prst="rect">
            <a:avLst/>
          </a:prstGeom>
          <a:solidFill>
            <a:schemeClr val="tx1"/>
          </a:solidFill>
          <a:ln w="9525">
            <a:solidFill>
              <a:srgbClr val="14BC34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  <a:latin typeface="Times New Roman" pitchFamily="18" charset="0"/>
              </a:rPr>
              <a:t>Раздражающее действие</a:t>
            </a:r>
          </a:p>
        </p:txBody>
      </p:sp>
      <p:sp>
        <p:nvSpPr>
          <p:cNvPr id="12292" name="WordArt 6"/>
          <p:cNvSpPr>
            <a:spLocks noChangeArrowheads="1" noChangeShapeType="1" noTextEdit="1"/>
          </p:cNvSpPr>
          <p:nvPr/>
        </p:nvSpPr>
        <p:spPr bwMode="auto">
          <a:xfrm>
            <a:off x="107950" y="260350"/>
            <a:ext cx="8856663" cy="1558925"/>
          </a:xfrm>
          <a:prstGeom prst="rect">
            <a:avLst/>
          </a:prstGeom>
        </p:spPr>
        <p:txBody>
          <a:bodyPr wrap="none" fromWordArt="1">
            <a:prstTxWarp prst="textCascadeDown">
              <a:avLst>
                <a:gd name="adj" fmla="val 44444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Times New Roman"/>
                <a:cs typeface="Times New Roman"/>
              </a:rPr>
              <a:t>Скоростная автомагистраль, телевизор (70 дБ)</a:t>
            </a:r>
          </a:p>
        </p:txBody>
      </p:sp>
      <p:pic>
        <p:nvPicPr>
          <p:cNvPr id="12293" name="Содержимое 3" descr="http://www.nowosib.com/uploads/posts/2012-06/thumbs/1339845921_3905297.jpg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8263" y="1557338"/>
            <a:ext cx="3527425" cy="287972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12294" name="Rectangle 7"/>
          <p:cNvSpPr>
            <a:spLocks noChangeArrowheads="1"/>
          </p:cNvSpPr>
          <p:nvPr/>
        </p:nvSpPr>
        <p:spPr bwMode="auto">
          <a:xfrm>
            <a:off x="5651500" y="3789363"/>
            <a:ext cx="2592388" cy="588962"/>
          </a:xfrm>
          <a:prstGeom prst="rect">
            <a:avLst/>
          </a:prstGeom>
          <a:solidFill>
            <a:srgbClr val="00B0F0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chemeClr val="folHlink"/>
                </a:solidFill>
                <a:latin typeface="Times New Roman" pitchFamily="18" charset="0"/>
              </a:rPr>
              <a:t>До 15 метров</a:t>
            </a:r>
          </a:p>
        </p:txBody>
      </p:sp>
      <p:sp>
        <p:nvSpPr>
          <p:cNvPr id="12295" name="Прямоугольник 8"/>
          <p:cNvSpPr>
            <a:spLocks noChangeArrowheads="1"/>
          </p:cNvSpPr>
          <p:nvPr/>
        </p:nvSpPr>
        <p:spPr bwMode="auto">
          <a:xfrm>
            <a:off x="5435600" y="4581525"/>
            <a:ext cx="2963863" cy="1920875"/>
          </a:xfrm>
          <a:prstGeom prst="rect">
            <a:avLst/>
          </a:prstGeom>
          <a:solidFill>
            <a:srgbClr val="00B0F0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 i="1" u="sng">
                <a:solidFill>
                  <a:schemeClr val="folHlink"/>
                </a:solidFill>
                <a:latin typeface="Times New Roman" pitchFamily="18" charset="0"/>
              </a:rPr>
              <a:t>Возможна угроза для слуха !!!</a:t>
            </a:r>
          </a:p>
        </p:txBody>
      </p:sp>
      <p:pic>
        <p:nvPicPr>
          <p:cNvPr id="12296" name="Рисунок 4" descr="http://www.belcanto.ru/media/images/collective/12122603.jpg"/>
          <p:cNvPicPr>
            <a:picLocks noChangeAspect="1" noChangeArrowheads="1"/>
          </p:cNvPicPr>
          <p:nvPr/>
        </p:nvPicPr>
        <p:blipFill>
          <a:blip r:embed="rId5" cstate="print"/>
          <a:srcRect r="8870"/>
          <a:stretch>
            <a:fillRect/>
          </a:stretch>
        </p:blipFill>
        <p:spPr bwMode="auto">
          <a:xfrm>
            <a:off x="900113" y="4437063"/>
            <a:ext cx="2938462" cy="216058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7235825" y="1628775"/>
            <a:ext cx="1300163" cy="646113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80 дБ</a:t>
            </a:r>
            <a:endParaRPr lang="ru-RU" sz="3600" b="1" dirty="0">
              <a:solidFill>
                <a:srgbClr val="002060"/>
              </a:solidFill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00113" y="5949950"/>
            <a:ext cx="1300162" cy="646113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80 дБ</a:t>
            </a:r>
            <a:endParaRPr lang="ru-RU" sz="3600" b="1" dirty="0">
              <a:solidFill>
                <a:srgbClr val="002060"/>
              </a:solidFill>
              <a:cs typeface="+mn-cs"/>
            </a:endParaRPr>
          </a:p>
        </p:txBody>
      </p:sp>
      <p:pic>
        <p:nvPicPr>
          <p:cNvPr id="13" name="Ferrari_звук_двигателя.mp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684213" y="1773238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Содержимое 3" descr="http://cosmetic-perfumery.ru/wp-content/uploads/2011/12/shum-v-ushakh-prichiny.jpg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9838" y="2492375"/>
            <a:ext cx="2447925" cy="20161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3315" name="WordArt 6"/>
          <p:cNvSpPr>
            <a:spLocks noChangeArrowheads="1" noChangeShapeType="1" noTextEdit="1"/>
          </p:cNvSpPr>
          <p:nvPr/>
        </p:nvSpPr>
        <p:spPr bwMode="auto">
          <a:xfrm>
            <a:off x="827088" y="1557338"/>
            <a:ext cx="5545137" cy="1366837"/>
          </a:xfrm>
          <a:prstGeom prst="rect">
            <a:avLst/>
          </a:prstGeom>
        </p:spPr>
        <p:txBody>
          <a:bodyPr wrap="none" fromWordArt="1">
            <a:prstTxWarp prst="textTriangleInverted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-36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Times New Roman"/>
                <a:cs typeface="Times New Roman"/>
              </a:rPr>
              <a:t>Удар грома, рок-музыка (120 дБ)</a:t>
            </a:r>
          </a:p>
        </p:txBody>
      </p:sp>
      <p:sp>
        <p:nvSpPr>
          <p:cNvPr id="13316" name="WordArt 7"/>
          <p:cNvSpPr>
            <a:spLocks noChangeArrowheads="1" noChangeShapeType="1" noTextEdit="1"/>
          </p:cNvSpPr>
          <p:nvPr/>
        </p:nvSpPr>
        <p:spPr bwMode="auto">
          <a:xfrm>
            <a:off x="755650" y="260350"/>
            <a:ext cx="8135938" cy="935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Times New Roman"/>
                <a:cs typeface="Times New Roman"/>
              </a:rPr>
              <a:t>Болевой порог человека !</a:t>
            </a:r>
          </a:p>
        </p:txBody>
      </p:sp>
      <p:sp>
        <p:nvSpPr>
          <p:cNvPr id="13317" name="Rectangle 9"/>
          <p:cNvSpPr>
            <a:spLocks noChangeArrowheads="1"/>
          </p:cNvSpPr>
          <p:nvPr/>
        </p:nvSpPr>
        <p:spPr bwMode="auto">
          <a:xfrm>
            <a:off x="3779838" y="4508500"/>
            <a:ext cx="2479675" cy="1077913"/>
          </a:xfrm>
          <a:prstGeom prst="rect">
            <a:avLst/>
          </a:prstGeom>
          <a:solidFill>
            <a:srgbClr val="FFCC00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chemeClr val="folHlink"/>
                </a:solidFill>
                <a:latin typeface="Times New Roman" pitchFamily="18" charset="0"/>
              </a:rPr>
              <a:t>Болевые</a:t>
            </a:r>
          </a:p>
          <a:p>
            <a:pPr algn="ctr"/>
            <a:r>
              <a:rPr lang="ru-RU" sz="3200" b="1">
                <a:solidFill>
                  <a:schemeClr val="folHlink"/>
                </a:solidFill>
                <a:latin typeface="Times New Roman" pitchFamily="18" charset="0"/>
              </a:rPr>
              <a:t> ощущения</a:t>
            </a:r>
          </a:p>
        </p:txBody>
      </p:sp>
      <p:pic>
        <p:nvPicPr>
          <p:cNvPr id="13318" name="Содержимое 3" descr="http://myrt.ru/news/uploads/posts/2008-11/1226693752_roket.jpg"/>
          <p:cNvPicPr>
            <a:picLocks/>
          </p:cNvPicPr>
          <p:nvPr/>
        </p:nvPicPr>
        <p:blipFill>
          <a:blip r:embed="rId5"/>
          <a:srcRect t="8047" b="9332"/>
          <a:stretch>
            <a:fillRect/>
          </a:stretch>
        </p:blipFill>
        <p:spPr bwMode="auto">
          <a:xfrm>
            <a:off x="6443663" y="1916113"/>
            <a:ext cx="2219325" cy="29527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3319" name="Rectangle 10"/>
          <p:cNvSpPr>
            <a:spLocks noChangeArrowheads="1"/>
          </p:cNvSpPr>
          <p:nvPr/>
        </p:nvSpPr>
        <p:spPr bwMode="auto">
          <a:xfrm>
            <a:off x="6875463" y="4365625"/>
            <a:ext cx="1230312" cy="528638"/>
          </a:xfrm>
          <a:prstGeom prst="rect">
            <a:avLst/>
          </a:prstGeom>
          <a:solidFill>
            <a:srgbClr val="FFCC00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>
                <a:solidFill>
                  <a:schemeClr val="folHlink"/>
                </a:solidFill>
                <a:latin typeface="Times New Roman" pitchFamily="18" charset="0"/>
              </a:rPr>
              <a:t>150 дБ</a:t>
            </a:r>
          </a:p>
        </p:txBody>
      </p:sp>
      <p:sp>
        <p:nvSpPr>
          <p:cNvPr id="13320" name="Rectangle 6"/>
          <p:cNvSpPr>
            <a:spLocks noChangeArrowheads="1"/>
          </p:cNvSpPr>
          <p:nvPr/>
        </p:nvSpPr>
        <p:spPr bwMode="auto">
          <a:xfrm>
            <a:off x="6443663" y="4868863"/>
            <a:ext cx="2232025" cy="1196975"/>
          </a:xfrm>
          <a:prstGeom prst="rect">
            <a:avLst/>
          </a:prstGeom>
          <a:solidFill>
            <a:srgbClr val="FFCC00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folHlink"/>
                </a:solidFill>
                <a:latin typeface="Times New Roman" pitchFamily="18" charset="0"/>
              </a:rPr>
              <a:t>Разрыв </a:t>
            </a:r>
          </a:p>
          <a:p>
            <a:pPr algn="ctr"/>
            <a:r>
              <a:rPr lang="ru-RU" sz="2400" b="1">
                <a:solidFill>
                  <a:schemeClr val="folHlink"/>
                </a:solidFill>
                <a:latin typeface="Times New Roman" pitchFamily="18" charset="0"/>
              </a:rPr>
              <a:t>барабанных </a:t>
            </a:r>
          </a:p>
          <a:p>
            <a:pPr algn="ctr"/>
            <a:r>
              <a:rPr lang="ru-RU" sz="2400" b="1">
                <a:solidFill>
                  <a:schemeClr val="folHlink"/>
                </a:solidFill>
                <a:latin typeface="Times New Roman" pitchFamily="18" charset="0"/>
              </a:rPr>
              <a:t>перепонок</a:t>
            </a:r>
          </a:p>
        </p:txBody>
      </p:sp>
      <p:pic>
        <p:nvPicPr>
          <p:cNvPr id="13321" name="Содержимое 3" descr="http://megalife.com.ua/uploads/posts/2008-07/1215028787_multiple-strikes.jpg"/>
          <p:cNvPicPr>
            <a:picLocks noGrp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395288" y="2492375"/>
            <a:ext cx="3455987" cy="3095625"/>
          </a:xfrm>
          <a:ln>
            <a:solidFill>
              <a:srgbClr val="002060"/>
            </a:solidFill>
          </a:ln>
        </p:spPr>
      </p:pic>
      <p:pic>
        <p:nvPicPr>
          <p:cNvPr id="15" name="Гром_и_молния.mp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611188" y="2708275"/>
            <a:ext cx="7921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Звук_реакт_двигателя.mp3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6659563" y="2133600"/>
            <a:ext cx="665162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2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593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6"/>
          <p:cNvSpPr>
            <a:spLocks noChangeArrowheads="1" noChangeShapeType="1" noTextEdit="1"/>
          </p:cNvSpPr>
          <p:nvPr/>
        </p:nvSpPr>
        <p:spPr bwMode="auto">
          <a:xfrm>
            <a:off x="900113" y="0"/>
            <a:ext cx="7272337" cy="1268413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chemeClr val="bg2"/>
                </a:solidFill>
                <a:latin typeface="Times New Roman"/>
                <a:cs typeface="Times New Roman"/>
              </a:rPr>
              <a:t>Шумомер</a:t>
            </a:r>
          </a:p>
        </p:txBody>
      </p:sp>
      <p:pic>
        <p:nvPicPr>
          <p:cNvPr id="8" name="Содержимое 4" descr="Шумомер.jpg"/>
          <p:cNvPicPr>
            <a:picLocks noGrp="1"/>
          </p:cNvPicPr>
          <p:nvPr>
            <p:ph idx="1"/>
          </p:nvPr>
        </p:nvPicPr>
        <p:blipFill>
          <a:blip r:embed="rId3" cstate="email"/>
          <a:srcRect t="4289" b="48530"/>
          <a:stretch>
            <a:fillRect/>
          </a:stretch>
        </p:blipFill>
        <p:spPr>
          <a:xfrm>
            <a:off x="1475656" y="1196752"/>
            <a:ext cx="7200800" cy="2376264"/>
          </a:xfrm>
          <a:prstGeom prst="roundRect">
            <a:avLst/>
          </a:prstGeom>
          <a:ln>
            <a:solidFill>
              <a:srgbClr val="002060"/>
            </a:solidFill>
          </a:ln>
        </p:spPr>
      </p:pic>
      <p:pic>
        <p:nvPicPr>
          <p:cNvPr id="4" name="Рисунок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005064"/>
            <a:ext cx="6840760" cy="2304256"/>
          </a:xfrm>
          <a:prstGeom prst="roundRect">
            <a:avLst/>
          </a:prstGeom>
          <a:noFill/>
          <a:ln w="3175">
            <a:solidFill>
              <a:srgbClr val="000099"/>
            </a:solidFill>
            <a:miter lim="800000"/>
            <a:headEnd/>
            <a:tailEnd/>
          </a:ln>
        </p:spPr>
      </p:pic>
      <p:sp>
        <p:nvSpPr>
          <p:cNvPr id="14341" name="Прямоугольник 4"/>
          <p:cNvSpPr>
            <a:spLocks noChangeArrowheads="1"/>
          </p:cNvSpPr>
          <p:nvPr/>
        </p:nvSpPr>
        <p:spPr bwMode="auto">
          <a:xfrm>
            <a:off x="3132138" y="3573463"/>
            <a:ext cx="5688012" cy="36830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Принципиальная электрическая схема шумомера  </a:t>
            </a:r>
          </a:p>
        </p:txBody>
      </p:sp>
      <p:sp>
        <p:nvSpPr>
          <p:cNvPr id="14342" name="Прямоугольник 5"/>
          <p:cNvSpPr>
            <a:spLocks noChangeArrowheads="1"/>
          </p:cNvSpPr>
          <p:nvPr/>
        </p:nvSpPr>
        <p:spPr bwMode="auto">
          <a:xfrm>
            <a:off x="2484438" y="6308725"/>
            <a:ext cx="3311525" cy="369888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Монтажная схема шумомера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6"/>
          <p:cNvSpPr>
            <a:spLocks noChangeArrowheads="1" noChangeShapeType="1" noTextEdit="1"/>
          </p:cNvSpPr>
          <p:nvPr/>
        </p:nvSpPr>
        <p:spPr bwMode="auto">
          <a:xfrm>
            <a:off x="900113" y="0"/>
            <a:ext cx="7272337" cy="1268413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chemeClr val="bg2"/>
                </a:solidFill>
                <a:latin typeface="Times New Roman"/>
                <a:cs typeface="Times New Roman"/>
              </a:rPr>
              <a:t>Шумомер</a:t>
            </a:r>
          </a:p>
        </p:txBody>
      </p:sp>
      <p:pic>
        <p:nvPicPr>
          <p:cNvPr id="15363" name="Рисунок 5" descr="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1700213"/>
            <a:ext cx="2232025" cy="18002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5364" name="Содержимое 9" descr="SAM_3129.JPG"/>
          <p:cNvPicPr>
            <a:picLocks noGrp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3708400" y="1557338"/>
            <a:ext cx="2879725" cy="2087562"/>
          </a:xfrm>
          <a:ln>
            <a:solidFill>
              <a:srgbClr val="002060"/>
            </a:solidFill>
          </a:ln>
        </p:spPr>
      </p:pic>
      <p:pic>
        <p:nvPicPr>
          <p:cNvPr id="15365" name="Рисунок 14" descr="SAM_310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92500" y="4292600"/>
            <a:ext cx="2879725" cy="18732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5366" name="Содержимое 15" descr="SAM_3099.JPG"/>
          <p:cNvPicPr>
            <a:picLocks noGrp="1"/>
          </p:cNvPicPr>
          <p:nvPr>
            <p:ph sz="half" idx="1"/>
          </p:nvPr>
        </p:nvPicPr>
        <p:blipFill>
          <a:blip r:embed="rId6"/>
          <a:srcRect/>
          <a:stretch>
            <a:fillRect/>
          </a:stretch>
        </p:blipFill>
        <p:spPr>
          <a:xfrm>
            <a:off x="900113" y="4076700"/>
            <a:ext cx="2519362" cy="2089150"/>
          </a:xfrm>
          <a:ln>
            <a:solidFill>
              <a:srgbClr val="002060"/>
            </a:solidFill>
          </a:ln>
        </p:spPr>
      </p:pic>
      <p:pic>
        <p:nvPicPr>
          <p:cNvPr id="15367" name="Picture 2" descr="C:\Users\User\Desktop\шумомер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48488" y="1773238"/>
            <a:ext cx="1971675" cy="40322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5368" name="Прямоугольник 9"/>
          <p:cNvSpPr>
            <a:spLocks noChangeArrowheads="1"/>
          </p:cNvSpPr>
          <p:nvPr/>
        </p:nvSpPr>
        <p:spPr bwMode="auto">
          <a:xfrm>
            <a:off x="1116013" y="3573463"/>
            <a:ext cx="1827212" cy="40005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Автор работы</a:t>
            </a:r>
          </a:p>
        </p:txBody>
      </p:sp>
      <p:sp>
        <p:nvSpPr>
          <p:cNvPr id="15369" name="Прямоугольник 10"/>
          <p:cNvSpPr>
            <a:spLocks noChangeArrowheads="1"/>
          </p:cNvSpPr>
          <p:nvPr/>
        </p:nvSpPr>
        <p:spPr bwMode="auto">
          <a:xfrm>
            <a:off x="2411413" y="6237288"/>
            <a:ext cx="2535237" cy="40005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Необходимые детали</a:t>
            </a:r>
          </a:p>
        </p:txBody>
      </p:sp>
      <p:sp>
        <p:nvSpPr>
          <p:cNvPr id="15370" name="Прямоугольник 11"/>
          <p:cNvSpPr>
            <a:spLocks noChangeArrowheads="1"/>
          </p:cNvSpPr>
          <p:nvPr/>
        </p:nvSpPr>
        <p:spPr bwMode="auto">
          <a:xfrm>
            <a:off x="6875463" y="5949950"/>
            <a:ext cx="2001837" cy="40005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Готовый прибор</a:t>
            </a:r>
          </a:p>
        </p:txBody>
      </p:sp>
      <p:sp>
        <p:nvSpPr>
          <p:cNvPr id="15371" name="Прямоугольник 12"/>
          <p:cNvSpPr>
            <a:spLocks noChangeArrowheads="1"/>
          </p:cNvSpPr>
          <p:nvPr/>
        </p:nvSpPr>
        <p:spPr bwMode="auto">
          <a:xfrm>
            <a:off x="3563938" y="3716338"/>
            <a:ext cx="3294062" cy="40005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Детали, собранные по схеме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5"/>
          <p:cNvSpPr>
            <a:spLocks noChangeArrowheads="1"/>
          </p:cNvSpPr>
          <p:nvPr/>
        </p:nvSpPr>
        <p:spPr bwMode="auto">
          <a:xfrm>
            <a:off x="179388" y="115888"/>
            <a:ext cx="8856662" cy="28003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В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ЫВОДЫ</a:t>
            </a:r>
          </a:p>
          <a:p>
            <a:pPr>
              <a:defRPr/>
            </a:pPr>
            <a:r>
              <a:rPr lang="ru-RU" sz="2000" i="1" dirty="0">
                <a:solidFill>
                  <a:schemeClr val="bg1"/>
                </a:solidFill>
                <a:latin typeface="Times New Roman" pitchFamily="18" charset="0"/>
                <a:cs typeface="+mn-cs"/>
              </a:rPr>
              <a:t>1.Шумовое загрязнение – очень серьезная проблема.</a:t>
            </a:r>
            <a:r>
              <a:rPr lang="ru-RU" sz="2000" i="1" dirty="0">
                <a:solidFill>
                  <a:schemeClr val="folHlink"/>
                </a:solidFill>
                <a:latin typeface="Times New Roman" pitchFamily="18" charset="0"/>
                <a:cs typeface="+mn-cs"/>
              </a:rPr>
              <a:t> </a:t>
            </a:r>
          </a:p>
          <a:p>
            <a:pPr>
              <a:defRPr/>
            </a:pPr>
            <a:r>
              <a:rPr lang="ru-RU" sz="2000" i="1" dirty="0">
                <a:solidFill>
                  <a:schemeClr val="bg1"/>
                </a:solidFill>
                <a:latin typeface="Times New Roman" pitchFamily="18" charset="0"/>
                <a:cs typeface="+mn-cs"/>
              </a:rPr>
              <a:t>2.Шум оказывает разрушительное воздействие на весь организм человека. 3.Решение проблемы шумового загрязнения требует всеобщего участия.</a:t>
            </a:r>
          </a:p>
          <a:p>
            <a:pPr>
              <a:defRPr/>
            </a:pPr>
            <a:endParaRPr lang="ru-RU" sz="2800" b="1" i="1" dirty="0">
              <a:solidFill>
                <a:schemeClr val="bg1"/>
              </a:solidFill>
              <a:latin typeface="Times New Roman" pitchFamily="18" charset="0"/>
              <a:cs typeface="+mn-cs"/>
            </a:endParaRPr>
          </a:p>
          <a:p>
            <a:pPr>
              <a:defRPr/>
            </a:pPr>
            <a:endParaRPr lang="ru-RU" sz="2800" b="1" i="1" dirty="0">
              <a:solidFill>
                <a:schemeClr val="bg1"/>
              </a:solidFill>
              <a:latin typeface="Times New Roman" pitchFamily="18" charset="0"/>
              <a:cs typeface="+mn-cs"/>
            </a:endParaRPr>
          </a:p>
          <a:p>
            <a:pPr>
              <a:defRPr/>
            </a:pP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</p:txBody>
      </p:sp>
      <p:pic>
        <p:nvPicPr>
          <p:cNvPr id="16387" name="Picture 2" descr="C:\Users\User\Desktop\DSC0243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2565400"/>
            <a:ext cx="2862262" cy="29114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6388" name="Содержимое 3" descr="http://www.universalstar.gr/files/images/prigorod_stokgolm.preview.jpg"/>
          <p:cNvPicPr>
            <a:picLocks/>
          </p:cNvPicPr>
          <p:nvPr/>
        </p:nvPicPr>
        <p:blipFill>
          <a:blip r:embed="rId4"/>
          <a:srcRect b="9024"/>
          <a:stretch>
            <a:fillRect/>
          </a:stretch>
        </p:blipFill>
        <p:spPr bwMode="auto">
          <a:xfrm>
            <a:off x="395288" y="1916113"/>
            <a:ext cx="2232025" cy="1439862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sp>
        <p:nvSpPr>
          <p:cNvPr id="16389" name="Прямоугольник 9"/>
          <p:cNvSpPr>
            <a:spLocks noChangeArrowheads="1"/>
          </p:cNvSpPr>
          <p:nvPr/>
        </p:nvSpPr>
        <p:spPr bwMode="auto">
          <a:xfrm>
            <a:off x="179388" y="3429000"/>
            <a:ext cx="2592387" cy="2092325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38150" indent="-319088" eaLnBrk="0" hangingPunct="0">
              <a:buClr>
                <a:schemeClr val="accent1"/>
              </a:buClr>
              <a:buSzPct val="80000"/>
            </a:pPr>
            <a:r>
              <a:rPr lang="ru-RU" b="1">
                <a:solidFill>
                  <a:srgbClr val="002060"/>
                </a:solidFill>
                <a:latin typeface="Times New Roman" pitchFamily="18" charset="0"/>
              </a:rPr>
              <a:t>Спокойный пригород</a:t>
            </a:r>
          </a:p>
          <a:p>
            <a:pPr marL="438150" indent="-319088" algn="ctr" eaLnBrk="0" hangingPunct="0">
              <a:buClr>
                <a:schemeClr val="accent1"/>
              </a:buClr>
              <a:buSzPct val="80000"/>
            </a:pPr>
            <a:r>
              <a:rPr lang="ru-RU" b="1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2800" b="1">
                <a:solidFill>
                  <a:srgbClr val="002060"/>
                </a:solidFill>
                <a:latin typeface="Times New Roman" pitchFamily="18" charset="0"/>
              </a:rPr>
              <a:t>(50 дБ)</a:t>
            </a:r>
          </a:p>
          <a:p>
            <a:pPr marL="438150" indent="-319088" algn="ctr" eaLnBrk="0" hangingPunct="0">
              <a:buClr>
                <a:schemeClr val="accent1"/>
              </a:buClr>
              <a:buSzPct val="80000"/>
            </a:pPr>
            <a:r>
              <a:rPr lang="ru-RU" sz="2800" i="1" u="sng">
                <a:solidFill>
                  <a:schemeClr val="bg1"/>
                </a:solidFill>
                <a:latin typeface="Times New Roman" pitchFamily="18" charset="0"/>
              </a:rPr>
              <a:t>Слабое воздействие на слух</a:t>
            </a:r>
            <a:endParaRPr lang="ru-RU" sz="2800">
              <a:solidFill>
                <a:schemeClr val="bg1"/>
              </a:solidFill>
            </a:endParaRPr>
          </a:p>
        </p:txBody>
      </p:sp>
      <p:pic>
        <p:nvPicPr>
          <p:cNvPr id="16390" name="Содержимое 3" descr="http://oboik.ru/uploads/sred/big/oboik.ru_201111091834426864.jpg"/>
          <p:cNvPicPr>
            <a:picLocks noGrp="1"/>
          </p:cNvPicPr>
          <p:nvPr>
            <p:ph sz="quarter" idx="4294967295"/>
          </p:nvPr>
        </p:nvPicPr>
        <p:blipFill>
          <a:blip r:embed="rId5" cstate="print"/>
          <a:srcRect r="9654" b="3648"/>
          <a:stretch>
            <a:fillRect/>
          </a:stretch>
        </p:blipFill>
        <p:spPr>
          <a:xfrm>
            <a:off x="6227763" y="1916113"/>
            <a:ext cx="2376487" cy="1517650"/>
          </a:xfrm>
          <a:ln>
            <a:solidFill>
              <a:srgbClr val="000099"/>
            </a:solidFill>
          </a:ln>
        </p:spPr>
      </p:pic>
      <p:sp>
        <p:nvSpPr>
          <p:cNvPr id="16391" name="Прямоугольник 11"/>
          <p:cNvSpPr>
            <a:spLocks noChangeArrowheads="1"/>
          </p:cNvSpPr>
          <p:nvPr/>
        </p:nvSpPr>
        <p:spPr bwMode="auto">
          <a:xfrm>
            <a:off x="6011863" y="3500438"/>
            <a:ext cx="2844800" cy="1920875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 2" pitchFamily="18" charset="2"/>
              <a:buNone/>
            </a:pPr>
            <a:r>
              <a:rPr lang="ru-RU" b="1">
                <a:solidFill>
                  <a:srgbClr val="000099"/>
                </a:solidFill>
                <a:latin typeface="Times New Roman" pitchFamily="18" charset="0"/>
              </a:rPr>
              <a:t>Оживлённая городская улица</a:t>
            </a:r>
          </a:p>
          <a:p>
            <a:pPr algn="ctr">
              <a:lnSpc>
                <a:spcPct val="90000"/>
              </a:lnSpc>
              <a:buFont typeface="Wingdings 2" pitchFamily="18" charset="2"/>
              <a:buNone/>
            </a:pPr>
            <a:r>
              <a:rPr lang="ru-RU" b="1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sz="2800" b="1">
                <a:solidFill>
                  <a:srgbClr val="000099"/>
                </a:solidFill>
                <a:latin typeface="Times New Roman" pitchFamily="18" charset="0"/>
              </a:rPr>
              <a:t>(90 дБ)</a:t>
            </a:r>
          </a:p>
          <a:p>
            <a:pPr algn="ctr">
              <a:lnSpc>
                <a:spcPct val="90000"/>
              </a:lnSpc>
              <a:buFont typeface="Wingdings 2" pitchFamily="18" charset="2"/>
              <a:buNone/>
            </a:pPr>
            <a:r>
              <a:rPr lang="ru-RU" sz="3200" i="1" u="sng">
                <a:solidFill>
                  <a:schemeClr val="bg1"/>
                </a:solidFill>
                <a:latin typeface="Times New Roman" pitchFamily="18" charset="0"/>
              </a:rPr>
              <a:t>Угроза для слуха</a:t>
            </a:r>
            <a:endParaRPr lang="ru-RU" sz="4000" i="1" u="sng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47664" y="5445224"/>
            <a:ext cx="6048672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kern="10" dirty="0">
                <a:ln w="9525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 на природу!</a:t>
            </a:r>
            <a:endParaRPr lang="ru-RU" sz="4000" kern="10" dirty="0">
              <a:ln w="9525">
                <a:solidFill>
                  <a:srgbClr val="FFCC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одульная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Модульная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1960</TotalTime>
  <Words>397</Words>
  <Application>Microsoft Office PowerPoint</Application>
  <PresentationFormat>Экран (4:3)</PresentationFormat>
  <Paragraphs>82</Paragraphs>
  <Slides>10</Slides>
  <Notes>8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Corbel</vt:lpstr>
      <vt:lpstr>Wingdings 2</vt:lpstr>
      <vt:lpstr>Wingdings</vt:lpstr>
      <vt:lpstr>Wingdings 3</vt:lpstr>
      <vt:lpstr>Calibri</vt:lpstr>
      <vt:lpstr>Times New Roman</vt:lpstr>
      <vt:lpstr>Модульная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124</cp:revision>
  <dcterms:created xsi:type="dcterms:W3CDTF">2013-04-12T10:19:51Z</dcterms:created>
  <dcterms:modified xsi:type="dcterms:W3CDTF">2015-08-28T07:16:00Z</dcterms:modified>
</cp:coreProperties>
</file>