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2"/>
  </p:notesMasterIdLst>
  <p:handoutMasterIdLst>
    <p:handoutMasterId r:id="rId83"/>
  </p:handoutMasterIdLst>
  <p:sldIdLst>
    <p:sldId id="293" r:id="rId2"/>
    <p:sldId id="294" r:id="rId3"/>
    <p:sldId id="339" r:id="rId4"/>
    <p:sldId id="340" r:id="rId5"/>
    <p:sldId id="463" r:id="rId6"/>
    <p:sldId id="454" r:id="rId7"/>
    <p:sldId id="479" r:id="rId8"/>
    <p:sldId id="480" r:id="rId9"/>
    <p:sldId id="481" r:id="rId10"/>
    <p:sldId id="478" r:id="rId11"/>
    <p:sldId id="348" r:id="rId12"/>
    <p:sldId id="469" r:id="rId13"/>
    <p:sldId id="467" r:id="rId14"/>
    <p:sldId id="470" r:id="rId15"/>
    <p:sldId id="344" r:id="rId16"/>
    <p:sldId id="347" r:id="rId17"/>
    <p:sldId id="450" r:id="rId18"/>
    <p:sldId id="346" r:id="rId19"/>
    <p:sldId id="338" r:id="rId20"/>
    <p:sldId id="350" r:id="rId21"/>
    <p:sldId id="501" r:id="rId22"/>
    <p:sldId id="502" r:id="rId23"/>
    <p:sldId id="457" r:id="rId24"/>
    <p:sldId id="352" r:id="rId25"/>
    <p:sldId id="368" r:id="rId26"/>
    <p:sldId id="451" r:id="rId27"/>
    <p:sldId id="337" r:id="rId28"/>
    <p:sldId id="455" r:id="rId29"/>
    <p:sldId id="460" r:id="rId30"/>
    <p:sldId id="459" r:id="rId31"/>
    <p:sldId id="461" r:id="rId32"/>
    <p:sldId id="336" r:id="rId33"/>
    <p:sldId id="357" r:id="rId34"/>
    <p:sldId id="358" r:id="rId35"/>
    <p:sldId id="499" r:id="rId36"/>
    <p:sldId id="472" r:id="rId37"/>
    <p:sldId id="500" r:id="rId38"/>
    <p:sldId id="361" r:id="rId39"/>
    <p:sldId id="362" r:id="rId40"/>
    <p:sldId id="363" r:id="rId41"/>
    <p:sldId id="508" r:id="rId42"/>
    <p:sldId id="520" r:id="rId43"/>
    <p:sldId id="509" r:id="rId44"/>
    <p:sldId id="483" r:id="rId45"/>
    <p:sldId id="515" r:id="rId46"/>
    <p:sldId id="516" r:id="rId47"/>
    <p:sldId id="523" r:id="rId48"/>
    <p:sldId id="326" r:id="rId49"/>
    <p:sldId id="375" r:id="rId50"/>
    <p:sldId id="513" r:id="rId51"/>
    <p:sldId id="514" r:id="rId52"/>
    <p:sldId id="376" r:id="rId53"/>
    <p:sldId id="487" r:id="rId54"/>
    <p:sldId id="486" r:id="rId55"/>
    <p:sldId id="519" r:id="rId56"/>
    <p:sldId id="493" r:id="rId57"/>
    <p:sldId id="492" r:id="rId58"/>
    <p:sldId id="494" r:id="rId59"/>
    <p:sldId id="495" r:id="rId60"/>
    <p:sldId id="496" r:id="rId61"/>
    <p:sldId id="330" r:id="rId62"/>
    <p:sldId id="331" r:id="rId63"/>
    <p:sldId id="517" r:id="rId64"/>
    <p:sldId id="518" r:id="rId65"/>
    <p:sldId id="498" r:id="rId66"/>
    <p:sldId id="488" r:id="rId67"/>
    <p:sldId id="489" r:id="rId68"/>
    <p:sldId id="490" r:id="rId69"/>
    <p:sldId id="327" r:id="rId70"/>
    <p:sldId id="364" r:id="rId71"/>
    <p:sldId id="365" r:id="rId72"/>
    <p:sldId id="503" r:id="rId73"/>
    <p:sldId id="524" r:id="rId74"/>
    <p:sldId id="475" r:id="rId75"/>
    <p:sldId id="332" r:id="rId76"/>
    <p:sldId id="474" r:id="rId77"/>
    <p:sldId id="374" r:id="rId78"/>
    <p:sldId id="373" r:id="rId79"/>
    <p:sldId id="372" r:id="rId80"/>
    <p:sldId id="370" r:id="rId81"/>
  </p:sldIdLst>
  <p:sldSz cx="9144000" cy="6858000" type="screen4x3"/>
  <p:notesSz cx="68834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ton" initials="aм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FFFFCC"/>
    <a:srgbClr val="FF0000"/>
    <a:srgbClr val="0033CC"/>
    <a:srgbClr val="B0AF7C"/>
    <a:srgbClr val="B7B687"/>
    <a:srgbClr val="BFBE94"/>
    <a:srgbClr val="97FFDC"/>
    <a:srgbClr val="008A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8" autoAdjust="0"/>
    <p:restoredTop sz="86192" autoAdjust="0"/>
  </p:normalViewPr>
  <p:slideViewPr>
    <p:cSldViewPr>
      <p:cViewPr>
        <p:scale>
          <a:sx n="66" d="100"/>
          <a:sy n="66" d="100"/>
        </p:scale>
        <p:origin x="-2082" y="-300"/>
      </p:cViewPr>
      <p:guideLst>
        <p:guide orient="horz" pos="864"/>
        <p:guide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12"/>
    </p:cViewPr>
  </p:sorterViewPr>
  <p:notesViewPr>
    <p:cSldViewPr>
      <p:cViewPr varScale="1">
        <p:scale>
          <a:sx n="65" d="100"/>
          <a:sy n="65" d="100"/>
        </p:scale>
        <p:origin x="-2304" y="-96"/>
      </p:cViewPr>
      <p:guideLst>
        <p:guide orient="horz" pos="3120"/>
        <p:guide pos="216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11-30T16:59:18.132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t" anchorCtr="0" compatLnSpc="1">
            <a:prstTxWarp prst="textNoShape">
              <a:avLst/>
            </a:prstTxWarp>
          </a:bodyPr>
          <a:lstStyle>
            <a:lvl1pPr defTabSz="958850">
              <a:defRPr sz="1300"/>
            </a:lvl1pPr>
          </a:lstStyle>
          <a:p>
            <a:endParaRPr lang="sv-SE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29829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t" anchorCtr="0" compatLnSpc="1">
            <a:prstTxWarp prst="textNoShape">
              <a:avLst/>
            </a:prstTxWarp>
          </a:bodyPr>
          <a:lstStyle>
            <a:lvl1pPr algn="r" defTabSz="958850">
              <a:defRPr sz="1300"/>
            </a:lvl1pPr>
          </a:lstStyle>
          <a:p>
            <a:endParaRPr lang="sv-SE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9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b" anchorCtr="0" compatLnSpc="1">
            <a:prstTxWarp prst="textNoShape">
              <a:avLst/>
            </a:prstTxWarp>
          </a:bodyPr>
          <a:lstStyle>
            <a:lvl1pPr defTabSz="958850">
              <a:defRPr sz="1300"/>
            </a:lvl1pPr>
          </a:lstStyle>
          <a:p>
            <a:endParaRPr lang="sv-SE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9410700"/>
            <a:ext cx="29829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/>
            </a:lvl1pPr>
          </a:lstStyle>
          <a:p>
            <a:fld id="{DE414DCF-3E3F-4C8B-AD5D-6BACC9C36AF8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t" anchorCtr="0" compatLnSpc="1">
            <a:prstTxWarp prst="textNoShape">
              <a:avLst/>
            </a:prstTxWarp>
          </a:bodyPr>
          <a:lstStyle>
            <a:lvl1pPr defTabSz="958850">
              <a:defRPr sz="1300"/>
            </a:lvl1pPr>
          </a:lstStyle>
          <a:p>
            <a:endParaRPr lang="en-GB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29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t" anchorCtr="0" compatLnSpc="1">
            <a:prstTxWarp prst="textNoShape">
              <a:avLst/>
            </a:prstTxWarp>
          </a:bodyPr>
          <a:lstStyle>
            <a:lvl1pPr algn="r" defTabSz="958850">
              <a:defRPr sz="1300"/>
            </a:lvl1pPr>
          </a:lstStyle>
          <a:p>
            <a:endParaRPr lang="en-GB"/>
          </a:p>
        </p:txBody>
      </p:sp>
      <p:sp>
        <p:nvSpPr>
          <p:cNvPr id="4198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6520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705350"/>
            <a:ext cx="504825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här för att ändra format på bakgrundstexten</a:t>
            </a:r>
          </a:p>
          <a:p>
            <a:pPr lvl="1"/>
            <a:r>
              <a:rPr lang="en-GB" smtClean="0"/>
              <a:t>Nivå två</a:t>
            </a:r>
          </a:p>
          <a:p>
            <a:pPr lvl="2"/>
            <a:r>
              <a:rPr lang="en-GB" smtClean="0"/>
              <a:t>Nivå tre</a:t>
            </a:r>
          </a:p>
          <a:p>
            <a:pPr lvl="3"/>
            <a:r>
              <a:rPr lang="en-GB" smtClean="0"/>
              <a:t>Nivå fyra</a:t>
            </a:r>
          </a:p>
          <a:p>
            <a:pPr lvl="4"/>
            <a:r>
              <a:rPr lang="en-GB" smtClean="0"/>
              <a:t>Nivå fem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9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b" anchorCtr="0" compatLnSpc="1">
            <a:prstTxWarp prst="textNoShape">
              <a:avLst/>
            </a:prstTxWarp>
          </a:bodyPr>
          <a:lstStyle>
            <a:lvl1pPr defTabSz="958850">
              <a:defRPr sz="1300"/>
            </a:lvl1pPr>
          </a:lstStyle>
          <a:p>
            <a:endParaRPr lang="en-GB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9410700"/>
            <a:ext cx="29829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25" tIns="47962" rIns="95925" bIns="47962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/>
            </a:lvl1pPr>
          </a:lstStyle>
          <a:p>
            <a:fld id="{6AF71A5F-56BD-42EF-96EA-9C043C721CA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DB9FC0-3C4D-4772-95AC-8F535D01F9E5}" type="slidenum">
              <a:rPr lang="en-GB"/>
              <a:pPr/>
              <a:t>1</a:t>
            </a:fld>
            <a:endParaRPr lang="en-GB"/>
          </a:p>
        </p:txBody>
      </p:sp>
      <p:sp>
        <p:nvSpPr>
          <p:cNvPr id="829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z="80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017A0C-7B77-4216-BEC2-285D68E63DA2}" type="slidenum">
              <a:rPr lang="en-GB"/>
              <a:pPr/>
              <a:t>2</a:t>
            </a:fld>
            <a:endParaRPr lang="en-GB"/>
          </a:p>
        </p:txBody>
      </p:sp>
      <p:sp>
        <p:nvSpPr>
          <p:cNvPr id="819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/>
              <a:t>Среди активистов "зеленых" движений царит довольно опасная убежденность в том, что их благородные цели оправдывают любые средства, особенно в борьбе с ядерной энергетикой </a:t>
            </a:r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08A47B-6C92-4F28-8138-79352A60B404}" type="slidenum">
              <a:rPr lang="en-GB"/>
              <a:pPr/>
              <a:t>4</a:t>
            </a:fld>
            <a:endParaRPr lang="en-GB"/>
          </a:p>
        </p:txBody>
      </p:sp>
      <p:sp>
        <p:nvSpPr>
          <p:cNvPr id="339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Угли Кузбасса имеют, как правило, небольшие концентрации урана «при относительно высоких концентрациях тория». Вместе с тем на отдельных предприятиях Кемеровской области, например на Итатском угольном разрезе, содержание естественных радионуклидов в значительной части добываемых углей достигает 1000 Бк/кг и более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E3EE1-B708-4D76-8DF8-4DD244FAC511}" type="slidenum">
              <a:rPr lang="en-GB"/>
              <a:pPr/>
              <a:t>8</a:t>
            </a:fld>
            <a:endParaRPr lang="en-GB"/>
          </a:p>
        </p:txBody>
      </p:sp>
      <p:sp>
        <p:nvSpPr>
          <p:cNvPr id="3860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Если говорить о радиации как источнике производственного травматизма и смертности , связанных с острыми лучевыми поражениями, то и здесь , вопреки широко распространенному заблуждению , картина гораздо благополучнее , чем в любой крупномасштабной отрасли промышленности. По данным Института биофизики в течении 1950-1992 годов зарегистрировано 132 случая нештатных радиационных ситуаций , в которые было вовлечено 875 человек, 419 - с диагнозом лучевая болезнь и местное лучевое поражение . Из них умерли 65 человек. От прочих несчастных случаев в быту и на производстве , не говоря о транспортных авариях , за тот же период погибли миллионы людей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686B27-D6E1-4544-9B0A-410442FB2157}" type="slidenum">
              <a:rPr lang="en-GB"/>
              <a:pPr/>
              <a:t>11</a:t>
            </a:fld>
            <a:endParaRPr lang="en-GB"/>
          </a:p>
        </p:txBody>
      </p:sp>
      <p:sp>
        <p:nvSpPr>
          <p:cNvPr id="3491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ТЭС мощностью 1 ГВт потребляет в год 1500 эшелонов угля (для сравнения: АЭС такой мощности только несколько вагонов ядерного топлива).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E7EC8A-0245-47C8-AECE-D010F20D7414}" type="slidenum">
              <a:rPr lang="en-GB"/>
              <a:pPr/>
              <a:t>13</a:t>
            </a:fld>
            <a:endParaRPr lang="en-GB"/>
          </a:p>
        </p:txBody>
      </p:sp>
      <p:sp>
        <p:nvSpPr>
          <p:cNvPr id="3706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/>
              <a:t>Фотосинтез</a:t>
            </a:r>
            <a:r>
              <a:rPr lang="ru-RU"/>
              <a:t> - процесс образования органических веществ, который совершается в клетках зеленых растений на свету при участии углекислого газа и воды; сопровождается выделением кислорода и поглощением энергии солнца, накапливающейся в виде энергии химических связей. </a:t>
            </a:r>
          </a:p>
          <a:p>
            <a:r>
              <a:rPr lang="ru-RU" b="1"/>
              <a:t>Фотосинтез - превращение зелеными растениями и фотосинтезирующими микроорганизмами лучистой энергии Солнца в энергию химических связей органических веществ. Фотосинтез происходит с участием поглощающих свет пигментов, прежде всего хлорофилла. Фотосинтез обеспечивает все земные организмы химической энергией. </a:t>
            </a:r>
          </a:p>
          <a:p>
            <a:r>
              <a:rPr lang="ru-RU" b="1"/>
              <a:t>Хлорофилл</a:t>
            </a:r>
            <a:r>
              <a:rPr lang="ru-RU"/>
              <a:t> - зеленый пигмент растений, содержащийся в хлоропластах. В процессе фотосинтеза </a:t>
            </a:r>
            <a:r>
              <a:rPr lang="ru-RU" b="1"/>
              <a:t>хлорофилл</a:t>
            </a:r>
            <a:r>
              <a:rPr lang="ru-RU"/>
              <a:t> поглощает световую энергию и превращает ее в энергию химических связей органических соединений…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6430C5-FD6C-4F9E-B4D8-1429EAEFA71E}" type="slidenum">
              <a:rPr lang="en-GB"/>
              <a:pPr/>
              <a:t>14</a:t>
            </a:fld>
            <a:endParaRPr lang="en-GB"/>
          </a:p>
        </p:txBody>
      </p:sp>
      <p:sp>
        <p:nvSpPr>
          <p:cNvPr id="3696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 оценкам, как отмечалось, в результате фотосинтеза в атмосферу Земли в наше время ежегодно поступает до 140 млрд. тонн свободного кислорода. Кислород потребляется при дыхании животным миром, и лишь часть его расходуется на непосредственное окисление органических и минеральных веществ.</a:t>
            </a:r>
          </a:p>
          <a:p>
            <a:r>
              <a:rPr lang="ru-RU"/>
              <a:t>При увеличении добычи и сжигания органического топлива до 20 млрд. тонн условного топлива (т у.т.) в год промышленное потребление кислорода из атмосферы составит примерно 50 млрд. тонн и в совокупности с естественным потреблением превысит нижнюю границу оценки его воспроизводства в природе. Во многих промышленно развитых странах эта граница уже пройдена (см. рис. 1). Поскольку рассматриваемые изменения произойдут в короткий эволюционный период, велика вероятность выхода человечества и всей сегодняшней биосферы за границы возможностей гомеостаза, т. е. саморегуляции.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7BB0E8-03C5-439D-8C33-41C249E00BCB}" type="slidenum">
              <a:rPr lang="en-GB"/>
              <a:pPr/>
              <a:t>18</a:t>
            </a:fld>
            <a:endParaRPr lang="en-GB"/>
          </a:p>
        </p:txBody>
      </p:sp>
      <p:sp>
        <p:nvSpPr>
          <p:cNvPr id="2160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химических производствах России , особенно в нефтеперерабатывающей и целлюлозно-бумажной промышленности , нередки случаи , когда загрязнение атмосферы вредными веществами систематически превышает ПДК в десятки раз, но реакция на общенациональном уровне практически отсутствует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DEC8B4-DC8D-409F-A0AF-4B10E04AC351}" type="slidenum">
              <a:rPr lang="en-GB"/>
              <a:pPr/>
              <a:t>20</a:t>
            </a:fld>
            <a:endParaRPr lang="en-GB"/>
          </a:p>
        </p:txBody>
      </p:sp>
      <p:sp>
        <p:nvSpPr>
          <p:cNvPr id="3840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особенно в нефтеперерабатывающей и целлюлозно-бумажной промышленности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DAB894-3DC3-4722-BF29-9DF19A70FFCB}" type="slidenum">
              <a:rPr lang="en-GB"/>
              <a:pPr/>
              <a:t>24</a:t>
            </a:fld>
            <a:endParaRPr lang="en-GB"/>
          </a:p>
        </p:txBody>
      </p:sp>
      <p:sp>
        <p:nvSpPr>
          <p:cNvPr id="334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Экологические преимущества АЭС имеют место при их нормальной работе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9CD79A-7BD4-47CF-9B7D-D36962322F1B}" type="slidenum">
              <a:rPr lang="en-GB"/>
              <a:pPr/>
              <a:t>32</a:t>
            </a:fld>
            <a:endParaRPr lang="en-GB"/>
          </a:p>
        </p:txBody>
      </p:sp>
      <p:sp>
        <p:nvSpPr>
          <p:cNvPr id="3573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 точки зрения сбросов АЭС является экологически чистым производством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5C16EF-BEA7-4DAC-841D-04ACE9C8F823}" type="slidenum">
              <a:rPr lang="en-GB"/>
              <a:pPr/>
              <a:t>43</a:t>
            </a:fld>
            <a:endParaRPr lang="en-GB"/>
          </a:p>
        </p:txBody>
      </p:sp>
      <p:sp>
        <p:nvSpPr>
          <p:cNvPr id="446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Нефть -- источник </a:t>
            </a:r>
            <a:r>
              <a:rPr lang="ru-RU" b="1"/>
              <a:t>энергии</a:t>
            </a:r>
            <a:r>
              <a:rPr lang="ru-RU"/>
              <a:t> и сырья     Долгое время нефть не находила применения  как  топливо  и сырье.  Только  в  начале ХIХ века из "земляного масла", как ее тогда  называли,  стали  выделять  очищенные  продукты.  Прежде всего,  научились  получать  керосин  и  бензин.  Керосин наше применение сразу с появлением керосиновой лампы. Судьба бензина оказалась более  сложной.  На  протяжении  почти  ста  лет  эта легковоспламеняющаяся жидкость была одним из опаснейших отходов нефти.     Бензина  с  каждым  годом становилось все больше и от него все  труднее  было  избавляться.   К   началу   ХХ   века   вес уничтожаемого  бензина  исчислялся  сотнями  тысяч  тонн в год. Объявлялись конкурсы -- кто найдет  лучший  способ  уничтожения отходов.  Только  изобретение  двигателя  внутреннего  сгорания открыло реальную область применения бензина.     Нефть содержит до 50% мазута,  который  также  не  находил применения.  В  настоящее  время из него изготавливают смазки и сжигают в специально разработанных топках котлов.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BFCED3-DD8F-4BD7-8CB5-1A7824A88D2E}" type="slidenum">
              <a:rPr lang="en-GB"/>
              <a:pPr/>
              <a:t>52</a:t>
            </a:fld>
            <a:endParaRPr lang="en-GB"/>
          </a:p>
        </p:txBody>
      </p:sp>
      <p:sp>
        <p:nvSpPr>
          <p:cNvPr id="2211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Стоимость переработки 1 т ОЯТ на предприятиях Велико­британии и Франции составляет 2-3 млн долларов, что значи­тельно дороже расходов на его хранение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8DFAC-5F61-4E21-9D54-CE0CBA0E5A24}" type="slidenum">
              <a:rPr lang="en-GB"/>
              <a:pPr/>
              <a:t>63</a:t>
            </a:fld>
            <a:endParaRPr lang="en-GB"/>
          </a:p>
        </p:txBody>
      </p:sp>
      <p:sp>
        <p:nvSpPr>
          <p:cNvPr id="436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z="80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603674-7521-46B4-8F83-EB475664BE19}" type="slidenum">
              <a:rPr lang="en-GB"/>
              <a:pPr/>
              <a:t>67</a:t>
            </a:fld>
            <a:endParaRPr lang="en-GB"/>
          </a:p>
        </p:txBody>
      </p:sp>
      <p:sp>
        <p:nvSpPr>
          <p:cNvPr id="440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r>
              <a:rPr lang="ru-RU"/>
              <a:t>в рамках имеющегося топливного цикла (оксидное топливо и PUREX-пpoцесс для переработки облученного топлива) замкнуть топливный цикл по младшим актинидам невозможно</a:t>
            </a:r>
          </a:p>
          <a:p>
            <a:pPr>
              <a:buClr>
                <a:schemeClr val="accent2"/>
              </a:buClr>
            </a:pPr>
            <a:r>
              <a:rPr lang="ru-RU"/>
              <a:t>Поэтому сейчас для "сжигания" актинидов, а именно "излишков" Р</a:t>
            </a:r>
            <a:r>
              <a:rPr lang="en-US"/>
              <a:t>u</a:t>
            </a:r>
            <a:r>
              <a:rPr lang="ru-RU"/>
              <a:t> и младших актинидов предлагаются различные специальные реакторы-выжигатели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99F1F1-550C-43B9-986C-97778B34A2E8}" type="slidenum">
              <a:rPr lang="en-GB"/>
              <a:pPr/>
              <a:t>80</a:t>
            </a:fld>
            <a:endParaRPr lang="en-GB"/>
          </a:p>
        </p:txBody>
      </p:sp>
      <p:sp>
        <p:nvSpPr>
          <p:cNvPr id="195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Цена спот - </a:t>
            </a:r>
            <a:r>
              <a:rPr lang="ru-RU" b="1"/>
              <a:t>цена</a:t>
            </a:r>
            <a:r>
              <a:rPr lang="ru-RU"/>
              <a:t>, по которой товар продается с немедленной оплатой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5D257-6EB0-4404-B85D-ADABCE96A55A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69821-7744-4F78-B898-B7F1A27E22A3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3DB03-5988-48FB-9C93-7A41C0A5AE62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6148F-0A4C-4159-B856-E5992BAAFF1A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FCEEEC-E11C-46C1-AD9B-EAE0C40C4FED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FE541-C1F1-4FDD-92C1-6D366FFC003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575F03-C556-4D7B-97A3-D27A41DEF77D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663C1A-AEA1-44EB-889F-1B341DAD5808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C44B8-C8D1-421C-B26D-3D358CA9411C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A5A01-7F40-47A1-AD79-39537CFCC31E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9446F-0C12-49CA-AF7A-50D6ABB39283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125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BD43C8A-1265-4D77-AD7B-245DC1BF66FB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88125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379C97-8FCE-4A12-9A04-63D1F09C1ECD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800" b="1">
                <a:latin typeface="+mn-lt"/>
              </a:defRPr>
            </a:lvl1pPr>
          </a:lstStyle>
          <a:p>
            <a:fld id="{8F258B82-E361-46F3-9409-D1211C1A1211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3124200" y="5876925"/>
            <a:ext cx="6019800" cy="0"/>
          </a:xfrm>
          <a:prstGeom prst="line">
            <a:avLst/>
          </a:prstGeom>
          <a:noFill/>
          <a:ln w="12700">
            <a:solidFill>
              <a:srgbClr val="CD2613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1676400" y="6092825"/>
            <a:ext cx="7467600" cy="0"/>
          </a:xfrm>
          <a:prstGeom prst="line">
            <a:avLst/>
          </a:prstGeom>
          <a:noFill/>
          <a:ln w="12700">
            <a:solidFill>
              <a:srgbClr val="45CE28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304800" y="6308725"/>
            <a:ext cx="8839200" cy="0"/>
          </a:xfrm>
          <a:prstGeom prst="line">
            <a:avLst/>
          </a:prstGeom>
          <a:noFill/>
          <a:ln w="12700">
            <a:solidFill>
              <a:srgbClr val="1D00F3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34" name="Picture 10" descr="Logo-IYNC2006-Final-GIF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956550" y="260350"/>
            <a:ext cx="1371600" cy="1103313"/>
          </a:xfrm>
          <a:prstGeom prst="rect">
            <a:avLst/>
          </a:prstGeom>
          <a:noFill/>
        </p:spPr>
      </p:pic>
      <p:sp>
        <p:nvSpPr>
          <p:cNvPr id="1042" name="Line 18"/>
          <p:cNvSpPr>
            <a:spLocks noChangeShapeType="1"/>
          </p:cNvSpPr>
          <p:nvPr userDrawn="1"/>
        </p:nvSpPr>
        <p:spPr bwMode="auto">
          <a:xfrm>
            <a:off x="0" y="1524000"/>
            <a:ext cx="6781800" cy="0"/>
          </a:xfrm>
          <a:prstGeom prst="line">
            <a:avLst/>
          </a:prstGeom>
          <a:noFill/>
          <a:ln w="12700">
            <a:solidFill>
              <a:srgbClr val="1D00F3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6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&#1052;&#1040;&#1051;&#1067;&#1064;&#1045;~1\&#1042;&#1054;&#1055;&#1056;&#1054;&#1057;~1\film05.avi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193B5-1166-4A1F-89C5-8A2C2E114C25}" type="slidenum">
              <a:rPr lang="sv-SE"/>
              <a:pPr/>
              <a:t>1</a:t>
            </a:fld>
            <a:endParaRPr lang="sv-SE"/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-457200" y="0"/>
            <a:ext cx="9753600" cy="7086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title"/>
          </p:nvPr>
        </p:nvSpPr>
        <p:spPr>
          <a:xfrm>
            <a:off x="539750" y="3933825"/>
            <a:ext cx="7772400" cy="2374900"/>
          </a:xfrm>
        </p:spPr>
        <p:txBody>
          <a:bodyPr/>
          <a:lstStyle/>
          <a:p>
            <a:r>
              <a:rPr lang="ru-RU"/>
              <a:t>ЭКОЛОГИЧЕСКИЕ ПРОБЛЕМЫ ЭКСПЛУАТАЦИИ АЭС</a:t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2000" i="1"/>
              <a:t>Антонова А.М., доцент</a:t>
            </a:r>
            <a:r>
              <a:rPr lang="ru-RU" sz="2000" b="0" i="1"/>
              <a:t/>
            </a:r>
            <a:br>
              <a:rPr lang="ru-RU" sz="2000" b="0" i="1"/>
            </a:br>
            <a:r>
              <a:rPr lang="ru-RU" sz="2000" i="1"/>
              <a:t>Томский политехнический университет</a:t>
            </a:r>
            <a:r>
              <a:rPr lang="ru-RU" sz="2000" b="0" i="1"/>
              <a:t/>
            </a:r>
            <a:br>
              <a:rPr lang="ru-RU" sz="2000" b="0" i="1"/>
            </a:br>
            <a:r>
              <a:rPr lang="ru-RU" sz="2000" i="1"/>
              <a:t>кафедра Атомных и тепловых электростанций</a:t>
            </a:r>
            <a:r>
              <a:rPr lang="ru-RU" sz="1600" b="0" i="1"/>
              <a:t/>
            </a:r>
            <a:br>
              <a:rPr lang="ru-RU" sz="1600" b="0" i="1"/>
            </a:br>
            <a:endParaRPr lang="ru-RU" sz="1600" b="0" i="1"/>
          </a:p>
        </p:txBody>
      </p:sp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620713"/>
            <a:ext cx="3781425" cy="30956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8BDF-7DA5-4D11-A667-8B0271815A15}" type="slidenum">
              <a:rPr lang="sv-SE"/>
              <a:pPr/>
              <a:t>2</a:t>
            </a:fld>
            <a:endParaRPr lang="sv-SE"/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457200" y="17526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v-SE"/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179388" y="1773238"/>
            <a:ext cx="8534400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33CC"/>
                </a:solidFill>
                <a:latin typeface="Arial" charset="0"/>
              </a:rPr>
              <a:t>"У нас нет времени экспериментировать с призрачными источниками энергии, цивилизация в опасности, и нам нужно сейчас использовать ядерную энергию – единственный безопасный и доступный источник энергии, или страдать от боли, которую уже в скором времени нам причинит оскорбленная планета".</a:t>
            </a:r>
          </a:p>
          <a:p>
            <a:pPr>
              <a:spcBef>
                <a:spcPct val="50000"/>
              </a:spcBef>
            </a:pPr>
            <a:endParaRPr lang="sv-SE" sz="1600" b="1">
              <a:solidFill>
                <a:srgbClr val="0033CC"/>
              </a:solidFill>
              <a:latin typeface="Arial" charset="0"/>
            </a:endParaRPr>
          </a:p>
          <a:p>
            <a:pPr algn="r">
              <a:lnSpc>
                <a:spcPct val="10000"/>
              </a:lnSpc>
              <a:spcBef>
                <a:spcPct val="50000"/>
              </a:spcBef>
            </a:pPr>
            <a:r>
              <a:rPr lang="ru-RU" b="1">
                <a:latin typeface="Arial" charset="0"/>
              </a:rPr>
              <a:t>Профессор Джеймс Лавлок,</a:t>
            </a:r>
          </a:p>
          <a:p>
            <a:pPr algn="r">
              <a:lnSpc>
                <a:spcPct val="70000"/>
              </a:lnSpc>
              <a:spcBef>
                <a:spcPct val="50000"/>
              </a:spcBef>
            </a:pPr>
            <a:r>
              <a:rPr lang="ru-RU" b="1">
                <a:latin typeface="Arial" charset="0"/>
              </a:rPr>
              <a:t>основатель международного «зеленого» движения, 2004 г.</a:t>
            </a:r>
            <a:endParaRPr lang="sv-SE" b="1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9E15-40E1-485B-B113-9D8095E48A3D}" type="slidenum">
              <a:rPr lang="sv-SE"/>
              <a:pPr/>
              <a:t>3</a:t>
            </a:fld>
            <a:endParaRPr lang="sv-SE"/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200900" cy="803275"/>
          </a:xfrm>
        </p:spPr>
        <p:txBody>
          <a:bodyPr/>
          <a:lstStyle/>
          <a:p>
            <a:r>
              <a:rPr lang="ru-RU"/>
              <a:t>Экологические проблемы энергетики 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78813" cy="4114800"/>
          </a:xfrm>
        </p:spPr>
        <p:txBody>
          <a:bodyPr/>
          <a:lstStyle/>
          <a:p>
            <a:pPr>
              <a:buClr>
                <a:srgbClr val="CD2613"/>
              </a:buClr>
              <a:buFont typeface="Wingdings" pitchFamily="2" charset="2"/>
              <a:buBlip>
                <a:blip r:embed="rId2"/>
              </a:buBlip>
            </a:pPr>
            <a:r>
              <a:rPr lang="ru-RU"/>
              <a:t>не существует способов получения электроэнергии, не сопряженных с риском возможного вреда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2BB1-7356-4CB9-8785-10CA740CE007}" type="slidenum">
              <a:rPr lang="sv-SE"/>
              <a:pPr/>
              <a:t>4</a:t>
            </a:fld>
            <a:endParaRPr lang="sv-SE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7345363" cy="1287462"/>
          </a:xfrm>
        </p:spPr>
        <p:txBody>
          <a:bodyPr/>
          <a:lstStyle/>
          <a:p>
            <a:pPr algn="r">
              <a:lnSpc>
                <a:spcPct val="95000"/>
              </a:lnSpc>
            </a:pPr>
            <a:r>
              <a:rPr lang="ru-RU" sz="2000" i="1"/>
              <a:t>Какая электростанция характеризуется большим удельным выбросом </a:t>
            </a:r>
            <a:r>
              <a:rPr lang="ru-RU" sz="2000" i="1">
                <a:solidFill>
                  <a:srgbClr val="FF0000"/>
                </a:solidFill>
              </a:rPr>
              <a:t>радиоактивных веществ</a:t>
            </a:r>
            <a:r>
              <a:rPr lang="ru-RU" sz="2000" i="1"/>
              <a:t> в окружающую среду –</a:t>
            </a:r>
            <a:r>
              <a:rPr lang="ru-RU" sz="2000" i="1">
                <a:solidFill>
                  <a:srgbClr val="0033CC"/>
                </a:solidFill>
              </a:rPr>
              <a:t> атомная</a:t>
            </a:r>
            <a:r>
              <a:rPr lang="ru-RU" sz="2000" i="1"/>
              <a:t> или </a:t>
            </a:r>
            <a:r>
              <a:rPr lang="ru-RU" sz="2000" i="1">
                <a:solidFill>
                  <a:srgbClr val="0033CC"/>
                </a:solidFill>
              </a:rPr>
              <a:t>угольная</a:t>
            </a:r>
            <a:r>
              <a:rPr lang="ru-RU" sz="2000" i="1"/>
              <a:t>?»</a:t>
            </a:r>
            <a:r>
              <a:rPr lang="ru-RU" sz="2400"/>
              <a:t> 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34350" cy="4114800"/>
          </a:xfrm>
        </p:spPr>
        <p:txBody>
          <a:bodyPr/>
          <a:lstStyle/>
          <a:p>
            <a:pPr>
              <a:buClr>
                <a:srgbClr val="CD2613"/>
              </a:buClr>
              <a:buFont typeface="Wingdings" pitchFamily="2" charset="2"/>
              <a:buBlip>
                <a:blip r:embed="rId3"/>
              </a:buBlip>
            </a:pPr>
            <a:r>
              <a:rPr lang="ru-RU"/>
              <a:t>на единицу произведенной электроэнергии больший в 5–10 раз выброс радиоактивных веществ в окружающую среду дает угольная станция </a:t>
            </a:r>
            <a:endParaRPr lang="en-US"/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3"/>
              </a:buBlip>
            </a:pPr>
            <a:endParaRPr lang="en-US"/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3"/>
              </a:buBlip>
            </a:pPr>
            <a:r>
              <a:rPr lang="ru-RU"/>
              <a:t>В 1 т золы ТЭС содержится до 100 г радиоактивных веществ - </a:t>
            </a:r>
            <a:r>
              <a:rPr lang="ru-RU" b="1">
                <a:solidFill>
                  <a:srgbClr val="CD2613"/>
                </a:solidFill>
              </a:rPr>
              <a:t>торий</a:t>
            </a:r>
            <a:r>
              <a:rPr lang="ru-RU"/>
              <a:t>, два долгоживущих изотопа </a:t>
            </a:r>
            <a:r>
              <a:rPr lang="ru-RU" b="1">
                <a:solidFill>
                  <a:srgbClr val="CD2613"/>
                </a:solidFill>
              </a:rPr>
              <a:t>уран</a:t>
            </a:r>
            <a:r>
              <a:rPr lang="ru-RU"/>
              <a:t>а, продукты их распада (</a:t>
            </a:r>
            <a:r>
              <a:rPr lang="ru-RU" b="1">
                <a:solidFill>
                  <a:srgbClr val="CD2613"/>
                </a:solidFill>
              </a:rPr>
              <a:t>радий, радон и полоний</a:t>
            </a:r>
            <a:r>
              <a:rPr lang="ru-RU"/>
              <a:t>), а также долгоживущий радиоактивный </a:t>
            </a:r>
            <a:r>
              <a:rPr lang="ru-RU" b="1">
                <a:solidFill>
                  <a:srgbClr val="CD2613"/>
                </a:solidFill>
              </a:rPr>
              <a:t>изотоп калия</a:t>
            </a:r>
            <a:r>
              <a:rPr lang="ru-RU"/>
              <a:t> – калий-40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E85EA-73A4-477D-9203-C3F82A7AB47C}" type="slidenum">
              <a:rPr lang="sv-SE"/>
              <a:pPr/>
              <a:t>5</a:t>
            </a:fld>
            <a:endParaRPr lang="sv-SE"/>
          </a:p>
        </p:txBody>
      </p:sp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7772400" cy="874713"/>
          </a:xfrm>
        </p:spPr>
        <p:txBody>
          <a:bodyPr/>
          <a:lstStyle/>
          <a:p>
            <a:r>
              <a:rPr lang="ru-RU" sz="2400"/>
              <a:t>Дымовые выбросы ТЭС в атмосферу содержат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73238"/>
            <a:ext cx="8134350" cy="3887787"/>
          </a:xfrm>
        </p:spPr>
        <p:txBody>
          <a:bodyPr/>
          <a:lstStyle/>
          <a:p>
            <a:pPr marL="449263" indent="-449263">
              <a:lnSpc>
                <a:spcPct val="115000"/>
              </a:lnSpc>
              <a:buFontTx/>
              <a:buNone/>
            </a:pPr>
            <a:r>
              <a:rPr lang="ru-RU"/>
              <a:t>При зольности угля </a:t>
            </a:r>
            <a:r>
              <a:rPr lang="ru-RU" b="1">
                <a:solidFill>
                  <a:srgbClr val="0033CC"/>
                </a:solidFill>
              </a:rPr>
              <a:t>10</a:t>
            </a:r>
            <a:r>
              <a:rPr lang="en-US" b="1">
                <a:solidFill>
                  <a:srgbClr val="0033CC"/>
                </a:solidFill>
              </a:rPr>
              <a:t> </a:t>
            </a:r>
            <a:r>
              <a:rPr lang="ru-RU" b="1">
                <a:solidFill>
                  <a:srgbClr val="0033CC"/>
                </a:solidFill>
              </a:rPr>
              <a:t>%</a:t>
            </a:r>
            <a:r>
              <a:rPr lang="ru-RU"/>
              <a:t> за год </a:t>
            </a:r>
            <a:r>
              <a:rPr lang="ru-RU" b="1"/>
              <a:t>ТЭС</a:t>
            </a:r>
            <a:r>
              <a:rPr lang="ru-RU"/>
              <a:t> мощностью </a:t>
            </a:r>
            <a:r>
              <a:rPr lang="ru-RU" b="1"/>
              <a:t>1</a:t>
            </a:r>
            <a:r>
              <a:rPr lang="ru-RU"/>
              <a:t> </a:t>
            </a:r>
            <a:r>
              <a:rPr lang="ru-RU" b="1"/>
              <a:t>ГВт</a:t>
            </a:r>
            <a:r>
              <a:rPr lang="ru-RU"/>
              <a:t> с коэффициентом очистки выбросов 0,975:</a:t>
            </a:r>
          </a:p>
          <a:p>
            <a:pPr marL="449263" indent="-449263">
              <a:lnSpc>
                <a:spcPct val="115000"/>
              </a:lnSpc>
            </a:pPr>
            <a:r>
              <a:rPr lang="ru-RU" baseline="30000"/>
              <a:t>40</a:t>
            </a:r>
            <a:r>
              <a:rPr lang="ru-RU"/>
              <a:t>K – </a:t>
            </a:r>
            <a:r>
              <a:rPr lang="ru-RU" b="1" i="1">
                <a:solidFill>
                  <a:srgbClr val="FF0000"/>
                </a:solidFill>
              </a:rPr>
              <a:t>4,0 ГБк</a:t>
            </a:r>
            <a:r>
              <a:rPr lang="ru-RU"/>
              <a:t>, </a:t>
            </a:r>
            <a:r>
              <a:rPr lang="ru-RU" baseline="30000"/>
              <a:t>238</a:t>
            </a:r>
            <a:r>
              <a:rPr lang="ru-RU"/>
              <a:t>U и </a:t>
            </a:r>
            <a:r>
              <a:rPr lang="ru-RU" baseline="30000"/>
              <a:t>226</a:t>
            </a:r>
            <a:r>
              <a:rPr lang="ru-RU"/>
              <a:t>Ra – по </a:t>
            </a:r>
            <a:r>
              <a:rPr lang="ru-RU" b="1" i="1">
                <a:solidFill>
                  <a:srgbClr val="FF0000"/>
                </a:solidFill>
              </a:rPr>
              <a:t>1,5 ГБк</a:t>
            </a:r>
            <a:r>
              <a:rPr lang="ru-RU"/>
              <a:t>, </a:t>
            </a:r>
            <a:r>
              <a:rPr lang="ru-RU" baseline="30000"/>
              <a:t>210</a:t>
            </a:r>
            <a:r>
              <a:rPr lang="ru-RU"/>
              <a:t>Pb и </a:t>
            </a:r>
            <a:r>
              <a:rPr lang="ru-RU" baseline="30000"/>
              <a:t>210</a:t>
            </a:r>
            <a:r>
              <a:rPr lang="ru-RU"/>
              <a:t>Pо – по </a:t>
            </a:r>
            <a:r>
              <a:rPr lang="ru-RU" b="1" i="1">
                <a:solidFill>
                  <a:srgbClr val="FF0000"/>
                </a:solidFill>
              </a:rPr>
              <a:t>5,0 ГБк</a:t>
            </a:r>
            <a:r>
              <a:rPr lang="ru-RU"/>
              <a:t>, </a:t>
            </a:r>
            <a:r>
              <a:rPr lang="ru-RU" baseline="30000"/>
              <a:t>232</a:t>
            </a:r>
            <a:r>
              <a:rPr lang="ru-RU"/>
              <a:t>Th – </a:t>
            </a:r>
            <a:r>
              <a:rPr lang="ru-RU" b="1" i="1">
                <a:solidFill>
                  <a:srgbClr val="FF0000"/>
                </a:solidFill>
              </a:rPr>
              <a:t>1,5 ГБк;</a:t>
            </a:r>
          </a:p>
          <a:p>
            <a:pPr marL="449263" indent="-449263">
              <a:lnSpc>
                <a:spcPct val="115000"/>
              </a:lnSpc>
            </a:pPr>
            <a:r>
              <a:rPr lang="ru-RU"/>
              <a:t>в действительности зольность угля колеблется от 10 до 45 % (в зависимости от месторождения), поэтому </a:t>
            </a:r>
            <a:r>
              <a:rPr lang="ru-RU" b="1"/>
              <a:t>ТЭС</a:t>
            </a:r>
            <a:r>
              <a:rPr lang="ru-RU"/>
              <a:t> дают более высокое значение выбросов ЕРН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FE5B-4BC5-49CB-8BF8-1E7D03DAE766}" type="slidenum">
              <a:rPr lang="sv-SE"/>
              <a:pPr/>
              <a:t>6</a:t>
            </a:fld>
            <a:endParaRPr lang="sv-SE"/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Угли Кузбасса имеют, как правило, небольшие концентрации урана при относительно высоких концентрациях тория</a:t>
            </a:r>
          </a:p>
          <a:p>
            <a:r>
              <a:rPr lang="ru-RU"/>
              <a:t>на отдельных предприятиях Кемеровской области, например на Итатском угольном разрезе, содержание ЕРН достигает </a:t>
            </a:r>
            <a:r>
              <a:rPr lang="ru-RU" b="1" i="1">
                <a:solidFill>
                  <a:srgbClr val="FF0000"/>
                </a:solidFill>
              </a:rPr>
              <a:t>1000 Бк/кг</a:t>
            </a:r>
            <a:r>
              <a:rPr lang="ru-RU"/>
              <a:t> </a:t>
            </a:r>
            <a:r>
              <a:rPr lang="ru-RU" b="1" i="1">
                <a:solidFill>
                  <a:srgbClr val="FF0000"/>
                </a:solidFill>
              </a:rPr>
              <a:t>угля</a:t>
            </a:r>
            <a:r>
              <a:rPr lang="ru-RU"/>
              <a:t> и более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9C8D-1477-4467-BA35-4558845D1D27}" type="slidenum">
              <a:rPr lang="sv-SE"/>
              <a:pPr/>
              <a:t>7</a:t>
            </a:fld>
            <a:endParaRPr lang="sv-SE"/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7772400" cy="1143000"/>
          </a:xfrm>
        </p:spPr>
        <p:txBody>
          <a:bodyPr/>
          <a:lstStyle/>
          <a:p>
            <a:r>
              <a:rPr lang="ru-RU" sz="2000"/>
              <a:t>Индивидуальная максимальная ожидаемая доза, мЗв/год от выбросов в атмосферу электростанций мощностью 1000 МВт (эл)</a:t>
            </a:r>
            <a:r>
              <a:rPr lang="ru-RU" sz="2400"/>
              <a:t> </a:t>
            </a:r>
          </a:p>
        </p:txBody>
      </p:sp>
      <p:graphicFrame>
        <p:nvGraphicFramePr>
          <p:cNvPr id="383026" name="Group 50"/>
          <p:cNvGraphicFramePr>
            <a:graphicFrameLocks noGrp="1"/>
          </p:cNvGraphicFramePr>
          <p:nvPr>
            <p:ph type="tbl" idx="1"/>
          </p:nvPr>
        </p:nvGraphicFramePr>
        <p:xfrm>
          <a:off x="395288" y="1628775"/>
          <a:ext cx="8208962" cy="4114800"/>
        </p:xfrm>
        <a:graphic>
          <a:graphicData uri="http://schemas.openxmlformats.org/drawingml/2006/table">
            <a:tbl>
              <a:tblPr/>
              <a:tblGrid>
                <a:gridCol w="2252662"/>
                <a:gridCol w="2008188"/>
                <a:gridCol w="2008187"/>
                <a:gridCol w="1939925"/>
              </a:tblGrid>
              <a:tr h="741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Орган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ТЭС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АЭС с ВВЭР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Контрольные уровни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Все тело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0,019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0,018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Кости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0,182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0,027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0,15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Легкие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0,019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0,012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Щитовидная железа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0,019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0,038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Почки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0,034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0,013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0,15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Печень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0,024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0,013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0,15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Селезенка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0,027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0,011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0,15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47D3-AE84-44D1-888E-0199719460E3}" type="slidenum">
              <a:rPr lang="sv-SE"/>
              <a:pPr/>
              <a:t>8</a:t>
            </a:fld>
            <a:endParaRPr lang="sv-SE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47738"/>
          </a:xfrm>
        </p:spPr>
        <p:txBody>
          <a:bodyPr/>
          <a:lstStyle/>
          <a:p>
            <a:r>
              <a:rPr lang="ru-RU" sz="2400"/>
              <a:t>Радиация как источник производственного травматизма и смертности в промышленности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52850"/>
          </a:xfrm>
        </p:spPr>
        <p:txBody>
          <a:bodyPr/>
          <a:lstStyle/>
          <a:p>
            <a:r>
              <a:rPr lang="ru-RU"/>
              <a:t>По данным Института биофизики за </a:t>
            </a:r>
            <a:r>
              <a:rPr lang="ru-RU">
                <a:solidFill>
                  <a:srgbClr val="FF0000"/>
                </a:solidFill>
              </a:rPr>
              <a:t>43</a:t>
            </a:r>
            <a:r>
              <a:rPr lang="ru-RU"/>
              <a:t> года (1950-1992 г.) зарегистрировано </a:t>
            </a:r>
            <a:r>
              <a:rPr lang="ru-RU">
                <a:solidFill>
                  <a:srgbClr val="FF0000"/>
                </a:solidFill>
              </a:rPr>
              <a:t>132</a:t>
            </a:r>
            <a:r>
              <a:rPr lang="ru-RU"/>
              <a:t> случая нештатных радиационных ситуаций, в которые было вовлечено </a:t>
            </a:r>
            <a:r>
              <a:rPr lang="ru-RU">
                <a:solidFill>
                  <a:srgbClr val="FF0000"/>
                </a:solidFill>
              </a:rPr>
              <a:t>875</a:t>
            </a:r>
            <a:r>
              <a:rPr lang="ru-RU"/>
              <a:t> человек</a:t>
            </a:r>
          </a:p>
          <a:p>
            <a:pPr>
              <a:buFontTx/>
              <a:buNone/>
            </a:pPr>
            <a:endParaRPr lang="ru-RU"/>
          </a:p>
          <a:p>
            <a:r>
              <a:rPr lang="ru-RU"/>
              <a:t>За </a:t>
            </a:r>
            <a:r>
              <a:rPr lang="ru-RU">
                <a:solidFill>
                  <a:srgbClr val="0033CC"/>
                </a:solidFill>
              </a:rPr>
              <a:t>43</a:t>
            </a:r>
            <a:r>
              <a:rPr lang="ru-RU"/>
              <a:t> года (с 1958 по 2000 г.) на угольных шахтах бывшего СССР пострадали </a:t>
            </a:r>
            <a:r>
              <a:rPr lang="ru-RU">
                <a:solidFill>
                  <a:srgbClr val="0033CC"/>
                </a:solidFill>
              </a:rPr>
              <a:t>2117 475</a:t>
            </a:r>
            <a:r>
              <a:rPr lang="ru-RU"/>
              <a:t> человек, из которых 31 988 стали инвалидами труда и </a:t>
            </a:r>
            <a:r>
              <a:rPr lang="ru-RU">
                <a:solidFill>
                  <a:srgbClr val="0033CC"/>
                </a:solidFill>
              </a:rPr>
              <a:t>28 792</a:t>
            </a:r>
            <a:r>
              <a:rPr lang="ru-RU"/>
              <a:t> — погибли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0BEB1-F182-45A4-A645-B431766EAB37}" type="slidenum">
              <a:rPr lang="sv-SE"/>
              <a:pPr/>
              <a:t>9</a:t>
            </a:fld>
            <a:endParaRPr lang="sv-SE"/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679825"/>
          </a:xfrm>
        </p:spPr>
        <p:txBody>
          <a:bodyPr/>
          <a:lstStyle/>
          <a:p>
            <a:r>
              <a:rPr lang="ru-RU"/>
              <a:t>От прочих несчастных случаев в быту и на производстве , не говоря о транспортных авариях, за тот же период погибли миллионы людей</a:t>
            </a:r>
          </a:p>
          <a:p>
            <a:pPr>
              <a:buFontTx/>
              <a:buNone/>
            </a:pPr>
            <a:endParaRPr lang="ru-RU"/>
          </a:p>
          <a:p>
            <a:r>
              <a:rPr lang="ru-RU"/>
              <a:t>За </a:t>
            </a:r>
            <a:r>
              <a:rPr lang="ru-RU" b="1">
                <a:solidFill>
                  <a:srgbClr val="0033CC"/>
                </a:solidFill>
              </a:rPr>
              <a:t>12</a:t>
            </a:r>
            <a:r>
              <a:rPr lang="ru-RU"/>
              <a:t> месяцев 2006 года в стране зарегистрировано 229 140 </a:t>
            </a:r>
            <a:r>
              <a:rPr lang="ru-RU" b="1"/>
              <a:t>ДТП</a:t>
            </a:r>
            <a:r>
              <a:rPr lang="ru-RU"/>
              <a:t>, в которых погибли </a:t>
            </a:r>
            <a:r>
              <a:rPr lang="ru-RU" b="1">
                <a:solidFill>
                  <a:srgbClr val="0033CC"/>
                </a:solidFill>
              </a:rPr>
              <a:t>32 724</a:t>
            </a:r>
            <a:r>
              <a:rPr lang="ru-RU"/>
              <a:t> и получили ранения </a:t>
            </a:r>
            <a:r>
              <a:rPr lang="ru-RU" b="1">
                <a:solidFill>
                  <a:srgbClr val="0033CC"/>
                </a:solidFill>
              </a:rPr>
              <a:t>285 362</a:t>
            </a:r>
            <a:r>
              <a:rPr lang="ru-RU"/>
              <a:t> человека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81B67-50B6-495F-A7CF-DCEBBB808561}" type="slidenum">
              <a:rPr lang="sv-SE"/>
              <a:pPr/>
              <a:t>10</a:t>
            </a:fld>
            <a:endParaRPr lang="sv-SE"/>
          </a:p>
        </p:txBody>
      </p:sp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6443663" cy="1143000"/>
          </a:xfrm>
        </p:spPr>
        <p:txBody>
          <a:bodyPr/>
          <a:lstStyle/>
          <a:p>
            <a:r>
              <a:rPr lang="ru-RU" sz="2400">
                <a:solidFill>
                  <a:srgbClr val="FF0000"/>
                </a:solidFill>
              </a:rPr>
              <a:t>НЕРАДИАЦИОННЫЕ</a:t>
            </a:r>
            <a:r>
              <a:rPr lang="ru-RU" sz="2400"/>
              <a:t> ТОКСИЧНЫЕ ВЫБРОСЫ ТЭС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>
                <a:solidFill>
                  <a:srgbClr val="0033CC"/>
                </a:solidFill>
              </a:rPr>
              <a:t>двуокись углерода;</a:t>
            </a:r>
          </a:p>
          <a:p>
            <a:pPr>
              <a:lnSpc>
                <a:spcPct val="110000"/>
              </a:lnSpc>
            </a:pPr>
            <a:r>
              <a:rPr lang="ru-RU"/>
              <a:t>токсичные газы (оксиды углерода, серы, азота и ванадия);</a:t>
            </a:r>
          </a:p>
          <a:p>
            <a:pPr>
              <a:lnSpc>
                <a:spcPct val="110000"/>
              </a:lnSpc>
            </a:pPr>
            <a:r>
              <a:rPr lang="ru-RU">
                <a:solidFill>
                  <a:srgbClr val="0033CC"/>
                </a:solidFill>
              </a:rPr>
              <a:t>канцерогены (бензапирен и формальдегид);</a:t>
            </a:r>
          </a:p>
          <a:p>
            <a:pPr>
              <a:lnSpc>
                <a:spcPct val="110000"/>
              </a:lnSpc>
            </a:pPr>
            <a:r>
              <a:rPr lang="ru-RU"/>
              <a:t>пары соляной и плавиковой кислот;</a:t>
            </a:r>
          </a:p>
          <a:p>
            <a:pPr>
              <a:lnSpc>
                <a:spcPct val="110000"/>
              </a:lnSpc>
            </a:pPr>
            <a:r>
              <a:rPr lang="ru-RU">
                <a:solidFill>
                  <a:srgbClr val="0033CC"/>
                </a:solidFill>
              </a:rPr>
              <a:t>токсичные металлы</a:t>
            </a:r>
            <a:r>
              <a:rPr lang="ru-RU"/>
              <a:t> (мышьяк, кадмий, ртуть, свинец, таллий, хром, натрий, никель, ванадий, бор, медь, железо, марганец, молибден, селен, цинк, сурьма, кобальт, бериллий</a:t>
            </a:r>
            <a:r>
              <a:rPr lang="en-US"/>
              <a:t>)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87C1-DB01-47BE-9045-780AB7E74107}" type="slidenum">
              <a:rPr lang="sv-SE"/>
              <a:pPr/>
              <a:t>11</a:t>
            </a:fld>
            <a:endParaRPr lang="sv-SE"/>
          </a:p>
        </p:txBody>
      </p:sp>
      <p:sp>
        <p:nvSpPr>
          <p:cNvPr id="152585" name="Rectangle 9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6985000" cy="1143000"/>
          </a:xfrm>
        </p:spPr>
        <p:txBody>
          <a:bodyPr/>
          <a:lstStyle/>
          <a:p>
            <a:r>
              <a:rPr lang="ru-RU" sz="2400"/>
              <a:t>Годовые выбросы от угольной ТЭС мощностью 1000 МВт </a:t>
            </a:r>
          </a:p>
        </p:txBody>
      </p:sp>
      <p:sp>
        <p:nvSpPr>
          <p:cNvPr id="152588" name="Rectangle 12"/>
          <p:cNvSpPr>
            <a:spLocks noGrp="1" noChangeArrowheads="1"/>
          </p:cNvSpPr>
          <p:nvPr>
            <p:ph idx="1"/>
          </p:nvPr>
        </p:nvSpPr>
        <p:spPr>
          <a:xfrm>
            <a:off x="685800" y="1700213"/>
            <a:ext cx="7772400" cy="4033837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ru-RU"/>
              <a:t>7 млн.т в год </a:t>
            </a:r>
            <a:r>
              <a:rPr lang="ru-RU" b="1">
                <a:solidFill>
                  <a:srgbClr val="FF0000"/>
                </a:solidFill>
              </a:rPr>
              <a:t>углекислого газа</a:t>
            </a:r>
            <a:r>
              <a:rPr lang="ru-RU"/>
              <a:t> (19 тыс. т в сутки); </a:t>
            </a:r>
          </a:p>
          <a:p>
            <a:pPr>
              <a:lnSpc>
                <a:spcPct val="115000"/>
              </a:lnSpc>
            </a:pPr>
            <a:r>
              <a:rPr lang="ru-RU"/>
              <a:t>50</a:t>
            </a:r>
            <a:r>
              <a:rPr lang="en-US"/>
              <a:t> -100</a:t>
            </a:r>
            <a:r>
              <a:rPr lang="ru-RU"/>
              <a:t> тыс. т в год </a:t>
            </a:r>
            <a:r>
              <a:rPr lang="ru-RU" b="1">
                <a:solidFill>
                  <a:srgbClr val="FF0000"/>
                </a:solidFill>
              </a:rPr>
              <a:t>окислов серы;</a:t>
            </a:r>
          </a:p>
          <a:p>
            <a:pPr>
              <a:lnSpc>
                <a:spcPct val="115000"/>
              </a:lnSpc>
            </a:pPr>
            <a:r>
              <a:rPr lang="ru-RU"/>
              <a:t>25 тыс. т в год </a:t>
            </a:r>
            <a:r>
              <a:rPr lang="ru-RU" b="1">
                <a:solidFill>
                  <a:srgbClr val="FF0000"/>
                </a:solidFill>
              </a:rPr>
              <a:t>окислов азота;</a:t>
            </a:r>
            <a:endParaRPr lang="en-US" b="1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</a:pPr>
            <a:r>
              <a:rPr lang="ru-RU"/>
              <a:t>2</a:t>
            </a:r>
            <a:r>
              <a:rPr lang="en-US"/>
              <a:t>0</a:t>
            </a:r>
            <a:r>
              <a:rPr lang="ru-RU"/>
              <a:t> тыс. т в год </a:t>
            </a:r>
            <a:r>
              <a:rPr lang="ru-RU" b="1">
                <a:solidFill>
                  <a:srgbClr val="FF0000"/>
                </a:solidFill>
              </a:rPr>
              <a:t>твердых частиц;</a:t>
            </a:r>
          </a:p>
          <a:p>
            <a:pPr>
              <a:lnSpc>
                <a:spcPct val="115000"/>
              </a:lnSpc>
            </a:pPr>
            <a:r>
              <a:rPr lang="ru-RU"/>
              <a:t>400 т в год </a:t>
            </a:r>
            <a:r>
              <a:rPr lang="ru-RU" b="1">
                <a:solidFill>
                  <a:srgbClr val="FF0000"/>
                </a:solidFill>
              </a:rPr>
              <a:t>токсичных металлов:</a:t>
            </a:r>
          </a:p>
          <a:p>
            <a:pPr>
              <a:lnSpc>
                <a:spcPct val="115000"/>
              </a:lnSpc>
            </a:pPr>
            <a:r>
              <a:rPr lang="ru-RU" b="1">
                <a:solidFill>
                  <a:srgbClr val="FF0000"/>
                </a:solidFill>
              </a:rPr>
              <a:t>суточный</a:t>
            </a:r>
            <a:r>
              <a:rPr lang="ru-RU"/>
              <a:t> выброс </a:t>
            </a:r>
            <a:r>
              <a:rPr lang="ru-RU" b="1">
                <a:solidFill>
                  <a:srgbClr val="FF0000"/>
                </a:solidFill>
              </a:rPr>
              <a:t>золы</a:t>
            </a:r>
            <a:r>
              <a:rPr lang="ru-RU"/>
              <a:t> в атмосферу составляет 35 - 55 т, и при высоте трубы 150–200 м радиус загрязненной территории равен примерно 50 км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2ECC-5E9D-4363-8758-56B04B5F9E56}" type="slidenum">
              <a:rPr lang="sv-SE"/>
              <a:pPr/>
              <a:t>12</a:t>
            </a:fld>
            <a:endParaRPr lang="sv-SE"/>
          </a:p>
        </p:txBody>
      </p:sp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7772400" cy="863600"/>
          </a:xfrm>
        </p:spPr>
        <p:txBody>
          <a:bodyPr/>
          <a:lstStyle/>
          <a:p>
            <a:r>
              <a:rPr lang="ru-RU"/>
              <a:t>Проблема парниковых газов и</a:t>
            </a:r>
            <a:br>
              <a:rPr lang="ru-RU"/>
            </a:br>
            <a:r>
              <a:rPr lang="ru-RU"/>
              <a:t>дефицита кислорода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775"/>
            <a:ext cx="7702550" cy="41052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i="1"/>
              <a:t>Выброс </a:t>
            </a:r>
            <a:r>
              <a:rPr lang="ru-RU" b="1" i="1" u="sng"/>
              <a:t>углекислого газа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b="1"/>
          </a:p>
          <a:p>
            <a:pPr algn="just">
              <a:lnSpc>
                <a:spcPct val="90000"/>
              </a:lnSpc>
            </a:pPr>
            <a:r>
              <a:rPr lang="ru-RU"/>
              <a:t>При сжигании 1 тонны угля (условного топлива) -</a:t>
            </a:r>
            <a:r>
              <a:rPr lang="ru-RU" b="1" i="1">
                <a:solidFill>
                  <a:srgbClr val="FF0000"/>
                </a:solidFill>
              </a:rPr>
              <a:t>2,76 </a:t>
            </a:r>
            <a:r>
              <a:rPr lang="ru-RU" b="1">
                <a:solidFill>
                  <a:srgbClr val="FF0000"/>
                </a:solidFill>
              </a:rPr>
              <a:t>т</a:t>
            </a:r>
            <a:r>
              <a:rPr lang="ru-RU" b="1" i="1">
                <a:solidFill>
                  <a:srgbClr val="FF0000"/>
                </a:solidFill>
              </a:rPr>
              <a:t> </a:t>
            </a:r>
            <a:r>
              <a:rPr lang="ru-RU"/>
              <a:t>углекислого газа.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  <a:p>
            <a:pPr algn="just">
              <a:lnSpc>
                <a:spcPct val="90000"/>
              </a:lnSpc>
            </a:pPr>
            <a:r>
              <a:rPr lang="ru-RU"/>
              <a:t>При сжигании 1 тонны природного газа - </a:t>
            </a:r>
            <a:r>
              <a:rPr lang="ru-RU" b="1" i="1">
                <a:solidFill>
                  <a:srgbClr val="FF0000"/>
                </a:solidFill>
              </a:rPr>
              <a:t>1,62 </a:t>
            </a:r>
            <a:r>
              <a:rPr lang="ru-RU" b="1">
                <a:solidFill>
                  <a:srgbClr val="FF0000"/>
                </a:solidFill>
              </a:rPr>
              <a:t>т </a:t>
            </a:r>
            <a:r>
              <a:rPr lang="ru-RU"/>
              <a:t>углекислого газа.</a:t>
            </a:r>
          </a:p>
          <a:p>
            <a:pPr algn="just">
              <a:lnSpc>
                <a:spcPct val="90000"/>
              </a:lnSpc>
            </a:pPr>
            <a:endParaRPr lang="ru-RU"/>
          </a:p>
          <a:p>
            <a:pPr algn="just">
              <a:lnSpc>
                <a:spcPct val="90000"/>
              </a:lnSpc>
            </a:pPr>
            <a:r>
              <a:rPr lang="ru-RU"/>
              <a:t>Всего</a:t>
            </a:r>
            <a:r>
              <a:rPr lang="ru-RU" b="1" i="1">
                <a:solidFill>
                  <a:srgbClr val="FF0000"/>
                </a:solidFill>
              </a:rPr>
              <a:t> 7 млн. </a:t>
            </a:r>
            <a:r>
              <a:rPr lang="ru-RU" b="1">
                <a:solidFill>
                  <a:srgbClr val="FF0000"/>
                </a:solidFill>
              </a:rPr>
              <a:t>т</a:t>
            </a:r>
            <a:r>
              <a:rPr lang="ru-RU"/>
              <a:t> в год </a:t>
            </a:r>
            <a:r>
              <a:rPr lang="ru-RU" b="1"/>
              <a:t>углекислого газа</a:t>
            </a:r>
            <a:r>
              <a:rPr lang="ru-RU"/>
              <a:t> на 1 ГВт в год (19 тыс. т в сутки)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92F4-6960-438F-8B52-57468BEC47CE}" type="slidenum">
              <a:rPr lang="sv-SE"/>
              <a:pPr/>
              <a:t>13</a:t>
            </a:fld>
            <a:endParaRPr lang="sv-SE"/>
          </a:p>
        </p:txBody>
      </p:sp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7772400" cy="1223963"/>
          </a:xfrm>
        </p:spPr>
        <p:txBody>
          <a:bodyPr/>
          <a:lstStyle/>
          <a:p>
            <a:r>
              <a:rPr lang="ru-RU"/>
              <a:t>Проблема парниковых газов и</a:t>
            </a:r>
            <a:br>
              <a:rPr lang="ru-RU"/>
            </a:br>
            <a:r>
              <a:rPr lang="ru-RU"/>
              <a:t>дефицита кислорода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7772400" cy="39608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i="1"/>
              <a:t>Потребление </a:t>
            </a:r>
            <a:r>
              <a:rPr lang="ru-RU" b="1" i="1" u="sng"/>
              <a:t>кислорода</a:t>
            </a:r>
          </a:p>
          <a:p>
            <a:pPr>
              <a:lnSpc>
                <a:spcPct val="90000"/>
              </a:lnSpc>
            </a:pPr>
            <a:endParaRPr lang="ru-RU" b="1" i="1"/>
          </a:p>
          <a:p>
            <a:pPr>
              <a:lnSpc>
                <a:spcPct val="90000"/>
              </a:lnSpc>
            </a:pPr>
            <a:r>
              <a:rPr lang="ru-RU"/>
              <a:t>При сжигании 1 тонны угля (условного топлива) - </a:t>
            </a:r>
            <a:r>
              <a:rPr lang="ru-RU">
                <a:solidFill>
                  <a:srgbClr val="FF0000"/>
                </a:solidFill>
              </a:rPr>
              <a:t>2,3 т</a:t>
            </a:r>
            <a:r>
              <a:rPr lang="ru-RU"/>
              <a:t> кислорода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  <a:p>
            <a:pPr algn="just">
              <a:lnSpc>
                <a:spcPct val="90000"/>
              </a:lnSpc>
            </a:pPr>
            <a:r>
              <a:rPr lang="ru-RU"/>
              <a:t>при сжигании 1 тонны природного газа - </a:t>
            </a:r>
            <a:r>
              <a:rPr lang="ru-RU">
                <a:solidFill>
                  <a:srgbClr val="FF0000"/>
                </a:solidFill>
              </a:rPr>
              <a:t>2,35 т</a:t>
            </a:r>
            <a:r>
              <a:rPr lang="ru-RU"/>
              <a:t> кислорода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ru-RU"/>
          </a:p>
          <a:p>
            <a:pPr>
              <a:lnSpc>
                <a:spcPct val="90000"/>
              </a:lnSpc>
            </a:pPr>
            <a:r>
              <a:rPr lang="ru-RU"/>
              <a:t>Ежегодное потребление кислорода ТЭС России составляет более </a:t>
            </a:r>
            <a:r>
              <a:rPr lang="ru-RU">
                <a:solidFill>
                  <a:srgbClr val="FF0000"/>
                </a:solidFill>
              </a:rPr>
              <a:t>500 млн.т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11B9-657D-4737-A7C4-5891638F2CCD}" type="slidenum">
              <a:rPr lang="sv-SE"/>
              <a:pPr/>
              <a:t>14</a:t>
            </a:fld>
            <a:endParaRPr lang="sv-SE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1200"/>
            <a:ext cx="8424862" cy="2311400"/>
          </a:xfrm>
        </p:spPr>
        <p:txBody>
          <a:bodyPr/>
          <a:lstStyle/>
          <a:p>
            <a:pPr marL="0" indent="0" algn="r">
              <a:lnSpc>
                <a:spcPct val="110000"/>
              </a:lnSpc>
              <a:buFontTx/>
              <a:buNone/>
            </a:pPr>
            <a:r>
              <a:rPr lang="ru-RU" sz="2800" i="1"/>
              <a:t>Флора может еще справляться с поглощением СО</a:t>
            </a:r>
            <a:r>
              <a:rPr lang="ru-RU" sz="2800" i="1" baseline="-25000"/>
              <a:t>2  </a:t>
            </a:r>
            <a:r>
              <a:rPr lang="ru-RU" sz="2800" i="1"/>
              <a:t>антропогенного происхождения, но уже не может обеспечивать необходимого воспроизводства атмосферного кислорода</a:t>
            </a:r>
            <a:endParaRPr lang="ru-RU" i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2BCE-FB2B-47B1-BDBC-EDBDEDE587D9}" type="slidenum">
              <a:rPr lang="sv-SE"/>
              <a:pPr/>
              <a:t>15</a:t>
            </a:fld>
            <a:endParaRPr lang="sv-SE"/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6875463" cy="1143000"/>
          </a:xfrm>
        </p:spPr>
        <p:txBody>
          <a:bodyPr/>
          <a:lstStyle/>
          <a:p>
            <a:r>
              <a:rPr lang="ru-RU" sz="2400"/>
              <a:t>Сравнительная оценка общего ущерба здоровью от ЯТЦ и УТЦ на 1 ГВт</a:t>
            </a:r>
            <a:r>
              <a:rPr lang="ru-RU" sz="2400">
                <a:cs typeface="Arial" charset="0"/>
              </a:rPr>
              <a:t>·</a:t>
            </a:r>
            <a:r>
              <a:rPr lang="ru-RU" sz="2400"/>
              <a:t>год</a:t>
            </a:r>
            <a:endParaRPr lang="en-US" sz="2400"/>
          </a:p>
        </p:txBody>
      </p:sp>
      <p:graphicFrame>
        <p:nvGraphicFramePr>
          <p:cNvPr id="148510" name="Group 30"/>
          <p:cNvGraphicFramePr>
            <a:graphicFrameLocks noGrp="1"/>
          </p:cNvGraphicFramePr>
          <p:nvPr>
            <p:ph type="tbl" idx="1"/>
          </p:nvPr>
        </p:nvGraphicFramePr>
        <p:xfrm>
          <a:off x="684213" y="1844675"/>
          <a:ext cx="7991475" cy="3744913"/>
        </p:xfrm>
        <a:graphic>
          <a:graphicData uri="http://schemas.openxmlformats.org/drawingml/2006/table">
            <a:tbl>
              <a:tblPr/>
              <a:tblGrid>
                <a:gridCol w="4624387"/>
                <a:gridCol w="1412875"/>
                <a:gridCol w="1954213"/>
              </a:tblGrid>
              <a:tr h="935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Вид ущерба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ЯТЦ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УТЦ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8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Число случаев преждевременной смерти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(20 – 600)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5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Общее сокращение продолжительности жизни, чел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·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10000</a:t>
                      </a:r>
                      <a:endParaRPr kumimoji="0" lang="ru-RU" sz="20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Общие потери трудоспособности, чел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·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7000</a:t>
                      </a:r>
                      <a:endParaRPr kumimoji="0" lang="ru-RU" sz="20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B015-AFFB-4FC6-9BE8-127E620CF136}" type="slidenum">
              <a:rPr lang="sv-SE"/>
              <a:pPr/>
              <a:t>16</a:t>
            </a:fld>
            <a:endParaRPr lang="sv-SE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7772400" cy="1143000"/>
          </a:xfrm>
        </p:spPr>
        <p:txBody>
          <a:bodyPr/>
          <a:lstStyle/>
          <a:p>
            <a:r>
              <a:rPr lang="ru-RU" sz="2400">
                <a:ea typeface="MS Mincho" pitchFamily="49" charset="-128"/>
              </a:rPr>
              <a:t>По шкале потерь здоровья,  разработанной учёными Канады,</a:t>
            </a:r>
            <a:r>
              <a:rPr lang="ru-RU" sz="2400"/>
              <a:t> на 1 ГВт в год</a:t>
            </a:r>
            <a:r>
              <a:rPr lang="ru-RU" sz="3200"/>
              <a:t> 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87450" y="1700213"/>
            <a:ext cx="6630988" cy="3870325"/>
          </a:xfrm>
        </p:spPr>
        <p:txBody>
          <a:bodyPr/>
          <a:lstStyle/>
          <a:p>
            <a:pPr algn="ctr">
              <a:lnSpc>
                <a:spcPct val="120000"/>
              </a:lnSpc>
              <a:buFontTx/>
              <a:buNone/>
            </a:pPr>
            <a:r>
              <a:rPr lang="ru-RU"/>
              <a:t>Сопоставление способов получения электроэнергии</a:t>
            </a:r>
          </a:p>
          <a:p>
            <a:pPr algn="ctr">
              <a:lnSpc>
                <a:spcPct val="120000"/>
              </a:lnSpc>
              <a:buFontTx/>
              <a:buNone/>
            </a:pPr>
            <a:endParaRPr lang="ru-RU"/>
          </a:p>
          <a:p>
            <a:pPr algn="ctr">
              <a:lnSpc>
                <a:spcPct val="120000"/>
              </a:lnSpc>
              <a:buFontTx/>
              <a:buNone/>
            </a:pPr>
            <a:endParaRPr lang="ru-RU"/>
          </a:p>
          <a:p>
            <a:pPr algn="ctr">
              <a:lnSpc>
                <a:spcPct val="120000"/>
              </a:lnSpc>
              <a:buFontTx/>
              <a:buNone/>
            </a:pPr>
            <a:endParaRPr lang="ru-RU"/>
          </a:p>
          <a:p>
            <a:pPr algn="ctr">
              <a:lnSpc>
                <a:spcPct val="120000"/>
              </a:lnSpc>
              <a:buFontTx/>
              <a:buNone/>
            </a:pPr>
            <a:endParaRPr lang="ru-RU"/>
          </a:p>
          <a:p>
            <a:pPr algn="ctr">
              <a:lnSpc>
                <a:spcPct val="120000"/>
              </a:lnSpc>
              <a:buFontTx/>
              <a:buNone/>
            </a:pPr>
            <a:endParaRPr lang="ru-RU"/>
          </a:p>
          <a:p>
            <a:pPr algn="ctr">
              <a:lnSpc>
                <a:spcPct val="120000"/>
              </a:lnSpc>
              <a:buFontTx/>
              <a:buNone/>
            </a:pPr>
            <a:r>
              <a:rPr lang="ru-RU"/>
              <a:t>(относительные единицы)</a:t>
            </a:r>
          </a:p>
        </p:txBody>
      </p:sp>
      <p:graphicFrame>
        <p:nvGraphicFramePr>
          <p:cNvPr id="151613" name="Group 61"/>
          <p:cNvGraphicFramePr>
            <a:graphicFrameLocks noGrp="1"/>
          </p:cNvGraphicFramePr>
          <p:nvPr>
            <p:ph type="tbl" idx="1"/>
          </p:nvPr>
        </p:nvGraphicFramePr>
        <p:xfrm>
          <a:off x="1547813" y="2781300"/>
          <a:ext cx="5564187" cy="2239963"/>
        </p:xfrm>
        <a:graphic>
          <a:graphicData uri="http://schemas.openxmlformats.org/drawingml/2006/table">
            <a:tbl>
              <a:tblPr/>
              <a:tblGrid>
                <a:gridCol w="3036887"/>
                <a:gridCol w="2527300"/>
              </a:tblGrid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Уголь и нефть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Ветер и тепл. энергия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Гидроэнергия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АЭС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DE28-90DC-4186-9B4A-D12722DA5020}" type="slidenum">
              <a:rPr lang="sv-SE"/>
              <a:pPr/>
              <a:t>17</a:t>
            </a:fld>
            <a:endParaRPr lang="sv-SE"/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CD2613"/>
              </a:buClr>
              <a:buFont typeface="Wingdings" pitchFamily="2" charset="2"/>
              <a:buBlip>
                <a:blip r:embed="rId2"/>
              </a:buBlip>
            </a:pPr>
            <a:r>
              <a:rPr lang="ru-RU"/>
              <a:t>АЭС при их нормальной эксплуатации в экологическом отношении безопаснее тепловых электростанций на угле и других источников электроэнергии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993E2-D58F-413A-9A96-EE1288602236}" type="slidenum">
              <a:rPr lang="sv-SE"/>
              <a:pPr/>
              <a:t>18</a:t>
            </a:fld>
            <a:endParaRPr lang="sv-SE"/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7772400" cy="1143000"/>
          </a:xfrm>
        </p:spPr>
        <p:txBody>
          <a:bodyPr/>
          <a:lstStyle/>
          <a:p>
            <a:r>
              <a:rPr lang="ru-RU" sz="2400"/>
              <a:t>СОПОСТАВЛЕНИЕ РИСКА ОТ РАДИАЦИОННОГО ВОЗДЕЙСТВИЯ АЭС И ДРУГИХ ФАКТОРОВ</a:t>
            </a:r>
          </a:p>
        </p:txBody>
      </p:sp>
      <p:graphicFrame>
        <p:nvGraphicFramePr>
          <p:cNvPr id="150926" name="Group 398"/>
          <p:cNvGraphicFramePr>
            <a:graphicFrameLocks noGrp="1"/>
          </p:cNvGraphicFramePr>
          <p:nvPr>
            <p:ph type="tbl" idx="1"/>
          </p:nvPr>
        </p:nvGraphicFramePr>
        <p:xfrm>
          <a:off x="468313" y="1685925"/>
          <a:ext cx="8085137" cy="4562475"/>
        </p:xfrm>
        <a:graphic>
          <a:graphicData uri="http://schemas.openxmlformats.org/drawingml/2006/table">
            <a:tbl>
              <a:tblPr/>
              <a:tblGrid>
                <a:gridCol w="4537075"/>
                <a:gridCol w="1150937"/>
                <a:gridCol w="2397125"/>
              </a:tblGrid>
              <a:tr h="603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Источники излучения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Доза, мЗв/год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Доля суммарной дозы, %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Естественный фон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44,7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Медицинская рентгенодиагностическая аппаратура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0,72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29,3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Строительные материалы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24,4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Глобальные выпадения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0,8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Часы со светосоставом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Авиационный транспорт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0,005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Телевизоры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0,002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АЭС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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2,46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25BA8-D617-4073-821E-4F0C5A50D6BE}" type="slidenum">
              <a:rPr lang="sv-SE"/>
              <a:pPr/>
              <a:t>19</a:t>
            </a:fld>
            <a:endParaRPr lang="sv-S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r>
              <a:rPr lang="ru-RU" sz="2400"/>
              <a:t>Уровни активности некоторых жидкостей</a:t>
            </a:r>
            <a:r>
              <a:rPr lang="ru-RU" sz="3200"/>
              <a:t> </a:t>
            </a:r>
          </a:p>
        </p:txBody>
      </p:sp>
      <p:graphicFrame>
        <p:nvGraphicFramePr>
          <p:cNvPr id="141484" name="Group 172"/>
          <p:cNvGraphicFramePr>
            <a:graphicFrameLocks noGrp="1"/>
          </p:cNvGraphicFramePr>
          <p:nvPr>
            <p:ph type="tbl" idx="1"/>
          </p:nvPr>
        </p:nvGraphicFramePr>
        <p:xfrm>
          <a:off x="685800" y="1981200"/>
          <a:ext cx="7772400" cy="2587625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344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Жидкость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Активность, Бк/л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Типичные сбросные воды АЭС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0,037 – 0,37</a:t>
                      </a:r>
                      <a:endParaRPr kumimoji="0" lang="ru-RU" sz="2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Водопроводная вода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0,74</a:t>
                      </a:r>
                      <a:endParaRPr kumimoji="0" lang="ru-RU" sz="2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Речная вода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0,37 – 3,7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81B4-C06C-4FEF-BB7D-31719ED08A2C}" type="slidenum">
              <a:rPr lang="sv-SE"/>
              <a:pPr/>
              <a:t>20</a:t>
            </a:fld>
            <a:endParaRPr lang="sv-SE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7772400" cy="1143000"/>
          </a:xfrm>
        </p:spPr>
        <p:txBody>
          <a:bodyPr/>
          <a:lstStyle/>
          <a:p>
            <a:r>
              <a:rPr lang="ru-RU" sz="2400"/>
              <a:t>Сопоставление риска от радиационного воздействия с другими опасностями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химических производствах России нередки случаи, когда загрязнение атмосферы вредными веществами </a:t>
            </a:r>
            <a:r>
              <a:rPr lang="ru-RU" b="1">
                <a:solidFill>
                  <a:srgbClr val="FF0000"/>
                </a:solidFill>
              </a:rPr>
              <a:t>систематически</a:t>
            </a:r>
            <a:r>
              <a:rPr lang="ru-RU"/>
              <a:t> превышает </a:t>
            </a:r>
            <a:r>
              <a:rPr lang="ru-RU" b="1">
                <a:solidFill>
                  <a:srgbClr val="FF0000"/>
                </a:solidFill>
              </a:rPr>
              <a:t>ПДК</a:t>
            </a:r>
            <a:r>
              <a:rPr lang="ru-RU"/>
              <a:t> в десятки раз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13CB4-65DB-42C3-8FB3-D72C22D580EA}" type="slidenum">
              <a:rPr lang="sv-SE"/>
              <a:pPr/>
              <a:t>21</a:t>
            </a:fld>
            <a:endParaRPr lang="sv-SE"/>
          </a:p>
        </p:txBody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527300"/>
          </a:xfrm>
        </p:spPr>
        <p:txBody>
          <a:bodyPr/>
          <a:lstStyle/>
          <a:p>
            <a:pPr marL="0" indent="0" algn="r">
              <a:lnSpc>
                <a:spcPct val="110000"/>
              </a:lnSpc>
              <a:buClr>
                <a:schemeClr val="accent2"/>
              </a:buClr>
              <a:buFontTx/>
              <a:buNone/>
            </a:pPr>
            <a:r>
              <a:rPr lang="ru-RU"/>
              <a:t>Сравнение методов и уровней практической реализации защиты здоровья человека и охраны окружающей среды от </a:t>
            </a:r>
            <a:r>
              <a:rPr lang="ru-RU" b="1">
                <a:solidFill>
                  <a:srgbClr val="FF0000"/>
                </a:solidFill>
              </a:rPr>
              <a:t>радиоактивных</a:t>
            </a:r>
            <a:r>
              <a:rPr lang="ru-RU"/>
              <a:t> и </a:t>
            </a:r>
            <a:r>
              <a:rPr lang="ru-RU" b="1">
                <a:solidFill>
                  <a:srgbClr val="FF0000"/>
                </a:solidFill>
              </a:rPr>
              <a:t>химических</a:t>
            </a:r>
            <a:r>
              <a:rPr lang="ru-RU"/>
              <a:t> загрязнителей показало их серьезные </a:t>
            </a:r>
            <a:r>
              <a:rPr lang="ru-RU" b="1">
                <a:solidFill>
                  <a:srgbClr val="0033CC"/>
                </a:solidFill>
              </a:rPr>
              <a:t>отличия и несбалансированность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163-7276-4103-ADFA-B1CD5252D987}" type="slidenum">
              <a:rPr lang="sv-SE"/>
              <a:pPr/>
              <a:t>22</a:t>
            </a:fld>
            <a:endParaRPr lang="sv-SE"/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743200"/>
          </a:xfrm>
        </p:spPr>
        <p:txBody>
          <a:bodyPr/>
          <a:lstStyle/>
          <a:p>
            <a:pPr>
              <a:buClr>
                <a:schemeClr val="accent2"/>
              </a:buClr>
              <a:buFontTx/>
              <a:buNone/>
            </a:pPr>
            <a:r>
              <a:rPr lang="ru-RU"/>
              <a:t>Это касается всех элементов регулирования </a:t>
            </a:r>
          </a:p>
          <a:p>
            <a:pPr lvl="1">
              <a:buClr>
                <a:schemeClr val="accent2"/>
              </a:buClr>
              <a:buFontTx/>
              <a:buBlip>
                <a:blip r:embed="rId2"/>
              </a:buBlip>
            </a:pPr>
            <a:r>
              <a:rPr lang="ru-RU" sz="2400"/>
              <a:t>подходов к нормированию;</a:t>
            </a:r>
          </a:p>
          <a:p>
            <a:pPr lvl="1">
              <a:buClr>
                <a:schemeClr val="accent2"/>
              </a:buClr>
              <a:buFontTx/>
              <a:buBlip>
                <a:blip r:embed="rId2"/>
              </a:buBlip>
            </a:pPr>
            <a:r>
              <a:rPr lang="ru-RU" sz="2400"/>
              <a:t>методик определения допустимых выбросов и сбросов;</a:t>
            </a:r>
          </a:p>
          <a:p>
            <a:pPr lvl="1">
              <a:buClr>
                <a:schemeClr val="accent2"/>
              </a:buClr>
              <a:buFontTx/>
              <a:buBlip>
                <a:blip r:embed="rId2"/>
              </a:buBlip>
            </a:pPr>
            <a:r>
              <a:rPr lang="ru-RU" sz="2400"/>
              <a:t>возможностей мониторинга;</a:t>
            </a:r>
          </a:p>
          <a:p>
            <a:pPr lvl="1">
              <a:buClr>
                <a:schemeClr val="accent2"/>
              </a:buClr>
              <a:buFontTx/>
              <a:buBlip>
                <a:blip r:embed="rId2"/>
              </a:buBlip>
            </a:pPr>
            <a:r>
              <a:rPr lang="ru-RU" sz="2400"/>
              <a:t>отношения к соблюдению регламентации</a:t>
            </a:r>
          </a:p>
          <a:p>
            <a:endParaRPr lang="ru-RU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1A6-EF4B-4C82-BB72-AB14D2BFCA7D}" type="slidenum">
              <a:rPr lang="sv-SE"/>
              <a:pPr/>
              <a:t>23</a:t>
            </a:fld>
            <a:endParaRPr lang="sv-SE"/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b="1" i="1">
                <a:solidFill>
                  <a:srgbClr val="0033CC"/>
                </a:solidFill>
              </a:rPr>
              <a:t>Я убежден, что ядерная энергетика необходима человечеству и должна развиваться, но только в условиях </a:t>
            </a:r>
            <a:r>
              <a:rPr lang="ru-RU" b="1" i="1">
                <a:solidFill>
                  <a:srgbClr val="FF0000"/>
                </a:solidFill>
              </a:rPr>
              <a:t>практически полной безопасности</a:t>
            </a:r>
            <a:r>
              <a:rPr lang="ru-RU" b="1" i="1">
                <a:solidFill>
                  <a:srgbClr val="0033CC"/>
                </a:solidFill>
              </a:rPr>
              <a:t>. </a:t>
            </a:r>
            <a:br>
              <a:rPr lang="ru-RU" b="1" i="1">
                <a:solidFill>
                  <a:srgbClr val="0033CC"/>
                </a:solidFill>
              </a:rPr>
            </a:br>
            <a:r>
              <a:rPr lang="ru-RU" b="1" i="1">
                <a:solidFill>
                  <a:srgbClr val="0033CC"/>
                </a:solidFill>
              </a:rPr>
              <a:t>Академик А.Д.Сахаров</a:t>
            </a:r>
            <a:r>
              <a:rPr lang="ru-RU" i="1">
                <a:solidFill>
                  <a:srgbClr val="0033CC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7974-A790-49E7-9978-665013D4CD20}" type="slidenum">
              <a:rPr lang="sv-SE"/>
              <a:pPr/>
              <a:t>24</a:t>
            </a:fld>
            <a:endParaRPr lang="sv-SE"/>
          </a:p>
        </p:txBody>
      </p:sp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Требование безаварийности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CD2613"/>
              </a:buClr>
              <a:buFont typeface="Wingdings" pitchFamily="2" charset="2"/>
              <a:buNone/>
            </a:pPr>
            <a:r>
              <a:rPr lang="ru-RU"/>
              <a:t>Новые конструкции реакторов имеют:</a:t>
            </a:r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3"/>
              </a:buBlip>
            </a:pPr>
            <a:r>
              <a:rPr lang="ru-RU"/>
              <a:t>Системы аварийной защиты и локализации </a:t>
            </a:r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3"/>
              </a:buBlip>
            </a:pPr>
            <a:r>
              <a:rPr lang="ru-RU"/>
              <a:t>Обеспечение нерасплавления активной зоны за счет использования внутренне присущих физических свойств конструкции активной зоны и материалов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230E-6A54-48F1-B1C0-7BC2E5C00E87}" type="slidenum">
              <a:rPr lang="sv-SE"/>
              <a:pPr/>
              <a:t>25</a:t>
            </a:fld>
            <a:endParaRPr lang="sv-SE"/>
          </a:p>
        </p:txBody>
      </p:sp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620713"/>
            <a:ext cx="7772400" cy="863600"/>
          </a:xfrm>
        </p:spPr>
        <p:txBody>
          <a:bodyPr/>
          <a:lstStyle/>
          <a:p>
            <a:r>
              <a:rPr lang="ru-RU" sz="2400"/>
              <a:t>Принципиальное устройство двухконтурной АЭС</a:t>
            </a:r>
            <a:endParaRPr lang="en-US" sz="2400"/>
          </a:p>
        </p:txBody>
      </p:sp>
      <p:pic>
        <p:nvPicPr>
          <p:cNvPr id="183299" name="Picture 3" descr="pwr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7513" y="1905000"/>
            <a:ext cx="8308975" cy="42926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0CA1-83DB-4F35-B681-ABE980933500}" type="slidenum">
              <a:rPr lang="sv-SE"/>
              <a:pPr/>
              <a:t>26</a:t>
            </a:fld>
            <a:endParaRPr lang="sv-SE"/>
          </a:p>
        </p:txBody>
      </p:sp>
      <p:pic>
        <p:nvPicPr>
          <p:cNvPr id="335875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80975" y="715963"/>
            <a:ext cx="6340475" cy="4235450"/>
          </a:xfrm>
          <a:noFill/>
          <a:ln/>
        </p:spPr>
      </p:pic>
      <p:pic>
        <p:nvPicPr>
          <p:cNvPr id="335878" name="Picture 6" descr="Reactr_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341438"/>
            <a:ext cx="1444625" cy="5183187"/>
          </a:xfrm>
          <a:prstGeom prst="rect">
            <a:avLst/>
          </a:prstGeom>
          <a:noFill/>
        </p:spPr>
      </p:pic>
      <p:sp>
        <p:nvSpPr>
          <p:cNvPr id="335879" name="Line 7"/>
          <p:cNvSpPr>
            <a:spLocks noChangeShapeType="1"/>
          </p:cNvSpPr>
          <p:nvPr/>
        </p:nvSpPr>
        <p:spPr bwMode="auto">
          <a:xfrm flipH="1" flipV="1">
            <a:off x="4140200" y="3213100"/>
            <a:ext cx="3168650" cy="2663825"/>
          </a:xfrm>
          <a:prstGeom prst="line">
            <a:avLst/>
          </a:prstGeom>
          <a:noFill/>
          <a:ln w="123825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5880" name="Rectangle 8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4246563" cy="1143000"/>
          </a:xfrm>
          <a:noFill/>
          <a:ln/>
        </p:spPr>
        <p:txBody>
          <a:bodyPr/>
          <a:lstStyle/>
          <a:p>
            <a:r>
              <a:rPr lang="ru-RU" sz="2000"/>
              <a:t>ЭНЕРГОБЛОК АЭС</a:t>
            </a:r>
          </a:p>
        </p:txBody>
      </p:sp>
      <p:pic>
        <p:nvPicPr>
          <p:cNvPr id="335881" name="Picture 9" descr="Shem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80975" y="4292600"/>
            <a:ext cx="2881313" cy="18732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5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5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7FF6-B5C4-417C-9274-956E34166959}" type="slidenum">
              <a:rPr lang="sv-SE"/>
              <a:pPr/>
              <a:t>27</a:t>
            </a:fld>
            <a:endParaRPr lang="sv-SE"/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-180975" y="333375"/>
            <a:ext cx="6586538" cy="649288"/>
          </a:xfrm>
        </p:spPr>
        <p:txBody>
          <a:bodyPr/>
          <a:lstStyle/>
          <a:p>
            <a:r>
              <a:rPr lang="ru-RU" sz="2000"/>
              <a:t>Барьеры, предотвращающие выход</a:t>
            </a:r>
            <a:br>
              <a:rPr lang="ru-RU" sz="2000"/>
            </a:br>
            <a:r>
              <a:rPr lang="ru-RU" sz="2000"/>
              <a:t>продуктов деления в окружающую среду</a:t>
            </a:r>
            <a:r>
              <a:rPr lang="ru-RU" sz="2400"/>
              <a:t> </a:t>
            </a:r>
          </a:p>
        </p:txBody>
      </p:sp>
      <p:pic>
        <p:nvPicPr>
          <p:cNvPr id="136211" name="Picture 1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635375" y="1341438"/>
            <a:ext cx="333375" cy="1905000"/>
          </a:xfrm>
        </p:spPr>
      </p:pic>
      <p:pic>
        <p:nvPicPr>
          <p:cNvPr id="136213" name="Picture 2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95288" y="3429000"/>
            <a:ext cx="3024187" cy="2371725"/>
          </a:xfrm>
        </p:spPr>
      </p:pic>
      <p:pic>
        <p:nvPicPr>
          <p:cNvPr id="136215" name="Picture 2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5003800" y="3716338"/>
            <a:ext cx="2117725" cy="2881312"/>
          </a:xfrm>
        </p:spPr>
      </p:pic>
      <p:sp>
        <p:nvSpPr>
          <p:cNvPr id="136219" name="Rectangle 27"/>
          <p:cNvSpPr>
            <a:spLocks noChangeArrowheads="1"/>
          </p:cNvSpPr>
          <p:nvPr/>
        </p:nvSpPr>
        <p:spPr bwMode="auto">
          <a:xfrm>
            <a:off x="0" y="2632075"/>
            <a:ext cx="2771775" cy="77311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latin typeface="Arial" charset="0"/>
              </a:rPr>
              <a:t>ТОПЛИВНАЯ МАТРИЦА</a:t>
            </a:r>
            <a:r>
              <a:rPr lang="ru-RU" sz="1600">
                <a:latin typeface="Arial" charset="0"/>
              </a:rPr>
              <a:t/>
            </a:r>
            <a:br>
              <a:rPr lang="ru-RU" sz="1600">
                <a:latin typeface="Arial" charset="0"/>
              </a:rPr>
            </a:br>
            <a:r>
              <a:rPr lang="ru-RU" sz="1200">
                <a:latin typeface="Arial" charset="0"/>
              </a:rPr>
              <a:t>Предотвращение выхода продуктов деления под оболочку твэла</a:t>
            </a:r>
            <a:r>
              <a:rPr lang="ru-RU" sz="1600"/>
              <a:t> </a:t>
            </a:r>
          </a:p>
        </p:txBody>
      </p:sp>
      <p:sp>
        <p:nvSpPr>
          <p:cNvPr id="136220" name="Rectangle 28"/>
          <p:cNvSpPr>
            <a:spLocks noChangeArrowheads="1"/>
          </p:cNvSpPr>
          <p:nvPr/>
        </p:nvSpPr>
        <p:spPr bwMode="auto">
          <a:xfrm>
            <a:off x="2339975" y="3284538"/>
            <a:ext cx="2881313" cy="893762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latin typeface="Arial" charset="0"/>
              </a:rPr>
              <a:t>ОБОЛОЧКА ТВЭЛА</a:t>
            </a:r>
            <a:r>
              <a:rPr lang="ru-RU" sz="1600">
                <a:latin typeface="Arial" charset="0"/>
              </a:rPr>
              <a:t/>
            </a:r>
            <a:br>
              <a:rPr lang="ru-RU" sz="1600">
                <a:latin typeface="Arial" charset="0"/>
              </a:rPr>
            </a:br>
            <a:r>
              <a:rPr lang="ru-RU" sz="1200">
                <a:latin typeface="Arial" charset="0"/>
              </a:rPr>
              <a:t>Предотвращение выхода продуктов деления в теплоноситель главного циркуляционного контура </a:t>
            </a:r>
          </a:p>
        </p:txBody>
      </p:sp>
      <p:sp>
        <p:nvSpPr>
          <p:cNvPr id="136221" name="Rectangle 29"/>
          <p:cNvSpPr>
            <a:spLocks noChangeArrowheads="1"/>
          </p:cNvSpPr>
          <p:nvPr/>
        </p:nvSpPr>
        <p:spPr bwMode="auto">
          <a:xfrm>
            <a:off x="179388" y="5876925"/>
            <a:ext cx="4473575" cy="71437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latin typeface="Arial" charset="0"/>
              </a:rPr>
              <a:t>ГЛАВНЫЙ ЦИРКУЛЯЦИОННЫЙ КОНТУР</a:t>
            </a:r>
            <a:r>
              <a:rPr lang="ru-RU" sz="1600">
                <a:latin typeface="Arial" charset="0"/>
              </a:rPr>
              <a:t/>
            </a:r>
            <a:br>
              <a:rPr lang="ru-RU" sz="1600">
                <a:latin typeface="Arial" charset="0"/>
              </a:rPr>
            </a:br>
            <a:r>
              <a:rPr lang="ru-RU" sz="1200">
                <a:latin typeface="Arial" charset="0"/>
              </a:rPr>
              <a:t>Предотвращение выхода продуктов деления под защитную герметичную оболочку</a:t>
            </a:r>
            <a:r>
              <a:rPr lang="ru-RU" sz="1200"/>
              <a:t> </a:t>
            </a:r>
          </a:p>
        </p:txBody>
      </p:sp>
      <p:sp>
        <p:nvSpPr>
          <p:cNvPr id="136222" name="Rectangle 30"/>
          <p:cNvSpPr>
            <a:spLocks noChangeArrowheads="1"/>
          </p:cNvSpPr>
          <p:nvPr/>
        </p:nvSpPr>
        <p:spPr bwMode="auto">
          <a:xfrm>
            <a:off x="7019925" y="3998913"/>
            <a:ext cx="2124075" cy="1630362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latin typeface="Arial" charset="0"/>
              </a:rPr>
              <a:t>СИСТЕМА ЗАЩИТНЫХ ГЕРМЕТИЧНЫХ ОГРАЖДЕНИЙ</a:t>
            </a:r>
          </a:p>
          <a:p>
            <a:r>
              <a:rPr lang="ru-RU" sz="1200">
                <a:latin typeface="Arial" charset="0"/>
              </a:rPr>
              <a:t>Предотвращение выхода продуктов деления в окружающую среду </a:t>
            </a:r>
          </a:p>
        </p:txBody>
      </p:sp>
      <p:pic>
        <p:nvPicPr>
          <p:cNvPr id="136223" name="film05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50825" y="1412875"/>
            <a:ext cx="1512888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09" name="Picture 1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/>
          <a:srcRect/>
          <a:stretch>
            <a:fillRect/>
          </a:stretch>
        </p:blipFill>
        <p:spPr>
          <a:xfrm>
            <a:off x="2051050" y="1557338"/>
            <a:ext cx="1277938" cy="901700"/>
          </a:xfrm>
        </p:spPr>
      </p:pic>
      <p:pic>
        <p:nvPicPr>
          <p:cNvPr id="136224" name="Picture 3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02375" y="115888"/>
            <a:ext cx="284162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62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6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62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223"/>
                  </p:tgtEl>
                </p:cond>
              </p:nextCondLst>
            </p:seq>
            <p:video>
              <p:cMediaNode>
                <p:cTn id="12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622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01DA-7D37-4523-A165-9796C0EE729C}" type="slidenum">
              <a:rPr lang="sv-SE"/>
              <a:pPr/>
              <a:t>28</a:t>
            </a:fld>
            <a:endParaRPr lang="sv-SE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Локализация аварий</a:t>
            </a:r>
          </a:p>
        </p:txBody>
      </p:sp>
      <p:pic>
        <p:nvPicPr>
          <p:cNvPr id="342024" name="Picture 8" descr="5-7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606550"/>
            <a:ext cx="5240337" cy="43529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D3B4-E2AF-4A43-93DC-234C152709B2}" type="slidenum">
              <a:rPr lang="sv-SE"/>
              <a:pPr/>
              <a:t>29</a:t>
            </a:fld>
            <a:endParaRPr lang="sv-SE"/>
          </a:p>
        </p:txBody>
      </p:sp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7956550" cy="719138"/>
          </a:xfrm>
        </p:spPr>
        <p:txBody>
          <a:bodyPr/>
          <a:lstStyle/>
          <a:p>
            <a:r>
              <a:rPr lang="ru-RU" sz="2400">
                <a:solidFill>
                  <a:srgbClr val="003300"/>
                </a:solidFill>
              </a:rPr>
              <a:t>Концепция экологической безопасности</a:t>
            </a:r>
            <a:r>
              <a:rPr lang="ru-RU" sz="2400"/>
              <a:t> АЭС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125538"/>
            <a:ext cx="7772400" cy="540067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200"/>
              <a:t>разрабатывается до реального проектирования АЭС</a:t>
            </a:r>
          </a:p>
          <a:p>
            <a:r>
              <a:rPr lang="ru-RU" sz="2200"/>
              <a:t>оценка состояния окружающей среды в районе предполагаемого строительства АЭС</a:t>
            </a:r>
          </a:p>
          <a:p>
            <a:r>
              <a:rPr lang="ru-RU" sz="2200"/>
              <a:t>уровень допустимых воздействий на природное окружение</a:t>
            </a:r>
          </a:p>
          <a:p>
            <a:r>
              <a:rPr lang="ru-RU" sz="2200"/>
              <a:t>в рамках Технико-экономического обоснования (ТЭО) - </a:t>
            </a:r>
            <a:r>
              <a:rPr lang="ru-RU" sz="2200" i="1"/>
              <a:t>Оценка воздействий АЭС на окружающую среду</a:t>
            </a:r>
          </a:p>
          <a:p>
            <a:r>
              <a:rPr lang="ru-RU" sz="2200"/>
              <a:t>на стадии проекта АЭС -  </a:t>
            </a:r>
            <a:r>
              <a:rPr lang="ru-RU" sz="2200" i="1"/>
              <a:t>Обоснование экологической безопасности</a:t>
            </a:r>
          </a:p>
          <a:p>
            <a:r>
              <a:rPr lang="ru-RU" sz="2200"/>
              <a:t>соответствие технических решений требованиям Концепции охраны окружающей среды в регионе</a:t>
            </a:r>
          </a:p>
          <a:p>
            <a:r>
              <a:rPr lang="ru-RU" sz="2200"/>
              <a:t>Независимая экологическая экспертиза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CD2D-45D1-4D6B-BB29-E5200BCBF69C}" type="slidenum">
              <a:rPr lang="sv-SE"/>
              <a:pPr/>
              <a:t>30</a:t>
            </a:fld>
            <a:endParaRPr lang="sv-SE"/>
          </a:p>
        </p:txBody>
      </p:sp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6553200" cy="1143000"/>
          </a:xfrm>
        </p:spPr>
        <p:txBody>
          <a:bodyPr/>
          <a:lstStyle/>
          <a:p>
            <a:r>
              <a:rPr lang="ru-RU" sz="2400"/>
              <a:t>Малое радиационное воздействие нормально работающей АЭС на окружающую среду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CD2613"/>
              </a:buClr>
              <a:buFont typeface="Wingdings" pitchFamily="2" charset="2"/>
              <a:buBlip>
                <a:blip r:embed="rId2"/>
              </a:buBlip>
            </a:pPr>
            <a:r>
              <a:rPr lang="ru-RU" b="1">
                <a:ea typeface="MS Mincho" pitchFamily="49" charset="-128"/>
              </a:rPr>
              <a:t>Дозовую нагрузку </a:t>
            </a:r>
            <a:r>
              <a:rPr lang="ru-RU">
                <a:ea typeface="MS Mincho" pitchFamily="49" charset="-128"/>
              </a:rPr>
              <a:t>на индивидуума</a:t>
            </a:r>
            <a:r>
              <a:rPr lang="ru-RU"/>
              <a:t> </a:t>
            </a:r>
            <a:r>
              <a:rPr lang="ru-RU">
                <a:ea typeface="MS Mincho" pitchFamily="49" charset="-128"/>
              </a:rPr>
              <a:t>из населения при нормальной работе АЭС</a:t>
            </a:r>
            <a:r>
              <a:rPr lang="ru-RU" b="1">
                <a:ea typeface="MS Mincho" pitchFamily="49" charset="-128"/>
              </a:rPr>
              <a:t> измерить нельзя</a:t>
            </a:r>
            <a:endParaRPr lang="ru-RU" b="1"/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2"/>
              </a:buBlip>
            </a:pPr>
            <a:r>
              <a:rPr lang="ru-RU"/>
              <a:t>это обусловлено тем, что санитарно-гигиеническое законодательство (НРБ и СП АС) установило дозовую квоту АЭС в размере </a:t>
            </a:r>
            <a:r>
              <a:rPr lang="ru-RU" b="1">
                <a:solidFill>
                  <a:srgbClr val="CD2613"/>
                </a:solidFill>
              </a:rPr>
              <a:t>5 % ПД</a:t>
            </a:r>
            <a:r>
              <a:rPr lang="ru-RU"/>
              <a:t> – 0,25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мЗв/год</a:t>
            </a:r>
            <a:r>
              <a:rPr lang="ru-RU"/>
              <a:t>, что равно 1/4 - 1/5 естественного фона </a:t>
            </a:r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2"/>
              </a:buBlip>
            </a:pPr>
            <a:r>
              <a:rPr lang="ru-RU"/>
              <a:t>В проекте станции разрабатываются соответствующие системы и оборудование для выполнения норм</a:t>
            </a:r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2"/>
              </a:buBlip>
            </a:pPr>
            <a:endParaRPr lang="ru-RU" b="1">
              <a:ea typeface="MS Mincho" pitchFamily="49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AC202-DF58-48B9-9746-2F7500A755A0}" type="slidenum">
              <a:rPr lang="sv-SE"/>
              <a:pPr/>
              <a:t>31</a:t>
            </a:fld>
            <a:endParaRPr lang="sv-SE"/>
          </a:p>
        </p:txBody>
      </p:sp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7772400" cy="1143000"/>
          </a:xfrm>
        </p:spPr>
        <p:txBody>
          <a:bodyPr/>
          <a:lstStyle/>
          <a:p>
            <a:r>
              <a:rPr lang="ru-RU" sz="2400"/>
              <a:t>Структурная схема нормирования выбросов и сбросов АЭС</a:t>
            </a:r>
          </a:p>
        </p:txBody>
      </p:sp>
      <p:sp>
        <p:nvSpPr>
          <p:cNvPr id="352260" name="Oval 4"/>
          <p:cNvSpPr>
            <a:spLocks noChangeArrowheads="1"/>
          </p:cNvSpPr>
          <p:nvPr/>
        </p:nvSpPr>
        <p:spPr bwMode="auto">
          <a:xfrm>
            <a:off x="1403350" y="5516563"/>
            <a:ext cx="720725" cy="7207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i="1">
                <a:latin typeface="Arial" charset="0"/>
              </a:rPr>
              <a:t>ПДВ</a:t>
            </a:r>
          </a:p>
        </p:txBody>
      </p:sp>
      <p:pic>
        <p:nvPicPr>
          <p:cNvPr id="3522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600200"/>
            <a:ext cx="7129462" cy="48021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AB86A-CEFD-4007-8385-A0BFBC3022E7}" type="slidenum">
              <a:rPr lang="sv-SE"/>
              <a:pPr/>
              <a:t>32</a:t>
            </a:fld>
            <a:endParaRPr lang="sv-SE"/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7489825" cy="836613"/>
          </a:xfrm>
        </p:spPr>
        <p:txBody>
          <a:bodyPr/>
          <a:lstStyle/>
          <a:p>
            <a:r>
              <a:rPr lang="ru-RU" sz="2400"/>
              <a:t>Схема образования радиоактивных отходов</a:t>
            </a:r>
          </a:p>
        </p:txBody>
      </p:sp>
      <p:pic>
        <p:nvPicPr>
          <p:cNvPr id="134155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765175"/>
            <a:ext cx="8099425" cy="5768975"/>
          </a:xfrm>
        </p:spPr>
      </p:pic>
      <p:sp>
        <p:nvSpPr>
          <p:cNvPr id="134156" name="Rectangle 12"/>
          <p:cNvSpPr>
            <a:spLocks noChangeArrowheads="1"/>
          </p:cNvSpPr>
          <p:nvPr/>
        </p:nvSpPr>
        <p:spPr bwMode="auto">
          <a:xfrm>
            <a:off x="0" y="1412875"/>
            <a:ext cx="684213" cy="144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83475-93DE-43C2-8BBE-D9C97F26DC6D}" type="slidenum">
              <a:rPr lang="sv-SE"/>
              <a:pPr/>
              <a:t>33</a:t>
            </a:fld>
            <a:endParaRPr lang="sv-SE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endParaRPr lang="ru-RU"/>
          </a:p>
          <a:p>
            <a:r>
              <a:rPr lang="ru-RU"/>
              <a:t>тепловое</a:t>
            </a:r>
          </a:p>
          <a:p>
            <a:r>
              <a:rPr lang="ru-RU"/>
              <a:t>химическое</a:t>
            </a:r>
          </a:p>
          <a:p>
            <a:r>
              <a:rPr lang="ru-RU"/>
              <a:t>шумовое</a:t>
            </a:r>
          </a:p>
          <a:p>
            <a:r>
              <a:rPr lang="ru-RU"/>
              <a:t>загрязнения, связанные с жизнедеятельностью комплекса</a:t>
            </a:r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7772400" cy="1143000"/>
          </a:xfrm>
          <a:noFill/>
          <a:ln/>
        </p:spPr>
        <p:txBody>
          <a:bodyPr/>
          <a:lstStyle/>
          <a:p>
            <a:r>
              <a:rPr lang="ru-RU"/>
              <a:t>Нерадиационные факторы воздействия АЭС на окружающую среду</a:t>
            </a:r>
          </a:p>
        </p:txBody>
      </p:sp>
      <p:pic>
        <p:nvPicPr>
          <p:cNvPr id="171017" name="Picture 9" descr="Tihonov3_kartin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484313"/>
            <a:ext cx="2735263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04B1-3768-4DAC-AE97-1483646455AA}" type="slidenum">
              <a:rPr lang="sv-SE"/>
              <a:pPr/>
              <a:t>34</a:t>
            </a:fld>
            <a:endParaRPr lang="sv-SE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270750" cy="1143000"/>
          </a:xfrm>
        </p:spPr>
        <p:txBody>
          <a:bodyPr/>
          <a:lstStyle/>
          <a:p>
            <a:r>
              <a:rPr lang="ru-RU"/>
              <a:t>ОСНОВНЫЕ ЭКОЛОГИЧЕСКИЕ ПРОБЛЕМЫ ЭКСПЛУАТАЦИИ АЭС</a:t>
            </a:r>
            <a:br>
              <a:rPr lang="ru-RU"/>
            </a:br>
            <a:endParaRPr lang="ru-RU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5038"/>
            <a:ext cx="7772400" cy="3890962"/>
          </a:xfrm>
        </p:spPr>
        <p:txBody>
          <a:bodyPr/>
          <a:lstStyle/>
          <a:p>
            <a:r>
              <a:rPr lang="ru-RU"/>
              <a:t>Вывод из эксплуатации после исчерпания ресурса</a:t>
            </a:r>
          </a:p>
          <a:p>
            <a:r>
              <a:rPr lang="ru-RU"/>
              <a:t>Обращение с радиоактивными отходами</a:t>
            </a:r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2"/>
              </a:buBlip>
            </a:pPr>
            <a:r>
              <a:rPr lang="ru-RU"/>
              <a:t>Обращение с отработавшим ядерным топливом</a:t>
            </a:r>
          </a:p>
          <a:p>
            <a:pPr>
              <a:buClr>
                <a:srgbClr val="CD2613"/>
              </a:buClr>
              <a:buFont typeface="Wingdings" pitchFamily="2" charset="2"/>
              <a:buBlip>
                <a:blip r:embed="rId2"/>
              </a:buBlip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F5A0-B575-47FC-A2E6-92266CC5F7A1}" type="slidenum">
              <a:rPr lang="sv-SE"/>
              <a:pPr/>
              <a:t>35</a:t>
            </a:fld>
            <a:endParaRPr lang="sv-SE"/>
          </a:p>
        </p:txBody>
      </p:sp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5902325" cy="1143000"/>
          </a:xfrm>
        </p:spPr>
        <p:txBody>
          <a:bodyPr/>
          <a:lstStyle/>
          <a:p>
            <a:r>
              <a:rPr lang="ru-RU"/>
              <a:t>ДЕМОНТАЖ АЭС по окончании нормальной эксплуатации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76475"/>
            <a:ext cx="7772400" cy="3819525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Демонтаж АЭС является сложным и экологически опасным процессом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2D7E-0250-4BD6-B608-62C3C764529B}" type="slidenum">
              <a:rPr lang="sv-SE"/>
              <a:pPr/>
              <a:t>36</a:t>
            </a:fld>
            <a:endParaRPr lang="sv-SE"/>
          </a:p>
        </p:txBody>
      </p:sp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03275"/>
          </a:xfrm>
        </p:spPr>
        <p:txBody>
          <a:bodyPr/>
          <a:lstStyle/>
          <a:p>
            <a:r>
              <a:rPr lang="ru-RU"/>
              <a:t>Демонтаж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7772400" cy="43957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/>
              <a:t>В 2006 году был завершен вывод из эксплуатации на площадке АЭС "Биг-Рок Пойнт" в США, и эта площадка вернулась к состоянию </a:t>
            </a:r>
            <a:r>
              <a:rPr lang="ru-RU" b="1">
                <a:solidFill>
                  <a:srgbClr val="008A00"/>
                </a:solidFill>
              </a:rPr>
              <a:t>«зеленой лужайки»</a:t>
            </a:r>
          </a:p>
          <a:p>
            <a:pPr>
              <a:lnSpc>
                <a:spcPct val="80000"/>
              </a:lnSpc>
            </a:pPr>
            <a:r>
              <a:rPr lang="ru-RU"/>
              <a:t>По состоянию на конец 2006 года 9 АЭС в мире были полностью выведены из эксплуатации, их площадки переданы для использования без ограничений</a:t>
            </a:r>
          </a:p>
          <a:p>
            <a:pPr>
              <a:lnSpc>
                <a:spcPct val="80000"/>
              </a:lnSpc>
            </a:pPr>
            <a:r>
              <a:rPr lang="ru-RU"/>
              <a:t>17 АЭС частично демонтированы и подвергнуты безопасной консервации</a:t>
            </a:r>
          </a:p>
          <a:p>
            <a:pPr>
              <a:lnSpc>
                <a:spcPct val="80000"/>
              </a:lnSpc>
            </a:pPr>
            <a:r>
              <a:rPr lang="ru-RU"/>
              <a:t>30 АЭС демонтируется перед конечной передачей площадки в пользование</a:t>
            </a:r>
          </a:p>
          <a:p>
            <a:pPr>
              <a:lnSpc>
                <a:spcPct val="80000"/>
              </a:lnSpc>
            </a:pPr>
            <a:r>
              <a:rPr lang="ru-RU"/>
              <a:t>30 - находятся в стадии минимального демонтажа перед долгосрочной консервацией</a:t>
            </a:r>
          </a:p>
          <a:p>
            <a:pPr>
              <a:lnSpc>
                <a:spcPct val="80000"/>
              </a:lnSpc>
            </a:pPr>
            <a:endParaRPr lang="ru-RU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A9752-9FBC-4E20-870D-A8C6F6F8EAC1}" type="slidenum">
              <a:rPr lang="sv-SE"/>
              <a:pPr/>
              <a:t>37</a:t>
            </a:fld>
            <a:endParaRPr lang="sv-SE"/>
          </a:p>
        </p:txBody>
      </p:sp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ОБРАЩЕНИЕ С РАДИОАКТИВНЫМИ ОТХОДАМИ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86E58-8C55-4C34-B03C-672D79D336AE}" type="slidenum">
              <a:rPr lang="sv-SE"/>
              <a:pPr/>
              <a:t>38</a:t>
            </a:fld>
            <a:endParaRPr lang="sv-SE"/>
          </a:p>
        </p:txBody>
      </p:sp>
      <p:pic>
        <p:nvPicPr>
          <p:cNvPr id="176132" name="Picture 4" descr="Рис. 11.1. Современный вариант концепции обращения с РАО ядерного энергоблока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27313" y="0"/>
            <a:ext cx="4870450" cy="6524625"/>
          </a:xfrm>
          <a:noFill/>
          <a:ln/>
        </p:spPr>
      </p:pic>
      <p:sp>
        <p:nvSpPr>
          <p:cNvPr id="176134" name="Rectangle 6"/>
          <p:cNvSpPr>
            <a:spLocks noChangeArrowheads="1"/>
          </p:cNvSpPr>
          <p:nvPr/>
        </p:nvSpPr>
        <p:spPr bwMode="auto">
          <a:xfrm>
            <a:off x="0" y="1341438"/>
            <a:ext cx="2627313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6133" name="Rectangle 5"/>
          <p:cNvSpPr>
            <a:spLocks noChangeArrowheads="1"/>
          </p:cNvSpPr>
          <p:nvPr/>
        </p:nvSpPr>
        <p:spPr bwMode="auto">
          <a:xfrm rot="-5400000">
            <a:off x="-777081" y="2442369"/>
            <a:ext cx="41767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>
                <a:latin typeface="Arial" charset="0"/>
              </a:rPr>
              <a:t>Концептуальные основы обращения с РАО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B88C-007E-43AE-9C89-042A4CA22D4B}" type="slidenum">
              <a:rPr lang="sv-SE"/>
              <a:pPr/>
              <a:t>39</a:t>
            </a:fld>
            <a:endParaRPr lang="sv-SE"/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476250"/>
            <a:ext cx="6407150" cy="936625"/>
          </a:xfrm>
        </p:spPr>
        <p:txBody>
          <a:bodyPr/>
          <a:lstStyle/>
          <a:p>
            <a:r>
              <a:rPr lang="ru-RU" sz="2400"/>
              <a:t>Обращение с жидкими радиоактивными отходами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6113"/>
            <a:ext cx="7772400" cy="4179887"/>
          </a:xfrm>
        </p:spPr>
        <p:txBody>
          <a:bodyPr/>
          <a:lstStyle/>
          <a:p>
            <a:r>
              <a:rPr lang="ru-RU"/>
              <a:t>хранение в специальных емкостях-хранилищах</a:t>
            </a:r>
          </a:p>
          <a:p>
            <a:r>
              <a:rPr lang="ru-RU"/>
              <a:t>нахождение в открытых водоёмах и специальных бассейнах</a:t>
            </a:r>
          </a:p>
          <a:p>
            <a:r>
              <a:rPr lang="ru-RU"/>
              <a:t>подземное захоронение в пластах-коллекторах</a:t>
            </a:r>
          </a:p>
          <a:p>
            <a:r>
              <a:rPr lang="ru-RU"/>
              <a:t>сброс на специально выделенных участках морей и океанов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733B5-178F-4A0C-A469-B8B3A394D84A}" type="slidenum">
              <a:rPr lang="sv-SE"/>
              <a:pPr/>
              <a:t>40</a:t>
            </a:fld>
            <a:endParaRPr lang="sv-SE"/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6765925" cy="1079500"/>
          </a:xfrm>
        </p:spPr>
        <p:txBody>
          <a:bodyPr/>
          <a:lstStyle/>
          <a:p>
            <a:r>
              <a:rPr lang="ru-RU" sz="2400"/>
              <a:t>Обращение с твёрдыми радиоактивными отходами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319463"/>
          </a:xfrm>
        </p:spPr>
        <p:txBody>
          <a:bodyPr/>
          <a:lstStyle/>
          <a:p>
            <a:r>
              <a:rPr lang="ru-RU"/>
              <a:t>хранение в металлических ёмкостях</a:t>
            </a:r>
          </a:p>
          <a:p>
            <a:r>
              <a:rPr lang="ru-RU"/>
              <a:t>плавление</a:t>
            </a:r>
          </a:p>
          <a:p>
            <a:r>
              <a:rPr lang="ru-RU"/>
              <a:t>цементирование</a:t>
            </a:r>
          </a:p>
          <a:p>
            <a:r>
              <a:rPr lang="ru-RU"/>
              <a:t>битумирование</a:t>
            </a:r>
          </a:p>
          <a:p>
            <a:r>
              <a:rPr lang="ru-RU"/>
              <a:t>прессование</a:t>
            </a:r>
          </a:p>
          <a:p>
            <a:r>
              <a:rPr lang="ru-RU"/>
              <a:t>сжигание</a:t>
            </a:r>
          </a:p>
          <a:p>
            <a:r>
              <a:rPr lang="ru-RU"/>
              <a:t>остекловывание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8138-3C24-44C9-A380-014F49B12B79}" type="slidenum">
              <a:rPr lang="sv-SE"/>
              <a:pPr/>
              <a:t>41</a:t>
            </a:fld>
            <a:endParaRPr lang="sv-SE"/>
          </a:p>
        </p:txBody>
      </p:sp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22915" name="Picture 3" descr="wast2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32138" y="3284538"/>
            <a:ext cx="2952750" cy="1870075"/>
          </a:xfrm>
          <a:noFill/>
          <a:ln/>
        </p:spPr>
      </p:pic>
      <p:sp>
        <p:nvSpPr>
          <p:cNvPr id="422916" name="Text Box 4"/>
          <p:cNvSpPr txBox="1">
            <a:spLocks noChangeArrowheads="1"/>
          </p:cNvSpPr>
          <p:nvPr/>
        </p:nvSpPr>
        <p:spPr bwMode="auto">
          <a:xfrm>
            <a:off x="611188" y="2060575"/>
            <a:ext cx="7921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chemeClr val="tx2"/>
                </a:solidFill>
                <a:latin typeface="Arial" charset="0"/>
              </a:rPr>
              <a:t>Так выглядят низкоактивные радиоактивные отходы после специальной обработки - остекловывания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9407C-1A4A-43BF-B8F1-2D73A1F30B0D}" type="slidenum">
              <a:rPr lang="sv-SE"/>
              <a:pPr/>
              <a:t>42</a:t>
            </a:fld>
            <a:endParaRPr lang="sv-SE"/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Кондиционированные РАО, срок радиационной опасности которых не превышает срока действия инженерных барьеров (оценивается в 300-500 лет), могут захораниваться в приповерхностных или слабозаглубленных могильниках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AB324-1FE9-4193-8BB4-98827020F388}" type="slidenum">
              <a:rPr lang="sv-SE"/>
              <a:pPr/>
              <a:t>43</a:t>
            </a:fld>
            <a:endParaRPr lang="sv-SE"/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549275"/>
            <a:ext cx="7772400" cy="998538"/>
          </a:xfrm>
        </p:spPr>
        <p:txBody>
          <a:bodyPr/>
          <a:lstStyle/>
          <a:p>
            <a:r>
              <a:rPr lang="ru-RU"/>
              <a:t>ОТРАБОТАВШЕЕ ЯДЕРНОЕ ТОПЛИВО</a:t>
            </a:r>
            <a:r>
              <a:rPr lang="ru-RU" sz="2400"/>
              <a:t/>
            </a:r>
            <a:br>
              <a:rPr lang="ru-RU" sz="2400"/>
            </a:br>
            <a:endParaRPr lang="ru-RU" sz="240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Это сырьевой ресурс, возможно, ресурс не настоящего, а будущего</a:t>
            </a:r>
          </a:p>
          <a:p>
            <a:pPr algn="r">
              <a:buFontTx/>
              <a:buNone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6CB6-83AE-47CA-A335-29E80EFB16C2}" type="slidenum">
              <a:rPr lang="sv-SE"/>
              <a:pPr/>
              <a:t>44</a:t>
            </a:fld>
            <a:endParaRPr lang="sv-SE"/>
          </a:p>
        </p:txBody>
      </p:sp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Сложность проблем обращения с ОЯТ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высокая активность (млн. </a:t>
            </a:r>
            <a:r>
              <a:rPr lang="en-US"/>
              <a:t>Ku</a:t>
            </a:r>
            <a:r>
              <a:rPr lang="ru-RU"/>
              <a:t>/т)</a:t>
            </a:r>
          </a:p>
          <a:p>
            <a:r>
              <a:rPr lang="ru-RU"/>
              <a:t>значительное тепловыделение после выгрузки из реактора</a:t>
            </a:r>
          </a:p>
          <a:p>
            <a:r>
              <a:rPr lang="ru-RU"/>
              <a:t>наличие в составе ОЯТ значительного количества делящихся веществ</a:t>
            </a:r>
            <a:br>
              <a:rPr lang="ru-RU"/>
            </a:b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B1365-6E01-4C0D-A0D5-4D800523F44B}" type="slidenum">
              <a:rPr lang="sv-SE"/>
              <a:pPr/>
              <a:t>45</a:t>
            </a:fld>
            <a:endParaRPr lang="sv-SE"/>
          </a:p>
        </p:txBody>
      </p:sp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Мощность дозы от ОЯТ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заметно уменьшается со временем</a:t>
            </a:r>
          </a:p>
          <a:p>
            <a:r>
              <a:rPr lang="ru-RU"/>
              <a:t>через 3 года она составляет примерно 1/600 часть от мощности дозы только что выгруженного топлива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75A4-47D6-409D-9E02-26EA9E4BA685}" type="slidenum">
              <a:rPr lang="sv-SE"/>
              <a:pPr/>
              <a:t>46</a:t>
            </a:fld>
            <a:endParaRPr lang="sv-SE"/>
          </a:p>
        </p:txBody>
      </p:sp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Активность ОЯТ</a:t>
            </a:r>
          </a:p>
        </p:txBody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вначале определяется в основном короткоживущими осколками деления</a:t>
            </a:r>
          </a:p>
          <a:p>
            <a:r>
              <a:rPr lang="ru-RU"/>
              <a:t>после нескольких сотен лет хранения – актинидами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D73A-4758-4D7F-AAF0-63408C39343E}" type="slidenum">
              <a:rPr lang="sv-SE"/>
              <a:pPr/>
              <a:t>47</a:t>
            </a:fld>
            <a:endParaRPr lang="sv-SE"/>
          </a:p>
        </p:txBody>
      </p:sp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Количество радионуклидов в ОЯТ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Получение 1 ГВт-год электроэнергии на АЭС с реактором ВВЭР сопровождается наработкой</a:t>
            </a:r>
          </a:p>
          <a:p>
            <a:r>
              <a:rPr lang="ru-RU" b="1">
                <a:solidFill>
                  <a:srgbClr val="FF0000"/>
                </a:solidFill>
              </a:rPr>
              <a:t>150-200 кг Р</a:t>
            </a:r>
            <a:r>
              <a:rPr lang="en-US" b="1">
                <a:solidFill>
                  <a:srgbClr val="FF0000"/>
                </a:solidFill>
              </a:rPr>
              <a:t>u</a:t>
            </a:r>
            <a:endParaRPr lang="ru-RU" b="1">
              <a:solidFill>
                <a:srgbClr val="FF0000"/>
              </a:solidFill>
            </a:endParaRPr>
          </a:p>
          <a:p>
            <a:r>
              <a:rPr lang="ru-RU" b="1">
                <a:solidFill>
                  <a:srgbClr val="FF0000"/>
                </a:solidFill>
              </a:rPr>
              <a:t>20-30 кг</a:t>
            </a:r>
            <a:r>
              <a:rPr lang="ru-RU"/>
              <a:t> младших актиноидов (</a:t>
            </a:r>
            <a:r>
              <a:rPr lang="ru-RU" b="1">
                <a:solidFill>
                  <a:srgbClr val="FF0000"/>
                </a:solidFill>
              </a:rPr>
              <a:t>Np, Am, Cm</a:t>
            </a:r>
            <a:r>
              <a:rPr lang="ru-RU"/>
              <a:t>)</a:t>
            </a:r>
          </a:p>
          <a:p>
            <a:pPr>
              <a:buFontTx/>
              <a:buNone/>
            </a:pPr>
            <a:endParaRPr lang="ru-RU"/>
          </a:p>
          <a:p>
            <a:r>
              <a:rPr lang="ru-RU"/>
              <a:t>за 40 лет работы блока мощностью 1 ГВт их будет произведено 6-8 и 0,8-1,2 т соответственно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83E4-6AD0-4972-AEF6-4496E6BBFAA2}" type="slidenum">
              <a:rPr lang="sv-SE"/>
              <a:pPr/>
              <a:t>48</a:t>
            </a:fld>
            <a:endParaRPr lang="sv-SE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1008062"/>
          </a:xfrm>
        </p:spPr>
        <p:txBody>
          <a:bodyPr/>
          <a:lstStyle/>
          <a:p>
            <a:r>
              <a:rPr lang="en-US" sz="2400"/>
              <a:t>Изменение состава ОЯТ</a:t>
            </a:r>
            <a:br>
              <a:rPr lang="en-US" sz="2400"/>
            </a:br>
            <a:r>
              <a:rPr lang="en-US" sz="2400"/>
              <a:t>после облучения в реакторе</a:t>
            </a:r>
            <a:endParaRPr lang="ru-RU" sz="240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775"/>
            <a:ext cx="7772400" cy="4467225"/>
          </a:xfrm>
        </p:spPr>
        <p:txBody>
          <a:bodyPr/>
          <a:lstStyle/>
          <a:p>
            <a:endParaRPr lang="ru-RU"/>
          </a:p>
        </p:txBody>
      </p:sp>
      <p:grpSp>
        <p:nvGrpSpPr>
          <p:cNvPr id="111341" name="Group 749"/>
          <p:cNvGrpSpPr>
            <a:grpSpLocks/>
          </p:cNvGrpSpPr>
          <p:nvPr/>
        </p:nvGrpSpPr>
        <p:grpSpPr bwMode="auto">
          <a:xfrm>
            <a:off x="788988" y="1709738"/>
            <a:ext cx="7794625" cy="4222750"/>
            <a:chOff x="497" y="1077"/>
            <a:chExt cx="4534" cy="2548"/>
          </a:xfrm>
        </p:grpSpPr>
        <p:sp>
          <p:nvSpPr>
            <p:cNvPr id="111342" name="Rectangle 750"/>
            <p:cNvSpPr>
              <a:spLocks noChangeArrowheads="1"/>
            </p:cNvSpPr>
            <p:nvPr/>
          </p:nvSpPr>
          <p:spPr bwMode="auto">
            <a:xfrm>
              <a:off x="1725" y="3386"/>
              <a:ext cx="3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/>
              <a:r>
                <a:rPr lang="en-US" sz="2000" b="1">
                  <a:solidFill>
                    <a:schemeClr val="tx2"/>
                  </a:solidFill>
                  <a:latin typeface="Arial" charset="0"/>
                </a:rPr>
                <a:t>ЯТ</a:t>
              </a:r>
            </a:p>
          </p:txBody>
        </p:sp>
        <p:sp>
          <p:nvSpPr>
            <p:cNvPr id="111343" name="Rectangle 751"/>
            <p:cNvSpPr>
              <a:spLocks noChangeArrowheads="1"/>
            </p:cNvSpPr>
            <p:nvPr/>
          </p:nvSpPr>
          <p:spPr bwMode="auto">
            <a:xfrm>
              <a:off x="2937" y="3386"/>
              <a:ext cx="418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/>
              <a:r>
                <a:rPr lang="en-US" sz="2000" b="1">
                  <a:solidFill>
                    <a:schemeClr val="tx2"/>
                  </a:solidFill>
                  <a:latin typeface="Arial" charset="0"/>
                </a:rPr>
                <a:t>ОЯТ</a:t>
              </a:r>
            </a:p>
          </p:txBody>
        </p:sp>
        <p:grpSp>
          <p:nvGrpSpPr>
            <p:cNvPr id="111344" name="Group 752"/>
            <p:cNvGrpSpPr>
              <a:grpSpLocks/>
            </p:cNvGrpSpPr>
            <p:nvPr/>
          </p:nvGrpSpPr>
          <p:grpSpPr bwMode="auto">
            <a:xfrm>
              <a:off x="3872" y="1077"/>
              <a:ext cx="1159" cy="797"/>
              <a:chOff x="3872" y="1077"/>
              <a:chExt cx="1159" cy="797"/>
            </a:xfrm>
          </p:grpSpPr>
          <p:sp>
            <p:nvSpPr>
              <p:cNvPr id="111345" name="Rectangle 753"/>
              <p:cNvSpPr>
                <a:spLocks noChangeArrowheads="1"/>
              </p:cNvSpPr>
              <p:nvPr/>
            </p:nvSpPr>
            <p:spPr bwMode="auto">
              <a:xfrm>
                <a:off x="3872" y="1077"/>
                <a:ext cx="858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ЯТ</a:t>
                </a:r>
                <a:r>
                  <a:rPr lang="en-US" sz="1400" b="1">
                    <a:solidFill>
                      <a:schemeClr val="tx2"/>
                    </a:solidFill>
                    <a:latin typeface="Arial" charset="0"/>
                  </a:rPr>
                  <a:t>—</a:t>
                </a:r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ядерное</a:t>
                </a:r>
              </a:p>
            </p:txBody>
          </p:sp>
          <p:sp>
            <p:nvSpPr>
              <p:cNvPr id="111346" name="Rectangle 754"/>
              <p:cNvSpPr>
                <a:spLocks noChangeArrowheads="1"/>
              </p:cNvSpPr>
              <p:nvPr/>
            </p:nvSpPr>
            <p:spPr bwMode="auto">
              <a:xfrm>
                <a:off x="4184" y="1196"/>
                <a:ext cx="601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топливо</a:t>
                </a:r>
              </a:p>
            </p:txBody>
          </p:sp>
          <p:sp>
            <p:nvSpPr>
              <p:cNvPr id="111347" name="Rectangle 755"/>
              <p:cNvSpPr>
                <a:spLocks noChangeArrowheads="1"/>
              </p:cNvSpPr>
              <p:nvPr/>
            </p:nvSpPr>
            <p:spPr bwMode="auto">
              <a:xfrm>
                <a:off x="3872" y="1408"/>
                <a:ext cx="1159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ОЯТ</a:t>
                </a:r>
                <a:r>
                  <a:rPr lang="en-US" sz="1400" b="1">
                    <a:solidFill>
                      <a:schemeClr val="tx2"/>
                    </a:solidFill>
                    <a:latin typeface="Arial" charset="0"/>
                  </a:rPr>
                  <a:t>—</a:t>
                </a:r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облученное</a:t>
                </a:r>
              </a:p>
            </p:txBody>
          </p:sp>
          <p:sp>
            <p:nvSpPr>
              <p:cNvPr id="111348" name="Rectangle 756"/>
              <p:cNvSpPr>
                <a:spLocks noChangeArrowheads="1"/>
              </p:cNvSpPr>
              <p:nvPr/>
            </p:nvSpPr>
            <p:spPr bwMode="auto">
              <a:xfrm>
                <a:off x="4304" y="1537"/>
                <a:ext cx="598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ядерное</a:t>
                </a:r>
              </a:p>
            </p:txBody>
          </p:sp>
          <p:sp>
            <p:nvSpPr>
              <p:cNvPr id="111349" name="Rectangle 757"/>
              <p:cNvSpPr>
                <a:spLocks noChangeArrowheads="1"/>
              </p:cNvSpPr>
              <p:nvPr/>
            </p:nvSpPr>
            <p:spPr bwMode="auto">
              <a:xfrm>
                <a:off x="4304" y="1671"/>
                <a:ext cx="601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топливо</a:t>
                </a:r>
              </a:p>
            </p:txBody>
          </p:sp>
        </p:grpSp>
        <p:grpSp>
          <p:nvGrpSpPr>
            <p:cNvPr id="111350" name="Group 758"/>
            <p:cNvGrpSpPr>
              <a:grpSpLocks/>
            </p:cNvGrpSpPr>
            <p:nvPr/>
          </p:nvGrpSpPr>
          <p:grpSpPr bwMode="auto">
            <a:xfrm>
              <a:off x="497" y="1154"/>
              <a:ext cx="4453" cy="2244"/>
              <a:chOff x="497" y="1154"/>
              <a:chExt cx="4453" cy="2244"/>
            </a:xfrm>
          </p:grpSpPr>
          <p:sp>
            <p:nvSpPr>
              <p:cNvPr id="111351" name="Rectangle 759"/>
              <p:cNvSpPr>
                <a:spLocks noChangeArrowheads="1"/>
              </p:cNvSpPr>
              <p:nvPr/>
            </p:nvSpPr>
            <p:spPr bwMode="auto">
              <a:xfrm>
                <a:off x="4254" y="2784"/>
                <a:ext cx="680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Плутоний</a:t>
                </a:r>
              </a:p>
            </p:txBody>
          </p:sp>
          <p:sp>
            <p:nvSpPr>
              <p:cNvPr id="111352" name="Rectangle 760"/>
              <p:cNvSpPr>
                <a:spLocks noChangeArrowheads="1"/>
              </p:cNvSpPr>
              <p:nvPr/>
            </p:nvSpPr>
            <p:spPr bwMode="auto">
              <a:xfrm>
                <a:off x="4254" y="2108"/>
                <a:ext cx="660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УРАН</a:t>
                </a:r>
                <a:r>
                  <a:rPr lang="en-US" sz="1400" b="1">
                    <a:solidFill>
                      <a:schemeClr val="tx2"/>
                    </a:solidFill>
                    <a:latin typeface="Arial" charset="0"/>
                  </a:rPr>
                  <a:t>-</a:t>
                </a:r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238</a:t>
                </a:r>
              </a:p>
            </p:txBody>
          </p:sp>
          <p:sp>
            <p:nvSpPr>
              <p:cNvPr id="111353" name="Rectangle 761"/>
              <p:cNvSpPr>
                <a:spLocks noChangeArrowheads="1"/>
              </p:cNvSpPr>
              <p:nvPr/>
            </p:nvSpPr>
            <p:spPr bwMode="auto">
              <a:xfrm>
                <a:off x="4254" y="2242"/>
                <a:ext cx="663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двуокись</a:t>
                </a:r>
              </a:p>
            </p:txBody>
          </p:sp>
          <p:sp>
            <p:nvSpPr>
              <p:cNvPr id="111354" name="Rectangle 762"/>
              <p:cNvSpPr>
                <a:spLocks noChangeArrowheads="1"/>
              </p:cNvSpPr>
              <p:nvPr/>
            </p:nvSpPr>
            <p:spPr bwMode="auto">
              <a:xfrm>
                <a:off x="4254" y="2410"/>
                <a:ext cx="660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УРАН</a:t>
                </a:r>
                <a:r>
                  <a:rPr lang="en-US" sz="1400" b="1">
                    <a:solidFill>
                      <a:schemeClr val="tx2"/>
                    </a:solidFill>
                    <a:latin typeface="Arial" charset="0"/>
                  </a:rPr>
                  <a:t>-</a:t>
                </a:r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235</a:t>
                </a:r>
              </a:p>
            </p:txBody>
          </p:sp>
          <p:sp>
            <p:nvSpPr>
              <p:cNvPr id="111355" name="Rectangle 763"/>
              <p:cNvSpPr>
                <a:spLocks noChangeArrowheads="1"/>
              </p:cNvSpPr>
              <p:nvPr/>
            </p:nvSpPr>
            <p:spPr bwMode="auto">
              <a:xfrm>
                <a:off x="4254" y="2545"/>
                <a:ext cx="663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двуокись</a:t>
                </a:r>
              </a:p>
            </p:txBody>
          </p:sp>
          <p:sp>
            <p:nvSpPr>
              <p:cNvPr id="111356" name="Rectangle 764"/>
              <p:cNvSpPr>
                <a:spLocks noChangeArrowheads="1"/>
              </p:cNvSpPr>
              <p:nvPr/>
            </p:nvSpPr>
            <p:spPr bwMode="auto">
              <a:xfrm>
                <a:off x="4254" y="3022"/>
                <a:ext cx="516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Другие</a:t>
                </a:r>
              </a:p>
            </p:txBody>
          </p:sp>
          <p:sp>
            <p:nvSpPr>
              <p:cNvPr id="111357" name="Rectangle 765"/>
              <p:cNvSpPr>
                <a:spLocks noChangeArrowheads="1"/>
              </p:cNvSpPr>
              <p:nvPr/>
            </p:nvSpPr>
            <p:spPr bwMode="auto">
              <a:xfrm>
                <a:off x="4254" y="3155"/>
                <a:ext cx="696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элементы</a:t>
                </a:r>
              </a:p>
            </p:txBody>
          </p:sp>
          <p:sp>
            <p:nvSpPr>
              <p:cNvPr id="111358" name="Freeform 766"/>
              <p:cNvSpPr>
                <a:spLocks/>
              </p:cNvSpPr>
              <p:nvPr/>
            </p:nvSpPr>
            <p:spPr bwMode="auto">
              <a:xfrm>
                <a:off x="4033" y="2182"/>
                <a:ext cx="229" cy="2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8" y="0"/>
                  </a:cxn>
                  <a:cxn ang="0">
                    <a:pos x="228" y="226"/>
                  </a:cxn>
                  <a:cxn ang="0">
                    <a:pos x="0" y="226"/>
                  </a:cxn>
                  <a:cxn ang="0">
                    <a:pos x="0" y="0"/>
                  </a:cxn>
                </a:cxnLst>
                <a:rect l="0" t="0" r="r" b="b"/>
                <a:pathLst>
                  <a:path w="229" h="227">
                    <a:moveTo>
                      <a:pt x="0" y="0"/>
                    </a:moveTo>
                    <a:lnTo>
                      <a:pt x="228" y="0"/>
                    </a:lnTo>
                    <a:lnTo>
                      <a:pt x="228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1B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59" name="Freeform 767"/>
              <p:cNvSpPr>
                <a:spLocks/>
              </p:cNvSpPr>
              <p:nvPr/>
            </p:nvSpPr>
            <p:spPr bwMode="auto">
              <a:xfrm>
                <a:off x="4033" y="2177"/>
                <a:ext cx="233" cy="18"/>
              </a:xfrm>
              <a:custGeom>
                <a:avLst/>
                <a:gdLst/>
                <a:ahLst/>
                <a:cxnLst>
                  <a:cxn ang="0">
                    <a:pos x="232" y="9"/>
                  </a:cxn>
                  <a:cxn ang="0">
                    <a:pos x="227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227" y="17"/>
                  </a:cxn>
                  <a:cxn ang="0">
                    <a:pos x="232" y="9"/>
                  </a:cxn>
                  <a:cxn ang="0">
                    <a:pos x="232" y="9"/>
                  </a:cxn>
                  <a:cxn ang="0">
                    <a:pos x="232" y="0"/>
                  </a:cxn>
                  <a:cxn ang="0">
                    <a:pos x="227" y="0"/>
                  </a:cxn>
                  <a:cxn ang="0">
                    <a:pos x="232" y="9"/>
                  </a:cxn>
                </a:cxnLst>
                <a:rect l="0" t="0" r="r" b="b"/>
                <a:pathLst>
                  <a:path w="233" h="18">
                    <a:moveTo>
                      <a:pt x="232" y="9"/>
                    </a:moveTo>
                    <a:lnTo>
                      <a:pt x="227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227" y="17"/>
                    </a:lnTo>
                    <a:lnTo>
                      <a:pt x="232" y="9"/>
                    </a:lnTo>
                    <a:lnTo>
                      <a:pt x="232" y="9"/>
                    </a:lnTo>
                    <a:lnTo>
                      <a:pt x="232" y="0"/>
                    </a:lnTo>
                    <a:lnTo>
                      <a:pt x="227" y="0"/>
                    </a:lnTo>
                    <a:lnTo>
                      <a:pt x="232" y="9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60" name="Freeform 768"/>
              <p:cNvSpPr>
                <a:spLocks/>
              </p:cNvSpPr>
              <p:nvPr/>
            </p:nvSpPr>
            <p:spPr bwMode="auto">
              <a:xfrm>
                <a:off x="4256" y="2182"/>
                <a:ext cx="19" cy="232"/>
              </a:xfrm>
              <a:custGeom>
                <a:avLst/>
                <a:gdLst/>
                <a:ahLst/>
                <a:cxnLst>
                  <a:cxn ang="0">
                    <a:pos x="9" y="231"/>
                  </a:cxn>
                  <a:cxn ang="0">
                    <a:pos x="18" y="225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225"/>
                  </a:cxn>
                  <a:cxn ang="0">
                    <a:pos x="9" y="231"/>
                  </a:cxn>
                  <a:cxn ang="0">
                    <a:pos x="9" y="231"/>
                  </a:cxn>
                  <a:cxn ang="0">
                    <a:pos x="18" y="231"/>
                  </a:cxn>
                  <a:cxn ang="0">
                    <a:pos x="18" y="225"/>
                  </a:cxn>
                  <a:cxn ang="0">
                    <a:pos x="9" y="231"/>
                  </a:cxn>
                </a:cxnLst>
                <a:rect l="0" t="0" r="r" b="b"/>
                <a:pathLst>
                  <a:path w="19" h="232">
                    <a:moveTo>
                      <a:pt x="9" y="231"/>
                    </a:moveTo>
                    <a:lnTo>
                      <a:pt x="18" y="225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225"/>
                    </a:lnTo>
                    <a:lnTo>
                      <a:pt x="9" y="231"/>
                    </a:lnTo>
                    <a:lnTo>
                      <a:pt x="9" y="231"/>
                    </a:lnTo>
                    <a:lnTo>
                      <a:pt x="18" y="231"/>
                    </a:lnTo>
                    <a:lnTo>
                      <a:pt x="18" y="225"/>
                    </a:lnTo>
                    <a:lnTo>
                      <a:pt x="9" y="231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61" name="Freeform 769"/>
              <p:cNvSpPr>
                <a:spLocks/>
              </p:cNvSpPr>
              <p:nvPr/>
            </p:nvSpPr>
            <p:spPr bwMode="auto">
              <a:xfrm>
                <a:off x="4029" y="2404"/>
                <a:ext cx="233" cy="19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18"/>
                  </a:cxn>
                  <a:cxn ang="0">
                    <a:pos x="232" y="18"/>
                  </a:cxn>
                  <a:cxn ang="0">
                    <a:pos x="232" y="0"/>
                  </a:cxn>
                  <a:cxn ang="0">
                    <a:pos x="4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8"/>
                  </a:cxn>
                  <a:cxn ang="0">
                    <a:pos x="4" y="18"/>
                  </a:cxn>
                  <a:cxn ang="0">
                    <a:pos x="0" y="8"/>
                  </a:cxn>
                </a:cxnLst>
                <a:rect l="0" t="0" r="r" b="b"/>
                <a:pathLst>
                  <a:path w="233" h="19">
                    <a:moveTo>
                      <a:pt x="0" y="8"/>
                    </a:moveTo>
                    <a:lnTo>
                      <a:pt x="4" y="18"/>
                    </a:lnTo>
                    <a:lnTo>
                      <a:pt x="232" y="18"/>
                    </a:lnTo>
                    <a:lnTo>
                      <a:pt x="232" y="0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62" name="Freeform 770"/>
              <p:cNvSpPr>
                <a:spLocks/>
              </p:cNvSpPr>
              <p:nvPr/>
            </p:nvSpPr>
            <p:spPr bwMode="auto">
              <a:xfrm>
                <a:off x="4029" y="2177"/>
                <a:ext cx="19" cy="23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5"/>
                  </a:cxn>
                  <a:cxn ang="0">
                    <a:pos x="0" y="231"/>
                  </a:cxn>
                  <a:cxn ang="0">
                    <a:pos x="18" y="231"/>
                  </a:cxn>
                  <a:cxn ang="0">
                    <a:pos x="18" y="5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9" y="0"/>
                  </a:cxn>
                </a:cxnLst>
                <a:rect l="0" t="0" r="r" b="b"/>
                <a:pathLst>
                  <a:path w="19" h="232">
                    <a:moveTo>
                      <a:pt x="9" y="0"/>
                    </a:moveTo>
                    <a:lnTo>
                      <a:pt x="0" y="5"/>
                    </a:lnTo>
                    <a:lnTo>
                      <a:pt x="0" y="231"/>
                    </a:lnTo>
                    <a:lnTo>
                      <a:pt x="18" y="231"/>
                    </a:lnTo>
                    <a:lnTo>
                      <a:pt x="18" y="5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11363" name="Group 771"/>
              <p:cNvGrpSpPr>
                <a:grpSpLocks/>
              </p:cNvGrpSpPr>
              <p:nvPr/>
            </p:nvGrpSpPr>
            <p:grpSpPr bwMode="auto">
              <a:xfrm>
                <a:off x="4029" y="3089"/>
                <a:ext cx="246" cy="242"/>
                <a:chOff x="4029" y="3089"/>
                <a:chExt cx="246" cy="242"/>
              </a:xfrm>
            </p:grpSpPr>
            <p:sp>
              <p:nvSpPr>
                <p:cNvPr id="111364" name="Freeform 772"/>
                <p:cNvSpPr>
                  <a:spLocks/>
                </p:cNvSpPr>
                <p:nvPr/>
              </p:nvSpPr>
              <p:spPr bwMode="auto">
                <a:xfrm>
                  <a:off x="4033" y="3093"/>
                  <a:ext cx="229" cy="2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8" y="0"/>
                    </a:cxn>
                    <a:cxn ang="0">
                      <a:pos x="228" y="224"/>
                    </a:cxn>
                    <a:cxn ang="0">
                      <a:pos x="0" y="2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9" h="225">
                      <a:moveTo>
                        <a:pt x="0" y="0"/>
                      </a:moveTo>
                      <a:lnTo>
                        <a:pt x="228" y="0"/>
                      </a:lnTo>
                      <a:lnTo>
                        <a:pt x="228" y="224"/>
                      </a:lnTo>
                      <a:lnTo>
                        <a:pt x="0" y="22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C2B19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365" name="Freeform 773"/>
                <p:cNvSpPr>
                  <a:spLocks/>
                </p:cNvSpPr>
                <p:nvPr/>
              </p:nvSpPr>
              <p:spPr bwMode="auto">
                <a:xfrm>
                  <a:off x="4033" y="3089"/>
                  <a:ext cx="233" cy="18"/>
                </a:xfrm>
                <a:custGeom>
                  <a:avLst/>
                  <a:gdLst/>
                  <a:ahLst/>
                  <a:cxnLst>
                    <a:cxn ang="0">
                      <a:pos x="232" y="7"/>
                    </a:cxn>
                    <a:cxn ang="0">
                      <a:pos x="227" y="0"/>
                    </a:cxn>
                    <a:cxn ang="0">
                      <a:pos x="0" y="0"/>
                    </a:cxn>
                    <a:cxn ang="0">
                      <a:pos x="0" y="17"/>
                    </a:cxn>
                    <a:cxn ang="0">
                      <a:pos x="227" y="17"/>
                    </a:cxn>
                    <a:cxn ang="0">
                      <a:pos x="232" y="7"/>
                    </a:cxn>
                    <a:cxn ang="0">
                      <a:pos x="232" y="7"/>
                    </a:cxn>
                    <a:cxn ang="0">
                      <a:pos x="232" y="0"/>
                    </a:cxn>
                    <a:cxn ang="0">
                      <a:pos x="227" y="0"/>
                    </a:cxn>
                    <a:cxn ang="0">
                      <a:pos x="232" y="7"/>
                    </a:cxn>
                  </a:cxnLst>
                  <a:rect l="0" t="0" r="r" b="b"/>
                  <a:pathLst>
                    <a:path w="233" h="18">
                      <a:moveTo>
                        <a:pt x="232" y="7"/>
                      </a:moveTo>
                      <a:lnTo>
                        <a:pt x="227" y="0"/>
                      </a:lnTo>
                      <a:lnTo>
                        <a:pt x="0" y="0"/>
                      </a:lnTo>
                      <a:lnTo>
                        <a:pt x="0" y="17"/>
                      </a:lnTo>
                      <a:lnTo>
                        <a:pt x="227" y="17"/>
                      </a:lnTo>
                      <a:lnTo>
                        <a:pt x="232" y="7"/>
                      </a:lnTo>
                      <a:lnTo>
                        <a:pt x="232" y="7"/>
                      </a:lnTo>
                      <a:lnTo>
                        <a:pt x="232" y="0"/>
                      </a:lnTo>
                      <a:lnTo>
                        <a:pt x="227" y="0"/>
                      </a:lnTo>
                      <a:lnTo>
                        <a:pt x="232" y="7"/>
                      </a:lnTo>
                    </a:path>
                  </a:pathLst>
                </a:custGeom>
                <a:solidFill>
                  <a:srgbClr val="FFFFFF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366" name="Freeform 774"/>
                <p:cNvSpPr>
                  <a:spLocks/>
                </p:cNvSpPr>
                <p:nvPr/>
              </p:nvSpPr>
              <p:spPr bwMode="auto">
                <a:xfrm>
                  <a:off x="4256" y="3093"/>
                  <a:ext cx="19" cy="229"/>
                </a:xfrm>
                <a:custGeom>
                  <a:avLst/>
                  <a:gdLst/>
                  <a:ahLst/>
                  <a:cxnLst>
                    <a:cxn ang="0">
                      <a:pos x="9" y="228"/>
                    </a:cxn>
                    <a:cxn ang="0">
                      <a:pos x="18" y="223"/>
                    </a:cxn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223"/>
                    </a:cxn>
                    <a:cxn ang="0">
                      <a:pos x="9" y="228"/>
                    </a:cxn>
                    <a:cxn ang="0">
                      <a:pos x="9" y="228"/>
                    </a:cxn>
                    <a:cxn ang="0">
                      <a:pos x="18" y="228"/>
                    </a:cxn>
                    <a:cxn ang="0">
                      <a:pos x="18" y="223"/>
                    </a:cxn>
                    <a:cxn ang="0">
                      <a:pos x="9" y="228"/>
                    </a:cxn>
                  </a:cxnLst>
                  <a:rect l="0" t="0" r="r" b="b"/>
                  <a:pathLst>
                    <a:path w="19" h="229">
                      <a:moveTo>
                        <a:pt x="9" y="228"/>
                      </a:moveTo>
                      <a:lnTo>
                        <a:pt x="18" y="223"/>
                      </a:lnTo>
                      <a:lnTo>
                        <a:pt x="18" y="0"/>
                      </a:lnTo>
                      <a:lnTo>
                        <a:pt x="0" y="0"/>
                      </a:lnTo>
                      <a:lnTo>
                        <a:pt x="0" y="223"/>
                      </a:lnTo>
                      <a:lnTo>
                        <a:pt x="9" y="228"/>
                      </a:lnTo>
                      <a:lnTo>
                        <a:pt x="9" y="228"/>
                      </a:lnTo>
                      <a:lnTo>
                        <a:pt x="18" y="228"/>
                      </a:lnTo>
                      <a:lnTo>
                        <a:pt x="18" y="223"/>
                      </a:lnTo>
                      <a:lnTo>
                        <a:pt x="9" y="228"/>
                      </a:lnTo>
                    </a:path>
                  </a:pathLst>
                </a:custGeom>
                <a:solidFill>
                  <a:srgbClr val="FFFFFF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367" name="Freeform 775"/>
                <p:cNvSpPr>
                  <a:spLocks/>
                </p:cNvSpPr>
                <p:nvPr/>
              </p:nvSpPr>
              <p:spPr bwMode="auto">
                <a:xfrm>
                  <a:off x="4029" y="3312"/>
                  <a:ext cx="233" cy="19"/>
                </a:xfrm>
                <a:custGeom>
                  <a:avLst/>
                  <a:gdLst/>
                  <a:ahLst/>
                  <a:cxnLst>
                    <a:cxn ang="0">
                      <a:pos x="0" y="10"/>
                    </a:cxn>
                    <a:cxn ang="0">
                      <a:pos x="4" y="18"/>
                    </a:cxn>
                    <a:cxn ang="0">
                      <a:pos x="232" y="18"/>
                    </a:cxn>
                    <a:cxn ang="0">
                      <a:pos x="232" y="0"/>
                    </a:cxn>
                    <a:cxn ang="0">
                      <a:pos x="4" y="0"/>
                    </a:cxn>
                    <a:cxn ang="0">
                      <a:pos x="0" y="10"/>
                    </a:cxn>
                    <a:cxn ang="0">
                      <a:pos x="0" y="10"/>
                    </a:cxn>
                    <a:cxn ang="0">
                      <a:pos x="0" y="18"/>
                    </a:cxn>
                    <a:cxn ang="0">
                      <a:pos x="4" y="18"/>
                    </a:cxn>
                    <a:cxn ang="0">
                      <a:pos x="0" y="10"/>
                    </a:cxn>
                  </a:cxnLst>
                  <a:rect l="0" t="0" r="r" b="b"/>
                  <a:pathLst>
                    <a:path w="233" h="19">
                      <a:moveTo>
                        <a:pt x="0" y="10"/>
                      </a:moveTo>
                      <a:lnTo>
                        <a:pt x="4" y="18"/>
                      </a:lnTo>
                      <a:lnTo>
                        <a:pt x="232" y="18"/>
                      </a:lnTo>
                      <a:lnTo>
                        <a:pt x="232" y="0"/>
                      </a:lnTo>
                      <a:lnTo>
                        <a:pt x="4" y="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4" y="18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FFFFFF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368" name="Freeform 776"/>
                <p:cNvSpPr>
                  <a:spLocks/>
                </p:cNvSpPr>
                <p:nvPr/>
              </p:nvSpPr>
              <p:spPr bwMode="auto">
                <a:xfrm>
                  <a:off x="4029" y="3089"/>
                  <a:ext cx="19" cy="229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0" y="4"/>
                    </a:cxn>
                    <a:cxn ang="0">
                      <a:pos x="0" y="228"/>
                    </a:cxn>
                    <a:cxn ang="0">
                      <a:pos x="18" y="228"/>
                    </a:cxn>
                    <a:cxn ang="0">
                      <a:pos x="18" y="4"/>
                    </a:cxn>
                    <a:cxn ang="0">
                      <a:pos x="9" y="0"/>
                    </a:cxn>
                    <a:cxn ang="0">
                      <a:pos x="9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19" h="229">
                      <a:moveTo>
                        <a:pt x="9" y="0"/>
                      </a:moveTo>
                      <a:lnTo>
                        <a:pt x="0" y="4"/>
                      </a:lnTo>
                      <a:lnTo>
                        <a:pt x="0" y="228"/>
                      </a:lnTo>
                      <a:lnTo>
                        <a:pt x="18" y="228"/>
                      </a:lnTo>
                      <a:lnTo>
                        <a:pt x="18" y="4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FFFFFF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11369" name="Freeform 777"/>
              <p:cNvSpPr>
                <a:spLocks/>
              </p:cNvSpPr>
              <p:nvPr/>
            </p:nvSpPr>
            <p:spPr bwMode="auto">
              <a:xfrm>
                <a:off x="945" y="3315"/>
                <a:ext cx="2448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47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48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47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DFDB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0" name="Freeform 778"/>
              <p:cNvSpPr>
                <a:spLocks/>
              </p:cNvSpPr>
              <p:nvPr/>
            </p:nvSpPr>
            <p:spPr bwMode="auto">
              <a:xfrm>
                <a:off x="945" y="3312"/>
                <a:ext cx="2452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2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DFDB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1" name="Freeform 779"/>
              <p:cNvSpPr>
                <a:spLocks/>
              </p:cNvSpPr>
              <p:nvPr/>
            </p:nvSpPr>
            <p:spPr bwMode="auto">
              <a:xfrm>
                <a:off x="949" y="3310"/>
                <a:ext cx="2452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1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2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1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DFDB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2" name="Freeform 780"/>
              <p:cNvSpPr>
                <a:spLocks/>
              </p:cNvSpPr>
              <p:nvPr/>
            </p:nvSpPr>
            <p:spPr bwMode="auto">
              <a:xfrm>
                <a:off x="951" y="3308"/>
                <a:ext cx="2452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52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DFDB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3" name="Freeform 781"/>
              <p:cNvSpPr>
                <a:spLocks/>
              </p:cNvSpPr>
              <p:nvPr/>
            </p:nvSpPr>
            <p:spPr bwMode="auto">
              <a:xfrm>
                <a:off x="954" y="3306"/>
                <a:ext cx="2451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1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DFDB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4" name="Freeform 782"/>
              <p:cNvSpPr>
                <a:spLocks/>
              </p:cNvSpPr>
              <p:nvPr/>
            </p:nvSpPr>
            <p:spPr bwMode="auto">
              <a:xfrm>
                <a:off x="960" y="3304"/>
                <a:ext cx="2450" cy="17"/>
              </a:xfrm>
              <a:custGeom>
                <a:avLst/>
                <a:gdLst/>
                <a:ahLst/>
                <a:cxnLst>
                  <a:cxn ang="0">
                    <a:pos x="2441" y="16"/>
                  </a:cxn>
                  <a:cxn ang="0">
                    <a:pos x="0" y="16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1" y="16"/>
                  </a:cxn>
                </a:cxnLst>
                <a:rect l="0" t="0" r="r" b="b"/>
                <a:pathLst>
                  <a:path w="2450" h="17">
                    <a:moveTo>
                      <a:pt x="2441" y="16"/>
                    </a:moveTo>
                    <a:lnTo>
                      <a:pt x="0" y="16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1" y="16"/>
                    </a:lnTo>
                  </a:path>
                </a:pathLst>
              </a:custGeom>
              <a:solidFill>
                <a:srgbClr val="FDFD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5" name="Freeform 783"/>
              <p:cNvSpPr>
                <a:spLocks/>
              </p:cNvSpPr>
              <p:nvPr/>
            </p:nvSpPr>
            <p:spPr bwMode="auto">
              <a:xfrm>
                <a:off x="962" y="3300"/>
                <a:ext cx="2450" cy="19"/>
              </a:xfrm>
              <a:custGeom>
                <a:avLst/>
                <a:gdLst/>
                <a:ahLst/>
                <a:cxnLst>
                  <a:cxn ang="0">
                    <a:pos x="2441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49" y="0"/>
                  </a:cxn>
                  <a:cxn ang="0">
                    <a:pos x="2441" y="18"/>
                  </a:cxn>
                </a:cxnLst>
                <a:rect l="0" t="0" r="r" b="b"/>
                <a:pathLst>
                  <a:path w="2450" h="19">
                    <a:moveTo>
                      <a:pt x="2441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49" y="0"/>
                    </a:lnTo>
                    <a:lnTo>
                      <a:pt x="2441" y="18"/>
                    </a:lnTo>
                  </a:path>
                </a:pathLst>
              </a:custGeom>
              <a:solidFill>
                <a:srgbClr val="FDFD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6" name="Freeform 784"/>
              <p:cNvSpPr>
                <a:spLocks/>
              </p:cNvSpPr>
              <p:nvPr/>
            </p:nvSpPr>
            <p:spPr bwMode="auto">
              <a:xfrm>
                <a:off x="964" y="3297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DFD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7" name="Freeform 785"/>
              <p:cNvSpPr>
                <a:spLocks/>
              </p:cNvSpPr>
              <p:nvPr/>
            </p:nvSpPr>
            <p:spPr bwMode="auto">
              <a:xfrm>
                <a:off x="969" y="3295"/>
                <a:ext cx="2449" cy="19"/>
              </a:xfrm>
              <a:custGeom>
                <a:avLst/>
                <a:gdLst/>
                <a:ahLst/>
                <a:cxnLst>
                  <a:cxn ang="0">
                    <a:pos x="2441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48" y="0"/>
                  </a:cxn>
                  <a:cxn ang="0">
                    <a:pos x="2441" y="18"/>
                  </a:cxn>
                </a:cxnLst>
                <a:rect l="0" t="0" r="r" b="b"/>
                <a:pathLst>
                  <a:path w="2449" h="19">
                    <a:moveTo>
                      <a:pt x="2441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48" y="0"/>
                    </a:lnTo>
                    <a:lnTo>
                      <a:pt x="2441" y="18"/>
                    </a:lnTo>
                  </a:path>
                </a:pathLst>
              </a:custGeom>
              <a:solidFill>
                <a:srgbClr val="FDFDA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8" name="Freeform 786"/>
              <p:cNvSpPr>
                <a:spLocks/>
              </p:cNvSpPr>
              <p:nvPr/>
            </p:nvSpPr>
            <p:spPr bwMode="auto">
              <a:xfrm>
                <a:off x="971" y="3293"/>
                <a:ext cx="2452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2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DFDA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79" name="Freeform 787"/>
              <p:cNvSpPr>
                <a:spLocks/>
              </p:cNvSpPr>
              <p:nvPr/>
            </p:nvSpPr>
            <p:spPr bwMode="auto">
              <a:xfrm>
                <a:off x="973" y="3291"/>
                <a:ext cx="2452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2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DFDA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0" name="Freeform 788"/>
              <p:cNvSpPr>
                <a:spLocks/>
              </p:cNvSpPr>
              <p:nvPr/>
            </p:nvSpPr>
            <p:spPr bwMode="auto">
              <a:xfrm>
                <a:off x="977" y="3289"/>
                <a:ext cx="2452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1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2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1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DFDA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1" name="Freeform 789"/>
              <p:cNvSpPr>
                <a:spLocks/>
              </p:cNvSpPr>
              <p:nvPr/>
            </p:nvSpPr>
            <p:spPr bwMode="auto">
              <a:xfrm>
                <a:off x="980" y="3287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DFDA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2" name="Freeform 790"/>
              <p:cNvSpPr>
                <a:spLocks/>
              </p:cNvSpPr>
              <p:nvPr/>
            </p:nvSpPr>
            <p:spPr bwMode="auto">
              <a:xfrm>
                <a:off x="984" y="3284"/>
                <a:ext cx="2449" cy="17"/>
              </a:xfrm>
              <a:custGeom>
                <a:avLst/>
                <a:gdLst/>
                <a:ahLst/>
                <a:cxnLst>
                  <a:cxn ang="0">
                    <a:pos x="2443" y="16"/>
                  </a:cxn>
                  <a:cxn ang="0">
                    <a:pos x="0" y="16"/>
                  </a:cxn>
                  <a:cxn ang="0">
                    <a:pos x="6" y="0"/>
                  </a:cxn>
                  <a:cxn ang="0">
                    <a:pos x="2448" y="0"/>
                  </a:cxn>
                  <a:cxn ang="0">
                    <a:pos x="2443" y="16"/>
                  </a:cxn>
                </a:cxnLst>
                <a:rect l="0" t="0" r="r" b="b"/>
                <a:pathLst>
                  <a:path w="2449" h="17">
                    <a:moveTo>
                      <a:pt x="2443" y="16"/>
                    </a:moveTo>
                    <a:lnTo>
                      <a:pt x="0" y="16"/>
                    </a:lnTo>
                    <a:lnTo>
                      <a:pt x="6" y="0"/>
                    </a:lnTo>
                    <a:lnTo>
                      <a:pt x="2448" y="0"/>
                    </a:lnTo>
                    <a:lnTo>
                      <a:pt x="2443" y="16"/>
                    </a:lnTo>
                  </a:path>
                </a:pathLst>
              </a:custGeom>
              <a:solidFill>
                <a:srgbClr val="FDF9A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3" name="Freeform 791"/>
              <p:cNvSpPr>
                <a:spLocks/>
              </p:cNvSpPr>
              <p:nvPr/>
            </p:nvSpPr>
            <p:spPr bwMode="auto">
              <a:xfrm>
                <a:off x="988" y="3281"/>
                <a:ext cx="2450" cy="18"/>
              </a:xfrm>
              <a:custGeom>
                <a:avLst/>
                <a:gdLst/>
                <a:ahLst/>
                <a:cxnLst>
                  <a:cxn ang="0">
                    <a:pos x="2441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1" y="17"/>
                  </a:cxn>
                </a:cxnLst>
                <a:rect l="0" t="0" r="r" b="b"/>
                <a:pathLst>
                  <a:path w="2450" h="18">
                    <a:moveTo>
                      <a:pt x="2441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1" y="17"/>
                    </a:lnTo>
                  </a:path>
                </a:pathLst>
              </a:custGeom>
              <a:solidFill>
                <a:srgbClr val="FDF9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4" name="Freeform 792"/>
              <p:cNvSpPr>
                <a:spLocks/>
              </p:cNvSpPr>
              <p:nvPr/>
            </p:nvSpPr>
            <p:spPr bwMode="auto">
              <a:xfrm>
                <a:off x="990" y="3279"/>
                <a:ext cx="2451" cy="18"/>
              </a:xfrm>
              <a:custGeom>
                <a:avLst/>
                <a:gdLst/>
                <a:ahLst/>
                <a:cxnLst>
                  <a:cxn ang="0">
                    <a:pos x="2442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2" y="17"/>
                  </a:cxn>
                </a:cxnLst>
                <a:rect l="0" t="0" r="r" b="b"/>
                <a:pathLst>
                  <a:path w="2451" h="18">
                    <a:moveTo>
                      <a:pt x="2442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2" y="17"/>
                    </a:lnTo>
                  </a:path>
                </a:pathLst>
              </a:custGeom>
              <a:solidFill>
                <a:srgbClr val="FDF9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5" name="Freeform 793"/>
              <p:cNvSpPr>
                <a:spLocks/>
              </p:cNvSpPr>
              <p:nvPr/>
            </p:nvSpPr>
            <p:spPr bwMode="auto">
              <a:xfrm>
                <a:off x="992" y="3276"/>
                <a:ext cx="2451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1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DF9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6" name="Freeform 794"/>
              <p:cNvSpPr>
                <a:spLocks/>
              </p:cNvSpPr>
              <p:nvPr/>
            </p:nvSpPr>
            <p:spPr bwMode="auto">
              <a:xfrm>
                <a:off x="997" y="3274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DF9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7" name="Freeform 795"/>
              <p:cNvSpPr>
                <a:spLocks/>
              </p:cNvSpPr>
              <p:nvPr/>
            </p:nvSpPr>
            <p:spPr bwMode="auto">
              <a:xfrm>
                <a:off x="1000" y="3272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DF9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8" name="Freeform 796"/>
              <p:cNvSpPr>
                <a:spLocks/>
              </p:cNvSpPr>
              <p:nvPr/>
            </p:nvSpPr>
            <p:spPr bwMode="auto">
              <a:xfrm>
                <a:off x="1002" y="3269"/>
                <a:ext cx="2451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1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DF9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89" name="Freeform 797"/>
              <p:cNvSpPr>
                <a:spLocks/>
              </p:cNvSpPr>
              <p:nvPr/>
            </p:nvSpPr>
            <p:spPr bwMode="auto">
              <a:xfrm>
                <a:off x="1004" y="3267"/>
                <a:ext cx="2453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3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DF9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0" name="Freeform 798"/>
              <p:cNvSpPr>
                <a:spLocks/>
              </p:cNvSpPr>
              <p:nvPr/>
            </p:nvSpPr>
            <p:spPr bwMode="auto">
              <a:xfrm>
                <a:off x="1009" y="3265"/>
                <a:ext cx="2450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49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0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49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DF9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1" name="Freeform 799"/>
              <p:cNvSpPr>
                <a:spLocks/>
              </p:cNvSpPr>
              <p:nvPr/>
            </p:nvSpPr>
            <p:spPr bwMode="auto">
              <a:xfrm>
                <a:off x="1012" y="3263"/>
                <a:ext cx="2450" cy="18"/>
              </a:xfrm>
              <a:custGeom>
                <a:avLst/>
                <a:gdLst/>
                <a:ahLst/>
                <a:cxnLst>
                  <a:cxn ang="0">
                    <a:pos x="2444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4" y="17"/>
                  </a:cxn>
                </a:cxnLst>
                <a:rect l="0" t="0" r="r" b="b"/>
                <a:pathLst>
                  <a:path w="2450" h="18">
                    <a:moveTo>
                      <a:pt x="2444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4" y="17"/>
                    </a:lnTo>
                  </a:path>
                </a:pathLst>
              </a:custGeom>
              <a:solidFill>
                <a:srgbClr val="FDF9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2" name="Freeform 800"/>
              <p:cNvSpPr>
                <a:spLocks/>
              </p:cNvSpPr>
              <p:nvPr/>
            </p:nvSpPr>
            <p:spPr bwMode="auto">
              <a:xfrm>
                <a:off x="1014" y="3260"/>
                <a:ext cx="2453" cy="18"/>
              </a:xfrm>
              <a:custGeom>
                <a:avLst/>
                <a:gdLst/>
                <a:ahLst/>
                <a:cxnLst>
                  <a:cxn ang="0">
                    <a:pos x="2444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2" y="0"/>
                  </a:cxn>
                  <a:cxn ang="0">
                    <a:pos x="2444" y="17"/>
                  </a:cxn>
                </a:cxnLst>
                <a:rect l="0" t="0" r="r" b="b"/>
                <a:pathLst>
                  <a:path w="2453" h="18">
                    <a:moveTo>
                      <a:pt x="2444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2" y="0"/>
                    </a:lnTo>
                    <a:lnTo>
                      <a:pt x="2444" y="17"/>
                    </a:lnTo>
                  </a:path>
                </a:pathLst>
              </a:custGeom>
              <a:solidFill>
                <a:srgbClr val="FDF9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3" name="Freeform 801"/>
              <p:cNvSpPr>
                <a:spLocks/>
              </p:cNvSpPr>
              <p:nvPr/>
            </p:nvSpPr>
            <p:spPr bwMode="auto">
              <a:xfrm>
                <a:off x="1018" y="3258"/>
                <a:ext cx="2452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51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2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51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4" name="Freeform 802"/>
              <p:cNvSpPr>
                <a:spLocks/>
              </p:cNvSpPr>
              <p:nvPr/>
            </p:nvSpPr>
            <p:spPr bwMode="auto">
              <a:xfrm>
                <a:off x="1021" y="3255"/>
                <a:ext cx="2451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1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5" name="Freeform 803"/>
              <p:cNvSpPr>
                <a:spLocks/>
              </p:cNvSpPr>
              <p:nvPr/>
            </p:nvSpPr>
            <p:spPr bwMode="auto">
              <a:xfrm>
                <a:off x="1023" y="3252"/>
                <a:ext cx="2453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3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6" name="Freeform 804"/>
              <p:cNvSpPr>
                <a:spLocks/>
              </p:cNvSpPr>
              <p:nvPr/>
            </p:nvSpPr>
            <p:spPr bwMode="auto">
              <a:xfrm>
                <a:off x="1028" y="3250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CF7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7" name="Freeform 805"/>
              <p:cNvSpPr>
                <a:spLocks/>
              </p:cNvSpPr>
              <p:nvPr/>
            </p:nvSpPr>
            <p:spPr bwMode="auto">
              <a:xfrm>
                <a:off x="1031" y="3248"/>
                <a:ext cx="2451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1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CF7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8" name="Freeform 806"/>
              <p:cNvSpPr>
                <a:spLocks/>
              </p:cNvSpPr>
              <p:nvPr/>
            </p:nvSpPr>
            <p:spPr bwMode="auto">
              <a:xfrm>
                <a:off x="1033" y="3246"/>
                <a:ext cx="2453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3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CF7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399" name="Freeform 807"/>
              <p:cNvSpPr>
                <a:spLocks/>
              </p:cNvSpPr>
              <p:nvPr/>
            </p:nvSpPr>
            <p:spPr bwMode="auto">
              <a:xfrm>
                <a:off x="1038" y="3244"/>
                <a:ext cx="2450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0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CF79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0" name="Freeform 808"/>
              <p:cNvSpPr>
                <a:spLocks/>
              </p:cNvSpPr>
              <p:nvPr/>
            </p:nvSpPr>
            <p:spPr bwMode="auto">
              <a:xfrm>
                <a:off x="1041" y="3241"/>
                <a:ext cx="2450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0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CF79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1" name="Freeform 809"/>
              <p:cNvSpPr>
                <a:spLocks/>
              </p:cNvSpPr>
              <p:nvPr/>
            </p:nvSpPr>
            <p:spPr bwMode="auto">
              <a:xfrm>
                <a:off x="1043" y="3238"/>
                <a:ext cx="2453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2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3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2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CF79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2" name="Freeform 810"/>
              <p:cNvSpPr>
                <a:spLocks/>
              </p:cNvSpPr>
              <p:nvPr/>
            </p:nvSpPr>
            <p:spPr bwMode="auto">
              <a:xfrm>
                <a:off x="1047" y="3236"/>
                <a:ext cx="2451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5" y="0"/>
                  </a:cxn>
                  <a:cxn ang="0">
                    <a:pos x="2450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1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5" y="0"/>
                    </a:lnTo>
                    <a:lnTo>
                      <a:pt x="2450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CF79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3" name="Freeform 811"/>
              <p:cNvSpPr>
                <a:spLocks/>
              </p:cNvSpPr>
              <p:nvPr/>
            </p:nvSpPr>
            <p:spPr bwMode="auto">
              <a:xfrm>
                <a:off x="1049" y="3234"/>
                <a:ext cx="2451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1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CF7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4" name="Freeform 812"/>
              <p:cNvSpPr>
                <a:spLocks/>
              </p:cNvSpPr>
              <p:nvPr/>
            </p:nvSpPr>
            <p:spPr bwMode="auto">
              <a:xfrm>
                <a:off x="1052" y="3232"/>
                <a:ext cx="2454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3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4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3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5" name="Freeform 813"/>
              <p:cNvSpPr>
                <a:spLocks/>
              </p:cNvSpPr>
              <p:nvPr/>
            </p:nvSpPr>
            <p:spPr bwMode="auto">
              <a:xfrm>
                <a:off x="1057" y="3229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6" name="Freeform 814"/>
              <p:cNvSpPr>
                <a:spLocks/>
              </p:cNvSpPr>
              <p:nvPr/>
            </p:nvSpPr>
            <p:spPr bwMode="auto">
              <a:xfrm>
                <a:off x="1059" y="3226"/>
                <a:ext cx="2451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1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CF3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7" name="Freeform 815"/>
              <p:cNvSpPr>
                <a:spLocks/>
              </p:cNvSpPr>
              <p:nvPr/>
            </p:nvSpPr>
            <p:spPr bwMode="auto">
              <a:xfrm>
                <a:off x="1062" y="3224"/>
                <a:ext cx="2452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2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CF3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8" name="Freeform 816"/>
              <p:cNvSpPr>
                <a:spLocks/>
              </p:cNvSpPr>
              <p:nvPr/>
            </p:nvSpPr>
            <p:spPr bwMode="auto">
              <a:xfrm>
                <a:off x="1067" y="3222"/>
                <a:ext cx="2450" cy="18"/>
              </a:xfrm>
              <a:custGeom>
                <a:avLst/>
                <a:gdLst/>
                <a:ahLst/>
                <a:cxnLst>
                  <a:cxn ang="0">
                    <a:pos x="2442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2" y="17"/>
                  </a:cxn>
                </a:cxnLst>
                <a:rect l="0" t="0" r="r" b="b"/>
                <a:pathLst>
                  <a:path w="2450" h="18">
                    <a:moveTo>
                      <a:pt x="2442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2" y="17"/>
                    </a:lnTo>
                  </a:path>
                </a:pathLst>
              </a:custGeom>
              <a:solidFill>
                <a:srgbClr val="FCF3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09" name="Freeform 817"/>
              <p:cNvSpPr>
                <a:spLocks/>
              </p:cNvSpPr>
              <p:nvPr/>
            </p:nvSpPr>
            <p:spPr bwMode="auto">
              <a:xfrm>
                <a:off x="1069" y="3219"/>
                <a:ext cx="2451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1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CF396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0" name="Freeform 818"/>
              <p:cNvSpPr>
                <a:spLocks/>
              </p:cNvSpPr>
              <p:nvPr/>
            </p:nvSpPr>
            <p:spPr bwMode="auto">
              <a:xfrm>
                <a:off x="1071" y="3217"/>
                <a:ext cx="2454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3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4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3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CF396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1" name="Freeform 819"/>
              <p:cNvSpPr>
                <a:spLocks/>
              </p:cNvSpPr>
              <p:nvPr/>
            </p:nvSpPr>
            <p:spPr bwMode="auto">
              <a:xfrm>
                <a:off x="1075" y="3215"/>
                <a:ext cx="2452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1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2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1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CF396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2" name="Freeform 820"/>
              <p:cNvSpPr>
                <a:spLocks/>
              </p:cNvSpPr>
              <p:nvPr/>
            </p:nvSpPr>
            <p:spPr bwMode="auto">
              <a:xfrm>
                <a:off x="1078" y="3213"/>
                <a:ext cx="2451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1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CF3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3" name="Freeform 821"/>
              <p:cNvSpPr>
                <a:spLocks/>
              </p:cNvSpPr>
              <p:nvPr/>
            </p:nvSpPr>
            <p:spPr bwMode="auto">
              <a:xfrm>
                <a:off x="1081" y="3210"/>
                <a:ext cx="2453" cy="18"/>
              </a:xfrm>
              <a:custGeom>
                <a:avLst/>
                <a:gdLst/>
                <a:ahLst/>
                <a:cxnLst>
                  <a:cxn ang="0">
                    <a:pos x="2444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2" y="0"/>
                  </a:cxn>
                  <a:cxn ang="0">
                    <a:pos x="2444" y="17"/>
                  </a:cxn>
                </a:cxnLst>
                <a:rect l="0" t="0" r="r" b="b"/>
                <a:pathLst>
                  <a:path w="2453" h="18">
                    <a:moveTo>
                      <a:pt x="2444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2" y="0"/>
                    </a:lnTo>
                    <a:lnTo>
                      <a:pt x="2444" y="17"/>
                    </a:lnTo>
                  </a:path>
                </a:pathLst>
              </a:custGeom>
              <a:solidFill>
                <a:srgbClr val="FCF3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4" name="Freeform 822"/>
              <p:cNvSpPr>
                <a:spLocks/>
              </p:cNvSpPr>
              <p:nvPr/>
            </p:nvSpPr>
            <p:spPr bwMode="auto">
              <a:xfrm>
                <a:off x="1086" y="3208"/>
                <a:ext cx="2450" cy="18"/>
              </a:xfrm>
              <a:custGeom>
                <a:avLst/>
                <a:gdLst/>
                <a:ahLst/>
                <a:cxnLst>
                  <a:cxn ang="0">
                    <a:pos x="2441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1" y="17"/>
                  </a:cxn>
                </a:cxnLst>
                <a:rect l="0" t="0" r="r" b="b"/>
                <a:pathLst>
                  <a:path w="2450" h="18">
                    <a:moveTo>
                      <a:pt x="2441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1" y="17"/>
                    </a:lnTo>
                  </a:path>
                </a:pathLst>
              </a:custGeom>
              <a:solidFill>
                <a:srgbClr val="FCF3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5" name="Freeform 823"/>
              <p:cNvSpPr>
                <a:spLocks/>
              </p:cNvSpPr>
              <p:nvPr/>
            </p:nvSpPr>
            <p:spPr bwMode="auto">
              <a:xfrm>
                <a:off x="1088" y="3205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6" name="Freeform 824"/>
              <p:cNvSpPr>
                <a:spLocks/>
              </p:cNvSpPr>
              <p:nvPr/>
            </p:nvSpPr>
            <p:spPr bwMode="auto">
              <a:xfrm>
                <a:off x="1090" y="3203"/>
                <a:ext cx="2454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3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54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3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7" name="Freeform 825"/>
              <p:cNvSpPr>
                <a:spLocks/>
              </p:cNvSpPr>
              <p:nvPr/>
            </p:nvSpPr>
            <p:spPr bwMode="auto">
              <a:xfrm>
                <a:off x="1095" y="3201"/>
                <a:ext cx="2451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1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8" name="Freeform 826"/>
              <p:cNvSpPr>
                <a:spLocks/>
              </p:cNvSpPr>
              <p:nvPr/>
            </p:nvSpPr>
            <p:spPr bwMode="auto">
              <a:xfrm>
                <a:off x="1097" y="3198"/>
                <a:ext cx="2452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2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19" name="Freeform 827"/>
              <p:cNvSpPr>
                <a:spLocks/>
              </p:cNvSpPr>
              <p:nvPr/>
            </p:nvSpPr>
            <p:spPr bwMode="auto">
              <a:xfrm>
                <a:off x="1099" y="3195"/>
                <a:ext cx="2454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3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4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3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BF19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0" name="Freeform 828"/>
              <p:cNvSpPr>
                <a:spLocks/>
              </p:cNvSpPr>
              <p:nvPr/>
            </p:nvSpPr>
            <p:spPr bwMode="auto">
              <a:xfrm>
                <a:off x="1105" y="3193"/>
                <a:ext cx="2450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49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0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49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BF19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1" name="Freeform 829"/>
              <p:cNvSpPr>
                <a:spLocks/>
              </p:cNvSpPr>
              <p:nvPr/>
            </p:nvSpPr>
            <p:spPr bwMode="auto">
              <a:xfrm>
                <a:off x="1107" y="3191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F19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2" name="Freeform 830"/>
              <p:cNvSpPr>
                <a:spLocks/>
              </p:cNvSpPr>
              <p:nvPr/>
            </p:nvSpPr>
            <p:spPr bwMode="auto">
              <a:xfrm>
                <a:off x="1110" y="3189"/>
                <a:ext cx="2452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2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BF1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3" name="Freeform 831"/>
              <p:cNvSpPr>
                <a:spLocks/>
              </p:cNvSpPr>
              <p:nvPr/>
            </p:nvSpPr>
            <p:spPr bwMode="auto">
              <a:xfrm>
                <a:off x="1114" y="3187"/>
                <a:ext cx="2452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51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2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51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BF1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4" name="Freeform 832"/>
              <p:cNvSpPr>
                <a:spLocks/>
              </p:cNvSpPr>
              <p:nvPr/>
            </p:nvSpPr>
            <p:spPr bwMode="auto">
              <a:xfrm>
                <a:off x="1116" y="3185"/>
                <a:ext cx="2452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52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F1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5" name="Freeform 833"/>
              <p:cNvSpPr>
                <a:spLocks/>
              </p:cNvSpPr>
              <p:nvPr/>
            </p:nvSpPr>
            <p:spPr bwMode="auto">
              <a:xfrm>
                <a:off x="1118" y="3181"/>
                <a:ext cx="2452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52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F1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6" name="Freeform 834"/>
              <p:cNvSpPr>
                <a:spLocks/>
              </p:cNvSpPr>
              <p:nvPr/>
            </p:nvSpPr>
            <p:spPr bwMode="auto">
              <a:xfrm>
                <a:off x="1125" y="3179"/>
                <a:ext cx="2449" cy="18"/>
              </a:xfrm>
              <a:custGeom>
                <a:avLst/>
                <a:gdLst/>
                <a:ahLst/>
                <a:cxnLst>
                  <a:cxn ang="0">
                    <a:pos x="2441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48" y="0"/>
                  </a:cxn>
                  <a:cxn ang="0">
                    <a:pos x="2441" y="17"/>
                  </a:cxn>
                </a:cxnLst>
                <a:rect l="0" t="0" r="r" b="b"/>
                <a:pathLst>
                  <a:path w="2449" h="18">
                    <a:moveTo>
                      <a:pt x="2441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48" y="0"/>
                    </a:lnTo>
                    <a:lnTo>
                      <a:pt x="2441" y="17"/>
                    </a:lnTo>
                  </a:path>
                </a:pathLst>
              </a:custGeom>
              <a:solidFill>
                <a:srgbClr val="FBED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7" name="Freeform 835"/>
              <p:cNvSpPr>
                <a:spLocks/>
              </p:cNvSpPr>
              <p:nvPr/>
            </p:nvSpPr>
            <p:spPr bwMode="auto">
              <a:xfrm>
                <a:off x="1127" y="3176"/>
                <a:ext cx="2450" cy="19"/>
              </a:xfrm>
              <a:custGeom>
                <a:avLst/>
                <a:gdLst/>
                <a:ahLst/>
                <a:cxnLst>
                  <a:cxn ang="0">
                    <a:pos x="2441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1" y="18"/>
                  </a:cxn>
                </a:cxnLst>
                <a:rect l="0" t="0" r="r" b="b"/>
                <a:pathLst>
                  <a:path w="2450" h="19">
                    <a:moveTo>
                      <a:pt x="2441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1" y="18"/>
                    </a:lnTo>
                  </a:path>
                </a:pathLst>
              </a:custGeom>
              <a:solidFill>
                <a:srgbClr val="FBED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8" name="Freeform 836"/>
              <p:cNvSpPr>
                <a:spLocks/>
              </p:cNvSpPr>
              <p:nvPr/>
            </p:nvSpPr>
            <p:spPr bwMode="auto">
              <a:xfrm>
                <a:off x="1129" y="3174"/>
                <a:ext cx="2450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0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BED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29" name="Freeform 837"/>
              <p:cNvSpPr>
                <a:spLocks/>
              </p:cNvSpPr>
              <p:nvPr/>
            </p:nvSpPr>
            <p:spPr bwMode="auto">
              <a:xfrm>
                <a:off x="1133" y="3172"/>
                <a:ext cx="2450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49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0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49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BED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0" name="Freeform 838"/>
              <p:cNvSpPr>
                <a:spLocks/>
              </p:cNvSpPr>
              <p:nvPr/>
            </p:nvSpPr>
            <p:spPr bwMode="auto">
              <a:xfrm>
                <a:off x="1135" y="3170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BED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1" name="Freeform 839"/>
              <p:cNvSpPr>
                <a:spLocks/>
              </p:cNvSpPr>
              <p:nvPr/>
            </p:nvSpPr>
            <p:spPr bwMode="auto">
              <a:xfrm>
                <a:off x="1138" y="3167"/>
                <a:ext cx="2451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1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BED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2" name="Freeform 840"/>
              <p:cNvSpPr>
                <a:spLocks/>
              </p:cNvSpPr>
              <p:nvPr/>
            </p:nvSpPr>
            <p:spPr bwMode="auto">
              <a:xfrm>
                <a:off x="1142" y="3165"/>
                <a:ext cx="2452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51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2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51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BED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3" name="Freeform 841"/>
              <p:cNvSpPr>
                <a:spLocks/>
              </p:cNvSpPr>
              <p:nvPr/>
            </p:nvSpPr>
            <p:spPr bwMode="auto">
              <a:xfrm>
                <a:off x="1145" y="3163"/>
                <a:ext cx="2451" cy="18"/>
              </a:xfrm>
              <a:custGeom>
                <a:avLst/>
                <a:gdLst/>
                <a:ahLst/>
                <a:cxnLst>
                  <a:cxn ang="0">
                    <a:pos x="2442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2" y="17"/>
                  </a:cxn>
                </a:cxnLst>
                <a:rect l="0" t="0" r="r" b="b"/>
                <a:pathLst>
                  <a:path w="2451" h="18">
                    <a:moveTo>
                      <a:pt x="2442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2" y="17"/>
                    </a:lnTo>
                  </a:path>
                </a:pathLst>
              </a:custGeom>
              <a:solidFill>
                <a:srgbClr val="FBED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4" name="Freeform 842"/>
              <p:cNvSpPr>
                <a:spLocks/>
              </p:cNvSpPr>
              <p:nvPr/>
            </p:nvSpPr>
            <p:spPr bwMode="auto">
              <a:xfrm>
                <a:off x="1147" y="3161"/>
                <a:ext cx="2451" cy="17"/>
              </a:xfrm>
              <a:custGeom>
                <a:avLst/>
                <a:gdLst/>
                <a:ahLst/>
                <a:cxnLst>
                  <a:cxn ang="0">
                    <a:pos x="2445" y="16"/>
                  </a:cxn>
                  <a:cxn ang="0">
                    <a:pos x="0" y="16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6"/>
                  </a:cxn>
                </a:cxnLst>
                <a:rect l="0" t="0" r="r" b="b"/>
                <a:pathLst>
                  <a:path w="2451" h="17">
                    <a:moveTo>
                      <a:pt x="2445" y="16"/>
                    </a:moveTo>
                    <a:lnTo>
                      <a:pt x="0" y="16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6"/>
                    </a:lnTo>
                  </a:path>
                </a:pathLst>
              </a:custGeom>
              <a:solidFill>
                <a:srgbClr val="FBED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5" name="Freeform 843"/>
              <p:cNvSpPr>
                <a:spLocks/>
              </p:cNvSpPr>
              <p:nvPr/>
            </p:nvSpPr>
            <p:spPr bwMode="auto">
              <a:xfrm>
                <a:off x="1153" y="3157"/>
                <a:ext cx="2449" cy="19"/>
              </a:xfrm>
              <a:custGeom>
                <a:avLst/>
                <a:gdLst/>
                <a:ahLst/>
                <a:cxnLst>
                  <a:cxn ang="0">
                    <a:pos x="2441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48" y="0"/>
                  </a:cxn>
                  <a:cxn ang="0">
                    <a:pos x="2441" y="18"/>
                  </a:cxn>
                </a:cxnLst>
                <a:rect l="0" t="0" r="r" b="b"/>
                <a:pathLst>
                  <a:path w="2449" h="19">
                    <a:moveTo>
                      <a:pt x="2441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48" y="0"/>
                    </a:lnTo>
                    <a:lnTo>
                      <a:pt x="2441" y="18"/>
                    </a:lnTo>
                  </a:path>
                </a:pathLst>
              </a:custGeom>
              <a:solidFill>
                <a:srgbClr val="FBED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6" name="Freeform 844"/>
              <p:cNvSpPr>
                <a:spLocks/>
              </p:cNvSpPr>
              <p:nvPr/>
            </p:nvSpPr>
            <p:spPr bwMode="auto">
              <a:xfrm>
                <a:off x="1155" y="3155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BED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7" name="Freeform 845"/>
              <p:cNvSpPr>
                <a:spLocks/>
              </p:cNvSpPr>
              <p:nvPr/>
            </p:nvSpPr>
            <p:spPr bwMode="auto">
              <a:xfrm>
                <a:off x="1157" y="3152"/>
                <a:ext cx="2451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1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EB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8" name="Freeform 846"/>
              <p:cNvSpPr>
                <a:spLocks/>
              </p:cNvSpPr>
              <p:nvPr/>
            </p:nvSpPr>
            <p:spPr bwMode="auto">
              <a:xfrm>
                <a:off x="1161" y="3150"/>
                <a:ext cx="2452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1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2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1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39" name="Freeform 847"/>
              <p:cNvSpPr>
                <a:spLocks/>
              </p:cNvSpPr>
              <p:nvPr/>
            </p:nvSpPr>
            <p:spPr bwMode="auto">
              <a:xfrm>
                <a:off x="1164" y="3148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0" name="Freeform 848"/>
              <p:cNvSpPr>
                <a:spLocks/>
              </p:cNvSpPr>
              <p:nvPr/>
            </p:nvSpPr>
            <p:spPr bwMode="auto">
              <a:xfrm>
                <a:off x="1167" y="3146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1" name="Freeform 849"/>
              <p:cNvSpPr>
                <a:spLocks/>
              </p:cNvSpPr>
              <p:nvPr/>
            </p:nvSpPr>
            <p:spPr bwMode="auto">
              <a:xfrm>
                <a:off x="1169" y="3144"/>
                <a:ext cx="2453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2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3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2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EB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2" name="Freeform 850"/>
              <p:cNvSpPr>
                <a:spLocks/>
              </p:cNvSpPr>
              <p:nvPr/>
            </p:nvSpPr>
            <p:spPr bwMode="auto">
              <a:xfrm>
                <a:off x="1174" y="3142"/>
                <a:ext cx="2450" cy="19"/>
              </a:xfrm>
              <a:custGeom>
                <a:avLst/>
                <a:gdLst/>
                <a:ahLst/>
                <a:cxnLst>
                  <a:cxn ang="0">
                    <a:pos x="2441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1" y="18"/>
                  </a:cxn>
                </a:cxnLst>
                <a:rect l="0" t="0" r="r" b="b"/>
                <a:pathLst>
                  <a:path w="2450" h="19">
                    <a:moveTo>
                      <a:pt x="2441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1" y="18"/>
                    </a:lnTo>
                  </a:path>
                </a:pathLst>
              </a:custGeom>
              <a:solidFill>
                <a:srgbClr val="FBEB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3" name="Freeform 851"/>
              <p:cNvSpPr>
                <a:spLocks/>
              </p:cNvSpPr>
              <p:nvPr/>
            </p:nvSpPr>
            <p:spPr bwMode="auto">
              <a:xfrm>
                <a:off x="1176" y="3139"/>
                <a:ext cx="2451" cy="17"/>
              </a:xfrm>
              <a:custGeom>
                <a:avLst/>
                <a:gdLst/>
                <a:ahLst/>
                <a:cxnLst>
                  <a:cxn ang="0">
                    <a:pos x="2445" y="16"/>
                  </a:cxn>
                  <a:cxn ang="0">
                    <a:pos x="0" y="16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6"/>
                  </a:cxn>
                </a:cxnLst>
                <a:rect l="0" t="0" r="r" b="b"/>
                <a:pathLst>
                  <a:path w="2451" h="17">
                    <a:moveTo>
                      <a:pt x="2445" y="16"/>
                    </a:moveTo>
                    <a:lnTo>
                      <a:pt x="0" y="16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6"/>
                    </a:lnTo>
                  </a:path>
                </a:pathLst>
              </a:custGeom>
              <a:solidFill>
                <a:srgbClr val="FBEB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4" name="Freeform 852"/>
              <p:cNvSpPr>
                <a:spLocks/>
              </p:cNvSpPr>
              <p:nvPr/>
            </p:nvSpPr>
            <p:spPr bwMode="auto">
              <a:xfrm>
                <a:off x="1178" y="3133"/>
                <a:ext cx="2453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3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BEB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5" name="Freeform 853"/>
              <p:cNvSpPr>
                <a:spLocks/>
              </p:cNvSpPr>
              <p:nvPr/>
            </p:nvSpPr>
            <p:spPr bwMode="auto">
              <a:xfrm>
                <a:off x="1183" y="3131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BEB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6" name="Freeform 854"/>
              <p:cNvSpPr>
                <a:spLocks/>
              </p:cNvSpPr>
              <p:nvPr/>
            </p:nvSpPr>
            <p:spPr bwMode="auto">
              <a:xfrm>
                <a:off x="1186" y="3129"/>
                <a:ext cx="2451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1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EB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7" name="Freeform 855"/>
              <p:cNvSpPr>
                <a:spLocks/>
              </p:cNvSpPr>
              <p:nvPr/>
            </p:nvSpPr>
            <p:spPr bwMode="auto">
              <a:xfrm>
                <a:off x="1188" y="3127"/>
                <a:ext cx="2453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3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BEB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8" name="Freeform 856"/>
              <p:cNvSpPr>
                <a:spLocks/>
              </p:cNvSpPr>
              <p:nvPr/>
            </p:nvSpPr>
            <p:spPr bwMode="auto">
              <a:xfrm>
                <a:off x="1192" y="3124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BEB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49" name="Freeform 857"/>
              <p:cNvSpPr>
                <a:spLocks/>
              </p:cNvSpPr>
              <p:nvPr/>
            </p:nvSpPr>
            <p:spPr bwMode="auto">
              <a:xfrm>
                <a:off x="1196" y="3122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0" name="Freeform 858"/>
              <p:cNvSpPr>
                <a:spLocks/>
              </p:cNvSpPr>
              <p:nvPr/>
            </p:nvSpPr>
            <p:spPr bwMode="auto">
              <a:xfrm>
                <a:off x="1198" y="3120"/>
                <a:ext cx="2453" cy="18"/>
              </a:xfrm>
              <a:custGeom>
                <a:avLst/>
                <a:gdLst/>
                <a:ahLst/>
                <a:cxnLst>
                  <a:cxn ang="0">
                    <a:pos x="2444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2" y="0"/>
                  </a:cxn>
                  <a:cxn ang="0">
                    <a:pos x="2444" y="17"/>
                  </a:cxn>
                </a:cxnLst>
                <a:rect l="0" t="0" r="r" b="b"/>
                <a:pathLst>
                  <a:path w="2453" h="18">
                    <a:moveTo>
                      <a:pt x="2444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2" y="0"/>
                    </a:lnTo>
                    <a:lnTo>
                      <a:pt x="2444" y="17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1" name="Freeform 859"/>
              <p:cNvSpPr>
                <a:spLocks/>
              </p:cNvSpPr>
              <p:nvPr/>
            </p:nvSpPr>
            <p:spPr bwMode="auto">
              <a:xfrm>
                <a:off x="1202" y="3118"/>
                <a:ext cx="2451" cy="17"/>
              </a:xfrm>
              <a:custGeom>
                <a:avLst/>
                <a:gdLst/>
                <a:ahLst/>
                <a:cxnLst>
                  <a:cxn ang="0">
                    <a:pos x="2442" y="16"/>
                  </a:cxn>
                  <a:cxn ang="0">
                    <a:pos x="0" y="16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6"/>
                  </a:cxn>
                </a:cxnLst>
                <a:rect l="0" t="0" r="r" b="b"/>
                <a:pathLst>
                  <a:path w="2451" h="17">
                    <a:moveTo>
                      <a:pt x="2442" y="16"/>
                    </a:moveTo>
                    <a:lnTo>
                      <a:pt x="0" y="16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6"/>
                    </a:lnTo>
                  </a:path>
                </a:pathLst>
              </a:custGeom>
              <a:solidFill>
                <a:srgbClr val="FAE77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2" name="Freeform 860"/>
              <p:cNvSpPr>
                <a:spLocks/>
              </p:cNvSpPr>
              <p:nvPr/>
            </p:nvSpPr>
            <p:spPr bwMode="auto">
              <a:xfrm>
                <a:off x="1204" y="3115"/>
                <a:ext cx="2451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1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AE77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3" name="Freeform 861"/>
              <p:cNvSpPr>
                <a:spLocks/>
              </p:cNvSpPr>
              <p:nvPr/>
            </p:nvSpPr>
            <p:spPr bwMode="auto">
              <a:xfrm>
                <a:off x="1207" y="3113"/>
                <a:ext cx="2453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3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AE77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4" name="Freeform 862"/>
              <p:cNvSpPr>
                <a:spLocks/>
              </p:cNvSpPr>
              <p:nvPr/>
            </p:nvSpPr>
            <p:spPr bwMode="auto">
              <a:xfrm>
                <a:off x="1212" y="3109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BE7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5" name="Freeform 863"/>
              <p:cNvSpPr>
                <a:spLocks/>
              </p:cNvSpPr>
              <p:nvPr/>
            </p:nvSpPr>
            <p:spPr bwMode="auto">
              <a:xfrm>
                <a:off x="1214" y="3107"/>
                <a:ext cx="2451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1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E7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6" name="Freeform 864"/>
              <p:cNvSpPr>
                <a:spLocks/>
              </p:cNvSpPr>
              <p:nvPr/>
            </p:nvSpPr>
            <p:spPr bwMode="auto">
              <a:xfrm>
                <a:off x="1216" y="3105"/>
                <a:ext cx="2454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3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54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3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7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7" name="Freeform 865"/>
              <p:cNvSpPr>
                <a:spLocks/>
              </p:cNvSpPr>
              <p:nvPr/>
            </p:nvSpPr>
            <p:spPr bwMode="auto">
              <a:xfrm>
                <a:off x="1221" y="3103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BE7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8" name="Freeform 866"/>
              <p:cNvSpPr>
                <a:spLocks/>
              </p:cNvSpPr>
              <p:nvPr/>
            </p:nvSpPr>
            <p:spPr bwMode="auto">
              <a:xfrm>
                <a:off x="1224" y="3101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BE7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59" name="Freeform 867"/>
              <p:cNvSpPr>
                <a:spLocks/>
              </p:cNvSpPr>
              <p:nvPr/>
            </p:nvSpPr>
            <p:spPr bwMode="auto">
              <a:xfrm>
                <a:off x="1227" y="3099"/>
                <a:ext cx="2452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2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BE7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0" name="Freeform 868"/>
              <p:cNvSpPr>
                <a:spLocks/>
              </p:cNvSpPr>
              <p:nvPr/>
            </p:nvSpPr>
            <p:spPr bwMode="auto">
              <a:xfrm>
                <a:off x="1231" y="3096"/>
                <a:ext cx="2450" cy="19"/>
              </a:xfrm>
              <a:custGeom>
                <a:avLst/>
                <a:gdLst/>
                <a:ahLst/>
                <a:cxnLst>
                  <a:cxn ang="0">
                    <a:pos x="2441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1" y="18"/>
                  </a:cxn>
                </a:cxnLst>
                <a:rect l="0" t="0" r="r" b="b"/>
                <a:pathLst>
                  <a:path w="2450" h="19">
                    <a:moveTo>
                      <a:pt x="2441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1" y="18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1" name="Freeform 869"/>
              <p:cNvSpPr>
                <a:spLocks/>
              </p:cNvSpPr>
              <p:nvPr/>
            </p:nvSpPr>
            <p:spPr bwMode="auto">
              <a:xfrm>
                <a:off x="1233" y="3093"/>
                <a:ext cx="2451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1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2" name="Freeform 870"/>
              <p:cNvSpPr>
                <a:spLocks/>
              </p:cNvSpPr>
              <p:nvPr/>
            </p:nvSpPr>
            <p:spPr bwMode="auto">
              <a:xfrm>
                <a:off x="1235" y="3091"/>
                <a:ext cx="2454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3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54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3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3" name="Freeform 871"/>
              <p:cNvSpPr>
                <a:spLocks/>
              </p:cNvSpPr>
              <p:nvPr/>
            </p:nvSpPr>
            <p:spPr bwMode="auto">
              <a:xfrm>
                <a:off x="1240" y="3089"/>
                <a:ext cx="2452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51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2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51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4" name="Freeform 872"/>
              <p:cNvSpPr>
                <a:spLocks/>
              </p:cNvSpPr>
              <p:nvPr/>
            </p:nvSpPr>
            <p:spPr bwMode="auto">
              <a:xfrm>
                <a:off x="1242" y="3086"/>
                <a:ext cx="2452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2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AE5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5" name="Freeform 873"/>
              <p:cNvSpPr>
                <a:spLocks/>
              </p:cNvSpPr>
              <p:nvPr/>
            </p:nvSpPr>
            <p:spPr bwMode="auto">
              <a:xfrm>
                <a:off x="1245" y="3084"/>
                <a:ext cx="2453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3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AE5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6" name="Freeform 874"/>
              <p:cNvSpPr>
                <a:spLocks/>
              </p:cNvSpPr>
              <p:nvPr/>
            </p:nvSpPr>
            <p:spPr bwMode="auto">
              <a:xfrm>
                <a:off x="1250" y="3082"/>
                <a:ext cx="2450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49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0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49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AE5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7" name="Freeform 875"/>
              <p:cNvSpPr>
                <a:spLocks/>
              </p:cNvSpPr>
              <p:nvPr/>
            </p:nvSpPr>
            <p:spPr bwMode="auto">
              <a:xfrm>
                <a:off x="1253" y="3079"/>
                <a:ext cx="2449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48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49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48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AE5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8" name="Freeform 876"/>
              <p:cNvSpPr>
                <a:spLocks/>
              </p:cNvSpPr>
              <p:nvPr/>
            </p:nvSpPr>
            <p:spPr bwMode="auto">
              <a:xfrm>
                <a:off x="1255" y="3077"/>
                <a:ext cx="2454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3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4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3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AE5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69" name="Freeform 877"/>
              <p:cNvSpPr>
                <a:spLocks/>
              </p:cNvSpPr>
              <p:nvPr/>
            </p:nvSpPr>
            <p:spPr bwMode="auto">
              <a:xfrm>
                <a:off x="1259" y="3074"/>
                <a:ext cx="2452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1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2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1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AE5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0" name="Freeform 878"/>
              <p:cNvSpPr>
                <a:spLocks/>
              </p:cNvSpPr>
              <p:nvPr/>
            </p:nvSpPr>
            <p:spPr bwMode="auto">
              <a:xfrm>
                <a:off x="1261" y="3072"/>
                <a:ext cx="2452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52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1" name="Freeform 879"/>
              <p:cNvSpPr>
                <a:spLocks/>
              </p:cNvSpPr>
              <p:nvPr/>
            </p:nvSpPr>
            <p:spPr bwMode="auto">
              <a:xfrm>
                <a:off x="1263" y="3070"/>
                <a:ext cx="2454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3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54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3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2" name="Freeform 880"/>
              <p:cNvSpPr>
                <a:spLocks/>
              </p:cNvSpPr>
              <p:nvPr/>
            </p:nvSpPr>
            <p:spPr bwMode="auto">
              <a:xfrm>
                <a:off x="1270" y="3068"/>
                <a:ext cx="2450" cy="18"/>
              </a:xfrm>
              <a:custGeom>
                <a:avLst/>
                <a:gdLst/>
                <a:ahLst/>
                <a:cxnLst>
                  <a:cxn ang="0">
                    <a:pos x="2441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1" y="17"/>
                  </a:cxn>
                </a:cxnLst>
                <a:rect l="0" t="0" r="r" b="b"/>
                <a:pathLst>
                  <a:path w="2450" h="18">
                    <a:moveTo>
                      <a:pt x="2441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1" y="17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3" name="Freeform 881"/>
              <p:cNvSpPr>
                <a:spLocks/>
              </p:cNvSpPr>
              <p:nvPr/>
            </p:nvSpPr>
            <p:spPr bwMode="auto">
              <a:xfrm>
                <a:off x="1272" y="3065"/>
                <a:ext cx="2450" cy="18"/>
              </a:xfrm>
              <a:custGeom>
                <a:avLst/>
                <a:gdLst/>
                <a:ahLst/>
                <a:cxnLst>
                  <a:cxn ang="0">
                    <a:pos x="2443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3" y="17"/>
                  </a:cxn>
                </a:cxnLst>
                <a:rect l="0" t="0" r="r" b="b"/>
                <a:pathLst>
                  <a:path w="2450" h="18">
                    <a:moveTo>
                      <a:pt x="2443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3" y="17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4" name="Freeform 882"/>
              <p:cNvSpPr>
                <a:spLocks/>
              </p:cNvSpPr>
              <p:nvPr/>
            </p:nvSpPr>
            <p:spPr bwMode="auto">
              <a:xfrm>
                <a:off x="1274" y="3062"/>
                <a:ext cx="2452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2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AE2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5" name="Freeform 883"/>
              <p:cNvSpPr>
                <a:spLocks/>
              </p:cNvSpPr>
              <p:nvPr/>
            </p:nvSpPr>
            <p:spPr bwMode="auto">
              <a:xfrm>
                <a:off x="1278" y="3060"/>
                <a:ext cx="2452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1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2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1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AE2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6" name="Freeform 884"/>
              <p:cNvSpPr>
                <a:spLocks/>
              </p:cNvSpPr>
              <p:nvPr/>
            </p:nvSpPr>
            <p:spPr bwMode="auto">
              <a:xfrm>
                <a:off x="1281" y="3058"/>
                <a:ext cx="2452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2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AE2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7" name="Freeform 885"/>
              <p:cNvSpPr>
                <a:spLocks/>
              </p:cNvSpPr>
              <p:nvPr/>
            </p:nvSpPr>
            <p:spPr bwMode="auto">
              <a:xfrm>
                <a:off x="1283" y="3055"/>
                <a:ext cx="2452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1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2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1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AE2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8" name="Freeform 886"/>
              <p:cNvSpPr>
                <a:spLocks/>
              </p:cNvSpPr>
              <p:nvPr/>
            </p:nvSpPr>
            <p:spPr bwMode="auto">
              <a:xfrm>
                <a:off x="1288" y="3053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AE2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79" name="Freeform 887"/>
              <p:cNvSpPr>
                <a:spLocks/>
              </p:cNvSpPr>
              <p:nvPr/>
            </p:nvSpPr>
            <p:spPr bwMode="auto">
              <a:xfrm>
                <a:off x="1291" y="3050"/>
                <a:ext cx="2450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49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0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49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AE2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0" name="Freeform 888"/>
              <p:cNvSpPr>
                <a:spLocks/>
              </p:cNvSpPr>
              <p:nvPr/>
            </p:nvSpPr>
            <p:spPr bwMode="auto">
              <a:xfrm>
                <a:off x="1294" y="3048"/>
                <a:ext cx="2449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8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49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8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AE26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1" name="Freeform 889"/>
              <p:cNvSpPr>
                <a:spLocks/>
              </p:cNvSpPr>
              <p:nvPr/>
            </p:nvSpPr>
            <p:spPr bwMode="auto">
              <a:xfrm>
                <a:off x="1298" y="3046"/>
                <a:ext cx="2451" cy="18"/>
              </a:xfrm>
              <a:custGeom>
                <a:avLst/>
                <a:gdLst/>
                <a:ahLst/>
                <a:cxnLst>
                  <a:cxn ang="0">
                    <a:pos x="2442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7"/>
                  </a:cxn>
                </a:cxnLst>
                <a:rect l="0" t="0" r="r" b="b"/>
                <a:pathLst>
                  <a:path w="2451" h="18">
                    <a:moveTo>
                      <a:pt x="2442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7"/>
                    </a:lnTo>
                  </a:path>
                </a:pathLst>
              </a:custGeom>
              <a:solidFill>
                <a:srgbClr val="FAE26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2" name="Freeform 890"/>
              <p:cNvSpPr>
                <a:spLocks/>
              </p:cNvSpPr>
              <p:nvPr/>
            </p:nvSpPr>
            <p:spPr bwMode="auto">
              <a:xfrm>
                <a:off x="1300" y="3044"/>
                <a:ext cx="2451" cy="18"/>
              </a:xfrm>
              <a:custGeom>
                <a:avLst/>
                <a:gdLst/>
                <a:ahLst/>
                <a:cxnLst>
                  <a:cxn ang="0">
                    <a:pos x="2442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2" y="17"/>
                  </a:cxn>
                </a:cxnLst>
                <a:rect l="0" t="0" r="r" b="b"/>
                <a:pathLst>
                  <a:path w="2451" h="18">
                    <a:moveTo>
                      <a:pt x="2442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2" y="17"/>
                    </a:lnTo>
                  </a:path>
                </a:pathLst>
              </a:custGeom>
              <a:solidFill>
                <a:srgbClr val="FADE6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3" name="Freeform 891"/>
              <p:cNvSpPr>
                <a:spLocks/>
              </p:cNvSpPr>
              <p:nvPr/>
            </p:nvSpPr>
            <p:spPr bwMode="auto">
              <a:xfrm>
                <a:off x="1302" y="3042"/>
                <a:ext cx="2452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52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4" name="Freeform 892"/>
              <p:cNvSpPr>
                <a:spLocks/>
              </p:cNvSpPr>
              <p:nvPr/>
            </p:nvSpPr>
            <p:spPr bwMode="auto">
              <a:xfrm>
                <a:off x="1308" y="3039"/>
                <a:ext cx="2450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0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5" name="Freeform 893"/>
              <p:cNvSpPr>
                <a:spLocks/>
              </p:cNvSpPr>
              <p:nvPr/>
            </p:nvSpPr>
            <p:spPr bwMode="auto">
              <a:xfrm>
                <a:off x="1310" y="3036"/>
                <a:ext cx="2451" cy="18"/>
              </a:xfrm>
              <a:custGeom>
                <a:avLst/>
                <a:gdLst/>
                <a:ahLst/>
                <a:cxnLst>
                  <a:cxn ang="0">
                    <a:pos x="2442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2" y="17"/>
                  </a:cxn>
                </a:cxnLst>
                <a:rect l="0" t="0" r="r" b="b"/>
                <a:pathLst>
                  <a:path w="2451" h="18">
                    <a:moveTo>
                      <a:pt x="2442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2" y="17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6" name="Freeform 894"/>
              <p:cNvSpPr>
                <a:spLocks/>
              </p:cNvSpPr>
              <p:nvPr/>
            </p:nvSpPr>
            <p:spPr bwMode="auto">
              <a:xfrm>
                <a:off x="1312" y="3033"/>
                <a:ext cx="2451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1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ADE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7" name="Freeform 895"/>
              <p:cNvSpPr>
                <a:spLocks/>
              </p:cNvSpPr>
              <p:nvPr/>
            </p:nvSpPr>
            <p:spPr bwMode="auto">
              <a:xfrm>
                <a:off x="1317" y="3031"/>
                <a:ext cx="2450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49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0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49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ADE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8" name="Freeform 896"/>
              <p:cNvSpPr>
                <a:spLocks/>
              </p:cNvSpPr>
              <p:nvPr/>
            </p:nvSpPr>
            <p:spPr bwMode="auto">
              <a:xfrm>
                <a:off x="1319" y="3029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ADE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89" name="Freeform 897"/>
              <p:cNvSpPr>
                <a:spLocks/>
              </p:cNvSpPr>
              <p:nvPr/>
            </p:nvSpPr>
            <p:spPr bwMode="auto">
              <a:xfrm>
                <a:off x="1322" y="3027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ADE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0" name="Freeform 898"/>
              <p:cNvSpPr>
                <a:spLocks/>
              </p:cNvSpPr>
              <p:nvPr/>
            </p:nvSpPr>
            <p:spPr bwMode="auto">
              <a:xfrm>
                <a:off x="1326" y="3025"/>
                <a:ext cx="2452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1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2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1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ADE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1" name="Freeform 899"/>
              <p:cNvSpPr>
                <a:spLocks/>
              </p:cNvSpPr>
              <p:nvPr/>
            </p:nvSpPr>
            <p:spPr bwMode="auto">
              <a:xfrm>
                <a:off x="1329" y="3022"/>
                <a:ext cx="2451" cy="18"/>
              </a:xfrm>
              <a:custGeom>
                <a:avLst/>
                <a:gdLst/>
                <a:ahLst/>
                <a:cxnLst>
                  <a:cxn ang="0">
                    <a:pos x="2442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7"/>
                  </a:cxn>
                </a:cxnLst>
                <a:rect l="0" t="0" r="r" b="b"/>
                <a:pathLst>
                  <a:path w="2451" h="18">
                    <a:moveTo>
                      <a:pt x="2442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7"/>
                    </a:lnTo>
                  </a:path>
                </a:pathLst>
              </a:custGeom>
              <a:solidFill>
                <a:srgbClr val="FADE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2" name="Freeform 900"/>
              <p:cNvSpPr>
                <a:spLocks/>
              </p:cNvSpPr>
              <p:nvPr/>
            </p:nvSpPr>
            <p:spPr bwMode="auto">
              <a:xfrm>
                <a:off x="1331" y="3020"/>
                <a:ext cx="2451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1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ADE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3" name="Freeform 901"/>
              <p:cNvSpPr>
                <a:spLocks/>
              </p:cNvSpPr>
              <p:nvPr/>
            </p:nvSpPr>
            <p:spPr bwMode="auto">
              <a:xfrm>
                <a:off x="1333" y="3018"/>
                <a:ext cx="2453" cy="17"/>
              </a:xfrm>
              <a:custGeom>
                <a:avLst/>
                <a:gdLst/>
                <a:ahLst/>
                <a:cxnLst>
                  <a:cxn ang="0">
                    <a:pos x="2445" y="16"/>
                  </a:cxn>
                  <a:cxn ang="0">
                    <a:pos x="0" y="16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6"/>
                  </a:cxn>
                </a:cxnLst>
                <a:rect l="0" t="0" r="r" b="b"/>
                <a:pathLst>
                  <a:path w="2453" h="17">
                    <a:moveTo>
                      <a:pt x="2445" y="16"/>
                    </a:moveTo>
                    <a:lnTo>
                      <a:pt x="0" y="16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6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4" name="Freeform 902"/>
              <p:cNvSpPr>
                <a:spLocks/>
              </p:cNvSpPr>
              <p:nvPr/>
            </p:nvSpPr>
            <p:spPr bwMode="auto">
              <a:xfrm>
                <a:off x="1339" y="3015"/>
                <a:ext cx="2451" cy="18"/>
              </a:xfrm>
              <a:custGeom>
                <a:avLst/>
                <a:gdLst/>
                <a:ahLst/>
                <a:cxnLst>
                  <a:cxn ang="0">
                    <a:pos x="2442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7"/>
                  </a:cxn>
                </a:cxnLst>
                <a:rect l="0" t="0" r="r" b="b"/>
                <a:pathLst>
                  <a:path w="2451" h="18">
                    <a:moveTo>
                      <a:pt x="2442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7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5" name="Freeform 903"/>
              <p:cNvSpPr>
                <a:spLocks/>
              </p:cNvSpPr>
              <p:nvPr/>
            </p:nvSpPr>
            <p:spPr bwMode="auto">
              <a:xfrm>
                <a:off x="1341" y="3012"/>
                <a:ext cx="2451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1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6" name="Freeform 904"/>
              <p:cNvSpPr>
                <a:spLocks/>
              </p:cNvSpPr>
              <p:nvPr/>
            </p:nvSpPr>
            <p:spPr bwMode="auto">
              <a:xfrm>
                <a:off x="1343" y="3010"/>
                <a:ext cx="2453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3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9DC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7" name="Freeform 905"/>
              <p:cNvSpPr>
                <a:spLocks/>
              </p:cNvSpPr>
              <p:nvPr/>
            </p:nvSpPr>
            <p:spPr bwMode="auto">
              <a:xfrm>
                <a:off x="1347" y="3007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9DC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8" name="Freeform 906"/>
              <p:cNvSpPr>
                <a:spLocks/>
              </p:cNvSpPr>
              <p:nvPr/>
            </p:nvSpPr>
            <p:spPr bwMode="auto">
              <a:xfrm>
                <a:off x="1351" y="3005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9DC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499" name="Freeform 907"/>
              <p:cNvSpPr>
                <a:spLocks/>
              </p:cNvSpPr>
              <p:nvPr/>
            </p:nvSpPr>
            <p:spPr bwMode="auto">
              <a:xfrm>
                <a:off x="1353" y="3003"/>
                <a:ext cx="2453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2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3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2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ADC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0" name="Freeform 908"/>
              <p:cNvSpPr>
                <a:spLocks/>
              </p:cNvSpPr>
              <p:nvPr/>
            </p:nvSpPr>
            <p:spPr bwMode="auto">
              <a:xfrm>
                <a:off x="1357" y="3001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ADC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1" name="Freeform 909"/>
              <p:cNvSpPr>
                <a:spLocks/>
              </p:cNvSpPr>
              <p:nvPr/>
            </p:nvSpPr>
            <p:spPr bwMode="auto">
              <a:xfrm>
                <a:off x="1359" y="2999"/>
                <a:ext cx="2452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52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C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2" name="Freeform 910"/>
              <p:cNvSpPr>
                <a:spLocks/>
              </p:cNvSpPr>
              <p:nvPr/>
            </p:nvSpPr>
            <p:spPr bwMode="auto">
              <a:xfrm>
                <a:off x="1362" y="2997"/>
                <a:ext cx="2453" cy="17"/>
              </a:xfrm>
              <a:custGeom>
                <a:avLst/>
                <a:gdLst/>
                <a:ahLst/>
                <a:cxnLst>
                  <a:cxn ang="0">
                    <a:pos x="2445" y="16"/>
                  </a:cxn>
                  <a:cxn ang="0">
                    <a:pos x="0" y="16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6"/>
                  </a:cxn>
                </a:cxnLst>
                <a:rect l="0" t="0" r="r" b="b"/>
                <a:pathLst>
                  <a:path w="2453" h="17">
                    <a:moveTo>
                      <a:pt x="2445" y="16"/>
                    </a:moveTo>
                    <a:lnTo>
                      <a:pt x="0" y="16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6"/>
                    </a:lnTo>
                  </a:path>
                </a:pathLst>
              </a:custGeom>
              <a:solidFill>
                <a:srgbClr val="FADC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3" name="Freeform 911"/>
              <p:cNvSpPr>
                <a:spLocks/>
              </p:cNvSpPr>
              <p:nvPr/>
            </p:nvSpPr>
            <p:spPr bwMode="auto">
              <a:xfrm>
                <a:off x="1367" y="2992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ADC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4" name="Freeform 912"/>
              <p:cNvSpPr>
                <a:spLocks/>
              </p:cNvSpPr>
              <p:nvPr/>
            </p:nvSpPr>
            <p:spPr bwMode="auto">
              <a:xfrm>
                <a:off x="1370" y="2990"/>
                <a:ext cx="2450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0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5" name="Freeform 913"/>
              <p:cNvSpPr>
                <a:spLocks/>
              </p:cNvSpPr>
              <p:nvPr/>
            </p:nvSpPr>
            <p:spPr bwMode="auto">
              <a:xfrm>
                <a:off x="1372" y="2988"/>
                <a:ext cx="2453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2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3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2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6" name="Freeform 914"/>
              <p:cNvSpPr>
                <a:spLocks/>
              </p:cNvSpPr>
              <p:nvPr/>
            </p:nvSpPr>
            <p:spPr bwMode="auto">
              <a:xfrm>
                <a:off x="1376" y="2986"/>
                <a:ext cx="2451" cy="19"/>
              </a:xfrm>
              <a:custGeom>
                <a:avLst/>
                <a:gdLst/>
                <a:ahLst/>
                <a:cxnLst>
                  <a:cxn ang="0">
                    <a:pos x="2443" y="18"/>
                  </a:cxn>
                  <a:cxn ang="0">
                    <a:pos x="0" y="18"/>
                  </a:cxn>
                  <a:cxn ang="0">
                    <a:pos x="5" y="0"/>
                  </a:cxn>
                  <a:cxn ang="0">
                    <a:pos x="2450" y="0"/>
                  </a:cxn>
                  <a:cxn ang="0">
                    <a:pos x="2443" y="18"/>
                  </a:cxn>
                </a:cxnLst>
                <a:rect l="0" t="0" r="r" b="b"/>
                <a:pathLst>
                  <a:path w="2451" h="19">
                    <a:moveTo>
                      <a:pt x="2443" y="18"/>
                    </a:moveTo>
                    <a:lnTo>
                      <a:pt x="0" y="18"/>
                    </a:lnTo>
                    <a:lnTo>
                      <a:pt x="5" y="0"/>
                    </a:lnTo>
                    <a:lnTo>
                      <a:pt x="2450" y="0"/>
                    </a:lnTo>
                    <a:lnTo>
                      <a:pt x="2443" y="18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7" name="Freeform 915"/>
              <p:cNvSpPr>
                <a:spLocks/>
              </p:cNvSpPr>
              <p:nvPr/>
            </p:nvSpPr>
            <p:spPr bwMode="auto">
              <a:xfrm>
                <a:off x="1379" y="2984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8" name="Freeform 916"/>
              <p:cNvSpPr>
                <a:spLocks/>
              </p:cNvSpPr>
              <p:nvPr/>
            </p:nvSpPr>
            <p:spPr bwMode="auto">
              <a:xfrm>
                <a:off x="1381" y="2982"/>
                <a:ext cx="2454" cy="19"/>
              </a:xfrm>
              <a:custGeom>
                <a:avLst/>
                <a:gdLst/>
                <a:ahLst/>
                <a:cxnLst>
                  <a:cxn ang="0">
                    <a:pos x="2445" y="18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53" y="0"/>
                  </a:cxn>
                  <a:cxn ang="0">
                    <a:pos x="2445" y="18"/>
                  </a:cxn>
                </a:cxnLst>
                <a:rect l="0" t="0" r="r" b="b"/>
                <a:pathLst>
                  <a:path w="2454" h="19">
                    <a:moveTo>
                      <a:pt x="2445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2453" y="0"/>
                    </a:lnTo>
                    <a:lnTo>
                      <a:pt x="2445" y="18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09" name="Freeform 917"/>
              <p:cNvSpPr>
                <a:spLocks/>
              </p:cNvSpPr>
              <p:nvPr/>
            </p:nvSpPr>
            <p:spPr bwMode="auto">
              <a:xfrm>
                <a:off x="1386" y="2979"/>
                <a:ext cx="2451" cy="19"/>
              </a:xfrm>
              <a:custGeom>
                <a:avLst/>
                <a:gdLst/>
                <a:ahLst/>
                <a:cxnLst>
                  <a:cxn ang="0">
                    <a:pos x="2442" y="18"/>
                  </a:cxn>
                  <a:cxn ang="0">
                    <a:pos x="0" y="18"/>
                  </a:cxn>
                  <a:cxn ang="0">
                    <a:pos x="4" y="0"/>
                  </a:cxn>
                  <a:cxn ang="0">
                    <a:pos x="2450" y="0"/>
                  </a:cxn>
                  <a:cxn ang="0">
                    <a:pos x="2442" y="18"/>
                  </a:cxn>
                </a:cxnLst>
                <a:rect l="0" t="0" r="r" b="b"/>
                <a:pathLst>
                  <a:path w="2451" h="19">
                    <a:moveTo>
                      <a:pt x="2442" y="18"/>
                    </a:moveTo>
                    <a:lnTo>
                      <a:pt x="0" y="18"/>
                    </a:lnTo>
                    <a:lnTo>
                      <a:pt x="4" y="0"/>
                    </a:lnTo>
                    <a:lnTo>
                      <a:pt x="2450" y="0"/>
                    </a:lnTo>
                    <a:lnTo>
                      <a:pt x="2442" y="18"/>
                    </a:lnTo>
                  </a:path>
                </a:pathLst>
              </a:custGeom>
              <a:solidFill>
                <a:srgbClr val="F9D9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0" name="Freeform 918"/>
              <p:cNvSpPr>
                <a:spLocks/>
              </p:cNvSpPr>
              <p:nvPr/>
            </p:nvSpPr>
            <p:spPr bwMode="auto">
              <a:xfrm>
                <a:off x="1388" y="2977"/>
                <a:ext cx="2451" cy="18"/>
              </a:xfrm>
              <a:custGeom>
                <a:avLst/>
                <a:gdLst/>
                <a:ahLst/>
                <a:cxnLst>
                  <a:cxn ang="0">
                    <a:pos x="2445" y="17"/>
                  </a:cxn>
                  <a:cxn ang="0">
                    <a:pos x="0" y="17"/>
                  </a:cxn>
                  <a:cxn ang="0">
                    <a:pos x="7" y="0"/>
                  </a:cxn>
                  <a:cxn ang="0">
                    <a:pos x="2450" y="0"/>
                  </a:cxn>
                  <a:cxn ang="0">
                    <a:pos x="2445" y="17"/>
                  </a:cxn>
                </a:cxnLst>
                <a:rect l="0" t="0" r="r" b="b"/>
                <a:pathLst>
                  <a:path w="2451" h="18">
                    <a:moveTo>
                      <a:pt x="2445" y="17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2450" y="0"/>
                    </a:lnTo>
                    <a:lnTo>
                      <a:pt x="2445" y="17"/>
                    </a:lnTo>
                  </a:path>
                </a:pathLst>
              </a:custGeom>
              <a:solidFill>
                <a:srgbClr val="F9D9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1" name="Freeform 919"/>
              <p:cNvSpPr>
                <a:spLocks/>
              </p:cNvSpPr>
              <p:nvPr/>
            </p:nvSpPr>
            <p:spPr bwMode="auto">
              <a:xfrm>
                <a:off x="1391" y="2975"/>
                <a:ext cx="2452" cy="17"/>
              </a:xfrm>
              <a:custGeom>
                <a:avLst/>
                <a:gdLst/>
                <a:ahLst/>
                <a:cxnLst>
                  <a:cxn ang="0">
                    <a:pos x="2444" y="16"/>
                  </a:cxn>
                  <a:cxn ang="0">
                    <a:pos x="0" y="16"/>
                  </a:cxn>
                  <a:cxn ang="0">
                    <a:pos x="7" y="0"/>
                  </a:cxn>
                  <a:cxn ang="0">
                    <a:pos x="2451" y="0"/>
                  </a:cxn>
                  <a:cxn ang="0">
                    <a:pos x="2444" y="16"/>
                  </a:cxn>
                </a:cxnLst>
                <a:rect l="0" t="0" r="r" b="b"/>
                <a:pathLst>
                  <a:path w="2452" h="17">
                    <a:moveTo>
                      <a:pt x="2444" y="16"/>
                    </a:moveTo>
                    <a:lnTo>
                      <a:pt x="0" y="16"/>
                    </a:lnTo>
                    <a:lnTo>
                      <a:pt x="7" y="0"/>
                    </a:lnTo>
                    <a:lnTo>
                      <a:pt x="2451" y="0"/>
                    </a:lnTo>
                    <a:lnTo>
                      <a:pt x="2444" y="16"/>
                    </a:lnTo>
                  </a:path>
                </a:pathLst>
              </a:custGeom>
              <a:solidFill>
                <a:srgbClr val="F9D9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2" name="Freeform 920"/>
              <p:cNvSpPr>
                <a:spLocks/>
              </p:cNvSpPr>
              <p:nvPr/>
            </p:nvSpPr>
            <p:spPr bwMode="auto">
              <a:xfrm>
                <a:off x="1396" y="2972"/>
                <a:ext cx="2450" cy="18"/>
              </a:xfrm>
              <a:custGeom>
                <a:avLst/>
                <a:gdLst/>
                <a:ahLst/>
                <a:cxnLst>
                  <a:cxn ang="0">
                    <a:pos x="2441" y="17"/>
                  </a:cxn>
                  <a:cxn ang="0">
                    <a:pos x="0" y="17"/>
                  </a:cxn>
                  <a:cxn ang="0">
                    <a:pos x="4" y="0"/>
                  </a:cxn>
                  <a:cxn ang="0">
                    <a:pos x="2449" y="0"/>
                  </a:cxn>
                  <a:cxn ang="0">
                    <a:pos x="2441" y="17"/>
                  </a:cxn>
                </a:cxnLst>
                <a:rect l="0" t="0" r="r" b="b"/>
                <a:pathLst>
                  <a:path w="2450" h="18">
                    <a:moveTo>
                      <a:pt x="2441" y="17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2449" y="0"/>
                    </a:lnTo>
                    <a:lnTo>
                      <a:pt x="2441" y="17"/>
                    </a:lnTo>
                  </a:path>
                </a:pathLst>
              </a:custGeom>
              <a:solidFill>
                <a:srgbClr val="F9D9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3" name="Freeform 921"/>
              <p:cNvSpPr>
                <a:spLocks/>
              </p:cNvSpPr>
              <p:nvPr/>
            </p:nvSpPr>
            <p:spPr bwMode="auto">
              <a:xfrm>
                <a:off x="1398" y="2970"/>
                <a:ext cx="2451" cy="18"/>
              </a:xfrm>
              <a:custGeom>
                <a:avLst/>
                <a:gdLst/>
                <a:ahLst/>
                <a:cxnLst>
                  <a:cxn ang="0">
                    <a:pos x="2444" y="17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2450" y="0"/>
                  </a:cxn>
                  <a:cxn ang="0">
                    <a:pos x="2444" y="17"/>
                  </a:cxn>
                </a:cxnLst>
                <a:rect l="0" t="0" r="r" b="b"/>
                <a:pathLst>
                  <a:path w="2451" h="18">
                    <a:moveTo>
                      <a:pt x="2444" y="17"/>
                    </a:moveTo>
                    <a:lnTo>
                      <a:pt x="0" y="17"/>
                    </a:lnTo>
                    <a:lnTo>
                      <a:pt x="6" y="0"/>
                    </a:lnTo>
                    <a:lnTo>
                      <a:pt x="2450" y="0"/>
                    </a:lnTo>
                    <a:lnTo>
                      <a:pt x="2444" y="17"/>
                    </a:lnTo>
                  </a:path>
                </a:pathLst>
              </a:custGeom>
              <a:solidFill>
                <a:srgbClr val="F9D9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4" name="Freeform 922"/>
              <p:cNvSpPr>
                <a:spLocks/>
              </p:cNvSpPr>
              <p:nvPr/>
            </p:nvSpPr>
            <p:spPr bwMode="auto">
              <a:xfrm>
                <a:off x="1400" y="2967"/>
                <a:ext cx="2454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7" y="0"/>
                  </a:cxn>
                  <a:cxn ang="0">
                    <a:pos x="2453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54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453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9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5" name="Freeform 923"/>
              <p:cNvSpPr>
                <a:spLocks/>
              </p:cNvSpPr>
              <p:nvPr/>
            </p:nvSpPr>
            <p:spPr bwMode="auto">
              <a:xfrm>
                <a:off x="1404" y="2967"/>
                <a:ext cx="2450" cy="19"/>
              </a:xfrm>
              <a:custGeom>
                <a:avLst/>
                <a:gdLst/>
                <a:ahLst/>
                <a:cxnLst>
                  <a:cxn ang="0">
                    <a:pos x="2444" y="18"/>
                  </a:cxn>
                  <a:cxn ang="0">
                    <a:pos x="0" y="18"/>
                  </a:cxn>
                  <a:cxn ang="0">
                    <a:pos x="3" y="0"/>
                  </a:cxn>
                  <a:cxn ang="0">
                    <a:pos x="2449" y="0"/>
                  </a:cxn>
                  <a:cxn ang="0">
                    <a:pos x="2444" y="18"/>
                  </a:cxn>
                </a:cxnLst>
                <a:rect l="0" t="0" r="r" b="b"/>
                <a:pathLst>
                  <a:path w="2450" h="19">
                    <a:moveTo>
                      <a:pt x="2444" y="18"/>
                    </a:moveTo>
                    <a:lnTo>
                      <a:pt x="0" y="18"/>
                    </a:lnTo>
                    <a:lnTo>
                      <a:pt x="3" y="0"/>
                    </a:lnTo>
                    <a:lnTo>
                      <a:pt x="2449" y="0"/>
                    </a:lnTo>
                    <a:lnTo>
                      <a:pt x="2444" y="18"/>
                    </a:lnTo>
                  </a:path>
                </a:pathLst>
              </a:custGeom>
              <a:solidFill>
                <a:srgbClr val="F9D75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6" name="Freeform 924"/>
              <p:cNvSpPr>
                <a:spLocks/>
              </p:cNvSpPr>
              <p:nvPr/>
            </p:nvSpPr>
            <p:spPr bwMode="auto">
              <a:xfrm>
                <a:off x="1407" y="2967"/>
                <a:ext cx="2447" cy="1"/>
              </a:xfrm>
              <a:custGeom>
                <a:avLst/>
                <a:gdLst/>
                <a:ahLst/>
                <a:cxnLst>
                  <a:cxn ang="0">
                    <a:pos x="244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0"/>
                  </a:cxn>
                </a:cxnLst>
                <a:rect l="0" t="0" r="r" b="b"/>
                <a:pathLst>
                  <a:path w="2447" h="1">
                    <a:moveTo>
                      <a:pt x="244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0"/>
                    </a:lnTo>
                  </a:path>
                </a:pathLst>
              </a:custGeom>
              <a:solidFill>
                <a:srgbClr val="F9D75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7" name="Freeform 925"/>
              <p:cNvSpPr>
                <a:spLocks/>
              </p:cNvSpPr>
              <p:nvPr/>
            </p:nvSpPr>
            <p:spPr bwMode="auto">
              <a:xfrm>
                <a:off x="943" y="2962"/>
                <a:ext cx="469" cy="360"/>
              </a:xfrm>
              <a:custGeom>
                <a:avLst/>
                <a:gdLst/>
                <a:ahLst/>
                <a:cxnLst>
                  <a:cxn ang="0">
                    <a:pos x="465" y="0"/>
                  </a:cxn>
                  <a:cxn ang="0">
                    <a:pos x="462" y="3"/>
                  </a:cxn>
                  <a:cxn ang="0">
                    <a:pos x="0" y="349"/>
                  </a:cxn>
                  <a:cxn ang="0">
                    <a:pos x="6" y="359"/>
                  </a:cxn>
                  <a:cxn ang="0">
                    <a:pos x="468" y="9"/>
                  </a:cxn>
                  <a:cxn ang="0">
                    <a:pos x="465" y="0"/>
                  </a:cxn>
                </a:cxnLst>
                <a:rect l="0" t="0" r="r" b="b"/>
                <a:pathLst>
                  <a:path w="469" h="360">
                    <a:moveTo>
                      <a:pt x="465" y="0"/>
                    </a:moveTo>
                    <a:lnTo>
                      <a:pt x="462" y="3"/>
                    </a:lnTo>
                    <a:lnTo>
                      <a:pt x="0" y="349"/>
                    </a:lnTo>
                    <a:lnTo>
                      <a:pt x="6" y="359"/>
                    </a:lnTo>
                    <a:lnTo>
                      <a:pt x="468" y="9"/>
                    </a:lnTo>
                    <a:lnTo>
                      <a:pt x="465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8" name="Freeform 926"/>
              <p:cNvSpPr>
                <a:spLocks/>
              </p:cNvSpPr>
              <p:nvPr/>
            </p:nvSpPr>
            <p:spPr bwMode="auto">
              <a:xfrm>
                <a:off x="1407" y="2962"/>
                <a:ext cx="2449" cy="19"/>
              </a:xfrm>
              <a:custGeom>
                <a:avLst/>
                <a:gdLst/>
                <a:ahLst/>
                <a:cxnLst>
                  <a:cxn ang="0">
                    <a:pos x="2448" y="18"/>
                  </a:cxn>
                  <a:cxn ang="0">
                    <a:pos x="2445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2445" y="18"/>
                  </a:cxn>
                  <a:cxn ang="0">
                    <a:pos x="2448" y="18"/>
                  </a:cxn>
                </a:cxnLst>
                <a:rect l="0" t="0" r="r" b="b"/>
                <a:pathLst>
                  <a:path w="2449" h="19">
                    <a:moveTo>
                      <a:pt x="2448" y="18"/>
                    </a:moveTo>
                    <a:lnTo>
                      <a:pt x="2445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2445" y="18"/>
                    </a:lnTo>
                    <a:lnTo>
                      <a:pt x="2448" y="1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19" name="Freeform 927"/>
              <p:cNvSpPr>
                <a:spLocks/>
              </p:cNvSpPr>
              <p:nvPr/>
            </p:nvSpPr>
            <p:spPr bwMode="auto">
              <a:xfrm>
                <a:off x="3387" y="2965"/>
                <a:ext cx="469" cy="357"/>
              </a:xfrm>
              <a:custGeom>
                <a:avLst/>
                <a:gdLst/>
                <a:ahLst/>
                <a:cxnLst>
                  <a:cxn ang="0">
                    <a:pos x="2" y="356"/>
                  </a:cxn>
                  <a:cxn ang="0">
                    <a:pos x="5" y="356"/>
                  </a:cxn>
                  <a:cxn ang="0">
                    <a:pos x="468" y="6"/>
                  </a:cxn>
                  <a:cxn ang="0">
                    <a:pos x="461" y="0"/>
                  </a:cxn>
                  <a:cxn ang="0">
                    <a:pos x="0" y="346"/>
                  </a:cxn>
                  <a:cxn ang="0">
                    <a:pos x="2" y="356"/>
                  </a:cxn>
                </a:cxnLst>
                <a:rect l="0" t="0" r="r" b="b"/>
                <a:pathLst>
                  <a:path w="469" h="357">
                    <a:moveTo>
                      <a:pt x="2" y="356"/>
                    </a:moveTo>
                    <a:lnTo>
                      <a:pt x="5" y="356"/>
                    </a:lnTo>
                    <a:lnTo>
                      <a:pt x="468" y="6"/>
                    </a:lnTo>
                    <a:lnTo>
                      <a:pt x="461" y="0"/>
                    </a:lnTo>
                    <a:lnTo>
                      <a:pt x="0" y="346"/>
                    </a:lnTo>
                    <a:lnTo>
                      <a:pt x="2" y="356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0" name="Freeform 928"/>
              <p:cNvSpPr>
                <a:spLocks/>
              </p:cNvSpPr>
              <p:nvPr/>
            </p:nvSpPr>
            <p:spPr bwMode="auto">
              <a:xfrm>
                <a:off x="943" y="3312"/>
                <a:ext cx="2447" cy="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8"/>
                  </a:cxn>
                  <a:cxn ang="0">
                    <a:pos x="2446" y="18"/>
                  </a:cxn>
                  <a:cxn ang="0">
                    <a:pos x="2446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447" h="19">
                    <a:moveTo>
                      <a:pt x="0" y="0"/>
                    </a:moveTo>
                    <a:lnTo>
                      <a:pt x="2" y="18"/>
                    </a:lnTo>
                    <a:lnTo>
                      <a:pt x="2446" y="18"/>
                    </a:lnTo>
                    <a:lnTo>
                      <a:pt x="2446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1" name="Freeform 929"/>
              <p:cNvSpPr>
                <a:spLocks/>
              </p:cNvSpPr>
              <p:nvPr/>
            </p:nvSpPr>
            <p:spPr bwMode="auto">
              <a:xfrm>
                <a:off x="945" y="3308"/>
                <a:ext cx="19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" y="0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9" h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2" name="Freeform 930"/>
              <p:cNvSpPr>
                <a:spLocks/>
              </p:cNvSpPr>
              <p:nvPr/>
            </p:nvSpPr>
            <p:spPr bwMode="auto">
              <a:xfrm>
                <a:off x="945" y="3300"/>
                <a:ext cx="25" cy="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" y="0"/>
                  </a:cxn>
                  <a:cxn ang="0">
                    <a:pos x="0" y="18"/>
                  </a:cxn>
                  <a:cxn ang="0">
                    <a:pos x="0" y="0"/>
                  </a:cxn>
                </a:cxnLst>
                <a:rect l="0" t="0" r="r" b="b"/>
                <a:pathLst>
                  <a:path w="25" h="19">
                    <a:moveTo>
                      <a:pt x="0" y="0"/>
                    </a:moveTo>
                    <a:lnTo>
                      <a:pt x="24" y="0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3" name="Freeform 931"/>
              <p:cNvSpPr>
                <a:spLocks/>
              </p:cNvSpPr>
              <p:nvPr/>
            </p:nvSpPr>
            <p:spPr bwMode="auto">
              <a:xfrm>
                <a:off x="945" y="3291"/>
                <a:ext cx="33" cy="19"/>
              </a:xfrm>
              <a:custGeom>
                <a:avLst/>
                <a:gdLst/>
                <a:ahLst/>
                <a:cxnLst>
                  <a:cxn ang="0">
                    <a:pos x="11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32" y="0"/>
                  </a:cxn>
                  <a:cxn ang="0">
                    <a:pos x="11" y="18"/>
                  </a:cxn>
                </a:cxnLst>
                <a:rect l="0" t="0" r="r" b="b"/>
                <a:pathLst>
                  <a:path w="33" h="19">
                    <a:moveTo>
                      <a:pt x="11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11" y="18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4" name="Freeform 932"/>
              <p:cNvSpPr>
                <a:spLocks/>
              </p:cNvSpPr>
              <p:nvPr/>
            </p:nvSpPr>
            <p:spPr bwMode="auto">
              <a:xfrm>
                <a:off x="945" y="3284"/>
                <a:ext cx="46" cy="17"/>
              </a:xfrm>
              <a:custGeom>
                <a:avLst/>
                <a:gdLst/>
                <a:ahLst/>
                <a:cxnLst>
                  <a:cxn ang="0">
                    <a:pos x="24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45" y="0"/>
                  </a:cxn>
                  <a:cxn ang="0">
                    <a:pos x="24" y="16"/>
                  </a:cxn>
                </a:cxnLst>
                <a:rect l="0" t="0" r="r" b="b"/>
                <a:pathLst>
                  <a:path w="46" h="17">
                    <a:moveTo>
                      <a:pt x="24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24" y="16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5" name="Freeform 933"/>
              <p:cNvSpPr>
                <a:spLocks/>
              </p:cNvSpPr>
              <p:nvPr/>
            </p:nvSpPr>
            <p:spPr bwMode="auto">
              <a:xfrm>
                <a:off x="945" y="3274"/>
                <a:ext cx="58" cy="19"/>
              </a:xfrm>
              <a:custGeom>
                <a:avLst/>
                <a:gdLst/>
                <a:ahLst/>
                <a:cxnLst>
                  <a:cxn ang="0">
                    <a:pos x="3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57" y="0"/>
                  </a:cxn>
                  <a:cxn ang="0">
                    <a:pos x="32" y="18"/>
                  </a:cxn>
                </a:cxnLst>
                <a:rect l="0" t="0" r="r" b="b"/>
                <a:pathLst>
                  <a:path w="58" h="19">
                    <a:moveTo>
                      <a:pt x="3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57" y="0"/>
                    </a:lnTo>
                    <a:lnTo>
                      <a:pt x="32" y="18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6" name="Freeform 934"/>
              <p:cNvSpPr>
                <a:spLocks/>
              </p:cNvSpPr>
              <p:nvPr/>
            </p:nvSpPr>
            <p:spPr bwMode="auto">
              <a:xfrm>
                <a:off x="945" y="3267"/>
                <a:ext cx="68" cy="19"/>
              </a:xfrm>
              <a:custGeom>
                <a:avLst/>
                <a:gdLst/>
                <a:ahLst/>
                <a:cxnLst>
                  <a:cxn ang="0">
                    <a:pos x="45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45" y="18"/>
                  </a:cxn>
                </a:cxnLst>
                <a:rect l="0" t="0" r="r" b="b"/>
                <a:pathLst>
                  <a:path w="68" h="19">
                    <a:moveTo>
                      <a:pt x="45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67" y="0"/>
                    </a:lnTo>
                    <a:lnTo>
                      <a:pt x="45" y="18"/>
                    </a:lnTo>
                  </a:path>
                </a:pathLst>
              </a:custGeom>
              <a:solidFill>
                <a:srgbClr val="F7C60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7" name="Freeform 935"/>
              <p:cNvSpPr>
                <a:spLocks/>
              </p:cNvSpPr>
              <p:nvPr/>
            </p:nvSpPr>
            <p:spPr bwMode="auto">
              <a:xfrm>
                <a:off x="945" y="3258"/>
                <a:ext cx="79" cy="18"/>
              </a:xfrm>
              <a:custGeom>
                <a:avLst/>
                <a:gdLst/>
                <a:ahLst/>
                <a:cxnLst>
                  <a:cxn ang="0">
                    <a:pos x="57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78" y="0"/>
                  </a:cxn>
                  <a:cxn ang="0">
                    <a:pos x="57" y="17"/>
                  </a:cxn>
                </a:cxnLst>
                <a:rect l="0" t="0" r="r" b="b"/>
                <a:pathLst>
                  <a:path w="79" h="18">
                    <a:moveTo>
                      <a:pt x="57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57" y="17"/>
                    </a:lnTo>
                  </a:path>
                </a:pathLst>
              </a:custGeom>
              <a:solidFill>
                <a:srgbClr val="F7C60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8" name="Freeform 936"/>
              <p:cNvSpPr>
                <a:spLocks/>
              </p:cNvSpPr>
              <p:nvPr/>
            </p:nvSpPr>
            <p:spPr bwMode="auto">
              <a:xfrm>
                <a:off x="945" y="3250"/>
                <a:ext cx="91" cy="19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90" y="0"/>
                  </a:cxn>
                  <a:cxn ang="0">
                    <a:pos x="66" y="18"/>
                  </a:cxn>
                </a:cxnLst>
                <a:rect l="0" t="0" r="r" b="b"/>
                <a:pathLst>
                  <a:path w="91" h="19">
                    <a:moveTo>
                      <a:pt x="6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90" y="0"/>
                    </a:lnTo>
                    <a:lnTo>
                      <a:pt x="66" y="18"/>
                    </a:lnTo>
                  </a:path>
                </a:pathLst>
              </a:custGeom>
              <a:solidFill>
                <a:srgbClr val="F7C60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29" name="Freeform 937"/>
              <p:cNvSpPr>
                <a:spLocks/>
              </p:cNvSpPr>
              <p:nvPr/>
            </p:nvSpPr>
            <p:spPr bwMode="auto">
              <a:xfrm>
                <a:off x="945" y="3241"/>
                <a:ext cx="101" cy="18"/>
              </a:xfrm>
              <a:custGeom>
                <a:avLst/>
                <a:gdLst/>
                <a:ahLst/>
                <a:cxnLst>
                  <a:cxn ang="0">
                    <a:pos x="78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100" y="0"/>
                  </a:cxn>
                  <a:cxn ang="0">
                    <a:pos x="78" y="17"/>
                  </a:cxn>
                </a:cxnLst>
                <a:rect l="0" t="0" r="r" b="b"/>
                <a:pathLst>
                  <a:path w="101" h="18">
                    <a:moveTo>
                      <a:pt x="78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100" y="0"/>
                    </a:lnTo>
                    <a:lnTo>
                      <a:pt x="78" y="17"/>
                    </a:lnTo>
                  </a:path>
                </a:pathLst>
              </a:custGeom>
              <a:solidFill>
                <a:srgbClr val="F7C60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0" name="Freeform 938"/>
              <p:cNvSpPr>
                <a:spLocks/>
              </p:cNvSpPr>
              <p:nvPr/>
            </p:nvSpPr>
            <p:spPr bwMode="auto">
              <a:xfrm>
                <a:off x="945" y="3234"/>
                <a:ext cx="113" cy="18"/>
              </a:xfrm>
              <a:custGeom>
                <a:avLst/>
                <a:gdLst/>
                <a:ahLst/>
                <a:cxnLst>
                  <a:cxn ang="0">
                    <a:pos x="9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112" y="0"/>
                  </a:cxn>
                  <a:cxn ang="0">
                    <a:pos x="90" y="17"/>
                  </a:cxn>
                </a:cxnLst>
                <a:rect l="0" t="0" r="r" b="b"/>
                <a:pathLst>
                  <a:path w="113" h="18">
                    <a:moveTo>
                      <a:pt x="9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112" y="0"/>
                    </a:lnTo>
                    <a:lnTo>
                      <a:pt x="90" y="17"/>
                    </a:lnTo>
                  </a:path>
                </a:pathLst>
              </a:custGeom>
              <a:solidFill>
                <a:srgbClr val="F7C60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1" name="Freeform 939"/>
              <p:cNvSpPr>
                <a:spLocks/>
              </p:cNvSpPr>
              <p:nvPr/>
            </p:nvSpPr>
            <p:spPr bwMode="auto">
              <a:xfrm>
                <a:off x="945" y="3224"/>
                <a:ext cx="125" cy="19"/>
              </a:xfrm>
              <a:custGeom>
                <a:avLst/>
                <a:gdLst/>
                <a:ahLst/>
                <a:cxnLst>
                  <a:cxn ang="0">
                    <a:pos x="99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124" y="0"/>
                  </a:cxn>
                  <a:cxn ang="0">
                    <a:pos x="99" y="18"/>
                  </a:cxn>
                </a:cxnLst>
                <a:rect l="0" t="0" r="r" b="b"/>
                <a:pathLst>
                  <a:path w="125" h="19">
                    <a:moveTo>
                      <a:pt x="99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124" y="0"/>
                    </a:lnTo>
                    <a:lnTo>
                      <a:pt x="99" y="18"/>
                    </a:lnTo>
                  </a:path>
                </a:pathLst>
              </a:custGeom>
              <a:solidFill>
                <a:srgbClr val="F7C60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2" name="Freeform 940"/>
              <p:cNvSpPr>
                <a:spLocks/>
              </p:cNvSpPr>
              <p:nvPr/>
            </p:nvSpPr>
            <p:spPr bwMode="auto">
              <a:xfrm>
                <a:off x="945" y="3215"/>
                <a:ext cx="134" cy="20"/>
              </a:xfrm>
              <a:custGeom>
                <a:avLst/>
                <a:gdLst/>
                <a:ahLst/>
                <a:cxnLst>
                  <a:cxn ang="0">
                    <a:pos x="112" y="19"/>
                  </a:cxn>
                  <a:cxn ang="0">
                    <a:pos x="0" y="19"/>
                  </a:cxn>
                  <a:cxn ang="0">
                    <a:pos x="0" y="0"/>
                  </a:cxn>
                  <a:cxn ang="0">
                    <a:pos x="133" y="0"/>
                  </a:cxn>
                  <a:cxn ang="0">
                    <a:pos x="112" y="19"/>
                  </a:cxn>
                </a:cxnLst>
                <a:rect l="0" t="0" r="r" b="b"/>
                <a:pathLst>
                  <a:path w="134" h="20">
                    <a:moveTo>
                      <a:pt x="112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3" y="0"/>
                    </a:lnTo>
                    <a:lnTo>
                      <a:pt x="112" y="19"/>
                    </a:lnTo>
                  </a:path>
                </a:pathLst>
              </a:custGeom>
              <a:solidFill>
                <a:srgbClr val="F7C60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3" name="Freeform 941"/>
              <p:cNvSpPr>
                <a:spLocks/>
              </p:cNvSpPr>
              <p:nvPr/>
            </p:nvSpPr>
            <p:spPr bwMode="auto">
              <a:xfrm>
                <a:off x="945" y="3208"/>
                <a:ext cx="146" cy="18"/>
              </a:xfrm>
              <a:custGeom>
                <a:avLst/>
                <a:gdLst/>
                <a:ahLst/>
                <a:cxnLst>
                  <a:cxn ang="0">
                    <a:pos x="124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145" y="0"/>
                  </a:cxn>
                  <a:cxn ang="0">
                    <a:pos x="124" y="17"/>
                  </a:cxn>
                </a:cxnLst>
                <a:rect l="0" t="0" r="r" b="b"/>
                <a:pathLst>
                  <a:path w="146" h="18">
                    <a:moveTo>
                      <a:pt x="124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145" y="0"/>
                    </a:lnTo>
                    <a:lnTo>
                      <a:pt x="124" y="17"/>
                    </a:lnTo>
                  </a:path>
                </a:pathLst>
              </a:custGeom>
              <a:solidFill>
                <a:srgbClr val="F7C60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4" name="Freeform 942"/>
              <p:cNvSpPr>
                <a:spLocks/>
              </p:cNvSpPr>
              <p:nvPr/>
            </p:nvSpPr>
            <p:spPr bwMode="auto">
              <a:xfrm>
                <a:off x="945" y="3198"/>
                <a:ext cx="159" cy="19"/>
              </a:xfrm>
              <a:custGeom>
                <a:avLst/>
                <a:gdLst/>
                <a:ahLst/>
                <a:cxnLst>
                  <a:cxn ang="0">
                    <a:pos x="133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158" y="0"/>
                  </a:cxn>
                  <a:cxn ang="0">
                    <a:pos x="133" y="18"/>
                  </a:cxn>
                </a:cxnLst>
                <a:rect l="0" t="0" r="r" b="b"/>
                <a:pathLst>
                  <a:path w="159" h="19">
                    <a:moveTo>
                      <a:pt x="133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158" y="0"/>
                    </a:lnTo>
                    <a:lnTo>
                      <a:pt x="133" y="18"/>
                    </a:lnTo>
                  </a:path>
                </a:pathLst>
              </a:custGeom>
              <a:solidFill>
                <a:srgbClr val="F7C60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5" name="Freeform 943"/>
              <p:cNvSpPr>
                <a:spLocks/>
              </p:cNvSpPr>
              <p:nvPr/>
            </p:nvSpPr>
            <p:spPr bwMode="auto">
              <a:xfrm>
                <a:off x="945" y="3191"/>
                <a:ext cx="168" cy="19"/>
              </a:xfrm>
              <a:custGeom>
                <a:avLst/>
                <a:gdLst/>
                <a:ahLst/>
                <a:cxnLst>
                  <a:cxn ang="0">
                    <a:pos x="145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167" y="0"/>
                  </a:cxn>
                  <a:cxn ang="0">
                    <a:pos x="145" y="18"/>
                  </a:cxn>
                </a:cxnLst>
                <a:rect l="0" t="0" r="r" b="b"/>
                <a:pathLst>
                  <a:path w="168" h="19">
                    <a:moveTo>
                      <a:pt x="145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167" y="0"/>
                    </a:lnTo>
                    <a:lnTo>
                      <a:pt x="145" y="18"/>
                    </a:lnTo>
                  </a:path>
                </a:pathLst>
              </a:custGeom>
              <a:solidFill>
                <a:srgbClr val="F7C80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6" name="Freeform 944"/>
              <p:cNvSpPr>
                <a:spLocks/>
              </p:cNvSpPr>
              <p:nvPr/>
            </p:nvSpPr>
            <p:spPr bwMode="auto">
              <a:xfrm>
                <a:off x="945" y="3181"/>
                <a:ext cx="181" cy="18"/>
              </a:xfrm>
              <a:custGeom>
                <a:avLst/>
                <a:gdLst/>
                <a:ahLst/>
                <a:cxnLst>
                  <a:cxn ang="0">
                    <a:pos x="157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180" y="0"/>
                  </a:cxn>
                  <a:cxn ang="0">
                    <a:pos x="157" y="17"/>
                  </a:cxn>
                </a:cxnLst>
                <a:rect l="0" t="0" r="r" b="b"/>
                <a:pathLst>
                  <a:path w="181" h="18">
                    <a:moveTo>
                      <a:pt x="157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180" y="0"/>
                    </a:lnTo>
                    <a:lnTo>
                      <a:pt x="157" y="17"/>
                    </a:lnTo>
                  </a:path>
                </a:pathLst>
              </a:custGeom>
              <a:solidFill>
                <a:srgbClr val="F7C80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7" name="Freeform 945"/>
              <p:cNvSpPr>
                <a:spLocks/>
              </p:cNvSpPr>
              <p:nvPr/>
            </p:nvSpPr>
            <p:spPr bwMode="auto">
              <a:xfrm>
                <a:off x="945" y="3174"/>
                <a:ext cx="191" cy="19"/>
              </a:xfrm>
              <a:custGeom>
                <a:avLst/>
                <a:gdLst/>
                <a:ahLst/>
                <a:cxnLst>
                  <a:cxn ang="0">
                    <a:pos x="16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190" y="0"/>
                  </a:cxn>
                  <a:cxn ang="0">
                    <a:pos x="166" y="18"/>
                  </a:cxn>
                </a:cxnLst>
                <a:rect l="0" t="0" r="r" b="b"/>
                <a:pathLst>
                  <a:path w="191" h="19">
                    <a:moveTo>
                      <a:pt x="16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190" y="0"/>
                    </a:lnTo>
                    <a:lnTo>
                      <a:pt x="166" y="18"/>
                    </a:lnTo>
                  </a:path>
                </a:pathLst>
              </a:custGeom>
              <a:solidFill>
                <a:srgbClr val="F7C80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8" name="Freeform 946"/>
              <p:cNvSpPr>
                <a:spLocks/>
              </p:cNvSpPr>
              <p:nvPr/>
            </p:nvSpPr>
            <p:spPr bwMode="auto">
              <a:xfrm>
                <a:off x="945" y="3165"/>
                <a:ext cx="201" cy="18"/>
              </a:xfrm>
              <a:custGeom>
                <a:avLst/>
                <a:gdLst/>
                <a:ahLst/>
                <a:cxnLst>
                  <a:cxn ang="0">
                    <a:pos x="179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00" y="0"/>
                  </a:cxn>
                  <a:cxn ang="0">
                    <a:pos x="179" y="17"/>
                  </a:cxn>
                </a:cxnLst>
                <a:rect l="0" t="0" r="r" b="b"/>
                <a:pathLst>
                  <a:path w="201" h="18">
                    <a:moveTo>
                      <a:pt x="179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00" y="0"/>
                    </a:lnTo>
                    <a:lnTo>
                      <a:pt x="179" y="17"/>
                    </a:lnTo>
                  </a:path>
                </a:pathLst>
              </a:custGeom>
              <a:solidFill>
                <a:srgbClr val="F7C80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39" name="Freeform 947"/>
              <p:cNvSpPr>
                <a:spLocks/>
              </p:cNvSpPr>
              <p:nvPr/>
            </p:nvSpPr>
            <p:spPr bwMode="auto">
              <a:xfrm>
                <a:off x="945" y="3157"/>
                <a:ext cx="213" cy="19"/>
              </a:xfrm>
              <a:custGeom>
                <a:avLst/>
                <a:gdLst/>
                <a:ahLst/>
                <a:cxnLst>
                  <a:cxn ang="0">
                    <a:pos x="19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12" y="0"/>
                  </a:cxn>
                  <a:cxn ang="0">
                    <a:pos x="190" y="18"/>
                  </a:cxn>
                </a:cxnLst>
                <a:rect l="0" t="0" r="r" b="b"/>
                <a:pathLst>
                  <a:path w="213" h="19">
                    <a:moveTo>
                      <a:pt x="19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12" y="0"/>
                    </a:lnTo>
                    <a:lnTo>
                      <a:pt x="190" y="18"/>
                    </a:lnTo>
                  </a:path>
                </a:pathLst>
              </a:custGeom>
              <a:solidFill>
                <a:srgbClr val="F7C80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0" name="Freeform 948"/>
              <p:cNvSpPr>
                <a:spLocks/>
              </p:cNvSpPr>
              <p:nvPr/>
            </p:nvSpPr>
            <p:spPr bwMode="auto">
              <a:xfrm>
                <a:off x="945" y="3148"/>
                <a:ext cx="225" cy="19"/>
              </a:xfrm>
              <a:custGeom>
                <a:avLst/>
                <a:gdLst/>
                <a:ahLst/>
                <a:cxnLst>
                  <a:cxn ang="0">
                    <a:pos x="199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24" y="0"/>
                  </a:cxn>
                  <a:cxn ang="0">
                    <a:pos x="199" y="18"/>
                  </a:cxn>
                </a:cxnLst>
                <a:rect l="0" t="0" r="r" b="b"/>
                <a:pathLst>
                  <a:path w="225" h="19">
                    <a:moveTo>
                      <a:pt x="199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24" y="0"/>
                    </a:lnTo>
                    <a:lnTo>
                      <a:pt x="199" y="18"/>
                    </a:lnTo>
                  </a:path>
                </a:pathLst>
              </a:custGeom>
              <a:solidFill>
                <a:srgbClr val="F7C80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1" name="Freeform 949"/>
              <p:cNvSpPr>
                <a:spLocks/>
              </p:cNvSpPr>
              <p:nvPr/>
            </p:nvSpPr>
            <p:spPr bwMode="auto">
              <a:xfrm>
                <a:off x="945" y="3142"/>
                <a:ext cx="234" cy="19"/>
              </a:xfrm>
              <a:custGeom>
                <a:avLst/>
                <a:gdLst/>
                <a:ahLst/>
                <a:cxnLst>
                  <a:cxn ang="0">
                    <a:pos x="21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33" y="0"/>
                  </a:cxn>
                  <a:cxn ang="0">
                    <a:pos x="212" y="18"/>
                  </a:cxn>
                </a:cxnLst>
                <a:rect l="0" t="0" r="r" b="b"/>
                <a:pathLst>
                  <a:path w="234" h="19">
                    <a:moveTo>
                      <a:pt x="21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33" y="0"/>
                    </a:lnTo>
                    <a:lnTo>
                      <a:pt x="212" y="18"/>
                    </a:lnTo>
                  </a:path>
                </a:pathLst>
              </a:custGeom>
              <a:solidFill>
                <a:srgbClr val="F7C81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2" name="Freeform 950"/>
              <p:cNvSpPr>
                <a:spLocks/>
              </p:cNvSpPr>
              <p:nvPr/>
            </p:nvSpPr>
            <p:spPr bwMode="auto">
              <a:xfrm>
                <a:off x="945" y="3131"/>
                <a:ext cx="246" cy="19"/>
              </a:xfrm>
              <a:custGeom>
                <a:avLst/>
                <a:gdLst/>
                <a:ahLst/>
                <a:cxnLst>
                  <a:cxn ang="0">
                    <a:pos x="224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5" y="0"/>
                  </a:cxn>
                  <a:cxn ang="0">
                    <a:pos x="224" y="18"/>
                  </a:cxn>
                </a:cxnLst>
                <a:rect l="0" t="0" r="r" b="b"/>
                <a:pathLst>
                  <a:path w="246" h="19">
                    <a:moveTo>
                      <a:pt x="224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5" y="0"/>
                    </a:lnTo>
                    <a:lnTo>
                      <a:pt x="224" y="18"/>
                    </a:lnTo>
                  </a:path>
                </a:pathLst>
              </a:custGeom>
              <a:solidFill>
                <a:srgbClr val="F7C81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3" name="Freeform 951"/>
              <p:cNvSpPr>
                <a:spLocks/>
              </p:cNvSpPr>
              <p:nvPr/>
            </p:nvSpPr>
            <p:spPr bwMode="auto">
              <a:xfrm>
                <a:off x="945" y="3124"/>
                <a:ext cx="258" cy="19"/>
              </a:xfrm>
              <a:custGeom>
                <a:avLst/>
                <a:gdLst/>
                <a:ahLst/>
                <a:cxnLst>
                  <a:cxn ang="0">
                    <a:pos x="23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57" y="0"/>
                  </a:cxn>
                  <a:cxn ang="0">
                    <a:pos x="232" y="18"/>
                  </a:cxn>
                </a:cxnLst>
                <a:rect l="0" t="0" r="r" b="b"/>
                <a:pathLst>
                  <a:path w="258" h="19">
                    <a:moveTo>
                      <a:pt x="23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57" y="0"/>
                    </a:lnTo>
                    <a:lnTo>
                      <a:pt x="232" y="18"/>
                    </a:lnTo>
                  </a:path>
                </a:pathLst>
              </a:custGeom>
              <a:solidFill>
                <a:srgbClr val="F7C81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4" name="Freeform 952"/>
              <p:cNvSpPr>
                <a:spLocks/>
              </p:cNvSpPr>
              <p:nvPr/>
            </p:nvSpPr>
            <p:spPr bwMode="auto">
              <a:xfrm>
                <a:off x="945" y="3115"/>
                <a:ext cx="268" cy="18"/>
              </a:xfrm>
              <a:custGeom>
                <a:avLst/>
                <a:gdLst/>
                <a:ahLst/>
                <a:cxnLst>
                  <a:cxn ang="0">
                    <a:pos x="245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67" y="0"/>
                  </a:cxn>
                  <a:cxn ang="0">
                    <a:pos x="245" y="17"/>
                  </a:cxn>
                </a:cxnLst>
                <a:rect l="0" t="0" r="r" b="b"/>
                <a:pathLst>
                  <a:path w="268" h="18">
                    <a:moveTo>
                      <a:pt x="245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67" y="0"/>
                    </a:lnTo>
                    <a:lnTo>
                      <a:pt x="245" y="17"/>
                    </a:lnTo>
                  </a:path>
                </a:pathLst>
              </a:custGeom>
              <a:solidFill>
                <a:srgbClr val="F7C81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5" name="Freeform 953"/>
              <p:cNvSpPr>
                <a:spLocks/>
              </p:cNvSpPr>
              <p:nvPr/>
            </p:nvSpPr>
            <p:spPr bwMode="auto">
              <a:xfrm>
                <a:off x="945" y="3105"/>
                <a:ext cx="280" cy="20"/>
              </a:xfrm>
              <a:custGeom>
                <a:avLst/>
                <a:gdLst/>
                <a:ahLst/>
                <a:cxnLst>
                  <a:cxn ang="0">
                    <a:pos x="257" y="19"/>
                  </a:cxn>
                  <a:cxn ang="0">
                    <a:pos x="0" y="19"/>
                  </a:cxn>
                  <a:cxn ang="0">
                    <a:pos x="0" y="0"/>
                  </a:cxn>
                  <a:cxn ang="0">
                    <a:pos x="279" y="0"/>
                  </a:cxn>
                  <a:cxn ang="0">
                    <a:pos x="257" y="19"/>
                  </a:cxn>
                </a:cxnLst>
                <a:rect l="0" t="0" r="r" b="b"/>
                <a:pathLst>
                  <a:path w="280" h="20">
                    <a:moveTo>
                      <a:pt x="257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279" y="0"/>
                    </a:lnTo>
                    <a:lnTo>
                      <a:pt x="257" y="19"/>
                    </a:lnTo>
                  </a:path>
                </a:pathLst>
              </a:custGeom>
              <a:solidFill>
                <a:srgbClr val="F7C81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6" name="Freeform 954"/>
              <p:cNvSpPr>
                <a:spLocks/>
              </p:cNvSpPr>
              <p:nvPr/>
            </p:nvSpPr>
            <p:spPr bwMode="auto">
              <a:xfrm>
                <a:off x="945" y="3099"/>
                <a:ext cx="291" cy="18"/>
              </a:xfrm>
              <a:custGeom>
                <a:avLst/>
                <a:gdLst/>
                <a:ahLst/>
                <a:cxnLst>
                  <a:cxn ang="0">
                    <a:pos x="26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90" y="0"/>
                  </a:cxn>
                  <a:cxn ang="0">
                    <a:pos x="266" y="17"/>
                  </a:cxn>
                </a:cxnLst>
                <a:rect l="0" t="0" r="r" b="b"/>
                <a:pathLst>
                  <a:path w="291" h="18">
                    <a:moveTo>
                      <a:pt x="26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90" y="0"/>
                    </a:lnTo>
                    <a:lnTo>
                      <a:pt x="266" y="17"/>
                    </a:lnTo>
                  </a:path>
                </a:pathLst>
              </a:custGeom>
              <a:solidFill>
                <a:srgbClr val="F7C81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7" name="Freeform 955"/>
              <p:cNvSpPr>
                <a:spLocks/>
              </p:cNvSpPr>
              <p:nvPr/>
            </p:nvSpPr>
            <p:spPr bwMode="auto">
              <a:xfrm>
                <a:off x="945" y="3089"/>
                <a:ext cx="301" cy="18"/>
              </a:xfrm>
              <a:custGeom>
                <a:avLst/>
                <a:gdLst/>
                <a:ahLst/>
                <a:cxnLst>
                  <a:cxn ang="0">
                    <a:pos x="279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300" y="0"/>
                  </a:cxn>
                  <a:cxn ang="0">
                    <a:pos x="279" y="17"/>
                  </a:cxn>
                </a:cxnLst>
                <a:rect l="0" t="0" r="r" b="b"/>
                <a:pathLst>
                  <a:path w="301" h="18">
                    <a:moveTo>
                      <a:pt x="279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279" y="17"/>
                    </a:lnTo>
                  </a:path>
                </a:pathLst>
              </a:custGeom>
              <a:solidFill>
                <a:srgbClr val="F7C81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8" name="Freeform 956"/>
              <p:cNvSpPr>
                <a:spLocks/>
              </p:cNvSpPr>
              <p:nvPr/>
            </p:nvSpPr>
            <p:spPr bwMode="auto">
              <a:xfrm>
                <a:off x="945" y="3082"/>
                <a:ext cx="313" cy="19"/>
              </a:xfrm>
              <a:custGeom>
                <a:avLst/>
                <a:gdLst/>
                <a:ahLst/>
                <a:cxnLst>
                  <a:cxn ang="0">
                    <a:pos x="29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312" y="0"/>
                  </a:cxn>
                  <a:cxn ang="0">
                    <a:pos x="290" y="18"/>
                  </a:cxn>
                </a:cxnLst>
                <a:rect l="0" t="0" r="r" b="b"/>
                <a:pathLst>
                  <a:path w="313" h="19">
                    <a:moveTo>
                      <a:pt x="29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312" y="0"/>
                    </a:lnTo>
                    <a:lnTo>
                      <a:pt x="290" y="18"/>
                    </a:lnTo>
                  </a:path>
                </a:pathLst>
              </a:custGeom>
              <a:solidFill>
                <a:srgbClr val="F8CA1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49" name="Freeform 957"/>
              <p:cNvSpPr>
                <a:spLocks/>
              </p:cNvSpPr>
              <p:nvPr/>
            </p:nvSpPr>
            <p:spPr bwMode="auto">
              <a:xfrm>
                <a:off x="945" y="3072"/>
                <a:ext cx="326" cy="19"/>
              </a:xfrm>
              <a:custGeom>
                <a:avLst/>
                <a:gdLst/>
                <a:ahLst/>
                <a:cxnLst>
                  <a:cxn ang="0">
                    <a:pos x="30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325" y="0"/>
                  </a:cxn>
                  <a:cxn ang="0">
                    <a:pos x="300" y="18"/>
                  </a:cxn>
                </a:cxnLst>
                <a:rect l="0" t="0" r="r" b="b"/>
                <a:pathLst>
                  <a:path w="326" h="19">
                    <a:moveTo>
                      <a:pt x="30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325" y="0"/>
                    </a:lnTo>
                    <a:lnTo>
                      <a:pt x="300" y="18"/>
                    </a:lnTo>
                  </a:path>
                </a:pathLst>
              </a:custGeom>
              <a:solidFill>
                <a:srgbClr val="F8CA1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0" name="Freeform 958"/>
              <p:cNvSpPr>
                <a:spLocks/>
              </p:cNvSpPr>
              <p:nvPr/>
            </p:nvSpPr>
            <p:spPr bwMode="auto">
              <a:xfrm>
                <a:off x="945" y="3065"/>
                <a:ext cx="334" cy="18"/>
              </a:xfrm>
              <a:custGeom>
                <a:avLst/>
                <a:gdLst/>
                <a:ahLst/>
                <a:cxnLst>
                  <a:cxn ang="0">
                    <a:pos x="31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333" y="0"/>
                  </a:cxn>
                  <a:cxn ang="0">
                    <a:pos x="312" y="17"/>
                  </a:cxn>
                </a:cxnLst>
                <a:rect l="0" t="0" r="r" b="b"/>
                <a:pathLst>
                  <a:path w="334" h="18">
                    <a:moveTo>
                      <a:pt x="31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333" y="0"/>
                    </a:lnTo>
                    <a:lnTo>
                      <a:pt x="312" y="17"/>
                    </a:lnTo>
                  </a:path>
                </a:pathLst>
              </a:custGeom>
              <a:solidFill>
                <a:srgbClr val="F8CA1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1" name="Freeform 959"/>
              <p:cNvSpPr>
                <a:spLocks/>
              </p:cNvSpPr>
              <p:nvPr/>
            </p:nvSpPr>
            <p:spPr bwMode="auto">
              <a:xfrm>
                <a:off x="945" y="3055"/>
                <a:ext cx="347" cy="19"/>
              </a:xfrm>
              <a:custGeom>
                <a:avLst/>
                <a:gdLst/>
                <a:ahLst/>
                <a:cxnLst>
                  <a:cxn ang="0">
                    <a:pos x="325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346" y="0"/>
                  </a:cxn>
                  <a:cxn ang="0">
                    <a:pos x="325" y="18"/>
                  </a:cxn>
                </a:cxnLst>
                <a:rect l="0" t="0" r="r" b="b"/>
                <a:pathLst>
                  <a:path w="347" h="19">
                    <a:moveTo>
                      <a:pt x="325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346" y="0"/>
                    </a:lnTo>
                    <a:lnTo>
                      <a:pt x="325" y="18"/>
                    </a:lnTo>
                  </a:path>
                </a:pathLst>
              </a:custGeom>
              <a:solidFill>
                <a:srgbClr val="F8CA1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2" name="Freeform 960"/>
              <p:cNvSpPr>
                <a:spLocks/>
              </p:cNvSpPr>
              <p:nvPr/>
            </p:nvSpPr>
            <p:spPr bwMode="auto">
              <a:xfrm>
                <a:off x="945" y="3048"/>
                <a:ext cx="358" cy="19"/>
              </a:xfrm>
              <a:custGeom>
                <a:avLst/>
                <a:gdLst/>
                <a:ahLst/>
                <a:cxnLst>
                  <a:cxn ang="0">
                    <a:pos x="33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357" y="0"/>
                  </a:cxn>
                  <a:cxn ang="0">
                    <a:pos x="332" y="18"/>
                  </a:cxn>
                </a:cxnLst>
                <a:rect l="0" t="0" r="r" b="b"/>
                <a:pathLst>
                  <a:path w="358" h="19">
                    <a:moveTo>
                      <a:pt x="33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357" y="0"/>
                    </a:lnTo>
                    <a:lnTo>
                      <a:pt x="332" y="18"/>
                    </a:lnTo>
                  </a:path>
                </a:pathLst>
              </a:custGeom>
              <a:solidFill>
                <a:srgbClr val="F8CA1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3" name="Freeform 961"/>
              <p:cNvSpPr>
                <a:spLocks/>
              </p:cNvSpPr>
              <p:nvPr/>
            </p:nvSpPr>
            <p:spPr bwMode="auto">
              <a:xfrm>
                <a:off x="945" y="3039"/>
                <a:ext cx="368" cy="19"/>
              </a:xfrm>
              <a:custGeom>
                <a:avLst/>
                <a:gdLst/>
                <a:ahLst/>
                <a:cxnLst>
                  <a:cxn ang="0">
                    <a:pos x="345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367" y="0"/>
                  </a:cxn>
                  <a:cxn ang="0">
                    <a:pos x="345" y="18"/>
                  </a:cxn>
                </a:cxnLst>
                <a:rect l="0" t="0" r="r" b="b"/>
                <a:pathLst>
                  <a:path w="368" h="19">
                    <a:moveTo>
                      <a:pt x="345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367" y="0"/>
                    </a:lnTo>
                    <a:lnTo>
                      <a:pt x="345" y="18"/>
                    </a:lnTo>
                  </a:path>
                </a:pathLst>
              </a:custGeom>
              <a:solidFill>
                <a:srgbClr val="F8CA1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4" name="Freeform 962"/>
              <p:cNvSpPr>
                <a:spLocks/>
              </p:cNvSpPr>
              <p:nvPr/>
            </p:nvSpPr>
            <p:spPr bwMode="auto">
              <a:xfrm>
                <a:off x="945" y="3031"/>
                <a:ext cx="380" cy="19"/>
              </a:xfrm>
              <a:custGeom>
                <a:avLst/>
                <a:gdLst/>
                <a:ahLst/>
                <a:cxnLst>
                  <a:cxn ang="0">
                    <a:pos x="357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379" y="0"/>
                  </a:cxn>
                  <a:cxn ang="0">
                    <a:pos x="357" y="18"/>
                  </a:cxn>
                </a:cxnLst>
                <a:rect l="0" t="0" r="r" b="b"/>
                <a:pathLst>
                  <a:path w="380" h="19">
                    <a:moveTo>
                      <a:pt x="357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379" y="0"/>
                    </a:lnTo>
                    <a:lnTo>
                      <a:pt x="357" y="18"/>
                    </a:lnTo>
                  </a:path>
                </a:pathLst>
              </a:custGeom>
              <a:solidFill>
                <a:srgbClr val="F8CA1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5" name="Freeform 963"/>
              <p:cNvSpPr>
                <a:spLocks/>
              </p:cNvSpPr>
              <p:nvPr/>
            </p:nvSpPr>
            <p:spPr bwMode="auto">
              <a:xfrm>
                <a:off x="945" y="3022"/>
                <a:ext cx="392" cy="18"/>
              </a:xfrm>
              <a:custGeom>
                <a:avLst/>
                <a:gdLst/>
                <a:ahLst/>
                <a:cxnLst>
                  <a:cxn ang="0">
                    <a:pos x="36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391" y="0"/>
                  </a:cxn>
                  <a:cxn ang="0">
                    <a:pos x="366" y="17"/>
                  </a:cxn>
                </a:cxnLst>
                <a:rect l="0" t="0" r="r" b="b"/>
                <a:pathLst>
                  <a:path w="392" h="18">
                    <a:moveTo>
                      <a:pt x="36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391" y="0"/>
                    </a:lnTo>
                    <a:lnTo>
                      <a:pt x="366" y="17"/>
                    </a:lnTo>
                  </a:path>
                </a:pathLst>
              </a:custGeom>
              <a:solidFill>
                <a:srgbClr val="F8CA1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6" name="Freeform 964"/>
              <p:cNvSpPr>
                <a:spLocks/>
              </p:cNvSpPr>
              <p:nvPr/>
            </p:nvSpPr>
            <p:spPr bwMode="auto">
              <a:xfrm>
                <a:off x="945" y="3015"/>
                <a:ext cx="401" cy="18"/>
              </a:xfrm>
              <a:custGeom>
                <a:avLst/>
                <a:gdLst/>
                <a:ahLst/>
                <a:cxnLst>
                  <a:cxn ang="0">
                    <a:pos x="379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00" y="0"/>
                  </a:cxn>
                  <a:cxn ang="0">
                    <a:pos x="379" y="17"/>
                  </a:cxn>
                </a:cxnLst>
                <a:rect l="0" t="0" r="r" b="b"/>
                <a:pathLst>
                  <a:path w="401" h="18">
                    <a:moveTo>
                      <a:pt x="379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00" y="0"/>
                    </a:lnTo>
                    <a:lnTo>
                      <a:pt x="379" y="17"/>
                    </a:lnTo>
                  </a:path>
                </a:pathLst>
              </a:custGeom>
              <a:solidFill>
                <a:srgbClr val="F8CA1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7" name="Freeform 965"/>
              <p:cNvSpPr>
                <a:spLocks/>
              </p:cNvSpPr>
              <p:nvPr/>
            </p:nvSpPr>
            <p:spPr bwMode="auto">
              <a:xfrm>
                <a:off x="945" y="3005"/>
                <a:ext cx="413" cy="19"/>
              </a:xfrm>
              <a:custGeom>
                <a:avLst/>
                <a:gdLst/>
                <a:ahLst/>
                <a:cxnLst>
                  <a:cxn ang="0">
                    <a:pos x="391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12" y="0"/>
                  </a:cxn>
                  <a:cxn ang="0">
                    <a:pos x="391" y="18"/>
                  </a:cxn>
                </a:cxnLst>
                <a:rect l="0" t="0" r="r" b="b"/>
                <a:pathLst>
                  <a:path w="413" h="19">
                    <a:moveTo>
                      <a:pt x="391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12" y="0"/>
                    </a:lnTo>
                    <a:lnTo>
                      <a:pt x="391" y="18"/>
                    </a:lnTo>
                  </a:path>
                </a:pathLst>
              </a:custGeom>
              <a:solidFill>
                <a:srgbClr val="F8CA1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8" name="Freeform 966"/>
              <p:cNvSpPr>
                <a:spLocks/>
              </p:cNvSpPr>
              <p:nvPr/>
            </p:nvSpPr>
            <p:spPr bwMode="auto">
              <a:xfrm>
                <a:off x="945" y="2999"/>
                <a:ext cx="426" cy="19"/>
              </a:xfrm>
              <a:custGeom>
                <a:avLst/>
                <a:gdLst/>
                <a:ahLst/>
                <a:cxnLst>
                  <a:cxn ang="0">
                    <a:pos x="40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25" y="0"/>
                  </a:cxn>
                  <a:cxn ang="0">
                    <a:pos x="400" y="18"/>
                  </a:cxn>
                </a:cxnLst>
                <a:rect l="0" t="0" r="r" b="b"/>
                <a:pathLst>
                  <a:path w="426" h="19">
                    <a:moveTo>
                      <a:pt x="40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25" y="0"/>
                    </a:lnTo>
                    <a:lnTo>
                      <a:pt x="400" y="18"/>
                    </a:lnTo>
                  </a:path>
                </a:pathLst>
              </a:custGeom>
              <a:solidFill>
                <a:srgbClr val="F8CA1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59" name="Freeform 967"/>
              <p:cNvSpPr>
                <a:spLocks/>
              </p:cNvSpPr>
              <p:nvPr/>
            </p:nvSpPr>
            <p:spPr bwMode="auto">
              <a:xfrm>
                <a:off x="945" y="2988"/>
                <a:ext cx="435" cy="19"/>
              </a:xfrm>
              <a:custGeom>
                <a:avLst/>
                <a:gdLst/>
                <a:ahLst/>
                <a:cxnLst>
                  <a:cxn ang="0">
                    <a:pos x="41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34" y="0"/>
                  </a:cxn>
                  <a:cxn ang="0">
                    <a:pos x="412" y="18"/>
                  </a:cxn>
                </a:cxnLst>
                <a:rect l="0" t="0" r="r" b="b"/>
                <a:pathLst>
                  <a:path w="435" h="19">
                    <a:moveTo>
                      <a:pt x="41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34" y="0"/>
                    </a:lnTo>
                    <a:lnTo>
                      <a:pt x="412" y="18"/>
                    </a:lnTo>
                  </a:path>
                </a:pathLst>
              </a:custGeom>
              <a:solidFill>
                <a:srgbClr val="F8CA2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0" name="Freeform 968"/>
              <p:cNvSpPr>
                <a:spLocks/>
              </p:cNvSpPr>
              <p:nvPr/>
            </p:nvSpPr>
            <p:spPr bwMode="auto">
              <a:xfrm>
                <a:off x="945" y="2979"/>
                <a:ext cx="447" cy="21"/>
              </a:xfrm>
              <a:custGeom>
                <a:avLst/>
                <a:gdLst/>
                <a:ahLst/>
                <a:cxnLst>
                  <a:cxn ang="0">
                    <a:pos x="425" y="20"/>
                  </a:cxn>
                  <a:cxn ang="0">
                    <a:pos x="0" y="20"/>
                  </a:cxn>
                  <a:cxn ang="0">
                    <a:pos x="0" y="0"/>
                  </a:cxn>
                  <a:cxn ang="0">
                    <a:pos x="446" y="0"/>
                  </a:cxn>
                  <a:cxn ang="0">
                    <a:pos x="425" y="20"/>
                  </a:cxn>
                </a:cxnLst>
                <a:rect l="0" t="0" r="r" b="b"/>
                <a:pathLst>
                  <a:path w="447" h="21">
                    <a:moveTo>
                      <a:pt x="425" y="20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446" y="0"/>
                    </a:lnTo>
                    <a:lnTo>
                      <a:pt x="425" y="20"/>
                    </a:lnTo>
                  </a:path>
                </a:pathLst>
              </a:custGeom>
              <a:solidFill>
                <a:srgbClr val="F8CA2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1" name="Freeform 969"/>
              <p:cNvSpPr>
                <a:spLocks/>
              </p:cNvSpPr>
              <p:nvPr/>
            </p:nvSpPr>
            <p:spPr bwMode="auto">
              <a:xfrm>
                <a:off x="945" y="2972"/>
                <a:ext cx="458" cy="18"/>
              </a:xfrm>
              <a:custGeom>
                <a:avLst/>
                <a:gdLst/>
                <a:ahLst/>
                <a:cxnLst>
                  <a:cxn ang="0">
                    <a:pos x="433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57" y="0"/>
                  </a:cxn>
                  <a:cxn ang="0">
                    <a:pos x="433" y="17"/>
                  </a:cxn>
                </a:cxnLst>
                <a:rect l="0" t="0" r="r" b="b"/>
                <a:pathLst>
                  <a:path w="458" h="18">
                    <a:moveTo>
                      <a:pt x="433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57" y="0"/>
                    </a:lnTo>
                    <a:lnTo>
                      <a:pt x="433" y="17"/>
                    </a:lnTo>
                  </a:path>
                </a:pathLst>
              </a:custGeom>
              <a:solidFill>
                <a:srgbClr val="F8CD2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2" name="Freeform 970"/>
              <p:cNvSpPr>
                <a:spLocks/>
              </p:cNvSpPr>
              <p:nvPr/>
            </p:nvSpPr>
            <p:spPr bwMode="auto">
              <a:xfrm>
                <a:off x="945" y="2962"/>
                <a:ext cx="463" cy="19"/>
              </a:xfrm>
              <a:custGeom>
                <a:avLst/>
                <a:gdLst/>
                <a:ahLst/>
                <a:cxnLst>
                  <a:cxn ang="0">
                    <a:pos x="444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6"/>
                  </a:cxn>
                  <a:cxn ang="0">
                    <a:pos x="444" y="18"/>
                  </a:cxn>
                </a:cxnLst>
                <a:rect l="0" t="0" r="r" b="b"/>
                <a:pathLst>
                  <a:path w="463" h="19">
                    <a:moveTo>
                      <a:pt x="444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6"/>
                    </a:lnTo>
                    <a:lnTo>
                      <a:pt x="444" y="18"/>
                    </a:lnTo>
                  </a:path>
                </a:pathLst>
              </a:custGeom>
              <a:solidFill>
                <a:srgbClr val="F8CD2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3" name="Freeform 971"/>
              <p:cNvSpPr>
                <a:spLocks/>
              </p:cNvSpPr>
              <p:nvPr/>
            </p:nvSpPr>
            <p:spPr bwMode="auto">
              <a:xfrm>
                <a:off x="945" y="2956"/>
                <a:ext cx="463" cy="18"/>
              </a:xfrm>
              <a:custGeom>
                <a:avLst/>
                <a:gdLst/>
                <a:ahLst/>
                <a:cxnLst>
                  <a:cxn ang="0">
                    <a:pos x="45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2"/>
                  </a:cxn>
                  <a:cxn ang="0">
                    <a:pos x="456" y="17"/>
                  </a:cxn>
                </a:cxnLst>
                <a:rect l="0" t="0" r="r" b="b"/>
                <a:pathLst>
                  <a:path w="463" h="18">
                    <a:moveTo>
                      <a:pt x="45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2"/>
                    </a:lnTo>
                    <a:lnTo>
                      <a:pt x="456" y="17"/>
                    </a:lnTo>
                  </a:path>
                </a:pathLst>
              </a:custGeom>
              <a:solidFill>
                <a:srgbClr val="F8CD2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4" name="Freeform 972"/>
              <p:cNvSpPr>
                <a:spLocks/>
              </p:cNvSpPr>
              <p:nvPr/>
            </p:nvSpPr>
            <p:spPr bwMode="auto">
              <a:xfrm>
                <a:off x="945" y="2946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8CD2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5" name="Freeform 973"/>
              <p:cNvSpPr>
                <a:spLocks/>
              </p:cNvSpPr>
              <p:nvPr/>
            </p:nvSpPr>
            <p:spPr bwMode="auto">
              <a:xfrm>
                <a:off x="945" y="2939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D2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6" name="Freeform 974"/>
              <p:cNvSpPr>
                <a:spLocks/>
              </p:cNvSpPr>
              <p:nvPr/>
            </p:nvSpPr>
            <p:spPr bwMode="auto">
              <a:xfrm>
                <a:off x="945" y="2929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D2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7" name="Freeform 975"/>
              <p:cNvSpPr>
                <a:spLocks/>
              </p:cNvSpPr>
              <p:nvPr/>
            </p:nvSpPr>
            <p:spPr bwMode="auto">
              <a:xfrm>
                <a:off x="945" y="2923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8CD2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8" name="Freeform 976"/>
              <p:cNvSpPr>
                <a:spLocks/>
              </p:cNvSpPr>
              <p:nvPr/>
            </p:nvSpPr>
            <p:spPr bwMode="auto">
              <a:xfrm>
                <a:off x="945" y="2913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8CD2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69" name="Freeform 977"/>
              <p:cNvSpPr>
                <a:spLocks/>
              </p:cNvSpPr>
              <p:nvPr/>
            </p:nvSpPr>
            <p:spPr bwMode="auto">
              <a:xfrm>
                <a:off x="945" y="2905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D2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0" name="Freeform 978"/>
              <p:cNvSpPr>
                <a:spLocks/>
              </p:cNvSpPr>
              <p:nvPr/>
            </p:nvSpPr>
            <p:spPr bwMode="auto">
              <a:xfrm>
                <a:off x="945" y="2896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D2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1" name="Freeform 979"/>
              <p:cNvSpPr>
                <a:spLocks/>
              </p:cNvSpPr>
              <p:nvPr/>
            </p:nvSpPr>
            <p:spPr bwMode="auto">
              <a:xfrm>
                <a:off x="945" y="2888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D2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2" name="Freeform 980"/>
              <p:cNvSpPr>
                <a:spLocks/>
              </p:cNvSpPr>
              <p:nvPr/>
            </p:nvSpPr>
            <p:spPr bwMode="auto">
              <a:xfrm>
                <a:off x="945" y="2880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D2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3" name="Freeform 981"/>
              <p:cNvSpPr>
                <a:spLocks/>
              </p:cNvSpPr>
              <p:nvPr/>
            </p:nvSpPr>
            <p:spPr bwMode="auto">
              <a:xfrm>
                <a:off x="945" y="2872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8CF3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4" name="Freeform 982"/>
              <p:cNvSpPr>
                <a:spLocks/>
              </p:cNvSpPr>
              <p:nvPr/>
            </p:nvSpPr>
            <p:spPr bwMode="auto">
              <a:xfrm>
                <a:off x="945" y="2862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F3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5" name="Freeform 983"/>
              <p:cNvSpPr>
                <a:spLocks/>
              </p:cNvSpPr>
              <p:nvPr/>
            </p:nvSpPr>
            <p:spPr bwMode="auto">
              <a:xfrm>
                <a:off x="945" y="2854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F3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6" name="Freeform 984"/>
              <p:cNvSpPr>
                <a:spLocks/>
              </p:cNvSpPr>
              <p:nvPr/>
            </p:nvSpPr>
            <p:spPr bwMode="auto">
              <a:xfrm>
                <a:off x="945" y="2845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F3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7" name="Freeform 985"/>
              <p:cNvSpPr>
                <a:spLocks/>
              </p:cNvSpPr>
              <p:nvPr/>
            </p:nvSpPr>
            <p:spPr bwMode="auto">
              <a:xfrm>
                <a:off x="945" y="2837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F3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8" name="Freeform 986"/>
              <p:cNvSpPr>
                <a:spLocks/>
              </p:cNvSpPr>
              <p:nvPr/>
            </p:nvSpPr>
            <p:spPr bwMode="auto">
              <a:xfrm>
                <a:off x="945" y="2829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8CF3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79" name="Freeform 987"/>
              <p:cNvSpPr>
                <a:spLocks/>
              </p:cNvSpPr>
              <p:nvPr/>
            </p:nvSpPr>
            <p:spPr bwMode="auto">
              <a:xfrm>
                <a:off x="945" y="2820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F3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0" name="Freeform 988"/>
              <p:cNvSpPr>
                <a:spLocks/>
              </p:cNvSpPr>
              <p:nvPr/>
            </p:nvSpPr>
            <p:spPr bwMode="auto">
              <a:xfrm>
                <a:off x="945" y="2813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F3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1" name="Freeform 989"/>
              <p:cNvSpPr>
                <a:spLocks/>
              </p:cNvSpPr>
              <p:nvPr/>
            </p:nvSpPr>
            <p:spPr bwMode="auto">
              <a:xfrm>
                <a:off x="945" y="2803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8CF3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2" name="Freeform 990"/>
              <p:cNvSpPr>
                <a:spLocks/>
              </p:cNvSpPr>
              <p:nvPr/>
            </p:nvSpPr>
            <p:spPr bwMode="auto">
              <a:xfrm>
                <a:off x="945" y="2796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F3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3" name="Freeform 991"/>
              <p:cNvSpPr>
                <a:spLocks/>
              </p:cNvSpPr>
              <p:nvPr/>
            </p:nvSpPr>
            <p:spPr bwMode="auto">
              <a:xfrm>
                <a:off x="945" y="2786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8CF3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4" name="Freeform 992"/>
              <p:cNvSpPr>
                <a:spLocks/>
              </p:cNvSpPr>
              <p:nvPr/>
            </p:nvSpPr>
            <p:spPr bwMode="auto">
              <a:xfrm>
                <a:off x="945" y="2780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8CF3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5" name="Freeform 993"/>
              <p:cNvSpPr>
                <a:spLocks/>
              </p:cNvSpPr>
              <p:nvPr/>
            </p:nvSpPr>
            <p:spPr bwMode="auto">
              <a:xfrm>
                <a:off x="945" y="2770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8CF3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6" name="Freeform 994"/>
              <p:cNvSpPr>
                <a:spLocks/>
              </p:cNvSpPr>
              <p:nvPr/>
            </p:nvSpPr>
            <p:spPr bwMode="auto">
              <a:xfrm>
                <a:off x="945" y="2763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13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7" name="Freeform 995"/>
              <p:cNvSpPr>
                <a:spLocks/>
              </p:cNvSpPr>
              <p:nvPr/>
            </p:nvSpPr>
            <p:spPr bwMode="auto">
              <a:xfrm>
                <a:off x="945" y="2753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13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8" name="Freeform 996"/>
              <p:cNvSpPr>
                <a:spLocks/>
              </p:cNvSpPr>
              <p:nvPr/>
            </p:nvSpPr>
            <p:spPr bwMode="auto">
              <a:xfrm>
                <a:off x="945" y="2743"/>
                <a:ext cx="463" cy="21"/>
              </a:xfrm>
              <a:custGeom>
                <a:avLst/>
                <a:gdLst/>
                <a:ahLst/>
                <a:cxnLst>
                  <a:cxn ang="0">
                    <a:pos x="462" y="20"/>
                  </a:cxn>
                  <a:cxn ang="0">
                    <a:pos x="0" y="20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20"/>
                  </a:cxn>
                </a:cxnLst>
                <a:rect l="0" t="0" r="r" b="b"/>
                <a:pathLst>
                  <a:path w="463" h="21">
                    <a:moveTo>
                      <a:pt x="462" y="20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20"/>
                    </a:lnTo>
                  </a:path>
                </a:pathLst>
              </a:custGeom>
              <a:solidFill>
                <a:srgbClr val="F9D13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89" name="Freeform 997"/>
              <p:cNvSpPr>
                <a:spLocks/>
              </p:cNvSpPr>
              <p:nvPr/>
            </p:nvSpPr>
            <p:spPr bwMode="auto">
              <a:xfrm>
                <a:off x="945" y="2737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13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0" name="Freeform 998"/>
              <p:cNvSpPr>
                <a:spLocks/>
              </p:cNvSpPr>
              <p:nvPr/>
            </p:nvSpPr>
            <p:spPr bwMode="auto">
              <a:xfrm>
                <a:off x="945" y="2726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13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1" name="Freeform 999"/>
              <p:cNvSpPr>
                <a:spLocks/>
              </p:cNvSpPr>
              <p:nvPr/>
            </p:nvSpPr>
            <p:spPr bwMode="auto">
              <a:xfrm>
                <a:off x="945" y="2720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13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2" name="Freeform 1000"/>
              <p:cNvSpPr>
                <a:spLocks/>
              </p:cNvSpPr>
              <p:nvPr/>
            </p:nvSpPr>
            <p:spPr bwMode="auto">
              <a:xfrm>
                <a:off x="945" y="2711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13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3" name="Freeform 1001"/>
              <p:cNvSpPr>
                <a:spLocks/>
              </p:cNvSpPr>
              <p:nvPr/>
            </p:nvSpPr>
            <p:spPr bwMode="auto">
              <a:xfrm>
                <a:off x="945" y="2703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13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4" name="Freeform 1002"/>
              <p:cNvSpPr>
                <a:spLocks/>
              </p:cNvSpPr>
              <p:nvPr/>
            </p:nvSpPr>
            <p:spPr bwMode="auto">
              <a:xfrm>
                <a:off x="945" y="2694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13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5" name="Freeform 1003"/>
              <p:cNvSpPr>
                <a:spLocks/>
              </p:cNvSpPr>
              <p:nvPr/>
            </p:nvSpPr>
            <p:spPr bwMode="auto">
              <a:xfrm>
                <a:off x="945" y="2686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14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6" name="Freeform 1004"/>
              <p:cNvSpPr>
                <a:spLocks/>
              </p:cNvSpPr>
              <p:nvPr/>
            </p:nvSpPr>
            <p:spPr bwMode="auto">
              <a:xfrm>
                <a:off x="945" y="2677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14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7" name="Freeform 1005"/>
              <p:cNvSpPr>
                <a:spLocks/>
              </p:cNvSpPr>
              <p:nvPr/>
            </p:nvSpPr>
            <p:spPr bwMode="auto">
              <a:xfrm>
                <a:off x="945" y="2670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14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8" name="Freeform 1006"/>
              <p:cNvSpPr>
                <a:spLocks/>
              </p:cNvSpPr>
              <p:nvPr/>
            </p:nvSpPr>
            <p:spPr bwMode="auto">
              <a:xfrm>
                <a:off x="945" y="2661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14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599" name="Freeform 1007"/>
              <p:cNvSpPr>
                <a:spLocks/>
              </p:cNvSpPr>
              <p:nvPr/>
            </p:nvSpPr>
            <p:spPr bwMode="auto">
              <a:xfrm>
                <a:off x="945" y="2653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34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0" name="Freeform 1008"/>
              <p:cNvSpPr>
                <a:spLocks/>
              </p:cNvSpPr>
              <p:nvPr/>
            </p:nvSpPr>
            <p:spPr bwMode="auto">
              <a:xfrm>
                <a:off x="945" y="2643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34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1" name="Freeform 1009"/>
              <p:cNvSpPr>
                <a:spLocks/>
              </p:cNvSpPr>
              <p:nvPr/>
            </p:nvSpPr>
            <p:spPr bwMode="auto">
              <a:xfrm>
                <a:off x="945" y="2637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34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2" name="Freeform 1010"/>
              <p:cNvSpPr>
                <a:spLocks/>
              </p:cNvSpPr>
              <p:nvPr/>
            </p:nvSpPr>
            <p:spPr bwMode="auto">
              <a:xfrm>
                <a:off x="945" y="2627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34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3" name="Freeform 1011"/>
              <p:cNvSpPr>
                <a:spLocks/>
              </p:cNvSpPr>
              <p:nvPr/>
            </p:nvSpPr>
            <p:spPr bwMode="auto">
              <a:xfrm>
                <a:off x="945" y="2618"/>
                <a:ext cx="463" cy="20"/>
              </a:xfrm>
              <a:custGeom>
                <a:avLst/>
                <a:gdLst/>
                <a:ahLst/>
                <a:cxnLst>
                  <a:cxn ang="0">
                    <a:pos x="462" y="19"/>
                  </a:cxn>
                  <a:cxn ang="0">
                    <a:pos x="0" y="19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9"/>
                  </a:cxn>
                </a:cxnLst>
                <a:rect l="0" t="0" r="r" b="b"/>
                <a:pathLst>
                  <a:path w="463" h="20">
                    <a:moveTo>
                      <a:pt x="462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9"/>
                    </a:lnTo>
                  </a:path>
                </a:pathLst>
              </a:custGeom>
              <a:solidFill>
                <a:srgbClr val="F9D34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4" name="Freeform 1012"/>
              <p:cNvSpPr>
                <a:spLocks/>
              </p:cNvSpPr>
              <p:nvPr/>
            </p:nvSpPr>
            <p:spPr bwMode="auto">
              <a:xfrm>
                <a:off x="945" y="2610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34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5" name="Freeform 1013"/>
              <p:cNvSpPr>
                <a:spLocks/>
              </p:cNvSpPr>
              <p:nvPr/>
            </p:nvSpPr>
            <p:spPr bwMode="auto">
              <a:xfrm>
                <a:off x="945" y="2601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34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6" name="Freeform 1014"/>
              <p:cNvSpPr>
                <a:spLocks/>
              </p:cNvSpPr>
              <p:nvPr/>
            </p:nvSpPr>
            <p:spPr bwMode="auto">
              <a:xfrm>
                <a:off x="945" y="2594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34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7" name="Freeform 1015"/>
              <p:cNvSpPr>
                <a:spLocks/>
              </p:cNvSpPr>
              <p:nvPr/>
            </p:nvSpPr>
            <p:spPr bwMode="auto">
              <a:xfrm>
                <a:off x="945" y="2583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34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8" name="Freeform 1016"/>
              <p:cNvSpPr>
                <a:spLocks/>
              </p:cNvSpPr>
              <p:nvPr/>
            </p:nvSpPr>
            <p:spPr bwMode="auto">
              <a:xfrm>
                <a:off x="945" y="2577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34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09" name="Freeform 1017"/>
              <p:cNvSpPr>
                <a:spLocks/>
              </p:cNvSpPr>
              <p:nvPr/>
            </p:nvSpPr>
            <p:spPr bwMode="auto">
              <a:xfrm>
                <a:off x="945" y="2568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34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0" name="Freeform 1018"/>
              <p:cNvSpPr>
                <a:spLocks/>
              </p:cNvSpPr>
              <p:nvPr/>
            </p:nvSpPr>
            <p:spPr bwMode="auto">
              <a:xfrm>
                <a:off x="945" y="2560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34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1" name="Freeform 1019"/>
              <p:cNvSpPr>
                <a:spLocks/>
              </p:cNvSpPr>
              <p:nvPr/>
            </p:nvSpPr>
            <p:spPr bwMode="auto">
              <a:xfrm>
                <a:off x="945" y="2551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34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2" name="Freeform 1020"/>
              <p:cNvSpPr>
                <a:spLocks/>
              </p:cNvSpPr>
              <p:nvPr/>
            </p:nvSpPr>
            <p:spPr bwMode="auto">
              <a:xfrm>
                <a:off x="945" y="2545"/>
                <a:ext cx="463" cy="17"/>
              </a:xfrm>
              <a:custGeom>
                <a:avLst/>
                <a:gdLst/>
                <a:ahLst/>
                <a:cxnLst>
                  <a:cxn ang="0">
                    <a:pos x="462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6"/>
                  </a:cxn>
                </a:cxnLst>
                <a:rect l="0" t="0" r="r" b="b"/>
                <a:pathLst>
                  <a:path w="463" h="17">
                    <a:moveTo>
                      <a:pt x="462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6"/>
                    </a:lnTo>
                  </a:path>
                </a:pathLst>
              </a:custGeom>
              <a:solidFill>
                <a:srgbClr val="F9D74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3" name="Freeform 1021"/>
              <p:cNvSpPr>
                <a:spLocks/>
              </p:cNvSpPr>
              <p:nvPr/>
            </p:nvSpPr>
            <p:spPr bwMode="auto">
              <a:xfrm>
                <a:off x="945" y="2534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74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4" name="Freeform 1022"/>
              <p:cNvSpPr>
                <a:spLocks/>
              </p:cNvSpPr>
              <p:nvPr/>
            </p:nvSpPr>
            <p:spPr bwMode="auto">
              <a:xfrm>
                <a:off x="945" y="2527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75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5" name="Freeform 1023"/>
              <p:cNvSpPr>
                <a:spLocks/>
              </p:cNvSpPr>
              <p:nvPr/>
            </p:nvSpPr>
            <p:spPr bwMode="auto">
              <a:xfrm>
                <a:off x="945" y="2518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75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6" name="Freeform 1024"/>
              <p:cNvSpPr>
                <a:spLocks/>
              </p:cNvSpPr>
              <p:nvPr/>
            </p:nvSpPr>
            <p:spPr bwMode="auto">
              <a:xfrm>
                <a:off x="945" y="2510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75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7" name="Freeform 1025"/>
              <p:cNvSpPr>
                <a:spLocks/>
              </p:cNvSpPr>
              <p:nvPr/>
            </p:nvSpPr>
            <p:spPr bwMode="auto">
              <a:xfrm>
                <a:off x="945" y="2501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7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8" name="Freeform 1026"/>
              <p:cNvSpPr>
                <a:spLocks/>
              </p:cNvSpPr>
              <p:nvPr/>
            </p:nvSpPr>
            <p:spPr bwMode="auto">
              <a:xfrm>
                <a:off x="945" y="2491"/>
                <a:ext cx="463" cy="20"/>
              </a:xfrm>
              <a:custGeom>
                <a:avLst/>
                <a:gdLst/>
                <a:ahLst/>
                <a:cxnLst>
                  <a:cxn ang="0">
                    <a:pos x="462" y="19"/>
                  </a:cxn>
                  <a:cxn ang="0">
                    <a:pos x="0" y="19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9"/>
                  </a:cxn>
                </a:cxnLst>
                <a:rect l="0" t="0" r="r" b="b"/>
                <a:pathLst>
                  <a:path w="463" h="20">
                    <a:moveTo>
                      <a:pt x="462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9"/>
                    </a:lnTo>
                  </a:path>
                </a:pathLst>
              </a:custGeom>
              <a:solidFill>
                <a:srgbClr val="F9D7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19" name="Freeform 1027"/>
              <p:cNvSpPr>
                <a:spLocks/>
              </p:cNvSpPr>
              <p:nvPr/>
            </p:nvSpPr>
            <p:spPr bwMode="auto">
              <a:xfrm>
                <a:off x="945" y="2484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7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0" name="Freeform 1028"/>
              <p:cNvSpPr>
                <a:spLocks/>
              </p:cNvSpPr>
              <p:nvPr/>
            </p:nvSpPr>
            <p:spPr bwMode="auto">
              <a:xfrm>
                <a:off x="945" y="2475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7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1" name="Freeform 1029"/>
              <p:cNvSpPr>
                <a:spLocks/>
              </p:cNvSpPr>
              <p:nvPr/>
            </p:nvSpPr>
            <p:spPr bwMode="auto">
              <a:xfrm>
                <a:off x="945" y="2467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7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2" name="Freeform 1030"/>
              <p:cNvSpPr>
                <a:spLocks/>
              </p:cNvSpPr>
              <p:nvPr/>
            </p:nvSpPr>
            <p:spPr bwMode="auto">
              <a:xfrm>
                <a:off x="945" y="2458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7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3" name="Freeform 1031"/>
              <p:cNvSpPr>
                <a:spLocks/>
              </p:cNvSpPr>
              <p:nvPr/>
            </p:nvSpPr>
            <p:spPr bwMode="auto">
              <a:xfrm>
                <a:off x="945" y="2451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7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4" name="Freeform 1032"/>
              <p:cNvSpPr>
                <a:spLocks/>
              </p:cNvSpPr>
              <p:nvPr/>
            </p:nvSpPr>
            <p:spPr bwMode="auto">
              <a:xfrm>
                <a:off x="945" y="2442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5" name="Freeform 1033"/>
              <p:cNvSpPr>
                <a:spLocks/>
              </p:cNvSpPr>
              <p:nvPr/>
            </p:nvSpPr>
            <p:spPr bwMode="auto">
              <a:xfrm>
                <a:off x="945" y="2434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6" name="Freeform 1034"/>
              <p:cNvSpPr>
                <a:spLocks/>
              </p:cNvSpPr>
              <p:nvPr/>
            </p:nvSpPr>
            <p:spPr bwMode="auto">
              <a:xfrm>
                <a:off x="945" y="2425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7" name="Freeform 1035"/>
              <p:cNvSpPr>
                <a:spLocks/>
              </p:cNvSpPr>
              <p:nvPr/>
            </p:nvSpPr>
            <p:spPr bwMode="auto">
              <a:xfrm>
                <a:off x="945" y="2417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8" name="Freeform 1036"/>
              <p:cNvSpPr>
                <a:spLocks/>
              </p:cNvSpPr>
              <p:nvPr/>
            </p:nvSpPr>
            <p:spPr bwMode="auto">
              <a:xfrm>
                <a:off x="945" y="2408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9" name="Freeform 1037"/>
              <p:cNvSpPr>
                <a:spLocks/>
              </p:cNvSpPr>
              <p:nvPr/>
            </p:nvSpPr>
            <p:spPr bwMode="auto">
              <a:xfrm>
                <a:off x="945" y="2402"/>
                <a:ext cx="463" cy="17"/>
              </a:xfrm>
              <a:custGeom>
                <a:avLst/>
                <a:gdLst/>
                <a:ahLst/>
                <a:cxnLst>
                  <a:cxn ang="0">
                    <a:pos x="462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6"/>
                  </a:cxn>
                </a:cxnLst>
                <a:rect l="0" t="0" r="r" b="b"/>
                <a:pathLst>
                  <a:path w="463" h="17">
                    <a:moveTo>
                      <a:pt x="462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6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0" name="Freeform 1038"/>
              <p:cNvSpPr>
                <a:spLocks/>
              </p:cNvSpPr>
              <p:nvPr/>
            </p:nvSpPr>
            <p:spPr bwMode="auto">
              <a:xfrm>
                <a:off x="945" y="2391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1" name="Freeform 1039"/>
              <p:cNvSpPr>
                <a:spLocks/>
              </p:cNvSpPr>
              <p:nvPr/>
            </p:nvSpPr>
            <p:spPr bwMode="auto">
              <a:xfrm>
                <a:off x="945" y="2385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2" name="Freeform 1040"/>
              <p:cNvSpPr>
                <a:spLocks/>
              </p:cNvSpPr>
              <p:nvPr/>
            </p:nvSpPr>
            <p:spPr bwMode="auto">
              <a:xfrm>
                <a:off x="945" y="2375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9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3" name="Freeform 1041"/>
              <p:cNvSpPr>
                <a:spLocks/>
              </p:cNvSpPr>
              <p:nvPr/>
            </p:nvSpPr>
            <p:spPr bwMode="auto">
              <a:xfrm>
                <a:off x="945" y="2365"/>
                <a:ext cx="463" cy="21"/>
              </a:xfrm>
              <a:custGeom>
                <a:avLst/>
                <a:gdLst/>
                <a:ahLst/>
                <a:cxnLst>
                  <a:cxn ang="0">
                    <a:pos x="462" y="20"/>
                  </a:cxn>
                  <a:cxn ang="0">
                    <a:pos x="0" y="20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20"/>
                  </a:cxn>
                </a:cxnLst>
                <a:rect l="0" t="0" r="r" b="b"/>
                <a:pathLst>
                  <a:path w="463" h="21">
                    <a:moveTo>
                      <a:pt x="462" y="20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20"/>
                    </a:lnTo>
                  </a:path>
                </a:pathLst>
              </a:custGeom>
              <a:solidFill>
                <a:srgbClr val="F9D9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4" name="Freeform 1042"/>
              <p:cNvSpPr>
                <a:spLocks/>
              </p:cNvSpPr>
              <p:nvPr/>
            </p:nvSpPr>
            <p:spPr bwMode="auto">
              <a:xfrm>
                <a:off x="945" y="2358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9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5" name="Freeform 1043"/>
              <p:cNvSpPr>
                <a:spLocks/>
              </p:cNvSpPr>
              <p:nvPr/>
            </p:nvSpPr>
            <p:spPr bwMode="auto">
              <a:xfrm>
                <a:off x="945" y="2348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9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6" name="Freeform 1044"/>
              <p:cNvSpPr>
                <a:spLocks/>
              </p:cNvSpPr>
              <p:nvPr/>
            </p:nvSpPr>
            <p:spPr bwMode="auto">
              <a:xfrm>
                <a:off x="945" y="2342"/>
                <a:ext cx="463" cy="19"/>
              </a:xfrm>
              <a:custGeom>
                <a:avLst/>
                <a:gdLst/>
                <a:ahLst/>
                <a:cxnLst>
                  <a:cxn ang="0">
                    <a:pos x="462" y="18"/>
                  </a:cxn>
                  <a:cxn ang="0">
                    <a:pos x="0" y="18"/>
                  </a:cxn>
                  <a:cxn ang="0">
                    <a:pos x="2" y="0"/>
                  </a:cxn>
                  <a:cxn ang="0">
                    <a:pos x="462" y="0"/>
                  </a:cxn>
                  <a:cxn ang="0">
                    <a:pos x="462" y="18"/>
                  </a:cxn>
                </a:cxnLst>
                <a:rect l="0" t="0" r="r" b="b"/>
                <a:pathLst>
                  <a:path w="463" h="19">
                    <a:moveTo>
                      <a:pt x="462" y="18"/>
                    </a:moveTo>
                    <a:lnTo>
                      <a:pt x="0" y="18"/>
                    </a:lnTo>
                    <a:lnTo>
                      <a:pt x="2" y="0"/>
                    </a:lnTo>
                    <a:lnTo>
                      <a:pt x="462" y="0"/>
                    </a:lnTo>
                    <a:lnTo>
                      <a:pt x="462" y="18"/>
                    </a:lnTo>
                  </a:path>
                </a:pathLst>
              </a:custGeom>
              <a:solidFill>
                <a:srgbClr val="F9D9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7" name="Freeform 1045"/>
              <p:cNvSpPr>
                <a:spLocks/>
              </p:cNvSpPr>
              <p:nvPr/>
            </p:nvSpPr>
            <p:spPr bwMode="auto">
              <a:xfrm>
                <a:off x="945" y="2332"/>
                <a:ext cx="463" cy="18"/>
              </a:xfrm>
              <a:custGeom>
                <a:avLst/>
                <a:gdLst/>
                <a:ahLst/>
                <a:cxnLst>
                  <a:cxn ang="0">
                    <a:pos x="462" y="17"/>
                  </a:cxn>
                  <a:cxn ang="0">
                    <a:pos x="0" y="17"/>
                  </a:cxn>
                  <a:cxn ang="0">
                    <a:pos x="2" y="0"/>
                  </a:cxn>
                  <a:cxn ang="0">
                    <a:pos x="462" y="0"/>
                  </a:cxn>
                  <a:cxn ang="0">
                    <a:pos x="462" y="17"/>
                  </a:cxn>
                </a:cxnLst>
                <a:rect l="0" t="0" r="r" b="b"/>
                <a:pathLst>
                  <a:path w="463" h="18">
                    <a:moveTo>
                      <a:pt x="462" y="17"/>
                    </a:moveTo>
                    <a:lnTo>
                      <a:pt x="0" y="17"/>
                    </a:lnTo>
                    <a:lnTo>
                      <a:pt x="2" y="0"/>
                    </a:lnTo>
                    <a:lnTo>
                      <a:pt x="462" y="0"/>
                    </a:lnTo>
                    <a:lnTo>
                      <a:pt x="462" y="17"/>
                    </a:lnTo>
                  </a:path>
                </a:pathLst>
              </a:custGeom>
              <a:solidFill>
                <a:srgbClr val="F9DC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8" name="Freeform 1046"/>
              <p:cNvSpPr>
                <a:spLocks/>
              </p:cNvSpPr>
              <p:nvPr/>
            </p:nvSpPr>
            <p:spPr bwMode="auto">
              <a:xfrm>
                <a:off x="947" y="2325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9DC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9" name="Freeform 1047"/>
              <p:cNvSpPr>
                <a:spLocks/>
              </p:cNvSpPr>
              <p:nvPr/>
            </p:nvSpPr>
            <p:spPr bwMode="auto">
              <a:xfrm>
                <a:off x="947" y="2315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0" name="Freeform 1048"/>
              <p:cNvSpPr>
                <a:spLocks/>
              </p:cNvSpPr>
              <p:nvPr/>
            </p:nvSpPr>
            <p:spPr bwMode="auto">
              <a:xfrm>
                <a:off x="947" y="2308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1" name="Freeform 1049"/>
              <p:cNvSpPr>
                <a:spLocks/>
              </p:cNvSpPr>
              <p:nvPr/>
            </p:nvSpPr>
            <p:spPr bwMode="auto">
              <a:xfrm>
                <a:off x="947" y="2299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2" name="Freeform 1050"/>
              <p:cNvSpPr>
                <a:spLocks/>
              </p:cNvSpPr>
              <p:nvPr/>
            </p:nvSpPr>
            <p:spPr bwMode="auto">
              <a:xfrm>
                <a:off x="947" y="2291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3" name="Freeform 1051"/>
              <p:cNvSpPr>
                <a:spLocks/>
              </p:cNvSpPr>
              <p:nvPr/>
            </p:nvSpPr>
            <p:spPr bwMode="auto">
              <a:xfrm>
                <a:off x="947" y="2283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9DC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4" name="Freeform 1052"/>
              <p:cNvSpPr>
                <a:spLocks/>
              </p:cNvSpPr>
              <p:nvPr/>
            </p:nvSpPr>
            <p:spPr bwMode="auto">
              <a:xfrm>
                <a:off x="947" y="2274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9DC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5" name="Freeform 1053"/>
              <p:cNvSpPr>
                <a:spLocks/>
              </p:cNvSpPr>
              <p:nvPr/>
            </p:nvSpPr>
            <p:spPr bwMode="auto">
              <a:xfrm>
                <a:off x="947" y="2265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9DC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6" name="Freeform 1054"/>
              <p:cNvSpPr>
                <a:spLocks/>
              </p:cNvSpPr>
              <p:nvPr/>
            </p:nvSpPr>
            <p:spPr bwMode="auto">
              <a:xfrm>
                <a:off x="947" y="2257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9DC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7" name="Freeform 1055"/>
              <p:cNvSpPr>
                <a:spLocks/>
              </p:cNvSpPr>
              <p:nvPr/>
            </p:nvSpPr>
            <p:spPr bwMode="auto">
              <a:xfrm>
                <a:off x="947" y="224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9DC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8" name="Freeform 1056"/>
              <p:cNvSpPr>
                <a:spLocks/>
              </p:cNvSpPr>
              <p:nvPr/>
            </p:nvSpPr>
            <p:spPr bwMode="auto">
              <a:xfrm>
                <a:off x="947" y="2240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9DC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9" name="Freeform 1057"/>
              <p:cNvSpPr>
                <a:spLocks/>
              </p:cNvSpPr>
              <p:nvPr/>
            </p:nvSpPr>
            <p:spPr bwMode="auto">
              <a:xfrm>
                <a:off x="947" y="2232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9DC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0" name="Freeform 1058"/>
              <p:cNvSpPr>
                <a:spLocks/>
              </p:cNvSpPr>
              <p:nvPr/>
            </p:nvSpPr>
            <p:spPr bwMode="auto">
              <a:xfrm>
                <a:off x="947" y="2223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1" name="Freeform 1059"/>
              <p:cNvSpPr>
                <a:spLocks/>
              </p:cNvSpPr>
              <p:nvPr/>
            </p:nvSpPr>
            <p:spPr bwMode="auto">
              <a:xfrm>
                <a:off x="947" y="2216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2" name="Freeform 1060"/>
              <p:cNvSpPr>
                <a:spLocks/>
              </p:cNvSpPr>
              <p:nvPr/>
            </p:nvSpPr>
            <p:spPr bwMode="auto">
              <a:xfrm>
                <a:off x="947" y="2205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3" name="Freeform 1061"/>
              <p:cNvSpPr>
                <a:spLocks/>
              </p:cNvSpPr>
              <p:nvPr/>
            </p:nvSpPr>
            <p:spPr bwMode="auto">
              <a:xfrm>
                <a:off x="947" y="2199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4" name="Freeform 1062"/>
              <p:cNvSpPr>
                <a:spLocks/>
              </p:cNvSpPr>
              <p:nvPr/>
            </p:nvSpPr>
            <p:spPr bwMode="auto">
              <a:xfrm>
                <a:off x="947" y="2189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DE6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5" name="Freeform 1063"/>
              <p:cNvSpPr>
                <a:spLocks/>
              </p:cNvSpPr>
              <p:nvPr/>
            </p:nvSpPr>
            <p:spPr bwMode="auto">
              <a:xfrm>
                <a:off x="947" y="2182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DE6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6" name="Freeform 1064"/>
              <p:cNvSpPr>
                <a:spLocks/>
              </p:cNvSpPr>
              <p:nvPr/>
            </p:nvSpPr>
            <p:spPr bwMode="auto">
              <a:xfrm>
                <a:off x="947" y="2172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DE6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7" name="Freeform 1065"/>
              <p:cNvSpPr>
                <a:spLocks/>
              </p:cNvSpPr>
              <p:nvPr/>
            </p:nvSpPr>
            <p:spPr bwMode="auto">
              <a:xfrm>
                <a:off x="947" y="2166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DE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8" name="Freeform 1066"/>
              <p:cNvSpPr>
                <a:spLocks/>
              </p:cNvSpPr>
              <p:nvPr/>
            </p:nvSpPr>
            <p:spPr bwMode="auto">
              <a:xfrm>
                <a:off x="947" y="2156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DE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9" name="Freeform 1067"/>
              <p:cNvSpPr>
                <a:spLocks/>
              </p:cNvSpPr>
              <p:nvPr/>
            </p:nvSpPr>
            <p:spPr bwMode="auto">
              <a:xfrm>
                <a:off x="947" y="214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DE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0" name="Freeform 1068"/>
              <p:cNvSpPr>
                <a:spLocks/>
              </p:cNvSpPr>
              <p:nvPr/>
            </p:nvSpPr>
            <p:spPr bwMode="auto">
              <a:xfrm>
                <a:off x="947" y="2140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DE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1" name="Freeform 1069"/>
              <p:cNvSpPr>
                <a:spLocks/>
              </p:cNvSpPr>
              <p:nvPr/>
            </p:nvSpPr>
            <p:spPr bwMode="auto">
              <a:xfrm>
                <a:off x="947" y="2129"/>
                <a:ext cx="461" cy="20"/>
              </a:xfrm>
              <a:custGeom>
                <a:avLst/>
                <a:gdLst/>
                <a:ahLst/>
                <a:cxnLst>
                  <a:cxn ang="0">
                    <a:pos x="460" y="19"/>
                  </a:cxn>
                  <a:cxn ang="0">
                    <a:pos x="0" y="19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9"/>
                  </a:cxn>
                </a:cxnLst>
                <a:rect l="0" t="0" r="r" b="b"/>
                <a:pathLst>
                  <a:path w="461" h="20">
                    <a:moveTo>
                      <a:pt x="460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9"/>
                    </a:lnTo>
                  </a:path>
                </a:pathLst>
              </a:custGeom>
              <a:solidFill>
                <a:srgbClr val="FADE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2" name="Freeform 1070"/>
              <p:cNvSpPr>
                <a:spLocks/>
              </p:cNvSpPr>
              <p:nvPr/>
            </p:nvSpPr>
            <p:spPr bwMode="auto">
              <a:xfrm>
                <a:off x="947" y="2123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DE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3" name="Freeform 1071"/>
              <p:cNvSpPr>
                <a:spLocks/>
              </p:cNvSpPr>
              <p:nvPr/>
            </p:nvSpPr>
            <p:spPr bwMode="auto">
              <a:xfrm>
                <a:off x="947" y="2114"/>
                <a:ext cx="461" cy="17"/>
              </a:xfrm>
              <a:custGeom>
                <a:avLst/>
                <a:gdLst/>
                <a:ahLst/>
                <a:cxnLst>
                  <a:cxn ang="0">
                    <a:pos x="460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6"/>
                  </a:cxn>
                </a:cxnLst>
                <a:rect l="0" t="0" r="r" b="b"/>
                <a:pathLst>
                  <a:path w="461" h="17">
                    <a:moveTo>
                      <a:pt x="46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6"/>
                    </a:lnTo>
                  </a:path>
                </a:pathLst>
              </a:custGeom>
              <a:solidFill>
                <a:srgbClr val="FAE2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4" name="Freeform 1072"/>
              <p:cNvSpPr>
                <a:spLocks/>
              </p:cNvSpPr>
              <p:nvPr/>
            </p:nvSpPr>
            <p:spPr bwMode="auto">
              <a:xfrm>
                <a:off x="947" y="2106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2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5" name="Freeform 1073"/>
              <p:cNvSpPr>
                <a:spLocks/>
              </p:cNvSpPr>
              <p:nvPr/>
            </p:nvSpPr>
            <p:spPr bwMode="auto">
              <a:xfrm>
                <a:off x="947" y="2097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6" name="Freeform 1074"/>
              <p:cNvSpPr>
                <a:spLocks/>
              </p:cNvSpPr>
              <p:nvPr/>
            </p:nvSpPr>
            <p:spPr bwMode="auto">
              <a:xfrm>
                <a:off x="947" y="2089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7" name="Freeform 1075"/>
              <p:cNvSpPr>
                <a:spLocks/>
              </p:cNvSpPr>
              <p:nvPr/>
            </p:nvSpPr>
            <p:spPr bwMode="auto">
              <a:xfrm>
                <a:off x="947" y="2080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8" name="Freeform 1076"/>
              <p:cNvSpPr>
                <a:spLocks/>
              </p:cNvSpPr>
              <p:nvPr/>
            </p:nvSpPr>
            <p:spPr bwMode="auto">
              <a:xfrm>
                <a:off x="947" y="2073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2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69" name="Freeform 1077"/>
              <p:cNvSpPr>
                <a:spLocks/>
              </p:cNvSpPr>
              <p:nvPr/>
            </p:nvSpPr>
            <p:spPr bwMode="auto">
              <a:xfrm>
                <a:off x="947" y="2063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2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0" name="Freeform 1078"/>
              <p:cNvSpPr>
                <a:spLocks/>
              </p:cNvSpPr>
              <p:nvPr/>
            </p:nvSpPr>
            <p:spPr bwMode="auto">
              <a:xfrm>
                <a:off x="947" y="2056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2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1" name="Freeform 1079"/>
              <p:cNvSpPr>
                <a:spLocks/>
              </p:cNvSpPr>
              <p:nvPr/>
            </p:nvSpPr>
            <p:spPr bwMode="auto">
              <a:xfrm>
                <a:off x="947" y="2046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2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2" name="Freeform 1080"/>
              <p:cNvSpPr>
                <a:spLocks/>
              </p:cNvSpPr>
              <p:nvPr/>
            </p:nvSpPr>
            <p:spPr bwMode="auto">
              <a:xfrm>
                <a:off x="947" y="2039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2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3" name="Freeform 1081"/>
              <p:cNvSpPr>
                <a:spLocks/>
              </p:cNvSpPr>
              <p:nvPr/>
            </p:nvSpPr>
            <p:spPr bwMode="auto">
              <a:xfrm>
                <a:off x="947" y="2029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2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4" name="Freeform 1082"/>
              <p:cNvSpPr>
                <a:spLocks/>
              </p:cNvSpPr>
              <p:nvPr/>
            </p:nvSpPr>
            <p:spPr bwMode="auto">
              <a:xfrm>
                <a:off x="947" y="2023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2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5" name="Freeform 1083"/>
              <p:cNvSpPr>
                <a:spLocks/>
              </p:cNvSpPr>
              <p:nvPr/>
            </p:nvSpPr>
            <p:spPr bwMode="auto">
              <a:xfrm>
                <a:off x="947" y="2013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6" name="Freeform 1084"/>
              <p:cNvSpPr>
                <a:spLocks/>
              </p:cNvSpPr>
              <p:nvPr/>
            </p:nvSpPr>
            <p:spPr bwMode="auto">
              <a:xfrm>
                <a:off x="947" y="2003"/>
                <a:ext cx="461" cy="21"/>
              </a:xfrm>
              <a:custGeom>
                <a:avLst/>
                <a:gdLst/>
                <a:ahLst/>
                <a:cxnLst>
                  <a:cxn ang="0">
                    <a:pos x="460" y="20"/>
                  </a:cxn>
                  <a:cxn ang="0">
                    <a:pos x="0" y="20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20"/>
                  </a:cxn>
                </a:cxnLst>
                <a:rect l="0" t="0" r="r" b="b"/>
                <a:pathLst>
                  <a:path w="461" h="21">
                    <a:moveTo>
                      <a:pt x="460" y="20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20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7" name="Freeform 1085"/>
              <p:cNvSpPr>
                <a:spLocks/>
              </p:cNvSpPr>
              <p:nvPr/>
            </p:nvSpPr>
            <p:spPr bwMode="auto">
              <a:xfrm>
                <a:off x="947" y="1997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8" name="Freeform 1086"/>
              <p:cNvSpPr>
                <a:spLocks/>
              </p:cNvSpPr>
              <p:nvPr/>
            </p:nvSpPr>
            <p:spPr bwMode="auto">
              <a:xfrm>
                <a:off x="947" y="1986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79" name="Freeform 1087"/>
              <p:cNvSpPr>
                <a:spLocks/>
              </p:cNvSpPr>
              <p:nvPr/>
            </p:nvSpPr>
            <p:spPr bwMode="auto">
              <a:xfrm>
                <a:off x="947" y="1980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0" name="Freeform 1088"/>
              <p:cNvSpPr>
                <a:spLocks/>
              </p:cNvSpPr>
              <p:nvPr/>
            </p:nvSpPr>
            <p:spPr bwMode="auto">
              <a:xfrm>
                <a:off x="947" y="1971"/>
                <a:ext cx="461" cy="17"/>
              </a:xfrm>
              <a:custGeom>
                <a:avLst/>
                <a:gdLst/>
                <a:ahLst/>
                <a:cxnLst>
                  <a:cxn ang="0">
                    <a:pos x="460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6"/>
                  </a:cxn>
                </a:cxnLst>
                <a:rect l="0" t="0" r="r" b="b"/>
                <a:pathLst>
                  <a:path w="461" h="17">
                    <a:moveTo>
                      <a:pt x="46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6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1" name="Freeform 1089"/>
              <p:cNvSpPr>
                <a:spLocks/>
              </p:cNvSpPr>
              <p:nvPr/>
            </p:nvSpPr>
            <p:spPr bwMode="auto">
              <a:xfrm>
                <a:off x="947" y="1963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2" name="Freeform 1090"/>
              <p:cNvSpPr>
                <a:spLocks/>
              </p:cNvSpPr>
              <p:nvPr/>
            </p:nvSpPr>
            <p:spPr bwMode="auto">
              <a:xfrm>
                <a:off x="947" y="1954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3" name="Freeform 1091"/>
              <p:cNvSpPr>
                <a:spLocks/>
              </p:cNvSpPr>
              <p:nvPr/>
            </p:nvSpPr>
            <p:spPr bwMode="auto">
              <a:xfrm>
                <a:off x="947" y="1947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5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4" name="Freeform 1092"/>
              <p:cNvSpPr>
                <a:spLocks/>
              </p:cNvSpPr>
              <p:nvPr/>
            </p:nvSpPr>
            <p:spPr bwMode="auto">
              <a:xfrm>
                <a:off x="947" y="1937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5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5" name="Freeform 1093"/>
              <p:cNvSpPr>
                <a:spLocks/>
              </p:cNvSpPr>
              <p:nvPr/>
            </p:nvSpPr>
            <p:spPr bwMode="auto">
              <a:xfrm>
                <a:off x="947" y="1930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5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6" name="Freeform 1094"/>
              <p:cNvSpPr>
                <a:spLocks/>
              </p:cNvSpPr>
              <p:nvPr/>
            </p:nvSpPr>
            <p:spPr bwMode="auto">
              <a:xfrm>
                <a:off x="947" y="1920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57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7" name="Freeform 1095"/>
              <p:cNvSpPr>
                <a:spLocks/>
              </p:cNvSpPr>
              <p:nvPr/>
            </p:nvSpPr>
            <p:spPr bwMode="auto">
              <a:xfrm>
                <a:off x="947" y="1913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57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8" name="Freeform 1096"/>
              <p:cNvSpPr>
                <a:spLocks/>
              </p:cNvSpPr>
              <p:nvPr/>
            </p:nvSpPr>
            <p:spPr bwMode="auto">
              <a:xfrm>
                <a:off x="947" y="1904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77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89" name="Freeform 1097"/>
              <p:cNvSpPr>
                <a:spLocks/>
              </p:cNvSpPr>
              <p:nvPr/>
            </p:nvSpPr>
            <p:spPr bwMode="auto">
              <a:xfrm>
                <a:off x="947" y="1896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77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0" name="Freeform 1098"/>
              <p:cNvSpPr>
                <a:spLocks/>
              </p:cNvSpPr>
              <p:nvPr/>
            </p:nvSpPr>
            <p:spPr bwMode="auto">
              <a:xfrm>
                <a:off x="947" y="1886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1" name="Freeform 1099"/>
              <p:cNvSpPr>
                <a:spLocks/>
              </p:cNvSpPr>
              <p:nvPr/>
            </p:nvSpPr>
            <p:spPr bwMode="auto">
              <a:xfrm>
                <a:off x="947" y="187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2" name="Freeform 1100"/>
              <p:cNvSpPr>
                <a:spLocks/>
              </p:cNvSpPr>
              <p:nvPr/>
            </p:nvSpPr>
            <p:spPr bwMode="auto">
              <a:xfrm>
                <a:off x="947" y="1870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3" name="Freeform 1101"/>
              <p:cNvSpPr>
                <a:spLocks/>
              </p:cNvSpPr>
              <p:nvPr/>
            </p:nvSpPr>
            <p:spPr bwMode="auto">
              <a:xfrm>
                <a:off x="947" y="1861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4" name="Freeform 1102"/>
              <p:cNvSpPr>
                <a:spLocks/>
              </p:cNvSpPr>
              <p:nvPr/>
            </p:nvSpPr>
            <p:spPr bwMode="auto">
              <a:xfrm>
                <a:off x="947" y="1854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8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5" name="Freeform 1103"/>
              <p:cNvSpPr>
                <a:spLocks/>
              </p:cNvSpPr>
              <p:nvPr/>
            </p:nvSpPr>
            <p:spPr bwMode="auto">
              <a:xfrm>
                <a:off x="947" y="1844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8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6" name="Freeform 1104"/>
              <p:cNvSpPr>
                <a:spLocks/>
              </p:cNvSpPr>
              <p:nvPr/>
            </p:nvSpPr>
            <p:spPr bwMode="auto">
              <a:xfrm>
                <a:off x="947" y="1837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8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7" name="Freeform 1105"/>
              <p:cNvSpPr>
                <a:spLocks/>
              </p:cNvSpPr>
              <p:nvPr/>
            </p:nvSpPr>
            <p:spPr bwMode="auto">
              <a:xfrm>
                <a:off x="947" y="1828"/>
                <a:ext cx="461" cy="17"/>
              </a:xfrm>
              <a:custGeom>
                <a:avLst/>
                <a:gdLst/>
                <a:ahLst/>
                <a:cxnLst>
                  <a:cxn ang="0">
                    <a:pos x="460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6"/>
                  </a:cxn>
                </a:cxnLst>
                <a:rect l="0" t="0" r="r" b="b"/>
                <a:pathLst>
                  <a:path w="461" h="17">
                    <a:moveTo>
                      <a:pt x="46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6"/>
                    </a:lnTo>
                  </a:path>
                </a:pathLst>
              </a:custGeom>
              <a:solidFill>
                <a:srgbClr val="FAE8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8" name="Freeform 1106"/>
              <p:cNvSpPr>
                <a:spLocks/>
              </p:cNvSpPr>
              <p:nvPr/>
            </p:nvSpPr>
            <p:spPr bwMode="auto">
              <a:xfrm>
                <a:off x="947" y="1820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8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99" name="Freeform 1107"/>
              <p:cNvSpPr>
                <a:spLocks/>
              </p:cNvSpPr>
              <p:nvPr/>
            </p:nvSpPr>
            <p:spPr bwMode="auto">
              <a:xfrm>
                <a:off x="947" y="1811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AE8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0" name="Freeform 1108"/>
              <p:cNvSpPr>
                <a:spLocks/>
              </p:cNvSpPr>
              <p:nvPr/>
            </p:nvSpPr>
            <p:spPr bwMode="auto">
              <a:xfrm>
                <a:off x="947" y="1804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AE8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1" name="Freeform 1109"/>
              <p:cNvSpPr>
                <a:spLocks/>
              </p:cNvSpPr>
              <p:nvPr/>
            </p:nvSpPr>
            <p:spPr bwMode="auto">
              <a:xfrm>
                <a:off x="947" y="1794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2" name="Freeform 1110"/>
              <p:cNvSpPr>
                <a:spLocks/>
              </p:cNvSpPr>
              <p:nvPr/>
            </p:nvSpPr>
            <p:spPr bwMode="auto">
              <a:xfrm>
                <a:off x="947" y="178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3" name="Freeform 1111"/>
              <p:cNvSpPr>
                <a:spLocks/>
              </p:cNvSpPr>
              <p:nvPr/>
            </p:nvSpPr>
            <p:spPr bwMode="auto">
              <a:xfrm>
                <a:off x="947" y="1777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4" name="Freeform 1112"/>
              <p:cNvSpPr>
                <a:spLocks/>
              </p:cNvSpPr>
              <p:nvPr/>
            </p:nvSpPr>
            <p:spPr bwMode="auto">
              <a:xfrm>
                <a:off x="947" y="1768"/>
                <a:ext cx="461" cy="21"/>
              </a:xfrm>
              <a:custGeom>
                <a:avLst/>
                <a:gdLst/>
                <a:ahLst/>
                <a:cxnLst>
                  <a:cxn ang="0">
                    <a:pos x="460" y="20"/>
                  </a:cxn>
                  <a:cxn ang="0">
                    <a:pos x="0" y="20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20"/>
                  </a:cxn>
                </a:cxnLst>
                <a:rect l="0" t="0" r="r" b="b"/>
                <a:pathLst>
                  <a:path w="461" h="21">
                    <a:moveTo>
                      <a:pt x="460" y="20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20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5" name="Freeform 1113"/>
              <p:cNvSpPr>
                <a:spLocks/>
              </p:cNvSpPr>
              <p:nvPr/>
            </p:nvSpPr>
            <p:spPr bwMode="auto">
              <a:xfrm>
                <a:off x="947" y="1761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B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6" name="Freeform 1114"/>
              <p:cNvSpPr>
                <a:spLocks/>
              </p:cNvSpPr>
              <p:nvPr/>
            </p:nvSpPr>
            <p:spPr bwMode="auto">
              <a:xfrm>
                <a:off x="947" y="1751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B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7" name="Freeform 1115"/>
              <p:cNvSpPr>
                <a:spLocks/>
              </p:cNvSpPr>
              <p:nvPr/>
            </p:nvSpPr>
            <p:spPr bwMode="auto">
              <a:xfrm>
                <a:off x="947" y="1745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B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8" name="Freeform 1116"/>
              <p:cNvSpPr>
                <a:spLocks/>
              </p:cNvSpPr>
              <p:nvPr/>
            </p:nvSpPr>
            <p:spPr bwMode="auto">
              <a:xfrm>
                <a:off x="947" y="1735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B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09" name="Freeform 1117"/>
              <p:cNvSpPr>
                <a:spLocks/>
              </p:cNvSpPr>
              <p:nvPr/>
            </p:nvSpPr>
            <p:spPr bwMode="auto">
              <a:xfrm>
                <a:off x="947" y="172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B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0" name="Freeform 1118"/>
              <p:cNvSpPr>
                <a:spLocks/>
              </p:cNvSpPr>
              <p:nvPr/>
            </p:nvSpPr>
            <p:spPr bwMode="auto">
              <a:xfrm>
                <a:off x="947" y="171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B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1" name="Freeform 1119"/>
              <p:cNvSpPr>
                <a:spLocks/>
              </p:cNvSpPr>
              <p:nvPr/>
            </p:nvSpPr>
            <p:spPr bwMode="auto">
              <a:xfrm>
                <a:off x="947" y="1711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B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2" name="Freeform 1120"/>
              <p:cNvSpPr>
                <a:spLocks/>
              </p:cNvSpPr>
              <p:nvPr/>
            </p:nvSpPr>
            <p:spPr bwMode="auto">
              <a:xfrm>
                <a:off x="947" y="1701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B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3" name="Freeform 1121"/>
              <p:cNvSpPr>
                <a:spLocks/>
              </p:cNvSpPr>
              <p:nvPr/>
            </p:nvSpPr>
            <p:spPr bwMode="auto">
              <a:xfrm>
                <a:off x="947" y="1694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B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4" name="Freeform 1122"/>
              <p:cNvSpPr>
                <a:spLocks/>
              </p:cNvSpPr>
              <p:nvPr/>
            </p:nvSpPr>
            <p:spPr bwMode="auto">
              <a:xfrm>
                <a:off x="947" y="1686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D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5" name="Freeform 1123"/>
              <p:cNvSpPr>
                <a:spLocks/>
              </p:cNvSpPr>
              <p:nvPr/>
            </p:nvSpPr>
            <p:spPr bwMode="auto">
              <a:xfrm>
                <a:off x="947" y="1677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D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6" name="Freeform 1124"/>
              <p:cNvSpPr>
                <a:spLocks/>
              </p:cNvSpPr>
              <p:nvPr/>
            </p:nvSpPr>
            <p:spPr bwMode="auto">
              <a:xfrm>
                <a:off x="947" y="166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D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7" name="Freeform 1125"/>
              <p:cNvSpPr>
                <a:spLocks/>
              </p:cNvSpPr>
              <p:nvPr/>
            </p:nvSpPr>
            <p:spPr bwMode="auto">
              <a:xfrm>
                <a:off x="947" y="1661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D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8" name="Freeform 1126"/>
              <p:cNvSpPr>
                <a:spLocks/>
              </p:cNvSpPr>
              <p:nvPr/>
            </p:nvSpPr>
            <p:spPr bwMode="auto">
              <a:xfrm>
                <a:off x="947" y="1651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D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19" name="Freeform 1127"/>
              <p:cNvSpPr>
                <a:spLocks/>
              </p:cNvSpPr>
              <p:nvPr/>
            </p:nvSpPr>
            <p:spPr bwMode="auto">
              <a:xfrm>
                <a:off x="947" y="1643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D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0" name="Freeform 1128"/>
              <p:cNvSpPr>
                <a:spLocks/>
              </p:cNvSpPr>
              <p:nvPr/>
            </p:nvSpPr>
            <p:spPr bwMode="auto">
              <a:xfrm>
                <a:off x="947" y="1634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D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1" name="Freeform 1129"/>
              <p:cNvSpPr>
                <a:spLocks/>
              </p:cNvSpPr>
              <p:nvPr/>
            </p:nvSpPr>
            <p:spPr bwMode="auto">
              <a:xfrm>
                <a:off x="947" y="1625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D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2" name="Freeform 1130"/>
              <p:cNvSpPr>
                <a:spLocks/>
              </p:cNvSpPr>
              <p:nvPr/>
            </p:nvSpPr>
            <p:spPr bwMode="auto">
              <a:xfrm>
                <a:off x="947" y="1618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D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3" name="Freeform 1131"/>
              <p:cNvSpPr>
                <a:spLocks/>
              </p:cNvSpPr>
              <p:nvPr/>
            </p:nvSpPr>
            <p:spPr bwMode="auto">
              <a:xfrm>
                <a:off x="947" y="160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ED8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4" name="Freeform 1132"/>
              <p:cNvSpPr>
                <a:spLocks/>
              </p:cNvSpPr>
              <p:nvPr/>
            </p:nvSpPr>
            <p:spPr bwMode="auto">
              <a:xfrm>
                <a:off x="947" y="1602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D8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5" name="Freeform 1133"/>
              <p:cNvSpPr>
                <a:spLocks/>
              </p:cNvSpPr>
              <p:nvPr/>
            </p:nvSpPr>
            <p:spPr bwMode="auto">
              <a:xfrm>
                <a:off x="947" y="1592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ED8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6" name="Freeform 1134"/>
              <p:cNvSpPr>
                <a:spLocks/>
              </p:cNvSpPr>
              <p:nvPr/>
            </p:nvSpPr>
            <p:spPr bwMode="auto">
              <a:xfrm>
                <a:off x="947" y="1585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7" name="Freeform 1135"/>
              <p:cNvSpPr>
                <a:spLocks/>
              </p:cNvSpPr>
              <p:nvPr/>
            </p:nvSpPr>
            <p:spPr bwMode="auto">
              <a:xfrm>
                <a:off x="947" y="1575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8" name="Freeform 1136"/>
              <p:cNvSpPr>
                <a:spLocks/>
              </p:cNvSpPr>
              <p:nvPr/>
            </p:nvSpPr>
            <p:spPr bwMode="auto">
              <a:xfrm>
                <a:off x="947" y="1569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29" name="Freeform 1137"/>
              <p:cNvSpPr>
                <a:spLocks/>
              </p:cNvSpPr>
              <p:nvPr/>
            </p:nvSpPr>
            <p:spPr bwMode="auto">
              <a:xfrm>
                <a:off x="947" y="155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0" name="Freeform 1138"/>
              <p:cNvSpPr>
                <a:spLocks/>
              </p:cNvSpPr>
              <p:nvPr/>
            </p:nvSpPr>
            <p:spPr bwMode="auto">
              <a:xfrm>
                <a:off x="947" y="1551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1" name="Freeform 1139"/>
              <p:cNvSpPr>
                <a:spLocks/>
              </p:cNvSpPr>
              <p:nvPr/>
            </p:nvSpPr>
            <p:spPr bwMode="auto">
              <a:xfrm>
                <a:off x="947" y="1543"/>
                <a:ext cx="461" cy="18"/>
              </a:xfrm>
              <a:custGeom>
                <a:avLst/>
                <a:gdLst/>
                <a:ahLst/>
                <a:cxnLst>
                  <a:cxn ang="0">
                    <a:pos x="460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7"/>
                  </a:cxn>
                </a:cxnLst>
                <a:rect l="0" t="0" r="r" b="b"/>
                <a:pathLst>
                  <a:path w="461" h="18">
                    <a:moveTo>
                      <a:pt x="460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7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2" name="Freeform 1140"/>
              <p:cNvSpPr>
                <a:spLocks/>
              </p:cNvSpPr>
              <p:nvPr/>
            </p:nvSpPr>
            <p:spPr bwMode="auto">
              <a:xfrm>
                <a:off x="947" y="1534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3" name="Freeform 1141"/>
              <p:cNvSpPr>
                <a:spLocks/>
              </p:cNvSpPr>
              <p:nvPr/>
            </p:nvSpPr>
            <p:spPr bwMode="auto">
              <a:xfrm>
                <a:off x="947" y="1526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4" name="Freeform 1142"/>
              <p:cNvSpPr>
                <a:spLocks/>
              </p:cNvSpPr>
              <p:nvPr/>
            </p:nvSpPr>
            <p:spPr bwMode="auto">
              <a:xfrm>
                <a:off x="947" y="1515"/>
                <a:ext cx="461" cy="20"/>
              </a:xfrm>
              <a:custGeom>
                <a:avLst/>
                <a:gdLst/>
                <a:ahLst/>
                <a:cxnLst>
                  <a:cxn ang="0">
                    <a:pos x="460" y="19"/>
                  </a:cxn>
                  <a:cxn ang="0">
                    <a:pos x="0" y="19"/>
                  </a:cxn>
                  <a:cxn ang="0">
                    <a:pos x="0" y="0"/>
                  </a:cxn>
                  <a:cxn ang="0">
                    <a:pos x="460" y="0"/>
                  </a:cxn>
                  <a:cxn ang="0">
                    <a:pos x="460" y="19"/>
                  </a:cxn>
                </a:cxnLst>
                <a:rect l="0" t="0" r="r" b="b"/>
                <a:pathLst>
                  <a:path w="461" h="20">
                    <a:moveTo>
                      <a:pt x="460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460" y="0"/>
                    </a:lnTo>
                    <a:lnTo>
                      <a:pt x="460" y="19"/>
                    </a:lnTo>
                  </a:path>
                </a:pathLst>
              </a:custGeom>
              <a:solidFill>
                <a:srgbClr val="FBF19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5" name="Freeform 1143"/>
              <p:cNvSpPr>
                <a:spLocks/>
              </p:cNvSpPr>
              <p:nvPr/>
            </p:nvSpPr>
            <p:spPr bwMode="auto">
              <a:xfrm>
                <a:off x="947" y="1508"/>
                <a:ext cx="461" cy="19"/>
              </a:xfrm>
              <a:custGeom>
                <a:avLst/>
                <a:gdLst/>
                <a:ahLst/>
                <a:cxnLst>
                  <a:cxn ang="0">
                    <a:pos x="460" y="18"/>
                  </a:cxn>
                  <a:cxn ang="0">
                    <a:pos x="0" y="18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460" y="0"/>
                  </a:cxn>
                  <a:cxn ang="0">
                    <a:pos x="460" y="18"/>
                  </a:cxn>
                </a:cxnLst>
                <a:rect l="0" t="0" r="r" b="b"/>
                <a:pathLst>
                  <a:path w="461" h="19">
                    <a:moveTo>
                      <a:pt x="460" y="18"/>
                    </a:moveTo>
                    <a:lnTo>
                      <a:pt x="0" y="18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460" y="0"/>
                    </a:lnTo>
                    <a:lnTo>
                      <a:pt x="460" y="18"/>
                    </a:lnTo>
                  </a:path>
                </a:pathLst>
              </a:custGeom>
              <a:solidFill>
                <a:srgbClr val="FBF19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6" name="Freeform 1144"/>
              <p:cNvSpPr>
                <a:spLocks/>
              </p:cNvSpPr>
              <p:nvPr/>
            </p:nvSpPr>
            <p:spPr bwMode="auto">
              <a:xfrm>
                <a:off x="947" y="1500"/>
                <a:ext cx="461" cy="17"/>
              </a:xfrm>
              <a:custGeom>
                <a:avLst/>
                <a:gdLst/>
                <a:ahLst/>
                <a:cxnLst>
                  <a:cxn ang="0">
                    <a:pos x="460" y="16"/>
                  </a:cxn>
                  <a:cxn ang="0">
                    <a:pos x="0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460" y="0"/>
                  </a:cxn>
                  <a:cxn ang="0">
                    <a:pos x="460" y="16"/>
                  </a:cxn>
                </a:cxnLst>
                <a:rect l="0" t="0" r="r" b="b"/>
                <a:pathLst>
                  <a:path w="461" h="17">
                    <a:moveTo>
                      <a:pt x="460" y="16"/>
                    </a:moveTo>
                    <a:lnTo>
                      <a:pt x="0" y="16"/>
                    </a:lnTo>
                    <a:lnTo>
                      <a:pt x="0" y="11"/>
                    </a:lnTo>
                    <a:lnTo>
                      <a:pt x="14" y="0"/>
                    </a:lnTo>
                    <a:lnTo>
                      <a:pt x="460" y="0"/>
                    </a:lnTo>
                    <a:lnTo>
                      <a:pt x="460" y="16"/>
                    </a:lnTo>
                  </a:path>
                </a:pathLst>
              </a:custGeom>
              <a:solidFill>
                <a:srgbClr val="FBF19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7" name="Freeform 1145"/>
              <p:cNvSpPr>
                <a:spLocks/>
              </p:cNvSpPr>
              <p:nvPr/>
            </p:nvSpPr>
            <p:spPr bwMode="auto">
              <a:xfrm>
                <a:off x="951" y="1491"/>
                <a:ext cx="457" cy="19"/>
              </a:xfrm>
              <a:custGeom>
                <a:avLst/>
                <a:gdLst/>
                <a:ahLst/>
                <a:cxnLst>
                  <a:cxn ang="0">
                    <a:pos x="456" y="18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56" y="0"/>
                  </a:cxn>
                  <a:cxn ang="0">
                    <a:pos x="456" y="18"/>
                  </a:cxn>
                </a:cxnLst>
                <a:rect l="0" t="0" r="r" b="b"/>
                <a:pathLst>
                  <a:path w="457" h="19">
                    <a:moveTo>
                      <a:pt x="456" y="18"/>
                    </a:moveTo>
                    <a:lnTo>
                      <a:pt x="0" y="18"/>
                    </a:lnTo>
                    <a:lnTo>
                      <a:pt x="21" y="0"/>
                    </a:lnTo>
                    <a:lnTo>
                      <a:pt x="456" y="0"/>
                    </a:lnTo>
                    <a:lnTo>
                      <a:pt x="456" y="18"/>
                    </a:lnTo>
                  </a:path>
                </a:pathLst>
              </a:custGeom>
              <a:solidFill>
                <a:srgbClr val="FBF1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8" name="Freeform 1146"/>
              <p:cNvSpPr>
                <a:spLocks/>
              </p:cNvSpPr>
              <p:nvPr/>
            </p:nvSpPr>
            <p:spPr bwMode="auto">
              <a:xfrm>
                <a:off x="962" y="1483"/>
                <a:ext cx="446" cy="19"/>
              </a:xfrm>
              <a:custGeom>
                <a:avLst/>
                <a:gdLst/>
                <a:ahLst/>
                <a:cxnLst>
                  <a:cxn ang="0">
                    <a:pos x="445" y="18"/>
                  </a:cxn>
                  <a:cxn ang="0">
                    <a:pos x="0" y="18"/>
                  </a:cxn>
                  <a:cxn ang="0">
                    <a:pos x="24" y="0"/>
                  </a:cxn>
                  <a:cxn ang="0">
                    <a:pos x="445" y="0"/>
                  </a:cxn>
                  <a:cxn ang="0">
                    <a:pos x="445" y="18"/>
                  </a:cxn>
                </a:cxnLst>
                <a:rect l="0" t="0" r="r" b="b"/>
                <a:pathLst>
                  <a:path w="446" h="19">
                    <a:moveTo>
                      <a:pt x="445" y="18"/>
                    </a:moveTo>
                    <a:lnTo>
                      <a:pt x="0" y="18"/>
                    </a:lnTo>
                    <a:lnTo>
                      <a:pt x="24" y="0"/>
                    </a:lnTo>
                    <a:lnTo>
                      <a:pt x="445" y="0"/>
                    </a:lnTo>
                    <a:lnTo>
                      <a:pt x="445" y="18"/>
                    </a:lnTo>
                  </a:path>
                </a:pathLst>
              </a:custGeom>
              <a:solidFill>
                <a:srgbClr val="FBF1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39" name="Freeform 1147"/>
              <p:cNvSpPr>
                <a:spLocks/>
              </p:cNvSpPr>
              <p:nvPr/>
            </p:nvSpPr>
            <p:spPr bwMode="auto">
              <a:xfrm>
                <a:off x="973" y="1475"/>
                <a:ext cx="435" cy="18"/>
              </a:xfrm>
              <a:custGeom>
                <a:avLst/>
                <a:gdLst/>
                <a:ahLst/>
                <a:cxnLst>
                  <a:cxn ang="0">
                    <a:pos x="434" y="17"/>
                  </a:cxn>
                  <a:cxn ang="0">
                    <a:pos x="0" y="17"/>
                  </a:cxn>
                  <a:cxn ang="0">
                    <a:pos x="20" y="0"/>
                  </a:cxn>
                  <a:cxn ang="0">
                    <a:pos x="434" y="0"/>
                  </a:cxn>
                  <a:cxn ang="0">
                    <a:pos x="434" y="17"/>
                  </a:cxn>
                </a:cxnLst>
                <a:rect l="0" t="0" r="r" b="b"/>
                <a:pathLst>
                  <a:path w="435" h="18">
                    <a:moveTo>
                      <a:pt x="434" y="17"/>
                    </a:moveTo>
                    <a:lnTo>
                      <a:pt x="0" y="17"/>
                    </a:lnTo>
                    <a:lnTo>
                      <a:pt x="20" y="0"/>
                    </a:lnTo>
                    <a:lnTo>
                      <a:pt x="434" y="0"/>
                    </a:lnTo>
                    <a:lnTo>
                      <a:pt x="434" y="17"/>
                    </a:lnTo>
                  </a:path>
                </a:pathLst>
              </a:custGeom>
              <a:solidFill>
                <a:srgbClr val="FCF3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0" name="Freeform 1148"/>
              <p:cNvSpPr>
                <a:spLocks/>
              </p:cNvSpPr>
              <p:nvPr/>
            </p:nvSpPr>
            <p:spPr bwMode="auto">
              <a:xfrm>
                <a:off x="986" y="1466"/>
                <a:ext cx="422" cy="19"/>
              </a:xfrm>
              <a:custGeom>
                <a:avLst/>
                <a:gdLst/>
                <a:ahLst/>
                <a:cxnLst>
                  <a:cxn ang="0">
                    <a:pos x="421" y="1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21" y="0"/>
                  </a:cxn>
                  <a:cxn ang="0">
                    <a:pos x="421" y="18"/>
                  </a:cxn>
                </a:cxnLst>
                <a:rect l="0" t="0" r="r" b="b"/>
                <a:pathLst>
                  <a:path w="422" h="19">
                    <a:moveTo>
                      <a:pt x="421" y="18"/>
                    </a:moveTo>
                    <a:lnTo>
                      <a:pt x="0" y="18"/>
                    </a:lnTo>
                    <a:lnTo>
                      <a:pt x="20" y="0"/>
                    </a:lnTo>
                    <a:lnTo>
                      <a:pt x="421" y="0"/>
                    </a:lnTo>
                    <a:lnTo>
                      <a:pt x="421" y="18"/>
                    </a:lnTo>
                  </a:path>
                </a:pathLst>
              </a:custGeom>
              <a:solidFill>
                <a:srgbClr val="FCF3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1" name="Freeform 1149"/>
              <p:cNvSpPr>
                <a:spLocks/>
              </p:cNvSpPr>
              <p:nvPr/>
            </p:nvSpPr>
            <p:spPr bwMode="auto">
              <a:xfrm>
                <a:off x="994" y="1459"/>
                <a:ext cx="414" cy="18"/>
              </a:xfrm>
              <a:custGeom>
                <a:avLst/>
                <a:gdLst/>
                <a:ahLst/>
                <a:cxnLst>
                  <a:cxn ang="0">
                    <a:pos x="413" y="17"/>
                  </a:cxn>
                  <a:cxn ang="0">
                    <a:pos x="0" y="17"/>
                  </a:cxn>
                  <a:cxn ang="0">
                    <a:pos x="24" y="0"/>
                  </a:cxn>
                  <a:cxn ang="0">
                    <a:pos x="413" y="0"/>
                  </a:cxn>
                  <a:cxn ang="0">
                    <a:pos x="413" y="17"/>
                  </a:cxn>
                </a:cxnLst>
                <a:rect l="0" t="0" r="r" b="b"/>
                <a:pathLst>
                  <a:path w="414" h="18">
                    <a:moveTo>
                      <a:pt x="413" y="17"/>
                    </a:moveTo>
                    <a:lnTo>
                      <a:pt x="0" y="17"/>
                    </a:lnTo>
                    <a:lnTo>
                      <a:pt x="24" y="0"/>
                    </a:lnTo>
                    <a:lnTo>
                      <a:pt x="413" y="0"/>
                    </a:lnTo>
                    <a:lnTo>
                      <a:pt x="413" y="17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2" name="Freeform 1150"/>
              <p:cNvSpPr>
                <a:spLocks/>
              </p:cNvSpPr>
              <p:nvPr/>
            </p:nvSpPr>
            <p:spPr bwMode="auto">
              <a:xfrm>
                <a:off x="1007" y="1449"/>
                <a:ext cx="401" cy="18"/>
              </a:xfrm>
              <a:custGeom>
                <a:avLst/>
                <a:gdLst/>
                <a:ahLst/>
                <a:cxnLst>
                  <a:cxn ang="0">
                    <a:pos x="400" y="17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400" y="0"/>
                  </a:cxn>
                  <a:cxn ang="0">
                    <a:pos x="400" y="17"/>
                  </a:cxn>
                </a:cxnLst>
                <a:rect l="0" t="0" r="r" b="b"/>
                <a:pathLst>
                  <a:path w="401" h="18">
                    <a:moveTo>
                      <a:pt x="400" y="17"/>
                    </a:moveTo>
                    <a:lnTo>
                      <a:pt x="0" y="17"/>
                    </a:lnTo>
                    <a:lnTo>
                      <a:pt x="21" y="0"/>
                    </a:lnTo>
                    <a:lnTo>
                      <a:pt x="400" y="0"/>
                    </a:lnTo>
                    <a:lnTo>
                      <a:pt x="400" y="17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3" name="Freeform 1151"/>
              <p:cNvSpPr>
                <a:spLocks/>
              </p:cNvSpPr>
              <p:nvPr/>
            </p:nvSpPr>
            <p:spPr bwMode="auto">
              <a:xfrm>
                <a:off x="1018" y="1442"/>
                <a:ext cx="390" cy="19"/>
              </a:xfrm>
              <a:custGeom>
                <a:avLst/>
                <a:gdLst/>
                <a:ahLst/>
                <a:cxnLst>
                  <a:cxn ang="0">
                    <a:pos x="389" y="18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389" y="0"/>
                  </a:cxn>
                  <a:cxn ang="0">
                    <a:pos x="389" y="18"/>
                  </a:cxn>
                </a:cxnLst>
                <a:rect l="0" t="0" r="r" b="b"/>
                <a:pathLst>
                  <a:path w="390" h="19">
                    <a:moveTo>
                      <a:pt x="389" y="18"/>
                    </a:moveTo>
                    <a:lnTo>
                      <a:pt x="0" y="18"/>
                    </a:lnTo>
                    <a:lnTo>
                      <a:pt x="21" y="0"/>
                    </a:lnTo>
                    <a:lnTo>
                      <a:pt x="389" y="0"/>
                    </a:lnTo>
                    <a:lnTo>
                      <a:pt x="389" y="18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4" name="Freeform 1152"/>
              <p:cNvSpPr>
                <a:spLocks/>
              </p:cNvSpPr>
              <p:nvPr/>
            </p:nvSpPr>
            <p:spPr bwMode="auto">
              <a:xfrm>
                <a:off x="1028" y="1432"/>
                <a:ext cx="380" cy="19"/>
              </a:xfrm>
              <a:custGeom>
                <a:avLst/>
                <a:gdLst/>
                <a:ahLst/>
                <a:cxnLst>
                  <a:cxn ang="0">
                    <a:pos x="379" y="18"/>
                  </a:cxn>
                  <a:cxn ang="0">
                    <a:pos x="0" y="18"/>
                  </a:cxn>
                  <a:cxn ang="0">
                    <a:pos x="24" y="0"/>
                  </a:cxn>
                  <a:cxn ang="0">
                    <a:pos x="379" y="0"/>
                  </a:cxn>
                  <a:cxn ang="0">
                    <a:pos x="379" y="18"/>
                  </a:cxn>
                </a:cxnLst>
                <a:rect l="0" t="0" r="r" b="b"/>
                <a:pathLst>
                  <a:path w="380" h="19">
                    <a:moveTo>
                      <a:pt x="379" y="18"/>
                    </a:moveTo>
                    <a:lnTo>
                      <a:pt x="0" y="18"/>
                    </a:lnTo>
                    <a:lnTo>
                      <a:pt x="24" y="0"/>
                    </a:lnTo>
                    <a:lnTo>
                      <a:pt x="379" y="0"/>
                    </a:lnTo>
                    <a:lnTo>
                      <a:pt x="379" y="18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5" name="Freeform 1153"/>
              <p:cNvSpPr>
                <a:spLocks/>
              </p:cNvSpPr>
              <p:nvPr/>
            </p:nvSpPr>
            <p:spPr bwMode="auto">
              <a:xfrm>
                <a:off x="1041" y="1426"/>
                <a:ext cx="367" cy="18"/>
              </a:xfrm>
              <a:custGeom>
                <a:avLst/>
                <a:gdLst/>
                <a:ahLst/>
                <a:cxnLst>
                  <a:cxn ang="0">
                    <a:pos x="366" y="17"/>
                  </a:cxn>
                  <a:cxn ang="0">
                    <a:pos x="0" y="17"/>
                  </a:cxn>
                  <a:cxn ang="0">
                    <a:pos x="20" y="0"/>
                  </a:cxn>
                  <a:cxn ang="0">
                    <a:pos x="366" y="0"/>
                  </a:cxn>
                  <a:cxn ang="0">
                    <a:pos x="366" y="17"/>
                  </a:cxn>
                </a:cxnLst>
                <a:rect l="0" t="0" r="r" b="b"/>
                <a:pathLst>
                  <a:path w="367" h="18">
                    <a:moveTo>
                      <a:pt x="366" y="17"/>
                    </a:moveTo>
                    <a:lnTo>
                      <a:pt x="0" y="17"/>
                    </a:lnTo>
                    <a:lnTo>
                      <a:pt x="20" y="0"/>
                    </a:lnTo>
                    <a:lnTo>
                      <a:pt x="366" y="0"/>
                    </a:lnTo>
                    <a:lnTo>
                      <a:pt x="366" y="17"/>
                    </a:lnTo>
                  </a:path>
                </a:pathLst>
              </a:custGeom>
              <a:solidFill>
                <a:srgbClr val="FCF39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6" name="Freeform 1154"/>
              <p:cNvSpPr>
                <a:spLocks/>
              </p:cNvSpPr>
              <p:nvPr/>
            </p:nvSpPr>
            <p:spPr bwMode="auto">
              <a:xfrm>
                <a:off x="1052" y="1416"/>
                <a:ext cx="356" cy="18"/>
              </a:xfrm>
              <a:custGeom>
                <a:avLst/>
                <a:gdLst/>
                <a:ahLst/>
                <a:cxnLst>
                  <a:cxn ang="0">
                    <a:pos x="355" y="17"/>
                  </a:cxn>
                  <a:cxn ang="0">
                    <a:pos x="0" y="17"/>
                  </a:cxn>
                  <a:cxn ang="0">
                    <a:pos x="20" y="0"/>
                  </a:cxn>
                  <a:cxn ang="0">
                    <a:pos x="355" y="0"/>
                  </a:cxn>
                  <a:cxn ang="0">
                    <a:pos x="355" y="17"/>
                  </a:cxn>
                </a:cxnLst>
                <a:rect l="0" t="0" r="r" b="b"/>
                <a:pathLst>
                  <a:path w="356" h="18">
                    <a:moveTo>
                      <a:pt x="355" y="17"/>
                    </a:moveTo>
                    <a:lnTo>
                      <a:pt x="0" y="17"/>
                    </a:lnTo>
                    <a:lnTo>
                      <a:pt x="20" y="0"/>
                    </a:lnTo>
                    <a:lnTo>
                      <a:pt x="355" y="0"/>
                    </a:lnTo>
                    <a:lnTo>
                      <a:pt x="355" y="17"/>
                    </a:lnTo>
                  </a:path>
                </a:pathLst>
              </a:custGeom>
              <a:solidFill>
                <a:srgbClr val="FCF39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7" name="Freeform 1155"/>
              <p:cNvSpPr>
                <a:spLocks/>
              </p:cNvSpPr>
              <p:nvPr/>
            </p:nvSpPr>
            <p:spPr bwMode="auto">
              <a:xfrm>
                <a:off x="1062" y="1406"/>
                <a:ext cx="346" cy="21"/>
              </a:xfrm>
              <a:custGeom>
                <a:avLst/>
                <a:gdLst/>
                <a:ahLst/>
                <a:cxnLst>
                  <a:cxn ang="0">
                    <a:pos x="345" y="20"/>
                  </a:cxn>
                  <a:cxn ang="0">
                    <a:pos x="0" y="20"/>
                  </a:cxn>
                  <a:cxn ang="0">
                    <a:pos x="24" y="0"/>
                  </a:cxn>
                  <a:cxn ang="0">
                    <a:pos x="345" y="0"/>
                  </a:cxn>
                  <a:cxn ang="0">
                    <a:pos x="345" y="20"/>
                  </a:cxn>
                </a:cxnLst>
                <a:rect l="0" t="0" r="r" b="b"/>
                <a:pathLst>
                  <a:path w="346" h="21">
                    <a:moveTo>
                      <a:pt x="345" y="20"/>
                    </a:moveTo>
                    <a:lnTo>
                      <a:pt x="0" y="20"/>
                    </a:lnTo>
                    <a:lnTo>
                      <a:pt x="24" y="0"/>
                    </a:lnTo>
                    <a:lnTo>
                      <a:pt x="345" y="0"/>
                    </a:lnTo>
                    <a:lnTo>
                      <a:pt x="345" y="20"/>
                    </a:lnTo>
                  </a:path>
                </a:pathLst>
              </a:custGeom>
              <a:solidFill>
                <a:srgbClr val="FCF39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8" name="Freeform 1156"/>
              <p:cNvSpPr>
                <a:spLocks/>
              </p:cNvSpPr>
              <p:nvPr/>
            </p:nvSpPr>
            <p:spPr bwMode="auto">
              <a:xfrm>
                <a:off x="1073" y="1400"/>
                <a:ext cx="335" cy="18"/>
              </a:xfrm>
              <a:custGeom>
                <a:avLst/>
                <a:gdLst/>
                <a:ahLst/>
                <a:cxnLst>
                  <a:cxn ang="0">
                    <a:pos x="334" y="17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334" y="0"/>
                  </a:cxn>
                  <a:cxn ang="0">
                    <a:pos x="334" y="17"/>
                  </a:cxn>
                </a:cxnLst>
                <a:rect l="0" t="0" r="r" b="b"/>
                <a:pathLst>
                  <a:path w="335" h="18">
                    <a:moveTo>
                      <a:pt x="334" y="17"/>
                    </a:moveTo>
                    <a:lnTo>
                      <a:pt x="0" y="17"/>
                    </a:lnTo>
                    <a:lnTo>
                      <a:pt x="21" y="0"/>
                    </a:lnTo>
                    <a:lnTo>
                      <a:pt x="334" y="0"/>
                    </a:lnTo>
                    <a:lnTo>
                      <a:pt x="334" y="17"/>
                    </a:lnTo>
                  </a:path>
                </a:pathLst>
              </a:custGeom>
              <a:solidFill>
                <a:srgbClr val="FCF3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49" name="Freeform 1157"/>
              <p:cNvSpPr>
                <a:spLocks/>
              </p:cNvSpPr>
              <p:nvPr/>
            </p:nvSpPr>
            <p:spPr bwMode="auto">
              <a:xfrm>
                <a:off x="1086" y="1389"/>
                <a:ext cx="322" cy="19"/>
              </a:xfrm>
              <a:custGeom>
                <a:avLst/>
                <a:gdLst/>
                <a:ahLst/>
                <a:cxnLst>
                  <a:cxn ang="0">
                    <a:pos x="321" y="1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321" y="0"/>
                  </a:cxn>
                  <a:cxn ang="0">
                    <a:pos x="321" y="18"/>
                  </a:cxn>
                </a:cxnLst>
                <a:rect l="0" t="0" r="r" b="b"/>
                <a:pathLst>
                  <a:path w="322" h="19">
                    <a:moveTo>
                      <a:pt x="321" y="18"/>
                    </a:moveTo>
                    <a:lnTo>
                      <a:pt x="0" y="18"/>
                    </a:lnTo>
                    <a:lnTo>
                      <a:pt x="20" y="0"/>
                    </a:lnTo>
                    <a:lnTo>
                      <a:pt x="321" y="0"/>
                    </a:lnTo>
                    <a:lnTo>
                      <a:pt x="321" y="18"/>
                    </a:lnTo>
                  </a:path>
                </a:pathLst>
              </a:custGeom>
              <a:solidFill>
                <a:srgbClr val="FCF3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0" name="Freeform 1158"/>
              <p:cNvSpPr>
                <a:spLocks/>
              </p:cNvSpPr>
              <p:nvPr/>
            </p:nvSpPr>
            <p:spPr bwMode="auto">
              <a:xfrm>
                <a:off x="1095" y="1383"/>
                <a:ext cx="313" cy="19"/>
              </a:xfrm>
              <a:custGeom>
                <a:avLst/>
                <a:gdLst/>
                <a:ahLst/>
                <a:cxnLst>
                  <a:cxn ang="0">
                    <a:pos x="312" y="18"/>
                  </a:cxn>
                  <a:cxn ang="0">
                    <a:pos x="0" y="18"/>
                  </a:cxn>
                  <a:cxn ang="0">
                    <a:pos x="23" y="0"/>
                  </a:cxn>
                  <a:cxn ang="0">
                    <a:pos x="312" y="0"/>
                  </a:cxn>
                  <a:cxn ang="0">
                    <a:pos x="312" y="18"/>
                  </a:cxn>
                </a:cxnLst>
                <a:rect l="0" t="0" r="r" b="b"/>
                <a:pathLst>
                  <a:path w="313" h="19">
                    <a:moveTo>
                      <a:pt x="312" y="18"/>
                    </a:moveTo>
                    <a:lnTo>
                      <a:pt x="0" y="18"/>
                    </a:lnTo>
                    <a:lnTo>
                      <a:pt x="23" y="0"/>
                    </a:lnTo>
                    <a:lnTo>
                      <a:pt x="312" y="0"/>
                    </a:lnTo>
                    <a:lnTo>
                      <a:pt x="312" y="18"/>
                    </a:lnTo>
                  </a:path>
                </a:pathLst>
              </a:custGeom>
              <a:solidFill>
                <a:srgbClr val="FCF3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1" name="Freeform 1159"/>
              <p:cNvSpPr>
                <a:spLocks/>
              </p:cNvSpPr>
              <p:nvPr/>
            </p:nvSpPr>
            <p:spPr bwMode="auto">
              <a:xfrm>
                <a:off x="1107" y="1372"/>
                <a:ext cx="301" cy="19"/>
              </a:xfrm>
              <a:custGeom>
                <a:avLst/>
                <a:gdLst/>
                <a:ahLst/>
                <a:cxnLst>
                  <a:cxn ang="0">
                    <a:pos x="300" y="18"/>
                  </a:cxn>
                  <a:cxn ang="0">
                    <a:pos x="0" y="18"/>
                  </a:cxn>
                  <a:cxn ang="0">
                    <a:pos x="24" y="0"/>
                  </a:cxn>
                  <a:cxn ang="0">
                    <a:pos x="300" y="0"/>
                  </a:cxn>
                  <a:cxn ang="0">
                    <a:pos x="300" y="18"/>
                  </a:cxn>
                </a:cxnLst>
                <a:rect l="0" t="0" r="r" b="b"/>
                <a:pathLst>
                  <a:path w="301" h="19">
                    <a:moveTo>
                      <a:pt x="300" y="18"/>
                    </a:moveTo>
                    <a:lnTo>
                      <a:pt x="0" y="18"/>
                    </a:lnTo>
                    <a:lnTo>
                      <a:pt x="24" y="0"/>
                    </a:lnTo>
                    <a:lnTo>
                      <a:pt x="300" y="0"/>
                    </a:lnTo>
                    <a:lnTo>
                      <a:pt x="300" y="18"/>
                    </a:lnTo>
                  </a:path>
                </a:pathLst>
              </a:custGeom>
              <a:solidFill>
                <a:srgbClr val="FCF3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2" name="Freeform 1160"/>
              <p:cNvSpPr>
                <a:spLocks/>
              </p:cNvSpPr>
              <p:nvPr/>
            </p:nvSpPr>
            <p:spPr bwMode="auto">
              <a:xfrm>
                <a:off x="1118" y="1366"/>
                <a:ext cx="290" cy="19"/>
              </a:xfrm>
              <a:custGeom>
                <a:avLst/>
                <a:gdLst/>
                <a:ahLst/>
                <a:cxnLst>
                  <a:cxn ang="0">
                    <a:pos x="289" y="18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289" y="0"/>
                  </a:cxn>
                  <a:cxn ang="0">
                    <a:pos x="289" y="18"/>
                  </a:cxn>
                </a:cxnLst>
                <a:rect l="0" t="0" r="r" b="b"/>
                <a:pathLst>
                  <a:path w="290" h="19">
                    <a:moveTo>
                      <a:pt x="289" y="18"/>
                    </a:moveTo>
                    <a:lnTo>
                      <a:pt x="0" y="18"/>
                    </a:lnTo>
                    <a:lnTo>
                      <a:pt x="21" y="0"/>
                    </a:lnTo>
                    <a:lnTo>
                      <a:pt x="289" y="0"/>
                    </a:lnTo>
                    <a:lnTo>
                      <a:pt x="289" y="18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3" name="Freeform 1161"/>
              <p:cNvSpPr>
                <a:spLocks/>
              </p:cNvSpPr>
              <p:nvPr/>
            </p:nvSpPr>
            <p:spPr bwMode="auto">
              <a:xfrm>
                <a:off x="1131" y="1357"/>
                <a:ext cx="277" cy="17"/>
              </a:xfrm>
              <a:custGeom>
                <a:avLst/>
                <a:gdLst/>
                <a:ahLst/>
                <a:cxnLst>
                  <a:cxn ang="0">
                    <a:pos x="276" y="16"/>
                  </a:cxn>
                  <a:cxn ang="0">
                    <a:pos x="0" y="16"/>
                  </a:cxn>
                  <a:cxn ang="0">
                    <a:pos x="21" y="0"/>
                  </a:cxn>
                  <a:cxn ang="0">
                    <a:pos x="276" y="0"/>
                  </a:cxn>
                  <a:cxn ang="0">
                    <a:pos x="276" y="16"/>
                  </a:cxn>
                </a:cxnLst>
                <a:rect l="0" t="0" r="r" b="b"/>
                <a:pathLst>
                  <a:path w="277" h="17">
                    <a:moveTo>
                      <a:pt x="276" y="16"/>
                    </a:moveTo>
                    <a:lnTo>
                      <a:pt x="0" y="16"/>
                    </a:lnTo>
                    <a:lnTo>
                      <a:pt x="21" y="0"/>
                    </a:lnTo>
                    <a:lnTo>
                      <a:pt x="276" y="0"/>
                    </a:lnTo>
                    <a:lnTo>
                      <a:pt x="276" y="16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4" name="Freeform 1162"/>
              <p:cNvSpPr>
                <a:spLocks/>
              </p:cNvSpPr>
              <p:nvPr/>
            </p:nvSpPr>
            <p:spPr bwMode="auto">
              <a:xfrm>
                <a:off x="1140" y="1349"/>
                <a:ext cx="268" cy="19"/>
              </a:xfrm>
              <a:custGeom>
                <a:avLst/>
                <a:gdLst/>
                <a:ahLst/>
                <a:cxnLst>
                  <a:cxn ang="0">
                    <a:pos x="267" y="18"/>
                  </a:cxn>
                  <a:cxn ang="0">
                    <a:pos x="0" y="18"/>
                  </a:cxn>
                  <a:cxn ang="0">
                    <a:pos x="23" y="0"/>
                  </a:cxn>
                  <a:cxn ang="0">
                    <a:pos x="267" y="0"/>
                  </a:cxn>
                  <a:cxn ang="0">
                    <a:pos x="267" y="18"/>
                  </a:cxn>
                </a:cxnLst>
                <a:rect l="0" t="0" r="r" b="b"/>
                <a:pathLst>
                  <a:path w="268" h="19">
                    <a:moveTo>
                      <a:pt x="267" y="18"/>
                    </a:moveTo>
                    <a:lnTo>
                      <a:pt x="0" y="18"/>
                    </a:lnTo>
                    <a:lnTo>
                      <a:pt x="23" y="0"/>
                    </a:lnTo>
                    <a:lnTo>
                      <a:pt x="267" y="0"/>
                    </a:lnTo>
                    <a:lnTo>
                      <a:pt x="267" y="18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5" name="Freeform 1163"/>
              <p:cNvSpPr>
                <a:spLocks/>
              </p:cNvSpPr>
              <p:nvPr/>
            </p:nvSpPr>
            <p:spPr bwMode="auto">
              <a:xfrm>
                <a:off x="1153" y="1340"/>
                <a:ext cx="255" cy="19"/>
              </a:xfrm>
              <a:custGeom>
                <a:avLst/>
                <a:gdLst/>
                <a:ahLst/>
                <a:cxnLst>
                  <a:cxn ang="0">
                    <a:pos x="254" y="1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254" y="0"/>
                  </a:cxn>
                  <a:cxn ang="0">
                    <a:pos x="254" y="18"/>
                  </a:cxn>
                </a:cxnLst>
                <a:rect l="0" t="0" r="r" b="b"/>
                <a:pathLst>
                  <a:path w="255" h="19">
                    <a:moveTo>
                      <a:pt x="254" y="18"/>
                    </a:moveTo>
                    <a:lnTo>
                      <a:pt x="0" y="18"/>
                    </a:lnTo>
                    <a:lnTo>
                      <a:pt x="20" y="0"/>
                    </a:lnTo>
                    <a:lnTo>
                      <a:pt x="254" y="0"/>
                    </a:lnTo>
                    <a:lnTo>
                      <a:pt x="254" y="18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6" name="Freeform 1164"/>
              <p:cNvSpPr>
                <a:spLocks/>
              </p:cNvSpPr>
              <p:nvPr/>
            </p:nvSpPr>
            <p:spPr bwMode="auto">
              <a:xfrm>
                <a:off x="1164" y="1332"/>
                <a:ext cx="244" cy="18"/>
              </a:xfrm>
              <a:custGeom>
                <a:avLst/>
                <a:gdLst/>
                <a:ahLst/>
                <a:cxnLst>
                  <a:cxn ang="0">
                    <a:pos x="243" y="17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243" y="0"/>
                  </a:cxn>
                  <a:cxn ang="0">
                    <a:pos x="243" y="17"/>
                  </a:cxn>
                </a:cxnLst>
                <a:rect l="0" t="0" r="r" b="b"/>
                <a:pathLst>
                  <a:path w="244" h="18">
                    <a:moveTo>
                      <a:pt x="243" y="17"/>
                    </a:moveTo>
                    <a:lnTo>
                      <a:pt x="0" y="17"/>
                    </a:lnTo>
                    <a:lnTo>
                      <a:pt x="21" y="0"/>
                    </a:lnTo>
                    <a:lnTo>
                      <a:pt x="243" y="0"/>
                    </a:lnTo>
                    <a:lnTo>
                      <a:pt x="243" y="17"/>
                    </a:lnTo>
                  </a:path>
                </a:pathLst>
              </a:custGeom>
              <a:solidFill>
                <a:srgbClr val="FCF7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7" name="Freeform 1165"/>
              <p:cNvSpPr>
                <a:spLocks/>
              </p:cNvSpPr>
              <p:nvPr/>
            </p:nvSpPr>
            <p:spPr bwMode="auto">
              <a:xfrm>
                <a:off x="1174" y="1323"/>
                <a:ext cx="234" cy="19"/>
              </a:xfrm>
              <a:custGeom>
                <a:avLst/>
                <a:gdLst/>
                <a:ahLst/>
                <a:cxnLst>
                  <a:cxn ang="0">
                    <a:pos x="233" y="18"/>
                  </a:cxn>
                  <a:cxn ang="0">
                    <a:pos x="0" y="18"/>
                  </a:cxn>
                  <a:cxn ang="0">
                    <a:pos x="24" y="0"/>
                  </a:cxn>
                  <a:cxn ang="0">
                    <a:pos x="233" y="0"/>
                  </a:cxn>
                  <a:cxn ang="0">
                    <a:pos x="233" y="18"/>
                  </a:cxn>
                </a:cxnLst>
                <a:rect l="0" t="0" r="r" b="b"/>
                <a:pathLst>
                  <a:path w="234" h="19">
                    <a:moveTo>
                      <a:pt x="233" y="18"/>
                    </a:moveTo>
                    <a:lnTo>
                      <a:pt x="0" y="18"/>
                    </a:lnTo>
                    <a:lnTo>
                      <a:pt x="24" y="0"/>
                    </a:lnTo>
                    <a:lnTo>
                      <a:pt x="233" y="0"/>
                    </a:lnTo>
                    <a:lnTo>
                      <a:pt x="233" y="18"/>
                    </a:lnTo>
                  </a:path>
                </a:pathLst>
              </a:custGeom>
              <a:solidFill>
                <a:srgbClr val="FCF7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8" name="Freeform 1166"/>
              <p:cNvSpPr>
                <a:spLocks/>
              </p:cNvSpPr>
              <p:nvPr/>
            </p:nvSpPr>
            <p:spPr bwMode="auto">
              <a:xfrm>
                <a:off x="1186" y="1316"/>
                <a:ext cx="222" cy="18"/>
              </a:xfrm>
              <a:custGeom>
                <a:avLst/>
                <a:gdLst/>
                <a:ahLst/>
                <a:cxnLst>
                  <a:cxn ang="0">
                    <a:pos x="221" y="17"/>
                  </a:cxn>
                  <a:cxn ang="0">
                    <a:pos x="0" y="17"/>
                  </a:cxn>
                  <a:cxn ang="0">
                    <a:pos x="20" y="0"/>
                  </a:cxn>
                  <a:cxn ang="0">
                    <a:pos x="221" y="0"/>
                  </a:cxn>
                  <a:cxn ang="0">
                    <a:pos x="221" y="17"/>
                  </a:cxn>
                </a:cxnLst>
                <a:rect l="0" t="0" r="r" b="b"/>
                <a:pathLst>
                  <a:path w="222" h="18">
                    <a:moveTo>
                      <a:pt x="221" y="17"/>
                    </a:moveTo>
                    <a:lnTo>
                      <a:pt x="0" y="17"/>
                    </a:lnTo>
                    <a:lnTo>
                      <a:pt x="20" y="0"/>
                    </a:lnTo>
                    <a:lnTo>
                      <a:pt x="221" y="0"/>
                    </a:lnTo>
                    <a:lnTo>
                      <a:pt x="221" y="17"/>
                    </a:lnTo>
                  </a:path>
                </a:pathLst>
              </a:custGeom>
              <a:solidFill>
                <a:srgbClr val="FCF7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59" name="Freeform 1167"/>
              <p:cNvSpPr>
                <a:spLocks/>
              </p:cNvSpPr>
              <p:nvPr/>
            </p:nvSpPr>
            <p:spPr bwMode="auto">
              <a:xfrm>
                <a:off x="1198" y="1307"/>
                <a:ext cx="210" cy="18"/>
              </a:xfrm>
              <a:custGeom>
                <a:avLst/>
                <a:gdLst/>
                <a:ahLst/>
                <a:cxnLst>
                  <a:cxn ang="0">
                    <a:pos x="209" y="17"/>
                  </a:cxn>
                  <a:cxn ang="0">
                    <a:pos x="0" y="17"/>
                  </a:cxn>
                  <a:cxn ang="0">
                    <a:pos x="20" y="0"/>
                  </a:cxn>
                  <a:cxn ang="0">
                    <a:pos x="209" y="0"/>
                  </a:cxn>
                  <a:cxn ang="0">
                    <a:pos x="209" y="17"/>
                  </a:cxn>
                </a:cxnLst>
                <a:rect l="0" t="0" r="r" b="b"/>
                <a:pathLst>
                  <a:path w="210" h="18">
                    <a:moveTo>
                      <a:pt x="209" y="17"/>
                    </a:moveTo>
                    <a:lnTo>
                      <a:pt x="0" y="17"/>
                    </a:lnTo>
                    <a:lnTo>
                      <a:pt x="20" y="0"/>
                    </a:lnTo>
                    <a:lnTo>
                      <a:pt x="209" y="0"/>
                    </a:lnTo>
                    <a:lnTo>
                      <a:pt x="209" y="17"/>
                    </a:lnTo>
                  </a:path>
                </a:pathLst>
              </a:custGeom>
              <a:solidFill>
                <a:srgbClr val="FCF7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0" name="Freeform 1168"/>
              <p:cNvSpPr>
                <a:spLocks/>
              </p:cNvSpPr>
              <p:nvPr/>
            </p:nvSpPr>
            <p:spPr bwMode="auto">
              <a:xfrm>
                <a:off x="1207" y="1299"/>
                <a:ext cx="201" cy="19"/>
              </a:xfrm>
              <a:custGeom>
                <a:avLst/>
                <a:gdLst/>
                <a:ahLst/>
                <a:cxnLst>
                  <a:cxn ang="0">
                    <a:pos x="200" y="18"/>
                  </a:cxn>
                  <a:cxn ang="0">
                    <a:pos x="0" y="18"/>
                  </a:cxn>
                  <a:cxn ang="0">
                    <a:pos x="24" y="0"/>
                  </a:cxn>
                  <a:cxn ang="0">
                    <a:pos x="200" y="0"/>
                  </a:cxn>
                  <a:cxn ang="0">
                    <a:pos x="200" y="18"/>
                  </a:cxn>
                </a:cxnLst>
                <a:rect l="0" t="0" r="r" b="b"/>
                <a:pathLst>
                  <a:path w="201" h="19">
                    <a:moveTo>
                      <a:pt x="200" y="18"/>
                    </a:moveTo>
                    <a:lnTo>
                      <a:pt x="0" y="18"/>
                    </a:lnTo>
                    <a:lnTo>
                      <a:pt x="24" y="0"/>
                    </a:lnTo>
                    <a:lnTo>
                      <a:pt x="200" y="0"/>
                    </a:lnTo>
                    <a:lnTo>
                      <a:pt x="200" y="18"/>
                    </a:lnTo>
                  </a:path>
                </a:pathLst>
              </a:custGeom>
              <a:solidFill>
                <a:srgbClr val="FCF7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1" name="Freeform 1169"/>
              <p:cNvSpPr>
                <a:spLocks/>
              </p:cNvSpPr>
              <p:nvPr/>
            </p:nvSpPr>
            <p:spPr bwMode="auto">
              <a:xfrm>
                <a:off x="1218" y="1289"/>
                <a:ext cx="190" cy="19"/>
              </a:xfrm>
              <a:custGeom>
                <a:avLst/>
                <a:gdLst/>
                <a:ahLst/>
                <a:cxnLst>
                  <a:cxn ang="0">
                    <a:pos x="189" y="18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189" y="0"/>
                  </a:cxn>
                  <a:cxn ang="0">
                    <a:pos x="189" y="18"/>
                  </a:cxn>
                </a:cxnLst>
                <a:rect l="0" t="0" r="r" b="b"/>
                <a:pathLst>
                  <a:path w="190" h="19">
                    <a:moveTo>
                      <a:pt x="189" y="18"/>
                    </a:moveTo>
                    <a:lnTo>
                      <a:pt x="0" y="18"/>
                    </a:lnTo>
                    <a:lnTo>
                      <a:pt x="21" y="0"/>
                    </a:lnTo>
                    <a:lnTo>
                      <a:pt x="189" y="0"/>
                    </a:lnTo>
                    <a:lnTo>
                      <a:pt x="189" y="18"/>
                    </a:lnTo>
                  </a:path>
                </a:pathLst>
              </a:custGeom>
              <a:solidFill>
                <a:srgbClr val="FCF7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2" name="Freeform 1170"/>
              <p:cNvSpPr>
                <a:spLocks/>
              </p:cNvSpPr>
              <p:nvPr/>
            </p:nvSpPr>
            <p:spPr bwMode="auto">
              <a:xfrm>
                <a:off x="1231" y="1281"/>
                <a:ext cx="177" cy="19"/>
              </a:xfrm>
              <a:custGeom>
                <a:avLst/>
                <a:gdLst/>
                <a:ahLst/>
                <a:cxnLst>
                  <a:cxn ang="0">
                    <a:pos x="176" y="18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176" y="0"/>
                  </a:cxn>
                  <a:cxn ang="0">
                    <a:pos x="176" y="18"/>
                  </a:cxn>
                </a:cxnLst>
                <a:rect l="0" t="0" r="r" b="b"/>
                <a:pathLst>
                  <a:path w="177" h="19">
                    <a:moveTo>
                      <a:pt x="176" y="18"/>
                    </a:moveTo>
                    <a:lnTo>
                      <a:pt x="0" y="18"/>
                    </a:lnTo>
                    <a:lnTo>
                      <a:pt x="21" y="0"/>
                    </a:lnTo>
                    <a:lnTo>
                      <a:pt x="176" y="0"/>
                    </a:lnTo>
                    <a:lnTo>
                      <a:pt x="176" y="18"/>
                    </a:lnTo>
                  </a:path>
                </a:pathLst>
              </a:custGeom>
              <a:solidFill>
                <a:srgbClr val="FCF7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3" name="Freeform 1171"/>
              <p:cNvSpPr>
                <a:spLocks/>
              </p:cNvSpPr>
              <p:nvPr/>
            </p:nvSpPr>
            <p:spPr bwMode="auto">
              <a:xfrm>
                <a:off x="1240" y="1273"/>
                <a:ext cx="168" cy="18"/>
              </a:xfrm>
              <a:custGeom>
                <a:avLst/>
                <a:gdLst/>
                <a:ahLst/>
                <a:cxnLst>
                  <a:cxn ang="0">
                    <a:pos x="167" y="17"/>
                  </a:cxn>
                  <a:cxn ang="0">
                    <a:pos x="0" y="17"/>
                  </a:cxn>
                  <a:cxn ang="0">
                    <a:pos x="23" y="0"/>
                  </a:cxn>
                  <a:cxn ang="0">
                    <a:pos x="167" y="0"/>
                  </a:cxn>
                  <a:cxn ang="0">
                    <a:pos x="167" y="17"/>
                  </a:cxn>
                </a:cxnLst>
                <a:rect l="0" t="0" r="r" b="b"/>
                <a:pathLst>
                  <a:path w="168" h="18">
                    <a:moveTo>
                      <a:pt x="167" y="17"/>
                    </a:moveTo>
                    <a:lnTo>
                      <a:pt x="0" y="17"/>
                    </a:lnTo>
                    <a:lnTo>
                      <a:pt x="23" y="0"/>
                    </a:lnTo>
                    <a:lnTo>
                      <a:pt x="167" y="0"/>
                    </a:lnTo>
                    <a:lnTo>
                      <a:pt x="167" y="17"/>
                    </a:lnTo>
                  </a:path>
                </a:pathLst>
              </a:custGeom>
              <a:solidFill>
                <a:srgbClr val="FCF7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4" name="Freeform 1172"/>
              <p:cNvSpPr>
                <a:spLocks/>
              </p:cNvSpPr>
              <p:nvPr/>
            </p:nvSpPr>
            <p:spPr bwMode="auto">
              <a:xfrm>
                <a:off x="1253" y="1264"/>
                <a:ext cx="155" cy="19"/>
              </a:xfrm>
              <a:custGeom>
                <a:avLst/>
                <a:gdLst/>
                <a:ahLst/>
                <a:cxnLst>
                  <a:cxn ang="0">
                    <a:pos x="154" y="1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154" y="0"/>
                  </a:cxn>
                  <a:cxn ang="0">
                    <a:pos x="154" y="18"/>
                  </a:cxn>
                </a:cxnLst>
                <a:rect l="0" t="0" r="r" b="b"/>
                <a:pathLst>
                  <a:path w="155" h="19">
                    <a:moveTo>
                      <a:pt x="154" y="18"/>
                    </a:moveTo>
                    <a:lnTo>
                      <a:pt x="0" y="18"/>
                    </a:lnTo>
                    <a:lnTo>
                      <a:pt x="20" y="0"/>
                    </a:lnTo>
                    <a:lnTo>
                      <a:pt x="154" y="0"/>
                    </a:lnTo>
                    <a:lnTo>
                      <a:pt x="154" y="18"/>
                    </a:lnTo>
                  </a:path>
                </a:pathLst>
              </a:custGeom>
              <a:solidFill>
                <a:srgbClr val="FCF7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5" name="Freeform 1173"/>
              <p:cNvSpPr>
                <a:spLocks/>
              </p:cNvSpPr>
              <p:nvPr/>
            </p:nvSpPr>
            <p:spPr bwMode="auto">
              <a:xfrm>
                <a:off x="1263" y="1257"/>
                <a:ext cx="145" cy="18"/>
              </a:xfrm>
              <a:custGeom>
                <a:avLst/>
                <a:gdLst/>
                <a:ahLst/>
                <a:cxnLst>
                  <a:cxn ang="0">
                    <a:pos x="144" y="17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144" y="0"/>
                  </a:cxn>
                  <a:cxn ang="0">
                    <a:pos x="144" y="17"/>
                  </a:cxn>
                </a:cxnLst>
                <a:rect l="0" t="0" r="r" b="b"/>
                <a:pathLst>
                  <a:path w="145" h="18">
                    <a:moveTo>
                      <a:pt x="144" y="17"/>
                    </a:moveTo>
                    <a:lnTo>
                      <a:pt x="0" y="17"/>
                    </a:lnTo>
                    <a:lnTo>
                      <a:pt x="21" y="0"/>
                    </a:lnTo>
                    <a:lnTo>
                      <a:pt x="144" y="0"/>
                    </a:lnTo>
                    <a:lnTo>
                      <a:pt x="144" y="17"/>
                    </a:lnTo>
                  </a:path>
                </a:pathLst>
              </a:custGeom>
              <a:solidFill>
                <a:srgbClr val="FDF9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6" name="Freeform 1174"/>
              <p:cNvSpPr>
                <a:spLocks/>
              </p:cNvSpPr>
              <p:nvPr/>
            </p:nvSpPr>
            <p:spPr bwMode="auto">
              <a:xfrm>
                <a:off x="1274" y="1246"/>
                <a:ext cx="134" cy="19"/>
              </a:xfrm>
              <a:custGeom>
                <a:avLst/>
                <a:gdLst/>
                <a:ahLst/>
                <a:cxnLst>
                  <a:cxn ang="0">
                    <a:pos x="133" y="18"/>
                  </a:cxn>
                  <a:cxn ang="0">
                    <a:pos x="0" y="18"/>
                  </a:cxn>
                  <a:cxn ang="0">
                    <a:pos x="23" y="0"/>
                  </a:cxn>
                  <a:cxn ang="0">
                    <a:pos x="133" y="0"/>
                  </a:cxn>
                  <a:cxn ang="0">
                    <a:pos x="133" y="18"/>
                  </a:cxn>
                </a:cxnLst>
                <a:rect l="0" t="0" r="r" b="b"/>
                <a:pathLst>
                  <a:path w="134" h="19">
                    <a:moveTo>
                      <a:pt x="133" y="18"/>
                    </a:moveTo>
                    <a:lnTo>
                      <a:pt x="0" y="18"/>
                    </a:lnTo>
                    <a:lnTo>
                      <a:pt x="23" y="0"/>
                    </a:lnTo>
                    <a:lnTo>
                      <a:pt x="133" y="0"/>
                    </a:lnTo>
                    <a:lnTo>
                      <a:pt x="133" y="18"/>
                    </a:lnTo>
                  </a:path>
                </a:pathLst>
              </a:custGeom>
              <a:solidFill>
                <a:srgbClr val="FDF9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7" name="Freeform 1175"/>
              <p:cNvSpPr>
                <a:spLocks/>
              </p:cNvSpPr>
              <p:nvPr/>
            </p:nvSpPr>
            <p:spPr bwMode="auto">
              <a:xfrm>
                <a:off x="1285" y="1240"/>
                <a:ext cx="123" cy="19"/>
              </a:xfrm>
              <a:custGeom>
                <a:avLst/>
                <a:gdLst/>
                <a:ahLst/>
                <a:cxnLst>
                  <a:cxn ang="0">
                    <a:pos x="122" y="18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122" y="0"/>
                  </a:cxn>
                  <a:cxn ang="0">
                    <a:pos x="122" y="18"/>
                  </a:cxn>
                </a:cxnLst>
                <a:rect l="0" t="0" r="r" b="b"/>
                <a:pathLst>
                  <a:path w="123" h="19">
                    <a:moveTo>
                      <a:pt x="122" y="18"/>
                    </a:moveTo>
                    <a:lnTo>
                      <a:pt x="0" y="18"/>
                    </a:lnTo>
                    <a:lnTo>
                      <a:pt x="21" y="0"/>
                    </a:lnTo>
                    <a:lnTo>
                      <a:pt x="122" y="0"/>
                    </a:lnTo>
                    <a:lnTo>
                      <a:pt x="122" y="18"/>
                    </a:lnTo>
                  </a:path>
                </a:pathLst>
              </a:custGeom>
              <a:solidFill>
                <a:srgbClr val="FDF9A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8" name="Freeform 1176"/>
              <p:cNvSpPr>
                <a:spLocks/>
              </p:cNvSpPr>
              <p:nvPr/>
            </p:nvSpPr>
            <p:spPr bwMode="auto">
              <a:xfrm>
                <a:off x="1298" y="1229"/>
                <a:ext cx="110" cy="19"/>
              </a:xfrm>
              <a:custGeom>
                <a:avLst/>
                <a:gdLst/>
                <a:ahLst/>
                <a:cxnLst>
                  <a:cxn ang="0">
                    <a:pos x="109" y="1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109" y="0"/>
                  </a:cxn>
                  <a:cxn ang="0">
                    <a:pos x="109" y="18"/>
                  </a:cxn>
                </a:cxnLst>
                <a:rect l="0" t="0" r="r" b="b"/>
                <a:pathLst>
                  <a:path w="110" h="19">
                    <a:moveTo>
                      <a:pt x="109" y="18"/>
                    </a:moveTo>
                    <a:lnTo>
                      <a:pt x="0" y="18"/>
                    </a:lnTo>
                    <a:lnTo>
                      <a:pt x="20" y="0"/>
                    </a:lnTo>
                    <a:lnTo>
                      <a:pt x="109" y="0"/>
                    </a:lnTo>
                    <a:lnTo>
                      <a:pt x="109" y="18"/>
                    </a:lnTo>
                  </a:path>
                </a:pathLst>
              </a:custGeom>
              <a:solidFill>
                <a:srgbClr val="FDF9A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69" name="Freeform 1177"/>
              <p:cNvSpPr>
                <a:spLocks/>
              </p:cNvSpPr>
              <p:nvPr/>
            </p:nvSpPr>
            <p:spPr bwMode="auto">
              <a:xfrm>
                <a:off x="1308" y="1223"/>
                <a:ext cx="100" cy="19"/>
              </a:xfrm>
              <a:custGeom>
                <a:avLst/>
                <a:gdLst/>
                <a:ahLst/>
                <a:cxnLst>
                  <a:cxn ang="0">
                    <a:pos x="99" y="18"/>
                  </a:cxn>
                  <a:cxn ang="0">
                    <a:pos x="0" y="18"/>
                  </a:cxn>
                  <a:cxn ang="0">
                    <a:pos x="22" y="0"/>
                  </a:cxn>
                  <a:cxn ang="0">
                    <a:pos x="99" y="0"/>
                  </a:cxn>
                  <a:cxn ang="0">
                    <a:pos x="99" y="18"/>
                  </a:cxn>
                </a:cxnLst>
                <a:rect l="0" t="0" r="r" b="b"/>
                <a:pathLst>
                  <a:path w="100" h="19">
                    <a:moveTo>
                      <a:pt x="99" y="18"/>
                    </a:moveTo>
                    <a:lnTo>
                      <a:pt x="0" y="18"/>
                    </a:lnTo>
                    <a:lnTo>
                      <a:pt x="22" y="0"/>
                    </a:lnTo>
                    <a:lnTo>
                      <a:pt x="99" y="0"/>
                    </a:lnTo>
                    <a:lnTo>
                      <a:pt x="99" y="18"/>
                    </a:lnTo>
                  </a:path>
                </a:pathLst>
              </a:custGeom>
              <a:solidFill>
                <a:srgbClr val="FDF9A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0" name="Freeform 1178"/>
              <p:cNvSpPr>
                <a:spLocks/>
              </p:cNvSpPr>
              <p:nvPr/>
            </p:nvSpPr>
            <p:spPr bwMode="auto">
              <a:xfrm>
                <a:off x="1319" y="1214"/>
                <a:ext cx="89" cy="18"/>
              </a:xfrm>
              <a:custGeom>
                <a:avLst/>
                <a:gdLst/>
                <a:ahLst/>
                <a:cxnLst>
                  <a:cxn ang="0">
                    <a:pos x="88" y="17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88" y="0"/>
                  </a:cxn>
                  <a:cxn ang="0">
                    <a:pos x="88" y="17"/>
                  </a:cxn>
                </a:cxnLst>
                <a:rect l="0" t="0" r="r" b="b"/>
                <a:pathLst>
                  <a:path w="89" h="18">
                    <a:moveTo>
                      <a:pt x="88" y="17"/>
                    </a:moveTo>
                    <a:lnTo>
                      <a:pt x="0" y="17"/>
                    </a:lnTo>
                    <a:lnTo>
                      <a:pt x="21" y="0"/>
                    </a:lnTo>
                    <a:lnTo>
                      <a:pt x="88" y="0"/>
                    </a:lnTo>
                    <a:lnTo>
                      <a:pt x="88" y="17"/>
                    </a:lnTo>
                  </a:path>
                </a:pathLst>
              </a:custGeom>
              <a:solidFill>
                <a:srgbClr val="FDF9A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1" name="Freeform 1179"/>
              <p:cNvSpPr>
                <a:spLocks/>
              </p:cNvSpPr>
              <p:nvPr/>
            </p:nvSpPr>
            <p:spPr bwMode="auto">
              <a:xfrm>
                <a:off x="1331" y="1206"/>
                <a:ext cx="77" cy="19"/>
              </a:xfrm>
              <a:custGeom>
                <a:avLst/>
                <a:gdLst/>
                <a:ahLst/>
                <a:cxnLst>
                  <a:cxn ang="0">
                    <a:pos x="76" y="18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76" y="0"/>
                  </a:cxn>
                  <a:cxn ang="0">
                    <a:pos x="76" y="18"/>
                  </a:cxn>
                </a:cxnLst>
                <a:rect l="0" t="0" r="r" b="b"/>
                <a:pathLst>
                  <a:path w="77" h="19">
                    <a:moveTo>
                      <a:pt x="76" y="18"/>
                    </a:moveTo>
                    <a:lnTo>
                      <a:pt x="0" y="18"/>
                    </a:lnTo>
                    <a:lnTo>
                      <a:pt x="21" y="0"/>
                    </a:lnTo>
                    <a:lnTo>
                      <a:pt x="76" y="0"/>
                    </a:lnTo>
                    <a:lnTo>
                      <a:pt x="76" y="18"/>
                    </a:lnTo>
                  </a:path>
                </a:pathLst>
              </a:custGeom>
              <a:solidFill>
                <a:srgbClr val="FDF9A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2" name="Freeform 1180"/>
              <p:cNvSpPr>
                <a:spLocks/>
              </p:cNvSpPr>
              <p:nvPr/>
            </p:nvSpPr>
            <p:spPr bwMode="auto">
              <a:xfrm>
                <a:off x="1341" y="1197"/>
                <a:ext cx="67" cy="19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0" y="18"/>
                  </a:cxn>
                  <a:cxn ang="0">
                    <a:pos x="23" y="0"/>
                  </a:cxn>
                  <a:cxn ang="0">
                    <a:pos x="66" y="0"/>
                  </a:cxn>
                  <a:cxn ang="0">
                    <a:pos x="66" y="18"/>
                  </a:cxn>
                </a:cxnLst>
                <a:rect l="0" t="0" r="r" b="b"/>
                <a:pathLst>
                  <a:path w="67" h="19">
                    <a:moveTo>
                      <a:pt x="66" y="18"/>
                    </a:moveTo>
                    <a:lnTo>
                      <a:pt x="0" y="18"/>
                    </a:lnTo>
                    <a:lnTo>
                      <a:pt x="23" y="0"/>
                    </a:lnTo>
                    <a:lnTo>
                      <a:pt x="66" y="0"/>
                    </a:lnTo>
                    <a:lnTo>
                      <a:pt x="66" y="18"/>
                    </a:lnTo>
                  </a:path>
                </a:pathLst>
              </a:custGeom>
              <a:solidFill>
                <a:srgbClr val="FDF9A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3" name="Freeform 1181"/>
              <p:cNvSpPr>
                <a:spLocks/>
              </p:cNvSpPr>
              <p:nvPr/>
            </p:nvSpPr>
            <p:spPr bwMode="auto">
              <a:xfrm>
                <a:off x="1353" y="1191"/>
                <a:ext cx="55" cy="17"/>
              </a:xfrm>
              <a:custGeom>
                <a:avLst/>
                <a:gdLst/>
                <a:ahLst/>
                <a:cxnLst>
                  <a:cxn ang="0">
                    <a:pos x="54" y="16"/>
                  </a:cxn>
                  <a:cxn ang="0">
                    <a:pos x="0" y="16"/>
                  </a:cxn>
                  <a:cxn ang="0">
                    <a:pos x="20" y="0"/>
                  </a:cxn>
                  <a:cxn ang="0">
                    <a:pos x="54" y="0"/>
                  </a:cxn>
                  <a:cxn ang="0">
                    <a:pos x="54" y="16"/>
                  </a:cxn>
                </a:cxnLst>
                <a:rect l="0" t="0" r="r" b="b"/>
                <a:pathLst>
                  <a:path w="55" h="17">
                    <a:moveTo>
                      <a:pt x="54" y="16"/>
                    </a:moveTo>
                    <a:lnTo>
                      <a:pt x="0" y="16"/>
                    </a:lnTo>
                    <a:lnTo>
                      <a:pt x="20" y="0"/>
                    </a:lnTo>
                    <a:lnTo>
                      <a:pt x="54" y="0"/>
                    </a:lnTo>
                    <a:lnTo>
                      <a:pt x="54" y="16"/>
                    </a:lnTo>
                  </a:path>
                </a:pathLst>
              </a:custGeom>
              <a:solidFill>
                <a:srgbClr val="FDF9A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4" name="Freeform 1182"/>
              <p:cNvSpPr>
                <a:spLocks/>
              </p:cNvSpPr>
              <p:nvPr/>
            </p:nvSpPr>
            <p:spPr bwMode="auto">
              <a:xfrm>
                <a:off x="1365" y="1180"/>
                <a:ext cx="43" cy="19"/>
              </a:xfrm>
              <a:custGeom>
                <a:avLst/>
                <a:gdLst/>
                <a:ahLst/>
                <a:cxnLst>
                  <a:cxn ang="0">
                    <a:pos x="42" y="1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2" y="0"/>
                  </a:cxn>
                  <a:cxn ang="0">
                    <a:pos x="42" y="18"/>
                  </a:cxn>
                </a:cxnLst>
                <a:rect l="0" t="0" r="r" b="b"/>
                <a:pathLst>
                  <a:path w="43" h="19">
                    <a:moveTo>
                      <a:pt x="42" y="18"/>
                    </a:moveTo>
                    <a:lnTo>
                      <a:pt x="0" y="18"/>
                    </a:lnTo>
                    <a:lnTo>
                      <a:pt x="20" y="0"/>
                    </a:lnTo>
                    <a:lnTo>
                      <a:pt x="42" y="0"/>
                    </a:lnTo>
                    <a:lnTo>
                      <a:pt x="42" y="18"/>
                    </a:lnTo>
                  </a:path>
                </a:pathLst>
              </a:custGeom>
              <a:solidFill>
                <a:srgbClr val="FDF9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5" name="Freeform 1183"/>
              <p:cNvSpPr>
                <a:spLocks/>
              </p:cNvSpPr>
              <p:nvPr/>
            </p:nvSpPr>
            <p:spPr bwMode="auto">
              <a:xfrm>
                <a:off x="1374" y="1173"/>
                <a:ext cx="34" cy="19"/>
              </a:xfrm>
              <a:custGeom>
                <a:avLst/>
                <a:gdLst/>
                <a:ahLst/>
                <a:cxnLst>
                  <a:cxn ang="0">
                    <a:pos x="33" y="18"/>
                  </a:cxn>
                  <a:cxn ang="0">
                    <a:pos x="0" y="18"/>
                  </a:cxn>
                  <a:cxn ang="0">
                    <a:pos x="23" y="0"/>
                  </a:cxn>
                  <a:cxn ang="0">
                    <a:pos x="33" y="0"/>
                  </a:cxn>
                  <a:cxn ang="0">
                    <a:pos x="33" y="18"/>
                  </a:cxn>
                </a:cxnLst>
                <a:rect l="0" t="0" r="r" b="b"/>
                <a:pathLst>
                  <a:path w="34" h="19">
                    <a:moveTo>
                      <a:pt x="33" y="18"/>
                    </a:moveTo>
                    <a:lnTo>
                      <a:pt x="0" y="18"/>
                    </a:lnTo>
                    <a:lnTo>
                      <a:pt x="23" y="0"/>
                    </a:lnTo>
                    <a:lnTo>
                      <a:pt x="33" y="0"/>
                    </a:lnTo>
                    <a:lnTo>
                      <a:pt x="33" y="18"/>
                    </a:lnTo>
                  </a:path>
                </a:pathLst>
              </a:custGeom>
              <a:solidFill>
                <a:srgbClr val="FDF9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6" name="Freeform 1184"/>
              <p:cNvSpPr>
                <a:spLocks/>
              </p:cNvSpPr>
              <p:nvPr/>
            </p:nvSpPr>
            <p:spPr bwMode="auto">
              <a:xfrm>
                <a:off x="1386" y="1164"/>
                <a:ext cx="22" cy="18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21" y="17"/>
                  </a:cxn>
                </a:cxnLst>
                <a:rect l="0" t="0" r="r" b="b"/>
                <a:pathLst>
                  <a:path w="22" h="18">
                    <a:moveTo>
                      <a:pt x="21" y="17"/>
                    </a:moveTo>
                    <a:lnTo>
                      <a:pt x="0" y="17"/>
                    </a:lnTo>
                    <a:lnTo>
                      <a:pt x="21" y="0"/>
                    </a:lnTo>
                    <a:lnTo>
                      <a:pt x="21" y="17"/>
                    </a:lnTo>
                  </a:path>
                </a:pathLst>
              </a:custGeom>
              <a:solidFill>
                <a:srgbClr val="FDF9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7" name="Freeform 1185"/>
              <p:cNvSpPr>
                <a:spLocks/>
              </p:cNvSpPr>
              <p:nvPr/>
            </p:nvSpPr>
            <p:spPr bwMode="auto">
              <a:xfrm>
                <a:off x="1398" y="1164"/>
                <a:ext cx="19" cy="18"/>
              </a:xfrm>
              <a:custGeom>
                <a:avLst/>
                <a:gdLst/>
                <a:ahLst/>
                <a:cxnLst>
                  <a:cxn ang="0">
                    <a:pos x="18" y="17"/>
                  </a:cxn>
                  <a:cxn ang="0">
                    <a:pos x="0" y="17"/>
                  </a:cxn>
                  <a:cxn ang="0">
                    <a:pos x="18" y="0"/>
                  </a:cxn>
                  <a:cxn ang="0">
                    <a:pos x="18" y="17"/>
                  </a:cxn>
                </a:cxnLst>
                <a:rect l="0" t="0" r="r" b="b"/>
                <a:pathLst>
                  <a:path w="19" h="18">
                    <a:moveTo>
                      <a:pt x="18" y="17"/>
                    </a:moveTo>
                    <a:lnTo>
                      <a:pt x="0" y="17"/>
                    </a:lnTo>
                    <a:lnTo>
                      <a:pt x="18" y="0"/>
                    </a:lnTo>
                    <a:lnTo>
                      <a:pt x="18" y="17"/>
                    </a:lnTo>
                  </a:path>
                </a:pathLst>
              </a:custGeom>
              <a:solidFill>
                <a:srgbClr val="FDFDB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8" name="Freeform 1186"/>
              <p:cNvSpPr>
                <a:spLocks/>
              </p:cNvSpPr>
              <p:nvPr/>
            </p:nvSpPr>
            <p:spPr bwMode="auto">
              <a:xfrm>
                <a:off x="941" y="1508"/>
                <a:ext cx="17" cy="181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3"/>
                  </a:cxn>
                  <a:cxn ang="0">
                    <a:pos x="0" y="1809"/>
                  </a:cxn>
                  <a:cxn ang="0">
                    <a:pos x="12" y="1809"/>
                  </a:cxn>
                  <a:cxn ang="0">
                    <a:pos x="1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3"/>
                  </a:cxn>
                  <a:cxn ang="0">
                    <a:pos x="3" y="0"/>
                  </a:cxn>
                </a:cxnLst>
                <a:rect l="0" t="0" r="r" b="b"/>
                <a:pathLst>
                  <a:path w="17" h="1810">
                    <a:moveTo>
                      <a:pt x="3" y="0"/>
                    </a:moveTo>
                    <a:lnTo>
                      <a:pt x="3" y="3"/>
                    </a:lnTo>
                    <a:lnTo>
                      <a:pt x="0" y="1809"/>
                    </a:lnTo>
                    <a:lnTo>
                      <a:pt x="12" y="1809"/>
                    </a:lnTo>
                    <a:lnTo>
                      <a:pt x="16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79" name="Freeform 1187"/>
              <p:cNvSpPr>
                <a:spLocks/>
              </p:cNvSpPr>
              <p:nvPr/>
            </p:nvSpPr>
            <p:spPr bwMode="auto">
              <a:xfrm>
                <a:off x="943" y="1154"/>
                <a:ext cx="471" cy="362"/>
              </a:xfrm>
              <a:custGeom>
                <a:avLst/>
                <a:gdLst/>
                <a:ahLst/>
                <a:cxnLst>
                  <a:cxn ang="0">
                    <a:pos x="470" y="9"/>
                  </a:cxn>
                  <a:cxn ang="0">
                    <a:pos x="462" y="4"/>
                  </a:cxn>
                  <a:cxn ang="0">
                    <a:pos x="0" y="353"/>
                  </a:cxn>
                  <a:cxn ang="0">
                    <a:pos x="6" y="361"/>
                  </a:cxn>
                  <a:cxn ang="0">
                    <a:pos x="470" y="14"/>
                  </a:cxn>
                  <a:cxn ang="0">
                    <a:pos x="470" y="9"/>
                  </a:cxn>
                  <a:cxn ang="0">
                    <a:pos x="470" y="9"/>
                  </a:cxn>
                  <a:cxn ang="0">
                    <a:pos x="470" y="0"/>
                  </a:cxn>
                  <a:cxn ang="0">
                    <a:pos x="462" y="4"/>
                  </a:cxn>
                  <a:cxn ang="0">
                    <a:pos x="470" y="9"/>
                  </a:cxn>
                </a:cxnLst>
                <a:rect l="0" t="0" r="r" b="b"/>
                <a:pathLst>
                  <a:path w="471" h="362">
                    <a:moveTo>
                      <a:pt x="470" y="9"/>
                    </a:moveTo>
                    <a:lnTo>
                      <a:pt x="462" y="4"/>
                    </a:lnTo>
                    <a:lnTo>
                      <a:pt x="0" y="353"/>
                    </a:lnTo>
                    <a:lnTo>
                      <a:pt x="6" y="361"/>
                    </a:lnTo>
                    <a:lnTo>
                      <a:pt x="470" y="14"/>
                    </a:lnTo>
                    <a:lnTo>
                      <a:pt x="470" y="9"/>
                    </a:lnTo>
                    <a:lnTo>
                      <a:pt x="470" y="9"/>
                    </a:lnTo>
                    <a:lnTo>
                      <a:pt x="470" y="0"/>
                    </a:lnTo>
                    <a:lnTo>
                      <a:pt x="462" y="4"/>
                    </a:lnTo>
                    <a:lnTo>
                      <a:pt x="470" y="9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0" name="Freeform 1188"/>
              <p:cNvSpPr>
                <a:spLocks/>
              </p:cNvSpPr>
              <p:nvPr/>
            </p:nvSpPr>
            <p:spPr bwMode="auto">
              <a:xfrm>
                <a:off x="1402" y="1164"/>
                <a:ext cx="19" cy="1809"/>
              </a:xfrm>
              <a:custGeom>
                <a:avLst/>
                <a:gdLst/>
                <a:ahLst/>
                <a:cxnLst>
                  <a:cxn ang="0">
                    <a:pos x="14" y="1808"/>
                  </a:cxn>
                  <a:cxn ang="0">
                    <a:pos x="18" y="1803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1803"/>
                  </a:cxn>
                  <a:cxn ang="0">
                    <a:pos x="14" y="1808"/>
                  </a:cxn>
                  <a:cxn ang="0">
                    <a:pos x="14" y="1808"/>
                  </a:cxn>
                  <a:cxn ang="0">
                    <a:pos x="18" y="1805"/>
                  </a:cxn>
                  <a:cxn ang="0">
                    <a:pos x="18" y="1803"/>
                  </a:cxn>
                  <a:cxn ang="0">
                    <a:pos x="14" y="1808"/>
                  </a:cxn>
                </a:cxnLst>
                <a:rect l="0" t="0" r="r" b="b"/>
                <a:pathLst>
                  <a:path w="19" h="1809">
                    <a:moveTo>
                      <a:pt x="14" y="1808"/>
                    </a:moveTo>
                    <a:lnTo>
                      <a:pt x="18" y="1803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803"/>
                    </a:lnTo>
                    <a:lnTo>
                      <a:pt x="14" y="1808"/>
                    </a:lnTo>
                    <a:lnTo>
                      <a:pt x="14" y="1808"/>
                    </a:lnTo>
                    <a:lnTo>
                      <a:pt x="18" y="1805"/>
                    </a:lnTo>
                    <a:lnTo>
                      <a:pt x="18" y="1803"/>
                    </a:lnTo>
                    <a:lnTo>
                      <a:pt x="14" y="180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1" name="Freeform 1189"/>
              <p:cNvSpPr>
                <a:spLocks/>
              </p:cNvSpPr>
              <p:nvPr/>
            </p:nvSpPr>
            <p:spPr bwMode="auto">
              <a:xfrm>
                <a:off x="941" y="2965"/>
                <a:ext cx="471" cy="363"/>
              </a:xfrm>
              <a:custGeom>
                <a:avLst/>
                <a:gdLst/>
                <a:ahLst/>
                <a:cxnLst>
                  <a:cxn ang="0">
                    <a:pos x="0" y="353"/>
                  </a:cxn>
                  <a:cxn ang="0">
                    <a:pos x="8" y="357"/>
                  </a:cxn>
                  <a:cxn ang="0">
                    <a:pos x="470" y="6"/>
                  </a:cxn>
                  <a:cxn ang="0">
                    <a:pos x="464" y="0"/>
                  </a:cxn>
                  <a:cxn ang="0">
                    <a:pos x="2" y="347"/>
                  </a:cxn>
                  <a:cxn ang="0">
                    <a:pos x="0" y="353"/>
                  </a:cxn>
                  <a:cxn ang="0">
                    <a:pos x="0" y="353"/>
                  </a:cxn>
                  <a:cxn ang="0">
                    <a:pos x="0" y="362"/>
                  </a:cxn>
                  <a:cxn ang="0">
                    <a:pos x="8" y="357"/>
                  </a:cxn>
                  <a:cxn ang="0">
                    <a:pos x="0" y="353"/>
                  </a:cxn>
                </a:cxnLst>
                <a:rect l="0" t="0" r="r" b="b"/>
                <a:pathLst>
                  <a:path w="471" h="363">
                    <a:moveTo>
                      <a:pt x="0" y="353"/>
                    </a:moveTo>
                    <a:lnTo>
                      <a:pt x="8" y="357"/>
                    </a:lnTo>
                    <a:lnTo>
                      <a:pt x="470" y="6"/>
                    </a:lnTo>
                    <a:lnTo>
                      <a:pt x="464" y="0"/>
                    </a:lnTo>
                    <a:lnTo>
                      <a:pt x="2" y="347"/>
                    </a:lnTo>
                    <a:lnTo>
                      <a:pt x="0" y="353"/>
                    </a:lnTo>
                    <a:lnTo>
                      <a:pt x="0" y="353"/>
                    </a:lnTo>
                    <a:lnTo>
                      <a:pt x="0" y="362"/>
                    </a:lnTo>
                    <a:lnTo>
                      <a:pt x="8" y="357"/>
                    </a:lnTo>
                    <a:lnTo>
                      <a:pt x="0" y="353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2" name="Freeform 1190"/>
              <p:cNvSpPr>
                <a:spLocks/>
              </p:cNvSpPr>
              <p:nvPr/>
            </p:nvSpPr>
            <p:spPr bwMode="auto">
              <a:xfrm>
                <a:off x="1407" y="296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3" name="Freeform 1191"/>
              <p:cNvSpPr>
                <a:spLocks/>
              </p:cNvSpPr>
              <p:nvPr/>
            </p:nvSpPr>
            <p:spPr bwMode="auto">
              <a:xfrm>
                <a:off x="1407" y="295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4" name="Freeform 1192"/>
              <p:cNvSpPr>
                <a:spLocks/>
              </p:cNvSpPr>
              <p:nvPr/>
            </p:nvSpPr>
            <p:spPr bwMode="auto">
              <a:xfrm>
                <a:off x="1407" y="294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5" name="Freeform 1193"/>
              <p:cNvSpPr>
                <a:spLocks/>
              </p:cNvSpPr>
              <p:nvPr/>
            </p:nvSpPr>
            <p:spPr bwMode="auto">
              <a:xfrm>
                <a:off x="1407" y="293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6" name="Freeform 1194"/>
              <p:cNvSpPr>
                <a:spLocks/>
              </p:cNvSpPr>
              <p:nvPr/>
            </p:nvSpPr>
            <p:spPr bwMode="auto">
              <a:xfrm>
                <a:off x="1407" y="293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60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7" name="Freeform 1195"/>
              <p:cNvSpPr>
                <a:spLocks/>
              </p:cNvSpPr>
              <p:nvPr/>
            </p:nvSpPr>
            <p:spPr bwMode="auto">
              <a:xfrm>
                <a:off x="1407" y="292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60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8" name="Freeform 1196"/>
              <p:cNvSpPr>
                <a:spLocks/>
              </p:cNvSpPr>
              <p:nvPr/>
            </p:nvSpPr>
            <p:spPr bwMode="auto">
              <a:xfrm>
                <a:off x="1407" y="291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60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89" name="Freeform 1197"/>
              <p:cNvSpPr>
                <a:spLocks/>
              </p:cNvSpPr>
              <p:nvPr/>
            </p:nvSpPr>
            <p:spPr bwMode="auto">
              <a:xfrm>
                <a:off x="1407" y="291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60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0" name="Freeform 1198"/>
              <p:cNvSpPr>
                <a:spLocks/>
              </p:cNvSpPr>
              <p:nvPr/>
            </p:nvSpPr>
            <p:spPr bwMode="auto">
              <a:xfrm>
                <a:off x="1407" y="290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60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1" name="Freeform 1199"/>
              <p:cNvSpPr>
                <a:spLocks/>
              </p:cNvSpPr>
              <p:nvPr/>
            </p:nvSpPr>
            <p:spPr bwMode="auto">
              <a:xfrm>
                <a:off x="1407" y="2899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60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2" name="Freeform 1200"/>
              <p:cNvSpPr>
                <a:spLocks/>
              </p:cNvSpPr>
              <p:nvPr/>
            </p:nvSpPr>
            <p:spPr bwMode="auto">
              <a:xfrm>
                <a:off x="1407" y="289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60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3" name="Freeform 1201"/>
              <p:cNvSpPr>
                <a:spLocks/>
              </p:cNvSpPr>
              <p:nvPr/>
            </p:nvSpPr>
            <p:spPr bwMode="auto">
              <a:xfrm>
                <a:off x="1407" y="288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60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4" name="Freeform 1202"/>
              <p:cNvSpPr>
                <a:spLocks/>
              </p:cNvSpPr>
              <p:nvPr/>
            </p:nvSpPr>
            <p:spPr bwMode="auto">
              <a:xfrm>
                <a:off x="1407" y="2877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60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5" name="Freeform 1203"/>
              <p:cNvSpPr>
                <a:spLocks/>
              </p:cNvSpPr>
              <p:nvPr/>
            </p:nvSpPr>
            <p:spPr bwMode="auto">
              <a:xfrm>
                <a:off x="1407" y="286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60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6" name="Freeform 1204"/>
              <p:cNvSpPr>
                <a:spLocks/>
              </p:cNvSpPr>
              <p:nvPr/>
            </p:nvSpPr>
            <p:spPr bwMode="auto">
              <a:xfrm>
                <a:off x="1407" y="286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80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7" name="Freeform 1205"/>
              <p:cNvSpPr>
                <a:spLocks/>
              </p:cNvSpPr>
              <p:nvPr/>
            </p:nvSpPr>
            <p:spPr bwMode="auto">
              <a:xfrm>
                <a:off x="1407" y="285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80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8" name="Freeform 1206"/>
              <p:cNvSpPr>
                <a:spLocks/>
              </p:cNvSpPr>
              <p:nvPr/>
            </p:nvSpPr>
            <p:spPr bwMode="auto">
              <a:xfrm>
                <a:off x="1407" y="284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80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799" name="Freeform 1207"/>
              <p:cNvSpPr>
                <a:spLocks/>
              </p:cNvSpPr>
              <p:nvPr/>
            </p:nvSpPr>
            <p:spPr bwMode="auto">
              <a:xfrm>
                <a:off x="1407" y="284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80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0" name="Freeform 1208"/>
              <p:cNvSpPr>
                <a:spLocks/>
              </p:cNvSpPr>
              <p:nvPr/>
            </p:nvSpPr>
            <p:spPr bwMode="auto">
              <a:xfrm>
                <a:off x="1407" y="283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80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1" name="Freeform 1209"/>
              <p:cNvSpPr>
                <a:spLocks/>
              </p:cNvSpPr>
              <p:nvPr/>
            </p:nvSpPr>
            <p:spPr bwMode="auto">
              <a:xfrm>
                <a:off x="1407" y="2827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80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2" name="Freeform 1210"/>
              <p:cNvSpPr>
                <a:spLocks/>
              </p:cNvSpPr>
              <p:nvPr/>
            </p:nvSpPr>
            <p:spPr bwMode="auto">
              <a:xfrm>
                <a:off x="1407" y="282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81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3" name="Freeform 1211"/>
              <p:cNvSpPr>
                <a:spLocks/>
              </p:cNvSpPr>
              <p:nvPr/>
            </p:nvSpPr>
            <p:spPr bwMode="auto">
              <a:xfrm>
                <a:off x="1407" y="281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81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4" name="Freeform 1212"/>
              <p:cNvSpPr>
                <a:spLocks/>
              </p:cNvSpPr>
              <p:nvPr/>
            </p:nvSpPr>
            <p:spPr bwMode="auto">
              <a:xfrm>
                <a:off x="1407" y="280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81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5" name="Freeform 1213"/>
              <p:cNvSpPr>
                <a:spLocks/>
              </p:cNvSpPr>
              <p:nvPr/>
            </p:nvSpPr>
            <p:spPr bwMode="auto">
              <a:xfrm>
                <a:off x="1407" y="279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81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6" name="Freeform 1214"/>
              <p:cNvSpPr>
                <a:spLocks/>
              </p:cNvSpPr>
              <p:nvPr/>
            </p:nvSpPr>
            <p:spPr bwMode="auto">
              <a:xfrm>
                <a:off x="1407" y="279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81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7" name="Freeform 1215"/>
              <p:cNvSpPr>
                <a:spLocks/>
              </p:cNvSpPr>
              <p:nvPr/>
            </p:nvSpPr>
            <p:spPr bwMode="auto">
              <a:xfrm>
                <a:off x="1407" y="278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7C81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8" name="Freeform 1216"/>
              <p:cNvSpPr>
                <a:spLocks/>
              </p:cNvSpPr>
              <p:nvPr/>
            </p:nvSpPr>
            <p:spPr bwMode="auto">
              <a:xfrm>
                <a:off x="1407" y="277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7C81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09" name="Freeform 1217"/>
              <p:cNvSpPr>
                <a:spLocks/>
              </p:cNvSpPr>
              <p:nvPr/>
            </p:nvSpPr>
            <p:spPr bwMode="auto">
              <a:xfrm>
                <a:off x="1407" y="2770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A1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0" name="Freeform 1218"/>
              <p:cNvSpPr>
                <a:spLocks/>
              </p:cNvSpPr>
              <p:nvPr/>
            </p:nvSpPr>
            <p:spPr bwMode="auto">
              <a:xfrm>
                <a:off x="1407" y="276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A1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1" name="Freeform 1219"/>
              <p:cNvSpPr>
                <a:spLocks/>
              </p:cNvSpPr>
              <p:nvPr/>
            </p:nvSpPr>
            <p:spPr bwMode="auto">
              <a:xfrm>
                <a:off x="1407" y="275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A1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2" name="Freeform 1220"/>
              <p:cNvSpPr>
                <a:spLocks/>
              </p:cNvSpPr>
              <p:nvPr/>
            </p:nvSpPr>
            <p:spPr bwMode="auto">
              <a:xfrm>
                <a:off x="1407" y="2749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A1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3" name="Freeform 1221"/>
              <p:cNvSpPr>
                <a:spLocks/>
              </p:cNvSpPr>
              <p:nvPr/>
            </p:nvSpPr>
            <p:spPr bwMode="auto">
              <a:xfrm>
                <a:off x="1407" y="274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A1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4" name="Freeform 1222"/>
              <p:cNvSpPr>
                <a:spLocks/>
              </p:cNvSpPr>
              <p:nvPr/>
            </p:nvSpPr>
            <p:spPr bwMode="auto">
              <a:xfrm>
                <a:off x="1407" y="273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A1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5" name="Freeform 1223"/>
              <p:cNvSpPr>
                <a:spLocks/>
              </p:cNvSpPr>
              <p:nvPr/>
            </p:nvSpPr>
            <p:spPr bwMode="auto">
              <a:xfrm>
                <a:off x="1407" y="272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A1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6" name="Freeform 1224"/>
              <p:cNvSpPr>
                <a:spLocks/>
              </p:cNvSpPr>
              <p:nvPr/>
            </p:nvSpPr>
            <p:spPr bwMode="auto">
              <a:xfrm>
                <a:off x="1407" y="272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A1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7" name="Freeform 1225"/>
              <p:cNvSpPr>
                <a:spLocks/>
              </p:cNvSpPr>
              <p:nvPr/>
            </p:nvSpPr>
            <p:spPr bwMode="auto">
              <a:xfrm>
                <a:off x="1407" y="271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A1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8" name="Freeform 1226"/>
              <p:cNvSpPr>
                <a:spLocks/>
              </p:cNvSpPr>
              <p:nvPr/>
            </p:nvSpPr>
            <p:spPr bwMode="auto">
              <a:xfrm>
                <a:off x="1407" y="270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A1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19" name="Freeform 1227"/>
              <p:cNvSpPr>
                <a:spLocks/>
              </p:cNvSpPr>
              <p:nvPr/>
            </p:nvSpPr>
            <p:spPr bwMode="auto">
              <a:xfrm>
                <a:off x="1407" y="270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A1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0" name="Freeform 1228"/>
              <p:cNvSpPr>
                <a:spLocks/>
              </p:cNvSpPr>
              <p:nvPr/>
            </p:nvSpPr>
            <p:spPr bwMode="auto">
              <a:xfrm>
                <a:off x="1407" y="269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A2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1" name="Freeform 1229"/>
              <p:cNvSpPr>
                <a:spLocks/>
              </p:cNvSpPr>
              <p:nvPr/>
            </p:nvSpPr>
            <p:spPr bwMode="auto">
              <a:xfrm>
                <a:off x="1407" y="268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A2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2" name="Freeform 1230"/>
              <p:cNvSpPr>
                <a:spLocks/>
              </p:cNvSpPr>
              <p:nvPr/>
            </p:nvSpPr>
            <p:spPr bwMode="auto">
              <a:xfrm>
                <a:off x="1407" y="267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3" name="Freeform 1231"/>
              <p:cNvSpPr>
                <a:spLocks/>
              </p:cNvSpPr>
              <p:nvPr/>
            </p:nvSpPr>
            <p:spPr bwMode="auto">
              <a:xfrm>
                <a:off x="1407" y="267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4" name="Freeform 1232"/>
              <p:cNvSpPr>
                <a:spLocks/>
              </p:cNvSpPr>
              <p:nvPr/>
            </p:nvSpPr>
            <p:spPr bwMode="auto">
              <a:xfrm>
                <a:off x="1407" y="266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D2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5" name="Freeform 1233"/>
              <p:cNvSpPr>
                <a:spLocks/>
              </p:cNvSpPr>
              <p:nvPr/>
            </p:nvSpPr>
            <p:spPr bwMode="auto">
              <a:xfrm>
                <a:off x="1407" y="265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6" name="Freeform 1234"/>
              <p:cNvSpPr>
                <a:spLocks/>
              </p:cNvSpPr>
              <p:nvPr/>
            </p:nvSpPr>
            <p:spPr bwMode="auto">
              <a:xfrm>
                <a:off x="1407" y="265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7" name="Freeform 1235"/>
              <p:cNvSpPr>
                <a:spLocks/>
              </p:cNvSpPr>
              <p:nvPr/>
            </p:nvSpPr>
            <p:spPr bwMode="auto">
              <a:xfrm>
                <a:off x="1407" y="264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8" name="Freeform 1236"/>
              <p:cNvSpPr>
                <a:spLocks/>
              </p:cNvSpPr>
              <p:nvPr/>
            </p:nvSpPr>
            <p:spPr bwMode="auto">
              <a:xfrm>
                <a:off x="1407" y="2637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D2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29" name="Freeform 1237"/>
              <p:cNvSpPr>
                <a:spLocks/>
              </p:cNvSpPr>
              <p:nvPr/>
            </p:nvSpPr>
            <p:spPr bwMode="auto">
              <a:xfrm>
                <a:off x="1407" y="262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0" name="Freeform 1238"/>
              <p:cNvSpPr>
                <a:spLocks/>
              </p:cNvSpPr>
              <p:nvPr/>
            </p:nvSpPr>
            <p:spPr bwMode="auto">
              <a:xfrm>
                <a:off x="1407" y="262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1" name="Freeform 1239"/>
              <p:cNvSpPr>
                <a:spLocks/>
              </p:cNvSpPr>
              <p:nvPr/>
            </p:nvSpPr>
            <p:spPr bwMode="auto">
              <a:xfrm>
                <a:off x="1407" y="261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D2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2" name="Freeform 1240"/>
              <p:cNvSpPr>
                <a:spLocks/>
              </p:cNvSpPr>
              <p:nvPr/>
            </p:nvSpPr>
            <p:spPr bwMode="auto">
              <a:xfrm>
                <a:off x="1407" y="260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3" name="Freeform 1241"/>
              <p:cNvSpPr>
                <a:spLocks/>
              </p:cNvSpPr>
              <p:nvPr/>
            </p:nvSpPr>
            <p:spPr bwMode="auto">
              <a:xfrm>
                <a:off x="1407" y="260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D2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4" name="Freeform 1242"/>
              <p:cNvSpPr>
                <a:spLocks/>
              </p:cNvSpPr>
              <p:nvPr/>
            </p:nvSpPr>
            <p:spPr bwMode="auto">
              <a:xfrm>
                <a:off x="1407" y="259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F3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5" name="Freeform 1243"/>
              <p:cNvSpPr>
                <a:spLocks/>
              </p:cNvSpPr>
              <p:nvPr/>
            </p:nvSpPr>
            <p:spPr bwMode="auto">
              <a:xfrm>
                <a:off x="1407" y="258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6" name="Freeform 1244"/>
              <p:cNvSpPr>
                <a:spLocks/>
              </p:cNvSpPr>
              <p:nvPr/>
            </p:nvSpPr>
            <p:spPr bwMode="auto">
              <a:xfrm>
                <a:off x="1407" y="257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7" name="Freeform 1245"/>
              <p:cNvSpPr>
                <a:spLocks/>
              </p:cNvSpPr>
              <p:nvPr/>
            </p:nvSpPr>
            <p:spPr bwMode="auto">
              <a:xfrm>
                <a:off x="1407" y="257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8" name="Freeform 1246"/>
              <p:cNvSpPr>
                <a:spLocks/>
              </p:cNvSpPr>
              <p:nvPr/>
            </p:nvSpPr>
            <p:spPr bwMode="auto">
              <a:xfrm>
                <a:off x="1407" y="2566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8CF3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39" name="Freeform 1247"/>
              <p:cNvSpPr>
                <a:spLocks/>
              </p:cNvSpPr>
              <p:nvPr/>
            </p:nvSpPr>
            <p:spPr bwMode="auto">
              <a:xfrm>
                <a:off x="1407" y="255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0" name="Freeform 1248"/>
              <p:cNvSpPr>
                <a:spLocks/>
              </p:cNvSpPr>
              <p:nvPr/>
            </p:nvSpPr>
            <p:spPr bwMode="auto">
              <a:xfrm>
                <a:off x="1407" y="255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1" name="Freeform 1249"/>
              <p:cNvSpPr>
                <a:spLocks/>
              </p:cNvSpPr>
              <p:nvPr/>
            </p:nvSpPr>
            <p:spPr bwMode="auto">
              <a:xfrm>
                <a:off x="1407" y="2545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8CF3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2" name="Freeform 1250"/>
              <p:cNvSpPr>
                <a:spLocks/>
              </p:cNvSpPr>
              <p:nvPr/>
            </p:nvSpPr>
            <p:spPr bwMode="auto">
              <a:xfrm>
                <a:off x="1407" y="253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3" name="Freeform 1251"/>
              <p:cNvSpPr>
                <a:spLocks/>
              </p:cNvSpPr>
              <p:nvPr/>
            </p:nvSpPr>
            <p:spPr bwMode="auto">
              <a:xfrm>
                <a:off x="1407" y="253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4" name="Freeform 1252"/>
              <p:cNvSpPr>
                <a:spLocks/>
              </p:cNvSpPr>
              <p:nvPr/>
            </p:nvSpPr>
            <p:spPr bwMode="auto">
              <a:xfrm>
                <a:off x="1407" y="252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8CF3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5" name="Freeform 1253"/>
              <p:cNvSpPr>
                <a:spLocks/>
              </p:cNvSpPr>
              <p:nvPr/>
            </p:nvSpPr>
            <p:spPr bwMode="auto">
              <a:xfrm>
                <a:off x="1407" y="251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6" name="Freeform 1254"/>
              <p:cNvSpPr>
                <a:spLocks/>
              </p:cNvSpPr>
              <p:nvPr/>
            </p:nvSpPr>
            <p:spPr bwMode="auto">
              <a:xfrm>
                <a:off x="1407" y="250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8CF3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7" name="Freeform 1255"/>
              <p:cNvSpPr>
                <a:spLocks/>
              </p:cNvSpPr>
              <p:nvPr/>
            </p:nvSpPr>
            <p:spPr bwMode="auto">
              <a:xfrm>
                <a:off x="1407" y="250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3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8" name="Freeform 1256"/>
              <p:cNvSpPr>
                <a:spLocks/>
              </p:cNvSpPr>
              <p:nvPr/>
            </p:nvSpPr>
            <p:spPr bwMode="auto">
              <a:xfrm>
                <a:off x="1407" y="249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13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49" name="Freeform 1257"/>
              <p:cNvSpPr>
                <a:spLocks/>
              </p:cNvSpPr>
              <p:nvPr/>
            </p:nvSpPr>
            <p:spPr bwMode="auto">
              <a:xfrm>
                <a:off x="1407" y="248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3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0" name="Freeform 1258"/>
              <p:cNvSpPr>
                <a:spLocks/>
              </p:cNvSpPr>
              <p:nvPr/>
            </p:nvSpPr>
            <p:spPr bwMode="auto">
              <a:xfrm>
                <a:off x="1407" y="248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3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1" name="Freeform 1259"/>
              <p:cNvSpPr>
                <a:spLocks/>
              </p:cNvSpPr>
              <p:nvPr/>
            </p:nvSpPr>
            <p:spPr bwMode="auto">
              <a:xfrm>
                <a:off x="1407" y="247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13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2" name="Freeform 1260"/>
              <p:cNvSpPr>
                <a:spLocks/>
              </p:cNvSpPr>
              <p:nvPr/>
            </p:nvSpPr>
            <p:spPr bwMode="auto">
              <a:xfrm>
                <a:off x="1407" y="246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3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3" name="Freeform 1261"/>
              <p:cNvSpPr>
                <a:spLocks/>
              </p:cNvSpPr>
              <p:nvPr/>
            </p:nvSpPr>
            <p:spPr bwMode="auto">
              <a:xfrm>
                <a:off x="1407" y="246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3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4" name="Freeform 1262"/>
              <p:cNvSpPr>
                <a:spLocks/>
              </p:cNvSpPr>
              <p:nvPr/>
            </p:nvSpPr>
            <p:spPr bwMode="auto">
              <a:xfrm>
                <a:off x="1407" y="245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3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5" name="Freeform 1263"/>
              <p:cNvSpPr>
                <a:spLocks/>
              </p:cNvSpPr>
              <p:nvPr/>
            </p:nvSpPr>
            <p:spPr bwMode="auto">
              <a:xfrm>
                <a:off x="1407" y="2447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13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6" name="Freeform 1264"/>
              <p:cNvSpPr>
                <a:spLocks/>
              </p:cNvSpPr>
              <p:nvPr/>
            </p:nvSpPr>
            <p:spPr bwMode="auto">
              <a:xfrm>
                <a:off x="1407" y="243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4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7" name="Freeform 1265"/>
              <p:cNvSpPr>
                <a:spLocks/>
              </p:cNvSpPr>
              <p:nvPr/>
            </p:nvSpPr>
            <p:spPr bwMode="auto">
              <a:xfrm>
                <a:off x="1407" y="243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4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8" name="Freeform 1266"/>
              <p:cNvSpPr>
                <a:spLocks/>
              </p:cNvSpPr>
              <p:nvPr/>
            </p:nvSpPr>
            <p:spPr bwMode="auto">
              <a:xfrm>
                <a:off x="1407" y="242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14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59" name="Freeform 1267"/>
              <p:cNvSpPr>
                <a:spLocks/>
              </p:cNvSpPr>
              <p:nvPr/>
            </p:nvSpPr>
            <p:spPr bwMode="auto">
              <a:xfrm>
                <a:off x="1407" y="241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14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0" name="Freeform 1268"/>
              <p:cNvSpPr>
                <a:spLocks/>
              </p:cNvSpPr>
              <p:nvPr/>
            </p:nvSpPr>
            <p:spPr bwMode="auto">
              <a:xfrm>
                <a:off x="1407" y="241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34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1" name="Freeform 1269"/>
              <p:cNvSpPr>
                <a:spLocks/>
              </p:cNvSpPr>
              <p:nvPr/>
            </p:nvSpPr>
            <p:spPr bwMode="auto">
              <a:xfrm>
                <a:off x="1407" y="240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34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2" name="Freeform 1270"/>
              <p:cNvSpPr>
                <a:spLocks/>
              </p:cNvSpPr>
              <p:nvPr/>
            </p:nvSpPr>
            <p:spPr bwMode="auto">
              <a:xfrm>
                <a:off x="1407" y="239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34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3" name="Freeform 1271"/>
              <p:cNvSpPr>
                <a:spLocks/>
              </p:cNvSpPr>
              <p:nvPr/>
            </p:nvSpPr>
            <p:spPr bwMode="auto">
              <a:xfrm>
                <a:off x="1407" y="238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34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4" name="Freeform 1272"/>
              <p:cNvSpPr>
                <a:spLocks/>
              </p:cNvSpPr>
              <p:nvPr/>
            </p:nvSpPr>
            <p:spPr bwMode="auto">
              <a:xfrm>
                <a:off x="1407" y="238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34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5" name="Freeform 1273"/>
              <p:cNvSpPr>
                <a:spLocks/>
              </p:cNvSpPr>
              <p:nvPr/>
            </p:nvSpPr>
            <p:spPr bwMode="auto">
              <a:xfrm>
                <a:off x="1407" y="237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34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6" name="Freeform 1274"/>
              <p:cNvSpPr>
                <a:spLocks/>
              </p:cNvSpPr>
              <p:nvPr/>
            </p:nvSpPr>
            <p:spPr bwMode="auto">
              <a:xfrm>
                <a:off x="1407" y="236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34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7" name="Freeform 1275"/>
              <p:cNvSpPr>
                <a:spLocks/>
              </p:cNvSpPr>
              <p:nvPr/>
            </p:nvSpPr>
            <p:spPr bwMode="auto">
              <a:xfrm>
                <a:off x="1407" y="2361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34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8" name="Freeform 1276"/>
              <p:cNvSpPr>
                <a:spLocks/>
              </p:cNvSpPr>
              <p:nvPr/>
            </p:nvSpPr>
            <p:spPr bwMode="auto">
              <a:xfrm>
                <a:off x="1407" y="235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34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69" name="Freeform 1277"/>
              <p:cNvSpPr>
                <a:spLocks/>
              </p:cNvSpPr>
              <p:nvPr/>
            </p:nvSpPr>
            <p:spPr bwMode="auto">
              <a:xfrm>
                <a:off x="1407" y="234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34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0" name="Freeform 1278"/>
              <p:cNvSpPr>
                <a:spLocks/>
              </p:cNvSpPr>
              <p:nvPr/>
            </p:nvSpPr>
            <p:spPr bwMode="auto">
              <a:xfrm>
                <a:off x="1407" y="2340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34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1" name="Freeform 1279"/>
              <p:cNvSpPr>
                <a:spLocks/>
              </p:cNvSpPr>
              <p:nvPr/>
            </p:nvSpPr>
            <p:spPr bwMode="auto">
              <a:xfrm>
                <a:off x="1407" y="233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34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2" name="Freeform 1280"/>
              <p:cNvSpPr>
                <a:spLocks/>
              </p:cNvSpPr>
              <p:nvPr/>
            </p:nvSpPr>
            <p:spPr bwMode="auto">
              <a:xfrm>
                <a:off x="1407" y="232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34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3" name="Freeform 1281"/>
              <p:cNvSpPr>
                <a:spLocks/>
              </p:cNvSpPr>
              <p:nvPr/>
            </p:nvSpPr>
            <p:spPr bwMode="auto">
              <a:xfrm>
                <a:off x="1407" y="2318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74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4" name="Freeform 1282"/>
              <p:cNvSpPr>
                <a:spLocks/>
              </p:cNvSpPr>
              <p:nvPr/>
            </p:nvSpPr>
            <p:spPr bwMode="auto">
              <a:xfrm>
                <a:off x="1407" y="231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74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5" name="Freeform 1283"/>
              <p:cNvSpPr>
                <a:spLocks/>
              </p:cNvSpPr>
              <p:nvPr/>
            </p:nvSpPr>
            <p:spPr bwMode="auto">
              <a:xfrm>
                <a:off x="1407" y="230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75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6" name="Freeform 1284"/>
              <p:cNvSpPr>
                <a:spLocks/>
              </p:cNvSpPr>
              <p:nvPr/>
            </p:nvSpPr>
            <p:spPr bwMode="auto">
              <a:xfrm>
                <a:off x="1407" y="2299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75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7" name="Freeform 1285"/>
              <p:cNvSpPr>
                <a:spLocks/>
              </p:cNvSpPr>
              <p:nvPr/>
            </p:nvSpPr>
            <p:spPr bwMode="auto">
              <a:xfrm>
                <a:off x="1407" y="229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75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8" name="Freeform 1286"/>
              <p:cNvSpPr>
                <a:spLocks/>
              </p:cNvSpPr>
              <p:nvPr/>
            </p:nvSpPr>
            <p:spPr bwMode="auto">
              <a:xfrm>
                <a:off x="1407" y="228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7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79" name="Freeform 1287"/>
              <p:cNvSpPr>
                <a:spLocks/>
              </p:cNvSpPr>
              <p:nvPr/>
            </p:nvSpPr>
            <p:spPr bwMode="auto">
              <a:xfrm>
                <a:off x="1407" y="2277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7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0" name="Freeform 1288"/>
              <p:cNvSpPr>
                <a:spLocks/>
              </p:cNvSpPr>
              <p:nvPr/>
            </p:nvSpPr>
            <p:spPr bwMode="auto">
              <a:xfrm>
                <a:off x="1407" y="227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7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1" name="Freeform 1289"/>
              <p:cNvSpPr>
                <a:spLocks/>
              </p:cNvSpPr>
              <p:nvPr/>
            </p:nvSpPr>
            <p:spPr bwMode="auto">
              <a:xfrm>
                <a:off x="1407" y="226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75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2" name="Freeform 1290"/>
              <p:cNvSpPr>
                <a:spLocks/>
              </p:cNvSpPr>
              <p:nvPr/>
            </p:nvSpPr>
            <p:spPr bwMode="auto">
              <a:xfrm>
                <a:off x="1407" y="2257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9D7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3" name="Freeform 1291"/>
              <p:cNvSpPr>
                <a:spLocks/>
              </p:cNvSpPr>
              <p:nvPr/>
            </p:nvSpPr>
            <p:spPr bwMode="auto">
              <a:xfrm>
                <a:off x="1407" y="224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7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4" name="Freeform 1292"/>
              <p:cNvSpPr>
                <a:spLocks/>
              </p:cNvSpPr>
              <p:nvPr/>
            </p:nvSpPr>
            <p:spPr bwMode="auto">
              <a:xfrm>
                <a:off x="1407" y="224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75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5" name="Freeform 1293"/>
              <p:cNvSpPr>
                <a:spLocks/>
              </p:cNvSpPr>
              <p:nvPr/>
            </p:nvSpPr>
            <p:spPr bwMode="auto">
              <a:xfrm>
                <a:off x="1407" y="223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6" name="Freeform 1294"/>
              <p:cNvSpPr>
                <a:spLocks/>
              </p:cNvSpPr>
              <p:nvPr/>
            </p:nvSpPr>
            <p:spPr bwMode="auto">
              <a:xfrm>
                <a:off x="1407" y="222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7" name="Freeform 1295"/>
              <p:cNvSpPr>
                <a:spLocks/>
              </p:cNvSpPr>
              <p:nvPr/>
            </p:nvSpPr>
            <p:spPr bwMode="auto">
              <a:xfrm>
                <a:off x="1407" y="222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8" name="Freeform 1296"/>
              <p:cNvSpPr>
                <a:spLocks/>
              </p:cNvSpPr>
              <p:nvPr/>
            </p:nvSpPr>
            <p:spPr bwMode="auto">
              <a:xfrm>
                <a:off x="1407" y="221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95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89" name="Freeform 1297"/>
              <p:cNvSpPr>
                <a:spLocks/>
              </p:cNvSpPr>
              <p:nvPr/>
            </p:nvSpPr>
            <p:spPr bwMode="auto">
              <a:xfrm>
                <a:off x="1407" y="220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0" name="Freeform 1298"/>
              <p:cNvSpPr>
                <a:spLocks/>
              </p:cNvSpPr>
              <p:nvPr/>
            </p:nvSpPr>
            <p:spPr bwMode="auto">
              <a:xfrm>
                <a:off x="1407" y="219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1" name="Freeform 1299"/>
              <p:cNvSpPr>
                <a:spLocks/>
              </p:cNvSpPr>
              <p:nvPr/>
            </p:nvSpPr>
            <p:spPr bwMode="auto">
              <a:xfrm>
                <a:off x="1407" y="219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2" name="Freeform 1300"/>
              <p:cNvSpPr>
                <a:spLocks/>
              </p:cNvSpPr>
              <p:nvPr/>
            </p:nvSpPr>
            <p:spPr bwMode="auto">
              <a:xfrm>
                <a:off x="1407" y="218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95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3" name="Freeform 1301"/>
              <p:cNvSpPr>
                <a:spLocks/>
              </p:cNvSpPr>
              <p:nvPr/>
            </p:nvSpPr>
            <p:spPr bwMode="auto">
              <a:xfrm>
                <a:off x="1407" y="2177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9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4" name="Freeform 1302"/>
              <p:cNvSpPr>
                <a:spLocks/>
              </p:cNvSpPr>
              <p:nvPr/>
            </p:nvSpPr>
            <p:spPr bwMode="auto">
              <a:xfrm>
                <a:off x="1407" y="217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9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5" name="Freeform 1303"/>
              <p:cNvSpPr>
                <a:spLocks/>
              </p:cNvSpPr>
              <p:nvPr/>
            </p:nvSpPr>
            <p:spPr bwMode="auto">
              <a:xfrm>
                <a:off x="1407" y="216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95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6" name="Freeform 1304"/>
              <p:cNvSpPr>
                <a:spLocks/>
              </p:cNvSpPr>
              <p:nvPr/>
            </p:nvSpPr>
            <p:spPr bwMode="auto">
              <a:xfrm>
                <a:off x="1407" y="215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9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7" name="Freeform 1305"/>
              <p:cNvSpPr>
                <a:spLocks/>
              </p:cNvSpPr>
              <p:nvPr/>
            </p:nvSpPr>
            <p:spPr bwMode="auto">
              <a:xfrm>
                <a:off x="1407" y="214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9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8" name="Freeform 1306"/>
              <p:cNvSpPr>
                <a:spLocks/>
              </p:cNvSpPr>
              <p:nvPr/>
            </p:nvSpPr>
            <p:spPr bwMode="auto">
              <a:xfrm>
                <a:off x="1407" y="214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C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899" name="Freeform 1307"/>
              <p:cNvSpPr>
                <a:spLocks/>
              </p:cNvSpPr>
              <p:nvPr/>
            </p:nvSpPr>
            <p:spPr bwMode="auto">
              <a:xfrm>
                <a:off x="1407" y="213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C6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0" name="Freeform 1308"/>
              <p:cNvSpPr>
                <a:spLocks/>
              </p:cNvSpPr>
              <p:nvPr/>
            </p:nvSpPr>
            <p:spPr bwMode="auto">
              <a:xfrm>
                <a:off x="1407" y="212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1" name="Freeform 1309"/>
              <p:cNvSpPr>
                <a:spLocks/>
              </p:cNvSpPr>
              <p:nvPr/>
            </p:nvSpPr>
            <p:spPr bwMode="auto">
              <a:xfrm>
                <a:off x="1407" y="212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2" name="Freeform 1310"/>
              <p:cNvSpPr>
                <a:spLocks/>
              </p:cNvSpPr>
              <p:nvPr/>
            </p:nvSpPr>
            <p:spPr bwMode="auto">
              <a:xfrm>
                <a:off x="1407" y="2114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3" name="Freeform 1311"/>
              <p:cNvSpPr>
                <a:spLocks/>
              </p:cNvSpPr>
              <p:nvPr/>
            </p:nvSpPr>
            <p:spPr bwMode="auto">
              <a:xfrm>
                <a:off x="1407" y="210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C6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4" name="Freeform 1312"/>
              <p:cNvSpPr>
                <a:spLocks/>
              </p:cNvSpPr>
              <p:nvPr/>
            </p:nvSpPr>
            <p:spPr bwMode="auto">
              <a:xfrm>
                <a:off x="1407" y="209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C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5" name="Freeform 1313"/>
              <p:cNvSpPr>
                <a:spLocks/>
              </p:cNvSpPr>
              <p:nvPr/>
            </p:nvSpPr>
            <p:spPr bwMode="auto">
              <a:xfrm>
                <a:off x="1407" y="2095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9DC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6" name="Freeform 1314"/>
              <p:cNvSpPr>
                <a:spLocks/>
              </p:cNvSpPr>
              <p:nvPr/>
            </p:nvSpPr>
            <p:spPr bwMode="auto">
              <a:xfrm>
                <a:off x="1407" y="208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C6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7" name="Freeform 1315"/>
              <p:cNvSpPr>
                <a:spLocks/>
              </p:cNvSpPr>
              <p:nvPr/>
            </p:nvSpPr>
            <p:spPr bwMode="auto">
              <a:xfrm>
                <a:off x="1407" y="208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C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8" name="Freeform 1316"/>
              <p:cNvSpPr>
                <a:spLocks/>
              </p:cNvSpPr>
              <p:nvPr/>
            </p:nvSpPr>
            <p:spPr bwMode="auto">
              <a:xfrm>
                <a:off x="1407" y="207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C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09" name="Freeform 1317"/>
              <p:cNvSpPr>
                <a:spLocks/>
              </p:cNvSpPr>
              <p:nvPr/>
            </p:nvSpPr>
            <p:spPr bwMode="auto">
              <a:xfrm>
                <a:off x="1407" y="206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9DC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0" name="Freeform 1318"/>
              <p:cNvSpPr>
                <a:spLocks/>
              </p:cNvSpPr>
              <p:nvPr/>
            </p:nvSpPr>
            <p:spPr bwMode="auto">
              <a:xfrm>
                <a:off x="1407" y="205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9DC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1" name="Freeform 1319"/>
              <p:cNvSpPr>
                <a:spLocks/>
              </p:cNvSpPr>
              <p:nvPr/>
            </p:nvSpPr>
            <p:spPr bwMode="auto">
              <a:xfrm>
                <a:off x="1407" y="205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2" name="Freeform 1320"/>
              <p:cNvSpPr>
                <a:spLocks/>
              </p:cNvSpPr>
              <p:nvPr/>
            </p:nvSpPr>
            <p:spPr bwMode="auto">
              <a:xfrm>
                <a:off x="1407" y="204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3" name="Freeform 1321"/>
              <p:cNvSpPr>
                <a:spLocks/>
              </p:cNvSpPr>
              <p:nvPr/>
            </p:nvSpPr>
            <p:spPr bwMode="auto">
              <a:xfrm>
                <a:off x="1407" y="203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4" name="Freeform 1322"/>
              <p:cNvSpPr>
                <a:spLocks/>
              </p:cNvSpPr>
              <p:nvPr/>
            </p:nvSpPr>
            <p:spPr bwMode="auto">
              <a:xfrm>
                <a:off x="1407" y="202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E6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5" name="Freeform 1323"/>
              <p:cNvSpPr>
                <a:spLocks/>
              </p:cNvSpPr>
              <p:nvPr/>
            </p:nvSpPr>
            <p:spPr bwMode="auto">
              <a:xfrm>
                <a:off x="1407" y="202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DE6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6" name="Freeform 1324"/>
              <p:cNvSpPr>
                <a:spLocks/>
              </p:cNvSpPr>
              <p:nvPr/>
            </p:nvSpPr>
            <p:spPr bwMode="auto">
              <a:xfrm>
                <a:off x="1407" y="201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E6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7" name="Freeform 1325"/>
              <p:cNvSpPr>
                <a:spLocks/>
              </p:cNvSpPr>
              <p:nvPr/>
            </p:nvSpPr>
            <p:spPr bwMode="auto">
              <a:xfrm>
                <a:off x="1407" y="200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E6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8" name="Freeform 1326"/>
              <p:cNvSpPr>
                <a:spLocks/>
              </p:cNvSpPr>
              <p:nvPr/>
            </p:nvSpPr>
            <p:spPr bwMode="auto">
              <a:xfrm>
                <a:off x="1407" y="200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E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19" name="Freeform 1327"/>
              <p:cNvSpPr>
                <a:spLocks/>
              </p:cNvSpPr>
              <p:nvPr/>
            </p:nvSpPr>
            <p:spPr bwMode="auto">
              <a:xfrm>
                <a:off x="1407" y="199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DE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0" name="Freeform 1328"/>
              <p:cNvSpPr>
                <a:spLocks/>
              </p:cNvSpPr>
              <p:nvPr/>
            </p:nvSpPr>
            <p:spPr bwMode="auto">
              <a:xfrm>
                <a:off x="1407" y="198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E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1" name="Freeform 1329"/>
              <p:cNvSpPr>
                <a:spLocks/>
              </p:cNvSpPr>
              <p:nvPr/>
            </p:nvSpPr>
            <p:spPr bwMode="auto">
              <a:xfrm>
                <a:off x="1407" y="198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E6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2" name="Freeform 1330"/>
              <p:cNvSpPr>
                <a:spLocks/>
              </p:cNvSpPr>
              <p:nvPr/>
            </p:nvSpPr>
            <p:spPr bwMode="auto">
              <a:xfrm>
                <a:off x="1407" y="197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DE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3" name="Freeform 1331"/>
              <p:cNvSpPr>
                <a:spLocks/>
              </p:cNvSpPr>
              <p:nvPr/>
            </p:nvSpPr>
            <p:spPr bwMode="auto">
              <a:xfrm>
                <a:off x="1407" y="196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DE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4" name="Freeform 1332"/>
              <p:cNvSpPr>
                <a:spLocks/>
              </p:cNvSpPr>
              <p:nvPr/>
            </p:nvSpPr>
            <p:spPr bwMode="auto">
              <a:xfrm>
                <a:off x="1407" y="195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2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5" name="Freeform 1333"/>
              <p:cNvSpPr>
                <a:spLocks/>
              </p:cNvSpPr>
              <p:nvPr/>
            </p:nvSpPr>
            <p:spPr bwMode="auto">
              <a:xfrm>
                <a:off x="1407" y="195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26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6" name="Freeform 1334"/>
              <p:cNvSpPr>
                <a:spLocks/>
              </p:cNvSpPr>
              <p:nvPr/>
            </p:nvSpPr>
            <p:spPr bwMode="auto">
              <a:xfrm>
                <a:off x="1407" y="194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7" name="Freeform 1335"/>
              <p:cNvSpPr>
                <a:spLocks/>
              </p:cNvSpPr>
              <p:nvPr/>
            </p:nvSpPr>
            <p:spPr bwMode="auto">
              <a:xfrm>
                <a:off x="1407" y="193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8" name="Freeform 1336"/>
              <p:cNvSpPr>
                <a:spLocks/>
              </p:cNvSpPr>
              <p:nvPr/>
            </p:nvSpPr>
            <p:spPr bwMode="auto">
              <a:xfrm>
                <a:off x="1407" y="1930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27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29" name="Freeform 1337"/>
              <p:cNvSpPr>
                <a:spLocks/>
              </p:cNvSpPr>
              <p:nvPr/>
            </p:nvSpPr>
            <p:spPr bwMode="auto">
              <a:xfrm>
                <a:off x="1407" y="192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2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0" name="Freeform 1338"/>
              <p:cNvSpPr>
                <a:spLocks/>
              </p:cNvSpPr>
              <p:nvPr/>
            </p:nvSpPr>
            <p:spPr bwMode="auto">
              <a:xfrm>
                <a:off x="1407" y="191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2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1" name="Freeform 1339"/>
              <p:cNvSpPr>
                <a:spLocks/>
              </p:cNvSpPr>
              <p:nvPr/>
            </p:nvSpPr>
            <p:spPr bwMode="auto">
              <a:xfrm>
                <a:off x="1407" y="1909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2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2" name="Freeform 1340"/>
              <p:cNvSpPr>
                <a:spLocks/>
              </p:cNvSpPr>
              <p:nvPr/>
            </p:nvSpPr>
            <p:spPr bwMode="auto">
              <a:xfrm>
                <a:off x="1407" y="1901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27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3" name="Freeform 1341"/>
              <p:cNvSpPr>
                <a:spLocks/>
              </p:cNvSpPr>
              <p:nvPr/>
            </p:nvSpPr>
            <p:spPr bwMode="auto">
              <a:xfrm>
                <a:off x="1407" y="189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2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4" name="Freeform 1342"/>
              <p:cNvSpPr>
                <a:spLocks/>
              </p:cNvSpPr>
              <p:nvPr/>
            </p:nvSpPr>
            <p:spPr bwMode="auto">
              <a:xfrm>
                <a:off x="1407" y="1890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2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5" name="Freeform 1343"/>
              <p:cNvSpPr>
                <a:spLocks/>
              </p:cNvSpPr>
              <p:nvPr/>
            </p:nvSpPr>
            <p:spPr bwMode="auto">
              <a:xfrm>
                <a:off x="1407" y="188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27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6" name="Freeform 1344"/>
              <p:cNvSpPr>
                <a:spLocks/>
              </p:cNvSpPr>
              <p:nvPr/>
            </p:nvSpPr>
            <p:spPr bwMode="auto">
              <a:xfrm>
                <a:off x="1407" y="187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7" name="Freeform 1345"/>
              <p:cNvSpPr>
                <a:spLocks/>
              </p:cNvSpPr>
              <p:nvPr/>
            </p:nvSpPr>
            <p:spPr bwMode="auto">
              <a:xfrm>
                <a:off x="1407" y="1868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8" name="Freeform 1346"/>
              <p:cNvSpPr>
                <a:spLocks/>
              </p:cNvSpPr>
              <p:nvPr/>
            </p:nvSpPr>
            <p:spPr bwMode="auto">
              <a:xfrm>
                <a:off x="1407" y="186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39" name="Freeform 1347"/>
              <p:cNvSpPr>
                <a:spLocks/>
              </p:cNvSpPr>
              <p:nvPr/>
            </p:nvSpPr>
            <p:spPr bwMode="auto">
              <a:xfrm>
                <a:off x="1407" y="185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57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0" name="Freeform 1348"/>
              <p:cNvSpPr>
                <a:spLocks/>
              </p:cNvSpPr>
              <p:nvPr/>
            </p:nvSpPr>
            <p:spPr bwMode="auto">
              <a:xfrm>
                <a:off x="1407" y="1847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1" name="Freeform 1349"/>
              <p:cNvSpPr>
                <a:spLocks/>
              </p:cNvSpPr>
              <p:nvPr/>
            </p:nvSpPr>
            <p:spPr bwMode="auto">
              <a:xfrm>
                <a:off x="1407" y="183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2" name="Freeform 1350"/>
              <p:cNvSpPr>
                <a:spLocks/>
              </p:cNvSpPr>
              <p:nvPr/>
            </p:nvSpPr>
            <p:spPr bwMode="auto">
              <a:xfrm>
                <a:off x="1407" y="183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3" name="Freeform 1351"/>
              <p:cNvSpPr>
                <a:spLocks/>
              </p:cNvSpPr>
              <p:nvPr/>
            </p:nvSpPr>
            <p:spPr bwMode="auto">
              <a:xfrm>
                <a:off x="1407" y="182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4" name="Freeform 1352"/>
              <p:cNvSpPr>
                <a:spLocks/>
              </p:cNvSpPr>
              <p:nvPr/>
            </p:nvSpPr>
            <p:spPr bwMode="auto">
              <a:xfrm>
                <a:off x="1407" y="181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5" name="Freeform 1353"/>
              <p:cNvSpPr>
                <a:spLocks/>
              </p:cNvSpPr>
              <p:nvPr/>
            </p:nvSpPr>
            <p:spPr bwMode="auto">
              <a:xfrm>
                <a:off x="1407" y="181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6" name="Freeform 1354"/>
              <p:cNvSpPr>
                <a:spLocks/>
              </p:cNvSpPr>
              <p:nvPr/>
            </p:nvSpPr>
            <p:spPr bwMode="auto">
              <a:xfrm>
                <a:off x="1407" y="180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5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7" name="Freeform 1355"/>
              <p:cNvSpPr>
                <a:spLocks/>
              </p:cNvSpPr>
              <p:nvPr/>
            </p:nvSpPr>
            <p:spPr bwMode="auto">
              <a:xfrm>
                <a:off x="1407" y="179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8" name="Freeform 1356"/>
              <p:cNvSpPr>
                <a:spLocks/>
              </p:cNvSpPr>
              <p:nvPr/>
            </p:nvSpPr>
            <p:spPr bwMode="auto">
              <a:xfrm>
                <a:off x="1407" y="179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57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49" name="Freeform 1357"/>
              <p:cNvSpPr>
                <a:spLocks/>
              </p:cNvSpPr>
              <p:nvPr/>
            </p:nvSpPr>
            <p:spPr bwMode="auto">
              <a:xfrm>
                <a:off x="1407" y="178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77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0" name="Freeform 1358"/>
              <p:cNvSpPr>
                <a:spLocks/>
              </p:cNvSpPr>
              <p:nvPr/>
            </p:nvSpPr>
            <p:spPr bwMode="auto">
              <a:xfrm>
                <a:off x="1407" y="177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77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1" name="Freeform 1359"/>
              <p:cNvSpPr>
                <a:spLocks/>
              </p:cNvSpPr>
              <p:nvPr/>
            </p:nvSpPr>
            <p:spPr bwMode="auto">
              <a:xfrm>
                <a:off x="1407" y="176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2" name="Freeform 1360"/>
              <p:cNvSpPr>
                <a:spLocks/>
              </p:cNvSpPr>
              <p:nvPr/>
            </p:nvSpPr>
            <p:spPr bwMode="auto">
              <a:xfrm>
                <a:off x="1407" y="1761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3" name="Freeform 1361"/>
              <p:cNvSpPr>
                <a:spLocks/>
              </p:cNvSpPr>
              <p:nvPr/>
            </p:nvSpPr>
            <p:spPr bwMode="auto">
              <a:xfrm>
                <a:off x="1407" y="175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4" name="Freeform 1362"/>
              <p:cNvSpPr>
                <a:spLocks/>
              </p:cNvSpPr>
              <p:nvPr/>
            </p:nvSpPr>
            <p:spPr bwMode="auto">
              <a:xfrm>
                <a:off x="1407" y="174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77D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5" name="Freeform 1363"/>
              <p:cNvSpPr>
                <a:spLocks/>
              </p:cNvSpPr>
              <p:nvPr/>
            </p:nvSpPr>
            <p:spPr bwMode="auto">
              <a:xfrm>
                <a:off x="1407" y="173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8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6" name="Freeform 1364"/>
              <p:cNvSpPr>
                <a:spLocks/>
              </p:cNvSpPr>
              <p:nvPr/>
            </p:nvSpPr>
            <p:spPr bwMode="auto">
              <a:xfrm>
                <a:off x="1407" y="173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8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7" name="Freeform 1365"/>
              <p:cNvSpPr>
                <a:spLocks/>
              </p:cNvSpPr>
              <p:nvPr/>
            </p:nvSpPr>
            <p:spPr bwMode="auto">
              <a:xfrm>
                <a:off x="1407" y="172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88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8" name="Freeform 1366"/>
              <p:cNvSpPr>
                <a:spLocks/>
              </p:cNvSpPr>
              <p:nvPr/>
            </p:nvSpPr>
            <p:spPr bwMode="auto">
              <a:xfrm>
                <a:off x="1407" y="171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8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59" name="Freeform 1367"/>
              <p:cNvSpPr>
                <a:spLocks/>
              </p:cNvSpPr>
              <p:nvPr/>
            </p:nvSpPr>
            <p:spPr bwMode="auto">
              <a:xfrm>
                <a:off x="1407" y="1711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8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0" name="Freeform 1368"/>
              <p:cNvSpPr>
                <a:spLocks/>
              </p:cNvSpPr>
              <p:nvPr/>
            </p:nvSpPr>
            <p:spPr bwMode="auto">
              <a:xfrm>
                <a:off x="1407" y="170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AE8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1" name="Freeform 1369"/>
              <p:cNvSpPr>
                <a:spLocks/>
              </p:cNvSpPr>
              <p:nvPr/>
            </p:nvSpPr>
            <p:spPr bwMode="auto">
              <a:xfrm>
                <a:off x="1407" y="169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AE88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2" name="Freeform 1370"/>
              <p:cNvSpPr>
                <a:spLocks/>
              </p:cNvSpPr>
              <p:nvPr/>
            </p:nvSpPr>
            <p:spPr bwMode="auto">
              <a:xfrm>
                <a:off x="1407" y="169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3" name="Freeform 1371"/>
              <p:cNvSpPr>
                <a:spLocks/>
              </p:cNvSpPr>
              <p:nvPr/>
            </p:nvSpPr>
            <p:spPr bwMode="auto">
              <a:xfrm>
                <a:off x="1407" y="168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4" name="Freeform 1372"/>
              <p:cNvSpPr>
                <a:spLocks/>
              </p:cNvSpPr>
              <p:nvPr/>
            </p:nvSpPr>
            <p:spPr bwMode="auto">
              <a:xfrm>
                <a:off x="1407" y="167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5" name="Freeform 1373"/>
              <p:cNvSpPr>
                <a:spLocks/>
              </p:cNvSpPr>
              <p:nvPr/>
            </p:nvSpPr>
            <p:spPr bwMode="auto">
              <a:xfrm>
                <a:off x="1407" y="167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4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6" name="Freeform 1374"/>
              <p:cNvSpPr>
                <a:spLocks/>
              </p:cNvSpPr>
              <p:nvPr/>
            </p:nvSpPr>
            <p:spPr bwMode="auto">
              <a:xfrm>
                <a:off x="1407" y="1664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BEB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7" name="Freeform 1375"/>
              <p:cNvSpPr>
                <a:spLocks/>
              </p:cNvSpPr>
              <p:nvPr/>
            </p:nvSpPr>
            <p:spPr bwMode="auto">
              <a:xfrm>
                <a:off x="1407" y="165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8" name="Freeform 1376"/>
              <p:cNvSpPr>
                <a:spLocks/>
              </p:cNvSpPr>
              <p:nvPr/>
            </p:nvSpPr>
            <p:spPr bwMode="auto">
              <a:xfrm>
                <a:off x="1407" y="164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69" name="Freeform 1377"/>
              <p:cNvSpPr>
                <a:spLocks/>
              </p:cNvSpPr>
              <p:nvPr/>
            </p:nvSpPr>
            <p:spPr bwMode="auto">
              <a:xfrm>
                <a:off x="1407" y="1643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BEB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0" name="Freeform 1378"/>
              <p:cNvSpPr>
                <a:spLocks/>
              </p:cNvSpPr>
              <p:nvPr/>
            </p:nvSpPr>
            <p:spPr bwMode="auto">
              <a:xfrm>
                <a:off x="1407" y="163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1" name="Freeform 1379"/>
              <p:cNvSpPr>
                <a:spLocks/>
              </p:cNvSpPr>
              <p:nvPr/>
            </p:nvSpPr>
            <p:spPr bwMode="auto">
              <a:xfrm>
                <a:off x="1407" y="162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2" name="Freeform 1380"/>
              <p:cNvSpPr>
                <a:spLocks/>
              </p:cNvSpPr>
              <p:nvPr/>
            </p:nvSpPr>
            <p:spPr bwMode="auto">
              <a:xfrm>
                <a:off x="1407" y="162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8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3" name="Freeform 1381"/>
              <p:cNvSpPr>
                <a:spLocks/>
              </p:cNvSpPr>
              <p:nvPr/>
            </p:nvSpPr>
            <p:spPr bwMode="auto">
              <a:xfrm>
                <a:off x="1407" y="161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EB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4" name="Freeform 1382"/>
              <p:cNvSpPr>
                <a:spLocks/>
              </p:cNvSpPr>
              <p:nvPr/>
            </p:nvSpPr>
            <p:spPr bwMode="auto">
              <a:xfrm>
                <a:off x="1407" y="160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B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5" name="Freeform 1383"/>
              <p:cNvSpPr>
                <a:spLocks/>
              </p:cNvSpPr>
              <p:nvPr/>
            </p:nvSpPr>
            <p:spPr bwMode="auto">
              <a:xfrm>
                <a:off x="1407" y="159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D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6" name="Freeform 1384"/>
              <p:cNvSpPr>
                <a:spLocks/>
              </p:cNvSpPr>
              <p:nvPr/>
            </p:nvSpPr>
            <p:spPr bwMode="auto">
              <a:xfrm>
                <a:off x="1407" y="159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ED8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7" name="Freeform 1385"/>
              <p:cNvSpPr>
                <a:spLocks/>
              </p:cNvSpPr>
              <p:nvPr/>
            </p:nvSpPr>
            <p:spPr bwMode="auto">
              <a:xfrm>
                <a:off x="1407" y="158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D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8" name="Freeform 1386"/>
              <p:cNvSpPr>
                <a:spLocks/>
              </p:cNvSpPr>
              <p:nvPr/>
            </p:nvSpPr>
            <p:spPr bwMode="auto">
              <a:xfrm>
                <a:off x="1407" y="157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D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79" name="Freeform 1387"/>
              <p:cNvSpPr>
                <a:spLocks/>
              </p:cNvSpPr>
              <p:nvPr/>
            </p:nvSpPr>
            <p:spPr bwMode="auto">
              <a:xfrm>
                <a:off x="1407" y="1571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ED8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0" name="Freeform 1388"/>
              <p:cNvSpPr>
                <a:spLocks/>
              </p:cNvSpPr>
              <p:nvPr/>
            </p:nvSpPr>
            <p:spPr bwMode="auto">
              <a:xfrm>
                <a:off x="1407" y="156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D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1" name="Freeform 1389"/>
              <p:cNvSpPr>
                <a:spLocks/>
              </p:cNvSpPr>
              <p:nvPr/>
            </p:nvSpPr>
            <p:spPr bwMode="auto">
              <a:xfrm>
                <a:off x="1407" y="155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D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2" name="Freeform 1390"/>
              <p:cNvSpPr>
                <a:spLocks/>
              </p:cNvSpPr>
              <p:nvPr/>
            </p:nvSpPr>
            <p:spPr bwMode="auto">
              <a:xfrm>
                <a:off x="1407" y="154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D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3" name="Freeform 1391"/>
              <p:cNvSpPr>
                <a:spLocks/>
              </p:cNvSpPr>
              <p:nvPr/>
            </p:nvSpPr>
            <p:spPr bwMode="auto">
              <a:xfrm>
                <a:off x="1407" y="154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ED8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4" name="Freeform 1392"/>
              <p:cNvSpPr>
                <a:spLocks/>
              </p:cNvSpPr>
              <p:nvPr/>
            </p:nvSpPr>
            <p:spPr bwMode="auto">
              <a:xfrm>
                <a:off x="1407" y="153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D8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5" name="Freeform 1393"/>
              <p:cNvSpPr>
                <a:spLocks/>
              </p:cNvSpPr>
              <p:nvPr/>
            </p:nvSpPr>
            <p:spPr bwMode="auto">
              <a:xfrm>
                <a:off x="1407" y="152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ED8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6" name="Freeform 1394"/>
              <p:cNvSpPr>
                <a:spLocks/>
              </p:cNvSpPr>
              <p:nvPr/>
            </p:nvSpPr>
            <p:spPr bwMode="auto">
              <a:xfrm>
                <a:off x="1407" y="1521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BED8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7" name="Freeform 1395"/>
              <p:cNvSpPr>
                <a:spLocks/>
              </p:cNvSpPr>
              <p:nvPr/>
            </p:nvSpPr>
            <p:spPr bwMode="auto">
              <a:xfrm>
                <a:off x="1407" y="151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8" name="Freeform 1396"/>
              <p:cNvSpPr>
                <a:spLocks/>
              </p:cNvSpPr>
              <p:nvPr/>
            </p:nvSpPr>
            <p:spPr bwMode="auto">
              <a:xfrm>
                <a:off x="1407" y="150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89" name="Freeform 1397"/>
              <p:cNvSpPr>
                <a:spLocks/>
              </p:cNvSpPr>
              <p:nvPr/>
            </p:nvSpPr>
            <p:spPr bwMode="auto">
              <a:xfrm>
                <a:off x="1407" y="1500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0" name="Freeform 1398"/>
              <p:cNvSpPr>
                <a:spLocks/>
              </p:cNvSpPr>
              <p:nvPr/>
            </p:nvSpPr>
            <p:spPr bwMode="auto">
              <a:xfrm>
                <a:off x="1407" y="149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F19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1" name="Freeform 1399"/>
              <p:cNvSpPr>
                <a:spLocks/>
              </p:cNvSpPr>
              <p:nvPr/>
            </p:nvSpPr>
            <p:spPr bwMode="auto">
              <a:xfrm>
                <a:off x="1407" y="148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2" name="Freeform 1400"/>
              <p:cNvSpPr>
                <a:spLocks/>
              </p:cNvSpPr>
              <p:nvPr/>
            </p:nvSpPr>
            <p:spPr bwMode="auto">
              <a:xfrm>
                <a:off x="1407" y="148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3" name="Freeform 1401"/>
              <p:cNvSpPr>
                <a:spLocks/>
              </p:cNvSpPr>
              <p:nvPr/>
            </p:nvSpPr>
            <p:spPr bwMode="auto">
              <a:xfrm>
                <a:off x="1407" y="147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4" name="Freeform 1402"/>
              <p:cNvSpPr>
                <a:spLocks/>
              </p:cNvSpPr>
              <p:nvPr/>
            </p:nvSpPr>
            <p:spPr bwMode="auto">
              <a:xfrm>
                <a:off x="1407" y="146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F19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5" name="Freeform 1403"/>
              <p:cNvSpPr>
                <a:spLocks/>
              </p:cNvSpPr>
              <p:nvPr/>
            </p:nvSpPr>
            <p:spPr bwMode="auto">
              <a:xfrm>
                <a:off x="1407" y="1459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F19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6" name="Freeform 1404"/>
              <p:cNvSpPr>
                <a:spLocks/>
              </p:cNvSpPr>
              <p:nvPr/>
            </p:nvSpPr>
            <p:spPr bwMode="auto">
              <a:xfrm>
                <a:off x="1407" y="145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F19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7" name="Freeform 1405"/>
              <p:cNvSpPr>
                <a:spLocks/>
              </p:cNvSpPr>
              <p:nvPr/>
            </p:nvSpPr>
            <p:spPr bwMode="auto">
              <a:xfrm>
                <a:off x="1407" y="144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F19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8" name="Freeform 1406"/>
              <p:cNvSpPr>
                <a:spLocks/>
              </p:cNvSpPr>
              <p:nvPr/>
            </p:nvSpPr>
            <p:spPr bwMode="auto">
              <a:xfrm>
                <a:off x="1407" y="1438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BF1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999" name="Freeform 1407"/>
              <p:cNvSpPr>
                <a:spLocks/>
              </p:cNvSpPr>
              <p:nvPr/>
            </p:nvSpPr>
            <p:spPr bwMode="auto">
              <a:xfrm>
                <a:off x="1407" y="143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BF1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0" name="Freeform 1408"/>
              <p:cNvSpPr>
                <a:spLocks/>
              </p:cNvSpPr>
              <p:nvPr/>
            </p:nvSpPr>
            <p:spPr bwMode="auto">
              <a:xfrm>
                <a:off x="1407" y="142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3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1" name="Freeform 1409"/>
              <p:cNvSpPr>
                <a:spLocks/>
              </p:cNvSpPr>
              <p:nvPr/>
            </p:nvSpPr>
            <p:spPr bwMode="auto">
              <a:xfrm>
                <a:off x="1407" y="141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39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2" name="Freeform 1410"/>
              <p:cNvSpPr>
                <a:spLocks/>
              </p:cNvSpPr>
              <p:nvPr/>
            </p:nvSpPr>
            <p:spPr bwMode="auto">
              <a:xfrm>
                <a:off x="1407" y="140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3" name="Freeform 1411"/>
              <p:cNvSpPr>
                <a:spLocks/>
              </p:cNvSpPr>
              <p:nvPr/>
            </p:nvSpPr>
            <p:spPr bwMode="auto">
              <a:xfrm>
                <a:off x="1407" y="140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4" name="Freeform 1412"/>
              <p:cNvSpPr>
                <a:spLocks/>
              </p:cNvSpPr>
              <p:nvPr/>
            </p:nvSpPr>
            <p:spPr bwMode="auto">
              <a:xfrm>
                <a:off x="1407" y="1395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5" name="Freeform 1413"/>
              <p:cNvSpPr>
                <a:spLocks/>
              </p:cNvSpPr>
              <p:nvPr/>
            </p:nvSpPr>
            <p:spPr bwMode="auto">
              <a:xfrm>
                <a:off x="1407" y="138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39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6" name="Freeform 1414"/>
              <p:cNvSpPr>
                <a:spLocks/>
              </p:cNvSpPr>
              <p:nvPr/>
            </p:nvSpPr>
            <p:spPr bwMode="auto">
              <a:xfrm>
                <a:off x="1407" y="138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39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7" name="Freeform 1415"/>
              <p:cNvSpPr>
                <a:spLocks/>
              </p:cNvSpPr>
              <p:nvPr/>
            </p:nvSpPr>
            <p:spPr bwMode="auto">
              <a:xfrm>
                <a:off x="1407" y="137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39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8" name="Freeform 1416"/>
              <p:cNvSpPr>
                <a:spLocks/>
              </p:cNvSpPr>
              <p:nvPr/>
            </p:nvSpPr>
            <p:spPr bwMode="auto">
              <a:xfrm>
                <a:off x="1407" y="136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39C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09" name="Freeform 1417"/>
              <p:cNvSpPr>
                <a:spLocks/>
              </p:cNvSpPr>
              <p:nvPr/>
            </p:nvSpPr>
            <p:spPr bwMode="auto">
              <a:xfrm>
                <a:off x="1407" y="135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3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0" name="Freeform 1418"/>
              <p:cNvSpPr>
                <a:spLocks/>
              </p:cNvSpPr>
              <p:nvPr/>
            </p:nvSpPr>
            <p:spPr bwMode="auto">
              <a:xfrm>
                <a:off x="1407" y="135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3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1" name="Freeform 1419"/>
              <p:cNvSpPr>
                <a:spLocks/>
              </p:cNvSpPr>
              <p:nvPr/>
            </p:nvSpPr>
            <p:spPr bwMode="auto">
              <a:xfrm>
                <a:off x="1407" y="134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3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2" name="Freeform 1420"/>
              <p:cNvSpPr>
                <a:spLocks/>
              </p:cNvSpPr>
              <p:nvPr/>
            </p:nvSpPr>
            <p:spPr bwMode="auto">
              <a:xfrm>
                <a:off x="1407" y="133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39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3" name="Freeform 1421"/>
              <p:cNvSpPr>
                <a:spLocks/>
              </p:cNvSpPr>
              <p:nvPr/>
            </p:nvSpPr>
            <p:spPr bwMode="auto">
              <a:xfrm>
                <a:off x="1407" y="1330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4" name="Freeform 1422"/>
              <p:cNvSpPr>
                <a:spLocks/>
              </p:cNvSpPr>
              <p:nvPr/>
            </p:nvSpPr>
            <p:spPr bwMode="auto">
              <a:xfrm>
                <a:off x="1407" y="1323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5" name="Freeform 1423"/>
              <p:cNvSpPr>
                <a:spLocks/>
              </p:cNvSpPr>
              <p:nvPr/>
            </p:nvSpPr>
            <p:spPr bwMode="auto">
              <a:xfrm>
                <a:off x="1407" y="1316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6" name="Freeform 1424"/>
              <p:cNvSpPr>
                <a:spLocks/>
              </p:cNvSpPr>
              <p:nvPr/>
            </p:nvSpPr>
            <p:spPr bwMode="auto">
              <a:xfrm>
                <a:off x="1407" y="1309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7A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7" name="Freeform 1425"/>
              <p:cNvSpPr>
                <a:spLocks/>
              </p:cNvSpPr>
              <p:nvPr/>
            </p:nvSpPr>
            <p:spPr bwMode="auto">
              <a:xfrm>
                <a:off x="1407" y="1301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7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8" name="Freeform 1426"/>
              <p:cNvSpPr>
                <a:spLocks/>
              </p:cNvSpPr>
              <p:nvPr/>
            </p:nvSpPr>
            <p:spPr bwMode="auto">
              <a:xfrm>
                <a:off x="1407" y="129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7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19" name="Freeform 1427"/>
              <p:cNvSpPr>
                <a:spLocks/>
              </p:cNvSpPr>
              <p:nvPr/>
            </p:nvSpPr>
            <p:spPr bwMode="auto">
              <a:xfrm>
                <a:off x="1407" y="128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7A3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0" name="Freeform 1428"/>
              <p:cNvSpPr>
                <a:spLocks/>
              </p:cNvSpPr>
              <p:nvPr/>
            </p:nvSpPr>
            <p:spPr bwMode="auto">
              <a:xfrm>
                <a:off x="1407" y="1283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7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1" name="Freeform 1429"/>
              <p:cNvSpPr>
                <a:spLocks/>
              </p:cNvSpPr>
              <p:nvPr/>
            </p:nvSpPr>
            <p:spPr bwMode="auto">
              <a:xfrm>
                <a:off x="1407" y="127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7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2" name="Freeform 1430"/>
              <p:cNvSpPr>
                <a:spLocks/>
              </p:cNvSpPr>
              <p:nvPr/>
            </p:nvSpPr>
            <p:spPr bwMode="auto">
              <a:xfrm>
                <a:off x="1407" y="126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7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3" name="Freeform 1431"/>
              <p:cNvSpPr>
                <a:spLocks/>
              </p:cNvSpPr>
              <p:nvPr/>
            </p:nvSpPr>
            <p:spPr bwMode="auto">
              <a:xfrm>
                <a:off x="1407" y="1261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7A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4" name="Freeform 1432"/>
              <p:cNvSpPr>
                <a:spLocks/>
              </p:cNvSpPr>
              <p:nvPr/>
            </p:nvSpPr>
            <p:spPr bwMode="auto">
              <a:xfrm>
                <a:off x="1407" y="1254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CF7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5" name="Freeform 1433"/>
              <p:cNvSpPr>
                <a:spLocks/>
              </p:cNvSpPr>
              <p:nvPr/>
            </p:nvSpPr>
            <p:spPr bwMode="auto">
              <a:xfrm>
                <a:off x="1407" y="124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CF7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6" name="Freeform 1434"/>
              <p:cNvSpPr>
                <a:spLocks/>
              </p:cNvSpPr>
              <p:nvPr/>
            </p:nvSpPr>
            <p:spPr bwMode="auto">
              <a:xfrm>
                <a:off x="1407" y="1240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DF9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7" name="Freeform 1435"/>
              <p:cNvSpPr>
                <a:spLocks/>
              </p:cNvSpPr>
              <p:nvPr/>
            </p:nvSpPr>
            <p:spPr bwMode="auto">
              <a:xfrm>
                <a:off x="1407" y="1234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DF9A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8" name="Freeform 1436"/>
              <p:cNvSpPr>
                <a:spLocks/>
              </p:cNvSpPr>
              <p:nvPr/>
            </p:nvSpPr>
            <p:spPr bwMode="auto">
              <a:xfrm>
                <a:off x="1407" y="1225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DF9A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29" name="Freeform 1437"/>
              <p:cNvSpPr>
                <a:spLocks/>
              </p:cNvSpPr>
              <p:nvPr/>
            </p:nvSpPr>
            <p:spPr bwMode="auto">
              <a:xfrm>
                <a:off x="1407" y="1219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DF9A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0" name="Freeform 1438"/>
              <p:cNvSpPr>
                <a:spLocks/>
              </p:cNvSpPr>
              <p:nvPr/>
            </p:nvSpPr>
            <p:spPr bwMode="auto">
              <a:xfrm>
                <a:off x="1407" y="1212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DF9A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1" name="Freeform 1439"/>
              <p:cNvSpPr>
                <a:spLocks/>
              </p:cNvSpPr>
              <p:nvPr/>
            </p:nvSpPr>
            <p:spPr bwMode="auto">
              <a:xfrm>
                <a:off x="1407" y="1204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DF9A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2" name="Freeform 1440"/>
              <p:cNvSpPr>
                <a:spLocks/>
              </p:cNvSpPr>
              <p:nvPr/>
            </p:nvSpPr>
            <p:spPr bwMode="auto">
              <a:xfrm>
                <a:off x="1407" y="1197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DF9A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3" name="Freeform 1441"/>
              <p:cNvSpPr>
                <a:spLocks/>
              </p:cNvSpPr>
              <p:nvPr/>
            </p:nvSpPr>
            <p:spPr bwMode="auto">
              <a:xfrm>
                <a:off x="1407" y="1191"/>
                <a:ext cx="2447" cy="17"/>
              </a:xfrm>
              <a:custGeom>
                <a:avLst/>
                <a:gdLst/>
                <a:ahLst/>
                <a:cxnLst>
                  <a:cxn ang="0">
                    <a:pos x="2446" y="16"/>
                  </a:cxn>
                  <a:cxn ang="0">
                    <a:pos x="0" y="16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6"/>
                  </a:cxn>
                </a:cxnLst>
                <a:rect l="0" t="0" r="r" b="b"/>
                <a:pathLst>
                  <a:path w="2447" h="17">
                    <a:moveTo>
                      <a:pt x="244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6"/>
                    </a:lnTo>
                  </a:path>
                </a:pathLst>
              </a:custGeom>
              <a:solidFill>
                <a:srgbClr val="FDF9A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4" name="Freeform 1442"/>
              <p:cNvSpPr>
                <a:spLocks/>
              </p:cNvSpPr>
              <p:nvPr/>
            </p:nvSpPr>
            <p:spPr bwMode="auto">
              <a:xfrm>
                <a:off x="1407" y="1182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DF9AB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5" name="Freeform 1443"/>
              <p:cNvSpPr>
                <a:spLocks/>
              </p:cNvSpPr>
              <p:nvPr/>
            </p:nvSpPr>
            <p:spPr bwMode="auto">
              <a:xfrm>
                <a:off x="1407" y="1176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DF9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6" name="Freeform 1444"/>
              <p:cNvSpPr>
                <a:spLocks/>
              </p:cNvSpPr>
              <p:nvPr/>
            </p:nvSpPr>
            <p:spPr bwMode="auto">
              <a:xfrm>
                <a:off x="1407" y="1168"/>
                <a:ext cx="2447" cy="19"/>
              </a:xfrm>
              <a:custGeom>
                <a:avLst/>
                <a:gdLst/>
                <a:ahLst/>
                <a:cxnLst>
                  <a:cxn ang="0">
                    <a:pos x="2446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8"/>
                  </a:cxn>
                </a:cxnLst>
                <a:rect l="0" t="0" r="r" b="b"/>
                <a:pathLst>
                  <a:path w="2447" h="19">
                    <a:moveTo>
                      <a:pt x="2446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8"/>
                    </a:lnTo>
                  </a:path>
                </a:pathLst>
              </a:custGeom>
              <a:solidFill>
                <a:srgbClr val="FDF9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7" name="Freeform 1445"/>
              <p:cNvSpPr>
                <a:spLocks/>
              </p:cNvSpPr>
              <p:nvPr/>
            </p:nvSpPr>
            <p:spPr bwMode="auto">
              <a:xfrm>
                <a:off x="1407" y="116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DF9AE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8" name="Freeform 1446"/>
              <p:cNvSpPr>
                <a:spLocks/>
              </p:cNvSpPr>
              <p:nvPr/>
            </p:nvSpPr>
            <p:spPr bwMode="auto">
              <a:xfrm>
                <a:off x="1407" y="1162"/>
                <a:ext cx="2447" cy="18"/>
              </a:xfrm>
              <a:custGeom>
                <a:avLst/>
                <a:gdLst/>
                <a:ahLst/>
                <a:cxnLst>
                  <a:cxn ang="0">
                    <a:pos x="2446" y="17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17"/>
                  </a:cxn>
                </a:cxnLst>
                <a:rect l="0" t="0" r="r" b="b"/>
                <a:pathLst>
                  <a:path w="2447" h="18">
                    <a:moveTo>
                      <a:pt x="2446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17"/>
                    </a:lnTo>
                  </a:path>
                </a:pathLst>
              </a:custGeom>
              <a:solidFill>
                <a:srgbClr val="FDFDB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39" name="Freeform 1447"/>
              <p:cNvSpPr>
                <a:spLocks/>
              </p:cNvSpPr>
              <p:nvPr/>
            </p:nvSpPr>
            <p:spPr bwMode="auto">
              <a:xfrm>
                <a:off x="1407" y="1162"/>
                <a:ext cx="2447" cy="1"/>
              </a:xfrm>
              <a:custGeom>
                <a:avLst/>
                <a:gdLst/>
                <a:ahLst/>
                <a:cxnLst>
                  <a:cxn ang="0">
                    <a:pos x="244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446" y="0"/>
                  </a:cxn>
                  <a:cxn ang="0">
                    <a:pos x="2446" y="0"/>
                  </a:cxn>
                </a:cxnLst>
                <a:rect l="0" t="0" r="r" b="b"/>
                <a:pathLst>
                  <a:path w="2447" h="1">
                    <a:moveTo>
                      <a:pt x="244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46" y="0"/>
                    </a:lnTo>
                    <a:lnTo>
                      <a:pt x="2446" y="0"/>
                    </a:lnTo>
                  </a:path>
                </a:pathLst>
              </a:custGeom>
              <a:solidFill>
                <a:srgbClr val="FDFDB0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0" name="Freeform 1448"/>
              <p:cNvSpPr>
                <a:spLocks/>
              </p:cNvSpPr>
              <p:nvPr/>
            </p:nvSpPr>
            <p:spPr bwMode="auto">
              <a:xfrm>
                <a:off x="1402" y="1156"/>
                <a:ext cx="19" cy="1812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5"/>
                  </a:cxn>
                  <a:cxn ang="0">
                    <a:pos x="0" y="1811"/>
                  </a:cxn>
                  <a:cxn ang="0">
                    <a:pos x="18" y="1811"/>
                  </a:cxn>
                  <a:cxn ang="0">
                    <a:pos x="18" y="5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10" y="0"/>
                  </a:cxn>
                </a:cxnLst>
                <a:rect l="0" t="0" r="r" b="b"/>
                <a:pathLst>
                  <a:path w="19" h="1812">
                    <a:moveTo>
                      <a:pt x="10" y="0"/>
                    </a:moveTo>
                    <a:lnTo>
                      <a:pt x="0" y="5"/>
                    </a:lnTo>
                    <a:lnTo>
                      <a:pt x="0" y="1811"/>
                    </a:lnTo>
                    <a:lnTo>
                      <a:pt x="18" y="1811"/>
                    </a:lnTo>
                    <a:lnTo>
                      <a:pt x="18" y="5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1" name="Freeform 1449"/>
              <p:cNvSpPr>
                <a:spLocks/>
              </p:cNvSpPr>
              <p:nvPr/>
            </p:nvSpPr>
            <p:spPr bwMode="auto">
              <a:xfrm>
                <a:off x="1407" y="1156"/>
                <a:ext cx="2449" cy="19"/>
              </a:xfrm>
              <a:custGeom>
                <a:avLst/>
                <a:gdLst/>
                <a:ahLst/>
                <a:cxnLst>
                  <a:cxn ang="0">
                    <a:pos x="2448" y="10"/>
                  </a:cxn>
                  <a:cxn ang="0">
                    <a:pos x="2445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2445" y="18"/>
                  </a:cxn>
                  <a:cxn ang="0">
                    <a:pos x="2448" y="10"/>
                  </a:cxn>
                  <a:cxn ang="0">
                    <a:pos x="2448" y="10"/>
                  </a:cxn>
                  <a:cxn ang="0">
                    <a:pos x="2448" y="0"/>
                  </a:cxn>
                  <a:cxn ang="0">
                    <a:pos x="2445" y="0"/>
                  </a:cxn>
                  <a:cxn ang="0">
                    <a:pos x="2448" y="10"/>
                  </a:cxn>
                </a:cxnLst>
                <a:rect l="0" t="0" r="r" b="b"/>
                <a:pathLst>
                  <a:path w="2449" h="19">
                    <a:moveTo>
                      <a:pt x="2448" y="10"/>
                    </a:moveTo>
                    <a:lnTo>
                      <a:pt x="2445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2445" y="18"/>
                    </a:lnTo>
                    <a:lnTo>
                      <a:pt x="2448" y="10"/>
                    </a:lnTo>
                    <a:lnTo>
                      <a:pt x="2448" y="10"/>
                    </a:lnTo>
                    <a:lnTo>
                      <a:pt x="2448" y="0"/>
                    </a:lnTo>
                    <a:lnTo>
                      <a:pt x="2445" y="0"/>
                    </a:lnTo>
                    <a:lnTo>
                      <a:pt x="2448" y="1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2" name="Freeform 1450"/>
              <p:cNvSpPr>
                <a:spLocks/>
              </p:cNvSpPr>
              <p:nvPr/>
            </p:nvSpPr>
            <p:spPr bwMode="auto">
              <a:xfrm>
                <a:off x="3848" y="1162"/>
                <a:ext cx="18" cy="1811"/>
              </a:xfrm>
              <a:custGeom>
                <a:avLst/>
                <a:gdLst/>
                <a:ahLst/>
                <a:cxnLst>
                  <a:cxn ang="0">
                    <a:pos x="11" y="1810"/>
                  </a:cxn>
                  <a:cxn ang="0">
                    <a:pos x="17" y="1805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1805"/>
                  </a:cxn>
                  <a:cxn ang="0">
                    <a:pos x="11" y="1810"/>
                  </a:cxn>
                  <a:cxn ang="0">
                    <a:pos x="11" y="1810"/>
                  </a:cxn>
                  <a:cxn ang="0">
                    <a:pos x="17" y="1810"/>
                  </a:cxn>
                  <a:cxn ang="0">
                    <a:pos x="17" y="1805"/>
                  </a:cxn>
                  <a:cxn ang="0">
                    <a:pos x="11" y="1810"/>
                  </a:cxn>
                </a:cxnLst>
                <a:rect l="0" t="0" r="r" b="b"/>
                <a:pathLst>
                  <a:path w="18" h="1811">
                    <a:moveTo>
                      <a:pt x="11" y="1810"/>
                    </a:moveTo>
                    <a:lnTo>
                      <a:pt x="17" y="1805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805"/>
                    </a:lnTo>
                    <a:lnTo>
                      <a:pt x="11" y="1810"/>
                    </a:lnTo>
                    <a:lnTo>
                      <a:pt x="11" y="1810"/>
                    </a:lnTo>
                    <a:lnTo>
                      <a:pt x="17" y="1810"/>
                    </a:lnTo>
                    <a:lnTo>
                      <a:pt x="17" y="1805"/>
                    </a:lnTo>
                    <a:lnTo>
                      <a:pt x="11" y="181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3" name="Freeform 1451"/>
              <p:cNvSpPr>
                <a:spLocks/>
              </p:cNvSpPr>
              <p:nvPr/>
            </p:nvSpPr>
            <p:spPr bwMode="auto">
              <a:xfrm>
                <a:off x="1402" y="2962"/>
                <a:ext cx="2452" cy="19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5" y="18"/>
                  </a:cxn>
                  <a:cxn ang="0">
                    <a:pos x="2451" y="18"/>
                  </a:cxn>
                  <a:cxn ang="0">
                    <a:pos x="2451" y="0"/>
                  </a:cxn>
                  <a:cxn ang="0">
                    <a:pos x="5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8"/>
                  </a:cxn>
                  <a:cxn ang="0">
                    <a:pos x="5" y="18"/>
                  </a:cxn>
                  <a:cxn ang="0">
                    <a:pos x="0" y="10"/>
                  </a:cxn>
                </a:cxnLst>
                <a:rect l="0" t="0" r="r" b="b"/>
                <a:pathLst>
                  <a:path w="2452" h="19">
                    <a:moveTo>
                      <a:pt x="0" y="10"/>
                    </a:moveTo>
                    <a:lnTo>
                      <a:pt x="5" y="18"/>
                    </a:lnTo>
                    <a:lnTo>
                      <a:pt x="2451" y="18"/>
                    </a:lnTo>
                    <a:lnTo>
                      <a:pt x="2451" y="0"/>
                    </a:lnTo>
                    <a:lnTo>
                      <a:pt x="5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5" y="18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4" name="Freeform 1452"/>
              <p:cNvSpPr>
                <a:spLocks/>
              </p:cNvSpPr>
              <p:nvPr/>
            </p:nvSpPr>
            <p:spPr bwMode="auto">
              <a:xfrm>
                <a:off x="941" y="1511"/>
                <a:ext cx="17" cy="18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06"/>
                  </a:cxn>
                  <a:cxn ang="0">
                    <a:pos x="16" y="1806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1807">
                    <a:moveTo>
                      <a:pt x="0" y="0"/>
                    </a:moveTo>
                    <a:lnTo>
                      <a:pt x="0" y="1806"/>
                    </a:lnTo>
                    <a:lnTo>
                      <a:pt x="16" y="1806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5" name="Freeform 1453"/>
              <p:cNvSpPr>
                <a:spLocks/>
              </p:cNvSpPr>
              <p:nvPr/>
            </p:nvSpPr>
            <p:spPr bwMode="auto">
              <a:xfrm>
                <a:off x="914" y="3312"/>
                <a:ext cx="32" cy="19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1" y="18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32" h="19">
                    <a:moveTo>
                      <a:pt x="0" y="18"/>
                    </a:moveTo>
                    <a:lnTo>
                      <a:pt x="31" y="18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6" name="Freeform 1454"/>
              <p:cNvSpPr>
                <a:spLocks/>
              </p:cNvSpPr>
              <p:nvPr/>
            </p:nvSpPr>
            <p:spPr bwMode="auto">
              <a:xfrm>
                <a:off x="914" y="3131"/>
                <a:ext cx="32" cy="19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1" y="18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32" h="19">
                    <a:moveTo>
                      <a:pt x="0" y="18"/>
                    </a:moveTo>
                    <a:lnTo>
                      <a:pt x="31" y="18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7" name="Freeform 1455"/>
              <p:cNvSpPr>
                <a:spLocks/>
              </p:cNvSpPr>
              <p:nvPr/>
            </p:nvSpPr>
            <p:spPr bwMode="auto">
              <a:xfrm>
                <a:off x="914" y="2951"/>
                <a:ext cx="32" cy="18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31" y="17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2" h="18">
                    <a:moveTo>
                      <a:pt x="0" y="17"/>
                    </a:moveTo>
                    <a:lnTo>
                      <a:pt x="31" y="17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8" name="Freeform 1456"/>
              <p:cNvSpPr>
                <a:spLocks/>
              </p:cNvSpPr>
              <p:nvPr/>
            </p:nvSpPr>
            <p:spPr bwMode="auto">
              <a:xfrm>
                <a:off x="914" y="2770"/>
                <a:ext cx="32" cy="18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31" y="17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2" h="18">
                    <a:moveTo>
                      <a:pt x="0" y="17"/>
                    </a:moveTo>
                    <a:lnTo>
                      <a:pt x="31" y="17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49" name="Freeform 1457"/>
              <p:cNvSpPr>
                <a:spLocks/>
              </p:cNvSpPr>
              <p:nvPr/>
            </p:nvSpPr>
            <p:spPr bwMode="auto">
              <a:xfrm>
                <a:off x="914" y="2590"/>
                <a:ext cx="32" cy="18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31" y="17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2" h="18">
                    <a:moveTo>
                      <a:pt x="0" y="17"/>
                    </a:moveTo>
                    <a:lnTo>
                      <a:pt x="31" y="17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50" name="Freeform 1458"/>
              <p:cNvSpPr>
                <a:spLocks/>
              </p:cNvSpPr>
              <p:nvPr/>
            </p:nvSpPr>
            <p:spPr bwMode="auto">
              <a:xfrm>
                <a:off x="914" y="2408"/>
                <a:ext cx="32" cy="19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1" y="18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32" h="19">
                    <a:moveTo>
                      <a:pt x="0" y="18"/>
                    </a:moveTo>
                    <a:lnTo>
                      <a:pt x="31" y="18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51" name="Freeform 1459"/>
              <p:cNvSpPr>
                <a:spLocks/>
              </p:cNvSpPr>
              <p:nvPr/>
            </p:nvSpPr>
            <p:spPr bwMode="auto">
              <a:xfrm>
                <a:off x="914" y="2227"/>
                <a:ext cx="32" cy="19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1" y="18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32" h="19">
                    <a:moveTo>
                      <a:pt x="0" y="18"/>
                    </a:moveTo>
                    <a:lnTo>
                      <a:pt x="31" y="18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52" name="Freeform 1460"/>
              <p:cNvSpPr>
                <a:spLocks/>
              </p:cNvSpPr>
              <p:nvPr/>
            </p:nvSpPr>
            <p:spPr bwMode="auto">
              <a:xfrm>
                <a:off x="914" y="2046"/>
                <a:ext cx="32" cy="18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31" y="17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2" h="18">
                    <a:moveTo>
                      <a:pt x="0" y="17"/>
                    </a:moveTo>
                    <a:lnTo>
                      <a:pt x="31" y="17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53" name="Freeform 1461"/>
              <p:cNvSpPr>
                <a:spLocks/>
              </p:cNvSpPr>
              <p:nvPr/>
            </p:nvSpPr>
            <p:spPr bwMode="auto">
              <a:xfrm>
                <a:off x="914" y="1865"/>
                <a:ext cx="32" cy="19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1" y="18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32" h="19">
                    <a:moveTo>
                      <a:pt x="0" y="18"/>
                    </a:moveTo>
                    <a:lnTo>
                      <a:pt x="31" y="18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54" name="Freeform 1462"/>
              <p:cNvSpPr>
                <a:spLocks/>
              </p:cNvSpPr>
              <p:nvPr/>
            </p:nvSpPr>
            <p:spPr bwMode="auto">
              <a:xfrm>
                <a:off x="914" y="1688"/>
                <a:ext cx="32" cy="18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31" y="17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2" h="18">
                    <a:moveTo>
                      <a:pt x="0" y="17"/>
                    </a:moveTo>
                    <a:lnTo>
                      <a:pt x="31" y="17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55" name="Rectangle 1463"/>
              <p:cNvSpPr>
                <a:spLocks noChangeArrowheads="1"/>
              </p:cNvSpPr>
              <p:nvPr/>
            </p:nvSpPr>
            <p:spPr bwMode="auto">
              <a:xfrm>
                <a:off x="614" y="3195"/>
                <a:ext cx="278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ru-RU" sz="1600" b="1">
                    <a:solidFill>
                      <a:schemeClr val="tx2"/>
                    </a:solidFill>
                    <a:latin typeface="Arial" charset="0"/>
                  </a:rPr>
                  <a:t>0</a:t>
                </a:r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%</a:t>
                </a:r>
              </a:p>
            </p:txBody>
          </p:sp>
          <p:sp>
            <p:nvSpPr>
              <p:cNvPr id="112056" name="Rectangle 1464"/>
              <p:cNvSpPr>
                <a:spLocks noChangeArrowheads="1"/>
              </p:cNvSpPr>
              <p:nvPr/>
            </p:nvSpPr>
            <p:spPr bwMode="auto">
              <a:xfrm>
                <a:off x="566" y="2841"/>
                <a:ext cx="344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20%</a:t>
                </a:r>
              </a:p>
            </p:txBody>
          </p:sp>
          <p:sp>
            <p:nvSpPr>
              <p:cNvPr id="112057" name="Rectangle 1465"/>
              <p:cNvSpPr>
                <a:spLocks noChangeArrowheads="1"/>
              </p:cNvSpPr>
              <p:nvPr/>
            </p:nvSpPr>
            <p:spPr bwMode="auto">
              <a:xfrm>
                <a:off x="566" y="2475"/>
                <a:ext cx="344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40%</a:t>
                </a:r>
              </a:p>
            </p:txBody>
          </p:sp>
          <p:sp>
            <p:nvSpPr>
              <p:cNvPr id="112058" name="Rectangle 1466"/>
              <p:cNvSpPr>
                <a:spLocks noChangeArrowheads="1"/>
              </p:cNvSpPr>
              <p:nvPr/>
            </p:nvSpPr>
            <p:spPr bwMode="auto">
              <a:xfrm>
                <a:off x="566" y="2120"/>
                <a:ext cx="344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60%</a:t>
                </a:r>
              </a:p>
            </p:txBody>
          </p:sp>
          <p:sp>
            <p:nvSpPr>
              <p:cNvPr id="112059" name="Rectangle 1467"/>
              <p:cNvSpPr>
                <a:spLocks noChangeArrowheads="1"/>
              </p:cNvSpPr>
              <p:nvPr/>
            </p:nvSpPr>
            <p:spPr bwMode="auto">
              <a:xfrm>
                <a:off x="566" y="1753"/>
                <a:ext cx="344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80%</a:t>
                </a:r>
              </a:p>
            </p:txBody>
          </p:sp>
          <p:sp>
            <p:nvSpPr>
              <p:cNvPr id="112060" name="Rectangle 1468"/>
              <p:cNvSpPr>
                <a:spLocks noChangeArrowheads="1"/>
              </p:cNvSpPr>
              <p:nvPr/>
            </p:nvSpPr>
            <p:spPr bwMode="auto">
              <a:xfrm>
                <a:off x="497" y="1397"/>
                <a:ext cx="409" cy="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600" b="1">
                    <a:solidFill>
                      <a:schemeClr val="tx2"/>
                    </a:solidFill>
                    <a:latin typeface="Arial" charset="0"/>
                  </a:rPr>
                  <a:t>100%</a:t>
                </a:r>
              </a:p>
            </p:txBody>
          </p:sp>
          <p:sp>
            <p:nvSpPr>
              <p:cNvPr id="112061" name="Freeform 1469"/>
              <p:cNvSpPr>
                <a:spLocks/>
              </p:cNvSpPr>
              <p:nvPr/>
            </p:nvSpPr>
            <p:spPr bwMode="auto">
              <a:xfrm>
                <a:off x="914" y="1506"/>
                <a:ext cx="32" cy="19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1" y="18"/>
                  </a:cxn>
                  <a:cxn ang="0">
                    <a:pos x="31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32" h="19">
                    <a:moveTo>
                      <a:pt x="0" y="18"/>
                    </a:moveTo>
                    <a:lnTo>
                      <a:pt x="31" y="18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62" name="Freeform 1470"/>
              <p:cNvSpPr>
                <a:spLocks/>
              </p:cNvSpPr>
              <p:nvPr/>
            </p:nvSpPr>
            <p:spPr bwMode="auto">
              <a:xfrm>
                <a:off x="941" y="3317"/>
                <a:ext cx="17" cy="32"/>
              </a:xfrm>
              <a:custGeom>
                <a:avLst/>
                <a:gdLst/>
                <a:ahLst/>
                <a:cxnLst>
                  <a:cxn ang="0">
                    <a:pos x="16" y="31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31"/>
                  </a:cxn>
                  <a:cxn ang="0">
                    <a:pos x="16" y="31"/>
                  </a:cxn>
                </a:cxnLst>
                <a:rect l="0" t="0" r="r" b="b"/>
                <a:pathLst>
                  <a:path w="17" h="32">
                    <a:moveTo>
                      <a:pt x="16" y="31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31"/>
                    </a:lnTo>
                    <a:lnTo>
                      <a:pt x="16" y="31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63" name="Freeform 1471"/>
              <p:cNvSpPr>
                <a:spLocks/>
              </p:cNvSpPr>
              <p:nvPr/>
            </p:nvSpPr>
            <p:spPr bwMode="auto">
              <a:xfrm>
                <a:off x="1649" y="1366"/>
                <a:ext cx="539" cy="1833"/>
              </a:xfrm>
              <a:custGeom>
                <a:avLst/>
                <a:gdLst/>
                <a:ahLst/>
                <a:cxnLst>
                  <a:cxn ang="0">
                    <a:pos x="538" y="108"/>
                  </a:cxn>
                  <a:cxn ang="0">
                    <a:pos x="538" y="1605"/>
                  </a:cxn>
                  <a:cxn ang="0">
                    <a:pos x="538" y="1607"/>
                  </a:cxn>
                  <a:cxn ang="0">
                    <a:pos x="538" y="1607"/>
                  </a:cxn>
                  <a:cxn ang="0">
                    <a:pos x="538" y="1607"/>
                  </a:cxn>
                  <a:cxn ang="0">
                    <a:pos x="538" y="1609"/>
                  </a:cxn>
                  <a:cxn ang="0">
                    <a:pos x="538" y="1609"/>
                  </a:cxn>
                  <a:cxn ang="0">
                    <a:pos x="538" y="1609"/>
                  </a:cxn>
                  <a:cxn ang="0">
                    <a:pos x="538" y="1612"/>
                  </a:cxn>
                  <a:cxn ang="0">
                    <a:pos x="538" y="1612"/>
                  </a:cxn>
                  <a:cxn ang="0">
                    <a:pos x="538" y="1612"/>
                  </a:cxn>
                  <a:cxn ang="0">
                    <a:pos x="538" y="1615"/>
                  </a:cxn>
                  <a:cxn ang="0">
                    <a:pos x="538" y="1615"/>
                  </a:cxn>
                  <a:cxn ang="0">
                    <a:pos x="538" y="1615"/>
                  </a:cxn>
                  <a:cxn ang="0">
                    <a:pos x="538" y="1617"/>
                  </a:cxn>
                  <a:cxn ang="0">
                    <a:pos x="538" y="1617"/>
                  </a:cxn>
                  <a:cxn ang="0">
                    <a:pos x="538" y="1617"/>
                  </a:cxn>
                  <a:cxn ang="0">
                    <a:pos x="538" y="1619"/>
                  </a:cxn>
                  <a:cxn ang="0">
                    <a:pos x="538" y="1715"/>
                  </a:cxn>
                  <a:cxn ang="0">
                    <a:pos x="538" y="1717"/>
                  </a:cxn>
                  <a:cxn ang="0">
                    <a:pos x="538" y="1717"/>
                  </a:cxn>
                  <a:cxn ang="0">
                    <a:pos x="538" y="1717"/>
                  </a:cxn>
                  <a:cxn ang="0">
                    <a:pos x="538" y="1719"/>
                  </a:cxn>
                  <a:cxn ang="0">
                    <a:pos x="538" y="1719"/>
                  </a:cxn>
                  <a:cxn ang="0">
                    <a:pos x="538" y="1719"/>
                  </a:cxn>
                  <a:cxn ang="0">
                    <a:pos x="538" y="1722"/>
                  </a:cxn>
                  <a:cxn ang="0">
                    <a:pos x="538" y="1722"/>
                  </a:cxn>
                  <a:cxn ang="0">
                    <a:pos x="534" y="1734"/>
                  </a:cxn>
                  <a:cxn ang="0">
                    <a:pos x="530" y="1742"/>
                  </a:cxn>
                  <a:cxn ang="0">
                    <a:pos x="525" y="1755"/>
                  </a:cxn>
                  <a:cxn ang="0">
                    <a:pos x="516" y="1764"/>
                  </a:cxn>
                  <a:cxn ang="0">
                    <a:pos x="503" y="1774"/>
                  </a:cxn>
                  <a:cxn ang="0">
                    <a:pos x="489" y="1783"/>
                  </a:cxn>
                  <a:cxn ang="0">
                    <a:pos x="475" y="1791"/>
                  </a:cxn>
                  <a:cxn ang="0">
                    <a:pos x="458" y="1800"/>
                  </a:cxn>
                  <a:cxn ang="0">
                    <a:pos x="418" y="1812"/>
                  </a:cxn>
                  <a:cxn ang="0">
                    <a:pos x="373" y="1824"/>
                  </a:cxn>
                  <a:cxn ang="0">
                    <a:pos x="320" y="1828"/>
                  </a:cxn>
                  <a:cxn ang="0">
                    <a:pos x="269" y="1832"/>
                  </a:cxn>
                  <a:cxn ang="0">
                    <a:pos x="216" y="1828"/>
                  </a:cxn>
                  <a:cxn ang="0">
                    <a:pos x="165" y="1824"/>
                  </a:cxn>
                  <a:cxn ang="0">
                    <a:pos x="120" y="1814"/>
                  </a:cxn>
                  <a:cxn ang="0">
                    <a:pos x="82" y="1800"/>
                  </a:cxn>
                  <a:cxn ang="0">
                    <a:pos x="63" y="1793"/>
                  </a:cxn>
                  <a:cxn ang="0">
                    <a:pos x="49" y="1785"/>
                  </a:cxn>
                  <a:cxn ang="0">
                    <a:pos x="35" y="1777"/>
                  </a:cxn>
                  <a:cxn ang="0">
                    <a:pos x="23" y="1767"/>
                  </a:cxn>
                  <a:cxn ang="0">
                    <a:pos x="14" y="1757"/>
                  </a:cxn>
                  <a:cxn ang="0">
                    <a:pos x="6" y="1748"/>
                  </a:cxn>
                  <a:cxn ang="0">
                    <a:pos x="2" y="1738"/>
                  </a:cxn>
                  <a:cxn ang="0">
                    <a:pos x="0" y="1726"/>
                  </a:cxn>
                  <a:cxn ang="0">
                    <a:pos x="0" y="1726"/>
                  </a:cxn>
                  <a:cxn ang="0">
                    <a:pos x="0" y="1617"/>
                  </a:cxn>
                  <a:cxn ang="0">
                    <a:pos x="0" y="108"/>
                  </a:cxn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108"/>
                  </a:cxn>
                </a:cxnLst>
                <a:rect l="0" t="0" r="r" b="b"/>
                <a:pathLst>
                  <a:path w="539" h="1833">
                    <a:moveTo>
                      <a:pt x="538" y="108"/>
                    </a:moveTo>
                    <a:lnTo>
                      <a:pt x="538" y="1605"/>
                    </a:lnTo>
                    <a:lnTo>
                      <a:pt x="538" y="1607"/>
                    </a:lnTo>
                    <a:lnTo>
                      <a:pt x="538" y="1607"/>
                    </a:lnTo>
                    <a:lnTo>
                      <a:pt x="538" y="1607"/>
                    </a:lnTo>
                    <a:lnTo>
                      <a:pt x="538" y="1609"/>
                    </a:lnTo>
                    <a:lnTo>
                      <a:pt x="538" y="1609"/>
                    </a:lnTo>
                    <a:lnTo>
                      <a:pt x="538" y="1609"/>
                    </a:lnTo>
                    <a:lnTo>
                      <a:pt x="538" y="1612"/>
                    </a:lnTo>
                    <a:lnTo>
                      <a:pt x="538" y="1612"/>
                    </a:lnTo>
                    <a:lnTo>
                      <a:pt x="538" y="1612"/>
                    </a:lnTo>
                    <a:lnTo>
                      <a:pt x="538" y="1615"/>
                    </a:lnTo>
                    <a:lnTo>
                      <a:pt x="538" y="1615"/>
                    </a:lnTo>
                    <a:lnTo>
                      <a:pt x="538" y="1615"/>
                    </a:lnTo>
                    <a:lnTo>
                      <a:pt x="538" y="1617"/>
                    </a:lnTo>
                    <a:lnTo>
                      <a:pt x="538" y="1617"/>
                    </a:lnTo>
                    <a:lnTo>
                      <a:pt x="538" y="1617"/>
                    </a:lnTo>
                    <a:lnTo>
                      <a:pt x="538" y="1619"/>
                    </a:lnTo>
                    <a:lnTo>
                      <a:pt x="538" y="1715"/>
                    </a:lnTo>
                    <a:lnTo>
                      <a:pt x="538" y="1717"/>
                    </a:lnTo>
                    <a:lnTo>
                      <a:pt x="538" y="1717"/>
                    </a:lnTo>
                    <a:lnTo>
                      <a:pt x="538" y="1717"/>
                    </a:lnTo>
                    <a:lnTo>
                      <a:pt x="538" y="1719"/>
                    </a:lnTo>
                    <a:lnTo>
                      <a:pt x="538" y="1719"/>
                    </a:lnTo>
                    <a:lnTo>
                      <a:pt x="538" y="1719"/>
                    </a:lnTo>
                    <a:lnTo>
                      <a:pt x="538" y="1722"/>
                    </a:lnTo>
                    <a:lnTo>
                      <a:pt x="538" y="1722"/>
                    </a:lnTo>
                    <a:lnTo>
                      <a:pt x="534" y="1734"/>
                    </a:lnTo>
                    <a:lnTo>
                      <a:pt x="530" y="1742"/>
                    </a:lnTo>
                    <a:lnTo>
                      <a:pt x="525" y="1755"/>
                    </a:lnTo>
                    <a:lnTo>
                      <a:pt x="516" y="1764"/>
                    </a:lnTo>
                    <a:lnTo>
                      <a:pt x="503" y="1774"/>
                    </a:lnTo>
                    <a:lnTo>
                      <a:pt x="489" y="1783"/>
                    </a:lnTo>
                    <a:lnTo>
                      <a:pt x="475" y="1791"/>
                    </a:lnTo>
                    <a:lnTo>
                      <a:pt x="458" y="1800"/>
                    </a:lnTo>
                    <a:lnTo>
                      <a:pt x="418" y="1812"/>
                    </a:lnTo>
                    <a:lnTo>
                      <a:pt x="373" y="1824"/>
                    </a:lnTo>
                    <a:lnTo>
                      <a:pt x="320" y="1828"/>
                    </a:lnTo>
                    <a:lnTo>
                      <a:pt x="269" y="1832"/>
                    </a:lnTo>
                    <a:lnTo>
                      <a:pt x="216" y="1828"/>
                    </a:lnTo>
                    <a:lnTo>
                      <a:pt x="165" y="1824"/>
                    </a:lnTo>
                    <a:lnTo>
                      <a:pt x="120" y="1814"/>
                    </a:lnTo>
                    <a:lnTo>
                      <a:pt x="82" y="1800"/>
                    </a:lnTo>
                    <a:lnTo>
                      <a:pt x="63" y="1793"/>
                    </a:lnTo>
                    <a:lnTo>
                      <a:pt x="49" y="1785"/>
                    </a:lnTo>
                    <a:lnTo>
                      <a:pt x="35" y="1777"/>
                    </a:lnTo>
                    <a:lnTo>
                      <a:pt x="23" y="1767"/>
                    </a:lnTo>
                    <a:lnTo>
                      <a:pt x="14" y="1757"/>
                    </a:lnTo>
                    <a:lnTo>
                      <a:pt x="6" y="1748"/>
                    </a:lnTo>
                    <a:lnTo>
                      <a:pt x="2" y="1738"/>
                    </a:lnTo>
                    <a:lnTo>
                      <a:pt x="0" y="1726"/>
                    </a:lnTo>
                    <a:lnTo>
                      <a:pt x="0" y="1726"/>
                    </a:lnTo>
                    <a:lnTo>
                      <a:pt x="0" y="1617"/>
                    </a:lnTo>
                    <a:lnTo>
                      <a:pt x="0" y="108"/>
                    </a:lnTo>
                    <a:lnTo>
                      <a:pt x="0" y="0"/>
                    </a:lnTo>
                    <a:lnTo>
                      <a:pt x="538" y="0"/>
                    </a:lnTo>
                    <a:lnTo>
                      <a:pt x="538" y="108"/>
                    </a:lnTo>
                  </a:path>
                </a:pathLst>
              </a:custGeom>
              <a:solidFill>
                <a:srgbClr val="911B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64" name="Freeform 1472"/>
              <p:cNvSpPr>
                <a:spLocks/>
              </p:cNvSpPr>
              <p:nvPr/>
            </p:nvSpPr>
            <p:spPr bwMode="auto">
              <a:xfrm>
                <a:off x="1649" y="1366"/>
                <a:ext cx="539" cy="1833"/>
              </a:xfrm>
              <a:custGeom>
                <a:avLst/>
                <a:gdLst/>
                <a:ahLst/>
                <a:cxnLst>
                  <a:cxn ang="0">
                    <a:pos x="538" y="108"/>
                  </a:cxn>
                  <a:cxn ang="0">
                    <a:pos x="538" y="1605"/>
                  </a:cxn>
                  <a:cxn ang="0">
                    <a:pos x="538" y="1607"/>
                  </a:cxn>
                  <a:cxn ang="0">
                    <a:pos x="538" y="1607"/>
                  </a:cxn>
                  <a:cxn ang="0">
                    <a:pos x="538" y="1607"/>
                  </a:cxn>
                  <a:cxn ang="0">
                    <a:pos x="538" y="1609"/>
                  </a:cxn>
                  <a:cxn ang="0">
                    <a:pos x="538" y="1609"/>
                  </a:cxn>
                  <a:cxn ang="0">
                    <a:pos x="538" y="1609"/>
                  </a:cxn>
                  <a:cxn ang="0">
                    <a:pos x="538" y="1612"/>
                  </a:cxn>
                  <a:cxn ang="0">
                    <a:pos x="538" y="1612"/>
                  </a:cxn>
                  <a:cxn ang="0">
                    <a:pos x="538" y="1612"/>
                  </a:cxn>
                  <a:cxn ang="0">
                    <a:pos x="538" y="1615"/>
                  </a:cxn>
                  <a:cxn ang="0">
                    <a:pos x="538" y="1615"/>
                  </a:cxn>
                  <a:cxn ang="0">
                    <a:pos x="538" y="1615"/>
                  </a:cxn>
                  <a:cxn ang="0">
                    <a:pos x="538" y="1617"/>
                  </a:cxn>
                  <a:cxn ang="0">
                    <a:pos x="538" y="1617"/>
                  </a:cxn>
                  <a:cxn ang="0">
                    <a:pos x="538" y="1617"/>
                  </a:cxn>
                  <a:cxn ang="0">
                    <a:pos x="538" y="1619"/>
                  </a:cxn>
                  <a:cxn ang="0">
                    <a:pos x="538" y="1715"/>
                  </a:cxn>
                  <a:cxn ang="0">
                    <a:pos x="538" y="1717"/>
                  </a:cxn>
                  <a:cxn ang="0">
                    <a:pos x="538" y="1717"/>
                  </a:cxn>
                  <a:cxn ang="0">
                    <a:pos x="538" y="1717"/>
                  </a:cxn>
                  <a:cxn ang="0">
                    <a:pos x="538" y="1719"/>
                  </a:cxn>
                  <a:cxn ang="0">
                    <a:pos x="538" y="1719"/>
                  </a:cxn>
                  <a:cxn ang="0">
                    <a:pos x="538" y="1719"/>
                  </a:cxn>
                  <a:cxn ang="0">
                    <a:pos x="538" y="1722"/>
                  </a:cxn>
                  <a:cxn ang="0">
                    <a:pos x="538" y="1722"/>
                  </a:cxn>
                  <a:cxn ang="0">
                    <a:pos x="534" y="1734"/>
                  </a:cxn>
                  <a:cxn ang="0">
                    <a:pos x="530" y="1742"/>
                  </a:cxn>
                  <a:cxn ang="0">
                    <a:pos x="525" y="1755"/>
                  </a:cxn>
                  <a:cxn ang="0">
                    <a:pos x="516" y="1764"/>
                  </a:cxn>
                  <a:cxn ang="0">
                    <a:pos x="503" y="1774"/>
                  </a:cxn>
                  <a:cxn ang="0">
                    <a:pos x="489" y="1783"/>
                  </a:cxn>
                  <a:cxn ang="0">
                    <a:pos x="475" y="1791"/>
                  </a:cxn>
                  <a:cxn ang="0">
                    <a:pos x="458" y="1800"/>
                  </a:cxn>
                  <a:cxn ang="0">
                    <a:pos x="418" y="1812"/>
                  </a:cxn>
                  <a:cxn ang="0">
                    <a:pos x="373" y="1824"/>
                  </a:cxn>
                  <a:cxn ang="0">
                    <a:pos x="320" y="1828"/>
                  </a:cxn>
                  <a:cxn ang="0">
                    <a:pos x="269" y="1832"/>
                  </a:cxn>
                  <a:cxn ang="0">
                    <a:pos x="216" y="1828"/>
                  </a:cxn>
                  <a:cxn ang="0">
                    <a:pos x="165" y="1824"/>
                  </a:cxn>
                  <a:cxn ang="0">
                    <a:pos x="120" y="1814"/>
                  </a:cxn>
                  <a:cxn ang="0">
                    <a:pos x="82" y="1800"/>
                  </a:cxn>
                  <a:cxn ang="0">
                    <a:pos x="63" y="1793"/>
                  </a:cxn>
                  <a:cxn ang="0">
                    <a:pos x="49" y="1785"/>
                  </a:cxn>
                  <a:cxn ang="0">
                    <a:pos x="35" y="1777"/>
                  </a:cxn>
                  <a:cxn ang="0">
                    <a:pos x="23" y="1767"/>
                  </a:cxn>
                  <a:cxn ang="0">
                    <a:pos x="14" y="1757"/>
                  </a:cxn>
                  <a:cxn ang="0">
                    <a:pos x="6" y="1748"/>
                  </a:cxn>
                  <a:cxn ang="0">
                    <a:pos x="2" y="1738"/>
                  </a:cxn>
                  <a:cxn ang="0">
                    <a:pos x="0" y="1726"/>
                  </a:cxn>
                  <a:cxn ang="0">
                    <a:pos x="0" y="1726"/>
                  </a:cxn>
                  <a:cxn ang="0">
                    <a:pos x="0" y="1617"/>
                  </a:cxn>
                  <a:cxn ang="0">
                    <a:pos x="0" y="108"/>
                  </a:cxn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108"/>
                  </a:cxn>
                </a:cxnLst>
                <a:rect l="0" t="0" r="r" b="b"/>
                <a:pathLst>
                  <a:path w="539" h="1833">
                    <a:moveTo>
                      <a:pt x="538" y="108"/>
                    </a:moveTo>
                    <a:lnTo>
                      <a:pt x="538" y="1605"/>
                    </a:lnTo>
                    <a:lnTo>
                      <a:pt x="538" y="1607"/>
                    </a:lnTo>
                    <a:lnTo>
                      <a:pt x="538" y="1607"/>
                    </a:lnTo>
                    <a:lnTo>
                      <a:pt x="538" y="1607"/>
                    </a:lnTo>
                    <a:lnTo>
                      <a:pt x="538" y="1609"/>
                    </a:lnTo>
                    <a:lnTo>
                      <a:pt x="538" y="1609"/>
                    </a:lnTo>
                    <a:lnTo>
                      <a:pt x="538" y="1609"/>
                    </a:lnTo>
                    <a:lnTo>
                      <a:pt x="538" y="1612"/>
                    </a:lnTo>
                    <a:lnTo>
                      <a:pt x="538" y="1612"/>
                    </a:lnTo>
                    <a:lnTo>
                      <a:pt x="538" y="1612"/>
                    </a:lnTo>
                    <a:lnTo>
                      <a:pt x="538" y="1615"/>
                    </a:lnTo>
                    <a:lnTo>
                      <a:pt x="538" y="1615"/>
                    </a:lnTo>
                    <a:lnTo>
                      <a:pt x="538" y="1615"/>
                    </a:lnTo>
                    <a:lnTo>
                      <a:pt x="538" y="1617"/>
                    </a:lnTo>
                    <a:lnTo>
                      <a:pt x="538" y="1617"/>
                    </a:lnTo>
                    <a:lnTo>
                      <a:pt x="538" y="1617"/>
                    </a:lnTo>
                    <a:lnTo>
                      <a:pt x="538" y="1619"/>
                    </a:lnTo>
                    <a:lnTo>
                      <a:pt x="538" y="1715"/>
                    </a:lnTo>
                    <a:lnTo>
                      <a:pt x="538" y="1717"/>
                    </a:lnTo>
                    <a:lnTo>
                      <a:pt x="538" y="1717"/>
                    </a:lnTo>
                    <a:lnTo>
                      <a:pt x="538" y="1717"/>
                    </a:lnTo>
                    <a:lnTo>
                      <a:pt x="538" y="1719"/>
                    </a:lnTo>
                    <a:lnTo>
                      <a:pt x="538" y="1719"/>
                    </a:lnTo>
                    <a:lnTo>
                      <a:pt x="538" y="1719"/>
                    </a:lnTo>
                    <a:lnTo>
                      <a:pt x="538" y="1722"/>
                    </a:lnTo>
                    <a:lnTo>
                      <a:pt x="538" y="1722"/>
                    </a:lnTo>
                    <a:lnTo>
                      <a:pt x="534" y="1734"/>
                    </a:lnTo>
                    <a:lnTo>
                      <a:pt x="530" y="1742"/>
                    </a:lnTo>
                    <a:lnTo>
                      <a:pt x="525" y="1755"/>
                    </a:lnTo>
                    <a:lnTo>
                      <a:pt x="516" y="1764"/>
                    </a:lnTo>
                    <a:lnTo>
                      <a:pt x="503" y="1774"/>
                    </a:lnTo>
                    <a:lnTo>
                      <a:pt x="489" y="1783"/>
                    </a:lnTo>
                    <a:lnTo>
                      <a:pt x="475" y="1791"/>
                    </a:lnTo>
                    <a:lnTo>
                      <a:pt x="458" y="1800"/>
                    </a:lnTo>
                    <a:lnTo>
                      <a:pt x="418" y="1812"/>
                    </a:lnTo>
                    <a:lnTo>
                      <a:pt x="373" y="1824"/>
                    </a:lnTo>
                    <a:lnTo>
                      <a:pt x="320" y="1828"/>
                    </a:lnTo>
                    <a:lnTo>
                      <a:pt x="269" y="1832"/>
                    </a:lnTo>
                    <a:lnTo>
                      <a:pt x="216" y="1828"/>
                    </a:lnTo>
                    <a:lnTo>
                      <a:pt x="165" y="1824"/>
                    </a:lnTo>
                    <a:lnTo>
                      <a:pt x="120" y="1814"/>
                    </a:lnTo>
                    <a:lnTo>
                      <a:pt x="82" y="1800"/>
                    </a:lnTo>
                    <a:lnTo>
                      <a:pt x="63" y="1793"/>
                    </a:lnTo>
                    <a:lnTo>
                      <a:pt x="49" y="1785"/>
                    </a:lnTo>
                    <a:lnTo>
                      <a:pt x="35" y="1777"/>
                    </a:lnTo>
                    <a:lnTo>
                      <a:pt x="23" y="1767"/>
                    </a:lnTo>
                    <a:lnTo>
                      <a:pt x="14" y="1757"/>
                    </a:lnTo>
                    <a:lnTo>
                      <a:pt x="6" y="1748"/>
                    </a:lnTo>
                    <a:lnTo>
                      <a:pt x="2" y="1738"/>
                    </a:lnTo>
                    <a:lnTo>
                      <a:pt x="0" y="1726"/>
                    </a:lnTo>
                    <a:lnTo>
                      <a:pt x="0" y="1726"/>
                    </a:lnTo>
                    <a:lnTo>
                      <a:pt x="0" y="1617"/>
                    </a:lnTo>
                    <a:lnTo>
                      <a:pt x="0" y="108"/>
                    </a:lnTo>
                    <a:lnTo>
                      <a:pt x="0" y="0"/>
                    </a:lnTo>
                    <a:lnTo>
                      <a:pt x="538" y="0"/>
                    </a:lnTo>
                    <a:lnTo>
                      <a:pt x="538" y="108"/>
                    </a:lnTo>
                  </a:path>
                </a:pathLst>
              </a:custGeom>
              <a:noFill/>
              <a:ln w="12700" cap="rnd" cmpd="sng">
                <a:solidFill>
                  <a:srgbClr val="1F1A1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65" name="Freeform 1473"/>
              <p:cNvSpPr>
                <a:spLocks/>
              </p:cNvSpPr>
              <p:nvPr/>
            </p:nvSpPr>
            <p:spPr bwMode="auto">
              <a:xfrm>
                <a:off x="1649" y="1370"/>
                <a:ext cx="539" cy="2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112"/>
                  </a:cxn>
                  <a:cxn ang="0">
                    <a:pos x="538" y="114"/>
                  </a:cxn>
                  <a:cxn ang="0">
                    <a:pos x="538" y="114"/>
                  </a:cxn>
                  <a:cxn ang="0">
                    <a:pos x="538" y="114"/>
                  </a:cxn>
                  <a:cxn ang="0">
                    <a:pos x="538" y="116"/>
                  </a:cxn>
                  <a:cxn ang="0">
                    <a:pos x="538" y="116"/>
                  </a:cxn>
                  <a:cxn ang="0">
                    <a:pos x="538" y="116"/>
                  </a:cxn>
                  <a:cxn ang="0">
                    <a:pos x="538" y="116"/>
                  </a:cxn>
                  <a:cxn ang="0">
                    <a:pos x="538" y="118"/>
                  </a:cxn>
                  <a:cxn ang="0">
                    <a:pos x="534" y="131"/>
                  </a:cxn>
                  <a:cxn ang="0">
                    <a:pos x="530" y="140"/>
                  </a:cxn>
                  <a:cxn ang="0">
                    <a:pos x="525" y="151"/>
                  </a:cxn>
                  <a:cxn ang="0">
                    <a:pos x="516" y="161"/>
                  </a:cxn>
                  <a:cxn ang="0">
                    <a:pos x="503" y="171"/>
                  </a:cxn>
                  <a:cxn ang="0">
                    <a:pos x="489" y="180"/>
                  </a:cxn>
                  <a:cxn ang="0">
                    <a:pos x="475" y="188"/>
                  </a:cxn>
                  <a:cxn ang="0">
                    <a:pos x="458" y="198"/>
                  </a:cxn>
                  <a:cxn ang="0">
                    <a:pos x="418" y="209"/>
                  </a:cxn>
                  <a:cxn ang="0">
                    <a:pos x="373" y="219"/>
                  </a:cxn>
                  <a:cxn ang="0">
                    <a:pos x="320" y="226"/>
                  </a:cxn>
                  <a:cxn ang="0">
                    <a:pos x="269" y="229"/>
                  </a:cxn>
                  <a:cxn ang="0">
                    <a:pos x="216" y="226"/>
                  </a:cxn>
                  <a:cxn ang="0">
                    <a:pos x="165" y="221"/>
                  </a:cxn>
                  <a:cxn ang="0">
                    <a:pos x="120" y="212"/>
                  </a:cxn>
                  <a:cxn ang="0">
                    <a:pos x="82" y="198"/>
                  </a:cxn>
                  <a:cxn ang="0">
                    <a:pos x="63" y="190"/>
                  </a:cxn>
                  <a:cxn ang="0">
                    <a:pos x="49" y="183"/>
                  </a:cxn>
                  <a:cxn ang="0">
                    <a:pos x="35" y="173"/>
                  </a:cxn>
                  <a:cxn ang="0">
                    <a:pos x="23" y="164"/>
                  </a:cxn>
                  <a:cxn ang="0">
                    <a:pos x="14" y="155"/>
                  </a:cxn>
                  <a:cxn ang="0">
                    <a:pos x="6" y="145"/>
                  </a:cxn>
                  <a:cxn ang="0">
                    <a:pos x="2" y="135"/>
                  </a:cxn>
                  <a:cxn ang="0">
                    <a:pos x="0" y="123"/>
                  </a:cxn>
                  <a:cxn ang="0">
                    <a:pos x="0" y="123"/>
                  </a:cxn>
                  <a:cxn ang="0">
                    <a:pos x="0" y="0"/>
                  </a:cxn>
                </a:cxnLst>
                <a:rect l="0" t="0" r="r" b="b"/>
                <a:pathLst>
                  <a:path w="539" h="230">
                    <a:moveTo>
                      <a:pt x="0" y="0"/>
                    </a:moveTo>
                    <a:lnTo>
                      <a:pt x="538" y="0"/>
                    </a:lnTo>
                    <a:lnTo>
                      <a:pt x="538" y="112"/>
                    </a:lnTo>
                    <a:lnTo>
                      <a:pt x="538" y="114"/>
                    </a:lnTo>
                    <a:lnTo>
                      <a:pt x="538" y="114"/>
                    </a:lnTo>
                    <a:lnTo>
                      <a:pt x="538" y="114"/>
                    </a:lnTo>
                    <a:lnTo>
                      <a:pt x="538" y="116"/>
                    </a:lnTo>
                    <a:lnTo>
                      <a:pt x="538" y="116"/>
                    </a:lnTo>
                    <a:lnTo>
                      <a:pt x="538" y="116"/>
                    </a:lnTo>
                    <a:lnTo>
                      <a:pt x="538" y="116"/>
                    </a:lnTo>
                    <a:lnTo>
                      <a:pt x="538" y="118"/>
                    </a:lnTo>
                    <a:lnTo>
                      <a:pt x="534" y="131"/>
                    </a:lnTo>
                    <a:lnTo>
                      <a:pt x="530" y="140"/>
                    </a:lnTo>
                    <a:lnTo>
                      <a:pt x="525" y="151"/>
                    </a:lnTo>
                    <a:lnTo>
                      <a:pt x="516" y="161"/>
                    </a:lnTo>
                    <a:lnTo>
                      <a:pt x="503" y="171"/>
                    </a:lnTo>
                    <a:lnTo>
                      <a:pt x="489" y="180"/>
                    </a:lnTo>
                    <a:lnTo>
                      <a:pt x="475" y="188"/>
                    </a:lnTo>
                    <a:lnTo>
                      <a:pt x="458" y="198"/>
                    </a:lnTo>
                    <a:lnTo>
                      <a:pt x="418" y="209"/>
                    </a:lnTo>
                    <a:lnTo>
                      <a:pt x="373" y="219"/>
                    </a:lnTo>
                    <a:lnTo>
                      <a:pt x="320" y="226"/>
                    </a:lnTo>
                    <a:lnTo>
                      <a:pt x="269" y="229"/>
                    </a:lnTo>
                    <a:lnTo>
                      <a:pt x="216" y="226"/>
                    </a:lnTo>
                    <a:lnTo>
                      <a:pt x="165" y="221"/>
                    </a:lnTo>
                    <a:lnTo>
                      <a:pt x="120" y="212"/>
                    </a:lnTo>
                    <a:lnTo>
                      <a:pt x="82" y="198"/>
                    </a:lnTo>
                    <a:lnTo>
                      <a:pt x="63" y="190"/>
                    </a:lnTo>
                    <a:lnTo>
                      <a:pt x="49" y="183"/>
                    </a:lnTo>
                    <a:lnTo>
                      <a:pt x="35" y="173"/>
                    </a:lnTo>
                    <a:lnTo>
                      <a:pt x="23" y="164"/>
                    </a:lnTo>
                    <a:lnTo>
                      <a:pt x="14" y="155"/>
                    </a:lnTo>
                    <a:lnTo>
                      <a:pt x="6" y="145"/>
                    </a:lnTo>
                    <a:lnTo>
                      <a:pt x="2" y="135"/>
                    </a:lnTo>
                    <a:lnTo>
                      <a:pt x="0" y="123"/>
                    </a:lnTo>
                    <a:lnTo>
                      <a:pt x="0" y="12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9C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66" name="Freeform 1474"/>
              <p:cNvSpPr>
                <a:spLocks/>
              </p:cNvSpPr>
              <p:nvPr/>
            </p:nvSpPr>
            <p:spPr bwMode="auto">
              <a:xfrm>
                <a:off x="1649" y="1370"/>
                <a:ext cx="539" cy="2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112"/>
                  </a:cxn>
                  <a:cxn ang="0">
                    <a:pos x="538" y="114"/>
                  </a:cxn>
                  <a:cxn ang="0">
                    <a:pos x="538" y="114"/>
                  </a:cxn>
                  <a:cxn ang="0">
                    <a:pos x="538" y="114"/>
                  </a:cxn>
                  <a:cxn ang="0">
                    <a:pos x="538" y="116"/>
                  </a:cxn>
                  <a:cxn ang="0">
                    <a:pos x="538" y="116"/>
                  </a:cxn>
                  <a:cxn ang="0">
                    <a:pos x="538" y="116"/>
                  </a:cxn>
                  <a:cxn ang="0">
                    <a:pos x="538" y="116"/>
                  </a:cxn>
                  <a:cxn ang="0">
                    <a:pos x="538" y="118"/>
                  </a:cxn>
                  <a:cxn ang="0">
                    <a:pos x="534" y="131"/>
                  </a:cxn>
                  <a:cxn ang="0">
                    <a:pos x="530" y="140"/>
                  </a:cxn>
                  <a:cxn ang="0">
                    <a:pos x="525" y="151"/>
                  </a:cxn>
                  <a:cxn ang="0">
                    <a:pos x="516" y="161"/>
                  </a:cxn>
                  <a:cxn ang="0">
                    <a:pos x="503" y="171"/>
                  </a:cxn>
                  <a:cxn ang="0">
                    <a:pos x="489" y="180"/>
                  </a:cxn>
                  <a:cxn ang="0">
                    <a:pos x="475" y="188"/>
                  </a:cxn>
                  <a:cxn ang="0">
                    <a:pos x="458" y="198"/>
                  </a:cxn>
                  <a:cxn ang="0">
                    <a:pos x="418" y="209"/>
                  </a:cxn>
                  <a:cxn ang="0">
                    <a:pos x="373" y="219"/>
                  </a:cxn>
                  <a:cxn ang="0">
                    <a:pos x="320" y="226"/>
                  </a:cxn>
                  <a:cxn ang="0">
                    <a:pos x="269" y="229"/>
                  </a:cxn>
                  <a:cxn ang="0">
                    <a:pos x="216" y="226"/>
                  </a:cxn>
                  <a:cxn ang="0">
                    <a:pos x="165" y="221"/>
                  </a:cxn>
                  <a:cxn ang="0">
                    <a:pos x="120" y="212"/>
                  </a:cxn>
                  <a:cxn ang="0">
                    <a:pos x="82" y="198"/>
                  </a:cxn>
                  <a:cxn ang="0">
                    <a:pos x="63" y="190"/>
                  </a:cxn>
                  <a:cxn ang="0">
                    <a:pos x="49" y="183"/>
                  </a:cxn>
                  <a:cxn ang="0">
                    <a:pos x="35" y="173"/>
                  </a:cxn>
                  <a:cxn ang="0">
                    <a:pos x="23" y="164"/>
                  </a:cxn>
                  <a:cxn ang="0">
                    <a:pos x="14" y="155"/>
                  </a:cxn>
                  <a:cxn ang="0">
                    <a:pos x="6" y="145"/>
                  </a:cxn>
                  <a:cxn ang="0">
                    <a:pos x="2" y="135"/>
                  </a:cxn>
                  <a:cxn ang="0">
                    <a:pos x="0" y="123"/>
                  </a:cxn>
                  <a:cxn ang="0">
                    <a:pos x="0" y="123"/>
                  </a:cxn>
                  <a:cxn ang="0">
                    <a:pos x="0" y="0"/>
                  </a:cxn>
                </a:cxnLst>
                <a:rect l="0" t="0" r="r" b="b"/>
                <a:pathLst>
                  <a:path w="539" h="230">
                    <a:moveTo>
                      <a:pt x="0" y="0"/>
                    </a:moveTo>
                    <a:lnTo>
                      <a:pt x="538" y="0"/>
                    </a:lnTo>
                    <a:lnTo>
                      <a:pt x="538" y="112"/>
                    </a:lnTo>
                    <a:lnTo>
                      <a:pt x="538" y="114"/>
                    </a:lnTo>
                    <a:lnTo>
                      <a:pt x="538" y="114"/>
                    </a:lnTo>
                    <a:lnTo>
                      <a:pt x="538" y="114"/>
                    </a:lnTo>
                    <a:lnTo>
                      <a:pt x="538" y="116"/>
                    </a:lnTo>
                    <a:lnTo>
                      <a:pt x="538" y="116"/>
                    </a:lnTo>
                    <a:lnTo>
                      <a:pt x="538" y="116"/>
                    </a:lnTo>
                    <a:lnTo>
                      <a:pt x="538" y="116"/>
                    </a:lnTo>
                    <a:lnTo>
                      <a:pt x="538" y="118"/>
                    </a:lnTo>
                    <a:lnTo>
                      <a:pt x="534" y="131"/>
                    </a:lnTo>
                    <a:lnTo>
                      <a:pt x="530" y="140"/>
                    </a:lnTo>
                    <a:lnTo>
                      <a:pt x="525" y="151"/>
                    </a:lnTo>
                    <a:lnTo>
                      <a:pt x="516" y="161"/>
                    </a:lnTo>
                    <a:lnTo>
                      <a:pt x="503" y="171"/>
                    </a:lnTo>
                    <a:lnTo>
                      <a:pt x="489" y="180"/>
                    </a:lnTo>
                    <a:lnTo>
                      <a:pt x="475" y="188"/>
                    </a:lnTo>
                    <a:lnTo>
                      <a:pt x="458" y="198"/>
                    </a:lnTo>
                    <a:lnTo>
                      <a:pt x="418" y="209"/>
                    </a:lnTo>
                    <a:lnTo>
                      <a:pt x="373" y="219"/>
                    </a:lnTo>
                    <a:lnTo>
                      <a:pt x="320" y="226"/>
                    </a:lnTo>
                    <a:lnTo>
                      <a:pt x="269" y="229"/>
                    </a:lnTo>
                    <a:lnTo>
                      <a:pt x="216" y="226"/>
                    </a:lnTo>
                    <a:lnTo>
                      <a:pt x="165" y="221"/>
                    </a:lnTo>
                    <a:lnTo>
                      <a:pt x="120" y="212"/>
                    </a:lnTo>
                    <a:lnTo>
                      <a:pt x="82" y="198"/>
                    </a:lnTo>
                    <a:lnTo>
                      <a:pt x="63" y="190"/>
                    </a:lnTo>
                    <a:lnTo>
                      <a:pt x="49" y="183"/>
                    </a:lnTo>
                    <a:lnTo>
                      <a:pt x="35" y="173"/>
                    </a:lnTo>
                    <a:lnTo>
                      <a:pt x="23" y="164"/>
                    </a:lnTo>
                    <a:lnTo>
                      <a:pt x="14" y="155"/>
                    </a:lnTo>
                    <a:lnTo>
                      <a:pt x="6" y="145"/>
                    </a:lnTo>
                    <a:lnTo>
                      <a:pt x="2" y="135"/>
                    </a:lnTo>
                    <a:lnTo>
                      <a:pt x="0" y="123"/>
                    </a:lnTo>
                    <a:lnTo>
                      <a:pt x="0" y="12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1F1A1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67" name="Freeform 1475"/>
              <p:cNvSpPr>
                <a:spLocks/>
              </p:cNvSpPr>
              <p:nvPr/>
            </p:nvSpPr>
            <p:spPr bwMode="auto">
              <a:xfrm>
                <a:off x="1649" y="1254"/>
                <a:ext cx="539" cy="222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320" y="2"/>
                  </a:cxn>
                  <a:cxn ang="0">
                    <a:pos x="373" y="9"/>
                  </a:cxn>
                  <a:cxn ang="0">
                    <a:pos x="418" y="18"/>
                  </a:cxn>
                  <a:cxn ang="0">
                    <a:pos x="458" y="32"/>
                  </a:cxn>
                  <a:cxn ang="0">
                    <a:pos x="475" y="40"/>
                  </a:cxn>
                  <a:cxn ang="0">
                    <a:pos x="489" y="49"/>
                  </a:cxn>
                  <a:cxn ang="0">
                    <a:pos x="503" y="59"/>
                  </a:cxn>
                  <a:cxn ang="0">
                    <a:pos x="516" y="69"/>
                  </a:cxn>
                  <a:cxn ang="0">
                    <a:pos x="525" y="78"/>
                  </a:cxn>
                  <a:cxn ang="0">
                    <a:pos x="530" y="87"/>
                  </a:cxn>
                  <a:cxn ang="0">
                    <a:pos x="534" y="100"/>
                  </a:cxn>
                  <a:cxn ang="0">
                    <a:pos x="538" y="112"/>
                  </a:cxn>
                  <a:cxn ang="0">
                    <a:pos x="534" y="123"/>
                  </a:cxn>
                  <a:cxn ang="0">
                    <a:pos x="530" y="133"/>
                  </a:cxn>
                  <a:cxn ang="0">
                    <a:pos x="525" y="145"/>
                  </a:cxn>
                  <a:cxn ang="0">
                    <a:pos x="516" y="155"/>
                  </a:cxn>
                  <a:cxn ang="0">
                    <a:pos x="503" y="163"/>
                  </a:cxn>
                  <a:cxn ang="0">
                    <a:pos x="489" y="173"/>
                  </a:cxn>
                  <a:cxn ang="0">
                    <a:pos x="475" y="180"/>
                  </a:cxn>
                  <a:cxn ang="0">
                    <a:pos x="458" y="188"/>
                  </a:cxn>
                  <a:cxn ang="0">
                    <a:pos x="418" y="202"/>
                  </a:cxn>
                  <a:cxn ang="0">
                    <a:pos x="373" y="212"/>
                  </a:cxn>
                  <a:cxn ang="0">
                    <a:pos x="320" y="218"/>
                  </a:cxn>
                  <a:cxn ang="0">
                    <a:pos x="269" y="221"/>
                  </a:cxn>
                  <a:cxn ang="0">
                    <a:pos x="214" y="218"/>
                  </a:cxn>
                  <a:cxn ang="0">
                    <a:pos x="163" y="212"/>
                  </a:cxn>
                  <a:cxn ang="0">
                    <a:pos x="118" y="202"/>
                  </a:cxn>
                  <a:cxn ang="0">
                    <a:pos x="77" y="188"/>
                  </a:cxn>
                  <a:cxn ang="0">
                    <a:pos x="61" y="180"/>
                  </a:cxn>
                  <a:cxn ang="0">
                    <a:pos x="45" y="173"/>
                  </a:cxn>
                  <a:cxn ang="0">
                    <a:pos x="30" y="163"/>
                  </a:cxn>
                  <a:cxn ang="0">
                    <a:pos x="20" y="155"/>
                  </a:cxn>
                  <a:cxn ang="0">
                    <a:pos x="10" y="145"/>
                  </a:cxn>
                  <a:cxn ang="0">
                    <a:pos x="4" y="133"/>
                  </a:cxn>
                  <a:cxn ang="0">
                    <a:pos x="0" y="123"/>
                  </a:cxn>
                  <a:cxn ang="0">
                    <a:pos x="0" y="112"/>
                  </a:cxn>
                  <a:cxn ang="0">
                    <a:pos x="0" y="100"/>
                  </a:cxn>
                  <a:cxn ang="0">
                    <a:pos x="4" y="87"/>
                  </a:cxn>
                  <a:cxn ang="0">
                    <a:pos x="10" y="78"/>
                  </a:cxn>
                  <a:cxn ang="0">
                    <a:pos x="20" y="69"/>
                  </a:cxn>
                  <a:cxn ang="0">
                    <a:pos x="30" y="59"/>
                  </a:cxn>
                  <a:cxn ang="0">
                    <a:pos x="45" y="49"/>
                  </a:cxn>
                  <a:cxn ang="0">
                    <a:pos x="61" y="40"/>
                  </a:cxn>
                  <a:cxn ang="0">
                    <a:pos x="77" y="32"/>
                  </a:cxn>
                  <a:cxn ang="0">
                    <a:pos x="118" y="18"/>
                  </a:cxn>
                  <a:cxn ang="0">
                    <a:pos x="163" y="9"/>
                  </a:cxn>
                  <a:cxn ang="0">
                    <a:pos x="214" y="2"/>
                  </a:cxn>
                  <a:cxn ang="0">
                    <a:pos x="269" y="0"/>
                  </a:cxn>
                </a:cxnLst>
                <a:rect l="0" t="0" r="r" b="b"/>
                <a:pathLst>
                  <a:path w="539" h="222">
                    <a:moveTo>
                      <a:pt x="269" y="0"/>
                    </a:moveTo>
                    <a:lnTo>
                      <a:pt x="320" y="2"/>
                    </a:lnTo>
                    <a:lnTo>
                      <a:pt x="373" y="9"/>
                    </a:lnTo>
                    <a:lnTo>
                      <a:pt x="418" y="18"/>
                    </a:lnTo>
                    <a:lnTo>
                      <a:pt x="458" y="32"/>
                    </a:lnTo>
                    <a:lnTo>
                      <a:pt x="475" y="40"/>
                    </a:lnTo>
                    <a:lnTo>
                      <a:pt x="489" y="49"/>
                    </a:lnTo>
                    <a:lnTo>
                      <a:pt x="503" y="59"/>
                    </a:lnTo>
                    <a:lnTo>
                      <a:pt x="516" y="69"/>
                    </a:lnTo>
                    <a:lnTo>
                      <a:pt x="525" y="78"/>
                    </a:lnTo>
                    <a:lnTo>
                      <a:pt x="530" y="87"/>
                    </a:lnTo>
                    <a:lnTo>
                      <a:pt x="534" y="100"/>
                    </a:lnTo>
                    <a:lnTo>
                      <a:pt x="538" y="112"/>
                    </a:lnTo>
                    <a:lnTo>
                      <a:pt x="534" y="123"/>
                    </a:lnTo>
                    <a:lnTo>
                      <a:pt x="530" y="133"/>
                    </a:lnTo>
                    <a:lnTo>
                      <a:pt x="525" y="145"/>
                    </a:lnTo>
                    <a:lnTo>
                      <a:pt x="516" y="155"/>
                    </a:lnTo>
                    <a:lnTo>
                      <a:pt x="503" y="163"/>
                    </a:lnTo>
                    <a:lnTo>
                      <a:pt x="489" y="173"/>
                    </a:lnTo>
                    <a:lnTo>
                      <a:pt x="475" y="180"/>
                    </a:lnTo>
                    <a:lnTo>
                      <a:pt x="458" y="188"/>
                    </a:lnTo>
                    <a:lnTo>
                      <a:pt x="418" y="202"/>
                    </a:lnTo>
                    <a:lnTo>
                      <a:pt x="373" y="212"/>
                    </a:lnTo>
                    <a:lnTo>
                      <a:pt x="320" y="218"/>
                    </a:lnTo>
                    <a:lnTo>
                      <a:pt x="269" y="221"/>
                    </a:lnTo>
                    <a:lnTo>
                      <a:pt x="214" y="218"/>
                    </a:lnTo>
                    <a:lnTo>
                      <a:pt x="163" y="212"/>
                    </a:lnTo>
                    <a:lnTo>
                      <a:pt x="118" y="202"/>
                    </a:lnTo>
                    <a:lnTo>
                      <a:pt x="77" y="188"/>
                    </a:lnTo>
                    <a:lnTo>
                      <a:pt x="61" y="180"/>
                    </a:lnTo>
                    <a:lnTo>
                      <a:pt x="45" y="173"/>
                    </a:lnTo>
                    <a:lnTo>
                      <a:pt x="30" y="163"/>
                    </a:lnTo>
                    <a:lnTo>
                      <a:pt x="20" y="155"/>
                    </a:lnTo>
                    <a:lnTo>
                      <a:pt x="10" y="145"/>
                    </a:lnTo>
                    <a:lnTo>
                      <a:pt x="4" y="133"/>
                    </a:lnTo>
                    <a:lnTo>
                      <a:pt x="0" y="123"/>
                    </a:lnTo>
                    <a:lnTo>
                      <a:pt x="0" y="112"/>
                    </a:lnTo>
                    <a:lnTo>
                      <a:pt x="0" y="100"/>
                    </a:lnTo>
                    <a:lnTo>
                      <a:pt x="4" y="87"/>
                    </a:lnTo>
                    <a:lnTo>
                      <a:pt x="10" y="78"/>
                    </a:lnTo>
                    <a:lnTo>
                      <a:pt x="20" y="69"/>
                    </a:lnTo>
                    <a:lnTo>
                      <a:pt x="30" y="59"/>
                    </a:lnTo>
                    <a:lnTo>
                      <a:pt x="45" y="49"/>
                    </a:lnTo>
                    <a:lnTo>
                      <a:pt x="61" y="40"/>
                    </a:lnTo>
                    <a:lnTo>
                      <a:pt x="77" y="32"/>
                    </a:lnTo>
                    <a:lnTo>
                      <a:pt x="118" y="18"/>
                    </a:lnTo>
                    <a:lnTo>
                      <a:pt x="163" y="9"/>
                    </a:lnTo>
                    <a:lnTo>
                      <a:pt x="214" y="2"/>
                    </a:lnTo>
                    <a:lnTo>
                      <a:pt x="269" y="0"/>
                    </a:lnTo>
                  </a:path>
                </a:pathLst>
              </a:custGeom>
              <a:solidFill>
                <a:srgbClr val="0079C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68" name="Freeform 1476"/>
              <p:cNvSpPr>
                <a:spLocks/>
              </p:cNvSpPr>
              <p:nvPr/>
            </p:nvSpPr>
            <p:spPr bwMode="auto">
              <a:xfrm>
                <a:off x="1649" y="1254"/>
                <a:ext cx="539" cy="222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320" y="2"/>
                  </a:cxn>
                  <a:cxn ang="0">
                    <a:pos x="373" y="9"/>
                  </a:cxn>
                  <a:cxn ang="0">
                    <a:pos x="418" y="18"/>
                  </a:cxn>
                  <a:cxn ang="0">
                    <a:pos x="458" y="32"/>
                  </a:cxn>
                  <a:cxn ang="0">
                    <a:pos x="475" y="40"/>
                  </a:cxn>
                  <a:cxn ang="0">
                    <a:pos x="489" y="49"/>
                  </a:cxn>
                  <a:cxn ang="0">
                    <a:pos x="503" y="59"/>
                  </a:cxn>
                  <a:cxn ang="0">
                    <a:pos x="516" y="69"/>
                  </a:cxn>
                  <a:cxn ang="0">
                    <a:pos x="525" y="78"/>
                  </a:cxn>
                  <a:cxn ang="0">
                    <a:pos x="530" y="87"/>
                  </a:cxn>
                  <a:cxn ang="0">
                    <a:pos x="534" y="100"/>
                  </a:cxn>
                  <a:cxn ang="0">
                    <a:pos x="538" y="112"/>
                  </a:cxn>
                  <a:cxn ang="0">
                    <a:pos x="534" y="123"/>
                  </a:cxn>
                  <a:cxn ang="0">
                    <a:pos x="530" y="133"/>
                  </a:cxn>
                  <a:cxn ang="0">
                    <a:pos x="525" y="145"/>
                  </a:cxn>
                  <a:cxn ang="0">
                    <a:pos x="516" y="155"/>
                  </a:cxn>
                  <a:cxn ang="0">
                    <a:pos x="503" y="163"/>
                  </a:cxn>
                  <a:cxn ang="0">
                    <a:pos x="489" y="173"/>
                  </a:cxn>
                  <a:cxn ang="0">
                    <a:pos x="475" y="180"/>
                  </a:cxn>
                  <a:cxn ang="0">
                    <a:pos x="458" y="188"/>
                  </a:cxn>
                  <a:cxn ang="0">
                    <a:pos x="418" y="202"/>
                  </a:cxn>
                  <a:cxn ang="0">
                    <a:pos x="373" y="212"/>
                  </a:cxn>
                  <a:cxn ang="0">
                    <a:pos x="320" y="218"/>
                  </a:cxn>
                  <a:cxn ang="0">
                    <a:pos x="269" y="221"/>
                  </a:cxn>
                  <a:cxn ang="0">
                    <a:pos x="214" y="218"/>
                  </a:cxn>
                  <a:cxn ang="0">
                    <a:pos x="163" y="212"/>
                  </a:cxn>
                  <a:cxn ang="0">
                    <a:pos x="118" y="202"/>
                  </a:cxn>
                  <a:cxn ang="0">
                    <a:pos x="77" y="188"/>
                  </a:cxn>
                  <a:cxn ang="0">
                    <a:pos x="61" y="180"/>
                  </a:cxn>
                  <a:cxn ang="0">
                    <a:pos x="45" y="173"/>
                  </a:cxn>
                  <a:cxn ang="0">
                    <a:pos x="30" y="163"/>
                  </a:cxn>
                  <a:cxn ang="0">
                    <a:pos x="20" y="155"/>
                  </a:cxn>
                  <a:cxn ang="0">
                    <a:pos x="10" y="145"/>
                  </a:cxn>
                  <a:cxn ang="0">
                    <a:pos x="4" y="133"/>
                  </a:cxn>
                  <a:cxn ang="0">
                    <a:pos x="0" y="123"/>
                  </a:cxn>
                  <a:cxn ang="0">
                    <a:pos x="0" y="112"/>
                  </a:cxn>
                  <a:cxn ang="0">
                    <a:pos x="0" y="100"/>
                  </a:cxn>
                  <a:cxn ang="0">
                    <a:pos x="4" y="87"/>
                  </a:cxn>
                  <a:cxn ang="0">
                    <a:pos x="10" y="78"/>
                  </a:cxn>
                  <a:cxn ang="0">
                    <a:pos x="20" y="69"/>
                  </a:cxn>
                  <a:cxn ang="0">
                    <a:pos x="30" y="59"/>
                  </a:cxn>
                  <a:cxn ang="0">
                    <a:pos x="45" y="49"/>
                  </a:cxn>
                  <a:cxn ang="0">
                    <a:pos x="61" y="40"/>
                  </a:cxn>
                  <a:cxn ang="0">
                    <a:pos x="77" y="32"/>
                  </a:cxn>
                  <a:cxn ang="0">
                    <a:pos x="118" y="18"/>
                  </a:cxn>
                  <a:cxn ang="0">
                    <a:pos x="163" y="9"/>
                  </a:cxn>
                  <a:cxn ang="0">
                    <a:pos x="214" y="2"/>
                  </a:cxn>
                  <a:cxn ang="0">
                    <a:pos x="269" y="0"/>
                  </a:cxn>
                </a:cxnLst>
                <a:rect l="0" t="0" r="r" b="b"/>
                <a:pathLst>
                  <a:path w="539" h="222">
                    <a:moveTo>
                      <a:pt x="269" y="0"/>
                    </a:moveTo>
                    <a:lnTo>
                      <a:pt x="320" y="2"/>
                    </a:lnTo>
                    <a:lnTo>
                      <a:pt x="373" y="9"/>
                    </a:lnTo>
                    <a:lnTo>
                      <a:pt x="418" y="18"/>
                    </a:lnTo>
                    <a:lnTo>
                      <a:pt x="458" y="32"/>
                    </a:lnTo>
                    <a:lnTo>
                      <a:pt x="475" y="40"/>
                    </a:lnTo>
                    <a:lnTo>
                      <a:pt x="489" y="49"/>
                    </a:lnTo>
                    <a:lnTo>
                      <a:pt x="503" y="59"/>
                    </a:lnTo>
                    <a:lnTo>
                      <a:pt x="516" y="69"/>
                    </a:lnTo>
                    <a:lnTo>
                      <a:pt x="525" y="78"/>
                    </a:lnTo>
                    <a:lnTo>
                      <a:pt x="530" y="87"/>
                    </a:lnTo>
                    <a:lnTo>
                      <a:pt x="534" y="100"/>
                    </a:lnTo>
                    <a:lnTo>
                      <a:pt x="538" y="112"/>
                    </a:lnTo>
                    <a:lnTo>
                      <a:pt x="534" y="123"/>
                    </a:lnTo>
                    <a:lnTo>
                      <a:pt x="530" y="133"/>
                    </a:lnTo>
                    <a:lnTo>
                      <a:pt x="525" y="145"/>
                    </a:lnTo>
                    <a:lnTo>
                      <a:pt x="516" y="155"/>
                    </a:lnTo>
                    <a:lnTo>
                      <a:pt x="503" y="163"/>
                    </a:lnTo>
                    <a:lnTo>
                      <a:pt x="489" y="173"/>
                    </a:lnTo>
                    <a:lnTo>
                      <a:pt x="475" y="180"/>
                    </a:lnTo>
                    <a:lnTo>
                      <a:pt x="458" y="188"/>
                    </a:lnTo>
                    <a:lnTo>
                      <a:pt x="418" y="202"/>
                    </a:lnTo>
                    <a:lnTo>
                      <a:pt x="373" y="212"/>
                    </a:lnTo>
                    <a:lnTo>
                      <a:pt x="320" y="218"/>
                    </a:lnTo>
                    <a:lnTo>
                      <a:pt x="269" y="221"/>
                    </a:lnTo>
                    <a:lnTo>
                      <a:pt x="214" y="218"/>
                    </a:lnTo>
                    <a:lnTo>
                      <a:pt x="163" y="212"/>
                    </a:lnTo>
                    <a:lnTo>
                      <a:pt x="118" y="202"/>
                    </a:lnTo>
                    <a:lnTo>
                      <a:pt x="77" y="188"/>
                    </a:lnTo>
                    <a:lnTo>
                      <a:pt x="61" y="180"/>
                    </a:lnTo>
                    <a:lnTo>
                      <a:pt x="45" y="173"/>
                    </a:lnTo>
                    <a:lnTo>
                      <a:pt x="30" y="163"/>
                    </a:lnTo>
                    <a:lnTo>
                      <a:pt x="20" y="155"/>
                    </a:lnTo>
                    <a:lnTo>
                      <a:pt x="10" y="145"/>
                    </a:lnTo>
                    <a:lnTo>
                      <a:pt x="4" y="133"/>
                    </a:lnTo>
                    <a:lnTo>
                      <a:pt x="0" y="123"/>
                    </a:lnTo>
                    <a:lnTo>
                      <a:pt x="0" y="112"/>
                    </a:lnTo>
                    <a:lnTo>
                      <a:pt x="0" y="100"/>
                    </a:lnTo>
                    <a:lnTo>
                      <a:pt x="4" y="87"/>
                    </a:lnTo>
                    <a:lnTo>
                      <a:pt x="10" y="78"/>
                    </a:lnTo>
                    <a:lnTo>
                      <a:pt x="20" y="69"/>
                    </a:lnTo>
                    <a:lnTo>
                      <a:pt x="30" y="59"/>
                    </a:lnTo>
                    <a:lnTo>
                      <a:pt x="45" y="49"/>
                    </a:lnTo>
                    <a:lnTo>
                      <a:pt x="61" y="40"/>
                    </a:lnTo>
                    <a:lnTo>
                      <a:pt x="77" y="32"/>
                    </a:lnTo>
                    <a:lnTo>
                      <a:pt x="118" y="18"/>
                    </a:lnTo>
                    <a:lnTo>
                      <a:pt x="163" y="9"/>
                    </a:lnTo>
                    <a:lnTo>
                      <a:pt x="214" y="2"/>
                    </a:lnTo>
                    <a:lnTo>
                      <a:pt x="269" y="0"/>
                    </a:lnTo>
                  </a:path>
                </a:pathLst>
              </a:custGeom>
              <a:noFill/>
              <a:ln w="12700" cap="rnd" cmpd="sng">
                <a:solidFill>
                  <a:srgbClr val="1F1A1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69" name="Freeform 1477"/>
              <p:cNvSpPr>
                <a:spLocks/>
              </p:cNvSpPr>
              <p:nvPr/>
            </p:nvSpPr>
            <p:spPr bwMode="auto">
              <a:xfrm>
                <a:off x="2858" y="1366"/>
                <a:ext cx="539" cy="18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108"/>
                  </a:cxn>
                  <a:cxn ang="0">
                    <a:pos x="538" y="1652"/>
                  </a:cxn>
                  <a:cxn ang="0">
                    <a:pos x="538" y="1652"/>
                  </a:cxn>
                  <a:cxn ang="0">
                    <a:pos x="538" y="1654"/>
                  </a:cxn>
                  <a:cxn ang="0">
                    <a:pos x="538" y="1654"/>
                  </a:cxn>
                  <a:cxn ang="0">
                    <a:pos x="538" y="1654"/>
                  </a:cxn>
                  <a:cxn ang="0">
                    <a:pos x="538" y="1658"/>
                  </a:cxn>
                  <a:cxn ang="0">
                    <a:pos x="538" y="1658"/>
                  </a:cxn>
                  <a:cxn ang="0">
                    <a:pos x="538" y="1658"/>
                  </a:cxn>
                  <a:cxn ang="0">
                    <a:pos x="538" y="1660"/>
                  </a:cxn>
                  <a:cxn ang="0">
                    <a:pos x="538" y="1660"/>
                  </a:cxn>
                  <a:cxn ang="0">
                    <a:pos x="538" y="1660"/>
                  </a:cxn>
                  <a:cxn ang="0">
                    <a:pos x="538" y="1662"/>
                  </a:cxn>
                  <a:cxn ang="0">
                    <a:pos x="538" y="1662"/>
                  </a:cxn>
                  <a:cxn ang="0">
                    <a:pos x="538" y="1662"/>
                  </a:cxn>
                  <a:cxn ang="0">
                    <a:pos x="538" y="1664"/>
                  </a:cxn>
                  <a:cxn ang="0">
                    <a:pos x="538" y="1664"/>
                  </a:cxn>
                  <a:cxn ang="0">
                    <a:pos x="538" y="1664"/>
                  </a:cxn>
                  <a:cxn ang="0">
                    <a:pos x="538" y="1715"/>
                  </a:cxn>
                  <a:cxn ang="0">
                    <a:pos x="538" y="1717"/>
                  </a:cxn>
                  <a:cxn ang="0">
                    <a:pos x="538" y="1717"/>
                  </a:cxn>
                  <a:cxn ang="0">
                    <a:pos x="538" y="1717"/>
                  </a:cxn>
                  <a:cxn ang="0">
                    <a:pos x="538" y="1719"/>
                  </a:cxn>
                  <a:cxn ang="0">
                    <a:pos x="538" y="1719"/>
                  </a:cxn>
                  <a:cxn ang="0">
                    <a:pos x="538" y="1719"/>
                  </a:cxn>
                  <a:cxn ang="0">
                    <a:pos x="538" y="1722"/>
                  </a:cxn>
                  <a:cxn ang="0">
                    <a:pos x="538" y="1722"/>
                  </a:cxn>
                  <a:cxn ang="0">
                    <a:pos x="538" y="1734"/>
                  </a:cxn>
                  <a:cxn ang="0">
                    <a:pos x="533" y="1742"/>
                  </a:cxn>
                  <a:cxn ang="0">
                    <a:pos x="525" y="1755"/>
                  </a:cxn>
                  <a:cxn ang="0">
                    <a:pos x="516" y="1764"/>
                  </a:cxn>
                  <a:cxn ang="0">
                    <a:pos x="507" y="1774"/>
                  </a:cxn>
                  <a:cxn ang="0">
                    <a:pos x="492" y="1783"/>
                  </a:cxn>
                  <a:cxn ang="0">
                    <a:pos x="476" y="1791"/>
                  </a:cxn>
                  <a:cxn ang="0">
                    <a:pos x="458" y="1800"/>
                  </a:cxn>
                  <a:cxn ang="0">
                    <a:pos x="419" y="1812"/>
                  </a:cxn>
                  <a:cxn ang="0">
                    <a:pos x="373" y="1824"/>
                  </a:cxn>
                  <a:cxn ang="0">
                    <a:pos x="323" y="1828"/>
                  </a:cxn>
                  <a:cxn ang="0">
                    <a:pos x="269" y="1832"/>
                  </a:cxn>
                  <a:cxn ang="0">
                    <a:pos x="216" y="1828"/>
                  </a:cxn>
                  <a:cxn ang="0">
                    <a:pos x="169" y="1824"/>
                  </a:cxn>
                  <a:cxn ang="0">
                    <a:pos x="124" y="1814"/>
                  </a:cxn>
                  <a:cxn ang="0">
                    <a:pos x="83" y="1800"/>
                  </a:cxn>
                  <a:cxn ang="0">
                    <a:pos x="66" y="1793"/>
                  </a:cxn>
                  <a:cxn ang="0">
                    <a:pos x="49" y="1785"/>
                  </a:cxn>
                  <a:cxn ang="0">
                    <a:pos x="38" y="1777"/>
                  </a:cxn>
                  <a:cxn ang="0">
                    <a:pos x="26" y="1767"/>
                  </a:cxn>
                  <a:cxn ang="0">
                    <a:pos x="16" y="1757"/>
                  </a:cxn>
                  <a:cxn ang="0">
                    <a:pos x="9" y="1748"/>
                  </a:cxn>
                  <a:cxn ang="0">
                    <a:pos x="2" y="1738"/>
                  </a:cxn>
                  <a:cxn ang="0">
                    <a:pos x="0" y="1726"/>
                  </a:cxn>
                  <a:cxn ang="0">
                    <a:pos x="0" y="1726"/>
                  </a:cxn>
                  <a:cxn ang="0">
                    <a:pos x="0" y="1664"/>
                  </a:cxn>
                  <a:cxn ang="0">
                    <a:pos x="0" y="108"/>
                  </a:cxn>
                  <a:cxn ang="0">
                    <a:pos x="0" y="0"/>
                  </a:cxn>
                </a:cxnLst>
                <a:rect l="0" t="0" r="r" b="b"/>
                <a:pathLst>
                  <a:path w="539" h="1833">
                    <a:moveTo>
                      <a:pt x="0" y="0"/>
                    </a:moveTo>
                    <a:lnTo>
                      <a:pt x="538" y="0"/>
                    </a:lnTo>
                    <a:lnTo>
                      <a:pt x="538" y="108"/>
                    </a:lnTo>
                    <a:lnTo>
                      <a:pt x="538" y="1652"/>
                    </a:lnTo>
                    <a:lnTo>
                      <a:pt x="538" y="1652"/>
                    </a:lnTo>
                    <a:lnTo>
                      <a:pt x="538" y="1654"/>
                    </a:lnTo>
                    <a:lnTo>
                      <a:pt x="538" y="1654"/>
                    </a:lnTo>
                    <a:lnTo>
                      <a:pt x="538" y="1654"/>
                    </a:lnTo>
                    <a:lnTo>
                      <a:pt x="538" y="1658"/>
                    </a:lnTo>
                    <a:lnTo>
                      <a:pt x="538" y="1658"/>
                    </a:lnTo>
                    <a:lnTo>
                      <a:pt x="538" y="1658"/>
                    </a:lnTo>
                    <a:lnTo>
                      <a:pt x="538" y="1660"/>
                    </a:lnTo>
                    <a:lnTo>
                      <a:pt x="538" y="1660"/>
                    </a:lnTo>
                    <a:lnTo>
                      <a:pt x="538" y="1660"/>
                    </a:lnTo>
                    <a:lnTo>
                      <a:pt x="538" y="1662"/>
                    </a:lnTo>
                    <a:lnTo>
                      <a:pt x="538" y="1662"/>
                    </a:lnTo>
                    <a:lnTo>
                      <a:pt x="538" y="1662"/>
                    </a:lnTo>
                    <a:lnTo>
                      <a:pt x="538" y="1664"/>
                    </a:lnTo>
                    <a:lnTo>
                      <a:pt x="538" y="1664"/>
                    </a:lnTo>
                    <a:lnTo>
                      <a:pt x="538" y="1664"/>
                    </a:lnTo>
                    <a:lnTo>
                      <a:pt x="538" y="1715"/>
                    </a:lnTo>
                    <a:lnTo>
                      <a:pt x="538" y="1717"/>
                    </a:lnTo>
                    <a:lnTo>
                      <a:pt x="538" y="1717"/>
                    </a:lnTo>
                    <a:lnTo>
                      <a:pt x="538" y="1717"/>
                    </a:lnTo>
                    <a:lnTo>
                      <a:pt x="538" y="1719"/>
                    </a:lnTo>
                    <a:lnTo>
                      <a:pt x="538" y="1719"/>
                    </a:lnTo>
                    <a:lnTo>
                      <a:pt x="538" y="1719"/>
                    </a:lnTo>
                    <a:lnTo>
                      <a:pt x="538" y="1722"/>
                    </a:lnTo>
                    <a:lnTo>
                      <a:pt x="538" y="1722"/>
                    </a:lnTo>
                    <a:lnTo>
                      <a:pt x="538" y="1734"/>
                    </a:lnTo>
                    <a:lnTo>
                      <a:pt x="533" y="1742"/>
                    </a:lnTo>
                    <a:lnTo>
                      <a:pt x="525" y="1755"/>
                    </a:lnTo>
                    <a:lnTo>
                      <a:pt x="516" y="1764"/>
                    </a:lnTo>
                    <a:lnTo>
                      <a:pt x="507" y="1774"/>
                    </a:lnTo>
                    <a:lnTo>
                      <a:pt x="492" y="1783"/>
                    </a:lnTo>
                    <a:lnTo>
                      <a:pt x="476" y="1791"/>
                    </a:lnTo>
                    <a:lnTo>
                      <a:pt x="458" y="1800"/>
                    </a:lnTo>
                    <a:lnTo>
                      <a:pt x="419" y="1812"/>
                    </a:lnTo>
                    <a:lnTo>
                      <a:pt x="373" y="1824"/>
                    </a:lnTo>
                    <a:lnTo>
                      <a:pt x="323" y="1828"/>
                    </a:lnTo>
                    <a:lnTo>
                      <a:pt x="269" y="1832"/>
                    </a:lnTo>
                    <a:lnTo>
                      <a:pt x="216" y="1828"/>
                    </a:lnTo>
                    <a:lnTo>
                      <a:pt x="169" y="1824"/>
                    </a:lnTo>
                    <a:lnTo>
                      <a:pt x="124" y="1814"/>
                    </a:lnTo>
                    <a:lnTo>
                      <a:pt x="83" y="1800"/>
                    </a:lnTo>
                    <a:lnTo>
                      <a:pt x="66" y="1793"/>
                    </a:lnTo>
                    <a:lnTo>
                      <a:pt x="49" y="1785"/>
                    </a:lnTo>
                    <a:lnTo>
                      <a:pt x="38" y="1777"/>
                    </a:lnTo>
                    <a:lnTo>
                      <a:pt x="26" y="1767"/>
                    </a:lnTo>
                    <a:lnTo>
                      <a:pt x="16" y="1757"/>
                    </a:lnTo>
                    <a:lnTo>
                      <a:pt x="9" y="1748"/>
                    </a:lnTo>
                    <a:lnTo>
                      <a:pt x="2" y="1738"/>
                    </a:lnTo>
                    <a:lnTo>
                      <a:pt x="0" y="1726"/>
                    </a:lnTo>
                    <a:lnTo>
                      <a:pt x="0" y="1726"/>
                    </a:lnTo>
                    <a:lnTo>
                      <a:pt x="0" y="1664"/>
                    </a:lnTo>
                    <a:lnTo>
                      <a:pt x="0" y="1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1B7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0" name="Freeform 1478"/>
              <p:cNvSpPr>
                <a:spLocks/>
              </p:cNvSpPr>
              <p:nvPr/>
            </p:nvSpPr>
            <p:spPr bwMode="auto">
              <a:xfrm>
                <a:off x="2858" y="1366"/>
                <a:ext cx="539" cy="18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108"/>
                  </a:cxn>
                  <a:cxn ang="0">
                    <a:pos x="538" y="1652"/>
                  </a:cxn>
                  <a:cxn ang="0">
                    <a:pos x="538" y="1652"/>
                  </a:cxn>
                  <a:cxn ang="0">
                    <a:pos x="538" y="1654"/>
                  </a:cxn>
                  <a:cxn ang="0">
                    <a:pos x="538" y="1654"/>
                  </a:cxn>
                  <a:cxn ang="0">
                    <a:pos x="538" y="1654"/>
                  </a:cxn>
                  <a:cxn ang="0">
                    <a:pos x="538" y="1658"/>
                  </a:cxn>
                  <a:cxn ang="0">
                    <a:pos x="538" y="1658"/>
                  </a:cxn>
                  <a:cxn ang="0">
                    <a:pos x="538" y="1658"/>
                  </a:cxn>
                  <a:cxn ang="0">
                    <a:pos x="538" y="1660"/>
                  </a:cxn>
                  <a:cxn ang="0">
                    <a:pos x="538" y="1660"/>
                  </a:cxn>
                  <a:cxn ang="0">
                    <a:pos x="538" y="1660"/>
                  </a:cxn>
                  <a:cxn ang="0">
                    <a:pos x="538" y="1662"/>
                  </a:cxn>
                  <a:cxn ang="0">
                    <a:pos x="538" y="1662"/>
                  </a:cxn>
                  <a:cxn ang="0">
                    <a:pos x="538" y="1662"/>
                  </a:cxn>
                  <a:cxn ang="0">
                    <a:pos x="538" y="1664"/>
                  </a:cxn>
                  <a:cxn ang="0">
                    <a:pos x="538" y="1664"/>
                  </a:cxn>
                  <a:cxn ang="0">
                    <a:pos x="538" y="1664"/>
                  </a:cxn>
                  <a:cxn ang="0">
                    <a:pos x="538" y="1715"/>
                  </a:cxn>
                  <a:cxn ang="0">
                    <a:pos x="538" y="1717"/>
                  </a:cxn>
                  <a:cxn ang="0">
                    <a:pos x="538" y="1717"/>
                  </a:cxn>
                  <a:cxn ang="0">
                    <a:pos x="538" y="1717"/>
                  </a:cxn>
                  <a:cxn ang="0">
                    <a:pos x="538" y="1719"/>
                  </a:cxn>
                  <a:cxn ang="0">
                    <a:pos x="538" y="1719"/>
                  </a:cxn>
                  <a:cxn ang="0">
                    <a:pos x="538" y="1719"/>
                  </a:cxn>
                  <a:cxn ang="0">
                    <a:pos x="538" y="1722"/>
                  </a:cxn>
                  <a:cxn ang="0">
                    <a:pos x="538" y="1722"/>
                  </a:cxn>
                  <a:cxn ang="0">
                    <a:pos x="538" y="1734"/>
                  </a:cxn>
                  <a:cxn ang="0">
                    <a:pos x="533" y="1742"/>
                  </a:cxn>
                  <a:cxn ang="0">
                    <a:pos x="525" y="1755"/>
                  </a:cxn>
                  <a:cxn ang="0">
                    <a:pos x="516" y="1764"/>
                  </a:cxn>
                  <a:cxn ang="0">
                    <a:pos x="507" y="1774"/>
                  </a:cxn>
                  <a:cxn ang="0">
                    <a:pos x="492" y="1783"/>
                  </a:cxn>
                  <a:cxn ang="0">
                    <a:pos x="476" y="1791"/>
                  </a:cxn>
                  <a:cxn ang="0">
                    <a:pos x="458" y="1800"/>
                  </a:cxn>
                  <a:cxn ang="0">
                    <a:pos x="419" y="1812"/>
                  </a:cxn>
                  <a:cxn ang="0">
                    <a:pos x="373" y="1824"/>
                  </a:cxn>
                  <a:cxn ang="0">
                    <a:pos x="323" y="1828"/>
                  </a:cxn>
                  <a:cxn ang="0">
                    <a:pos x="269" y="1832"/>
                  </a:cxn>
                  <a:cxn ang="0">
                    <a:pos x="216" y="1828"/>
                  </a:cxn>
                  <a:cxn ang="0">
                    <a:pos x="169" y="1824"/>
                  </a:cxn>
                  <a:cxn ang="0">
                    <a:pos x="124" y="1814"/>
                  </a:cxn>
                  <a:cxn ang="0">
                    <a:pos x="83" y="1800"/>
                  </a:cxn>
                  <a:cxn ang="0">
                    <a:pos x="66" y="1793"/>
                  </a:cxn>
                  <a:cxn ang="0">
                    <a:pos x="49" y="1785"/>
                  </a:cxn>
                  <a:cxn ang="0">
                    <a:pos x="38" y="1777"/>
                  </a:cxn>
                  <a:cxn ang="0">
                    <a:pos x="26" y="1767"/>
                  </a:cxn>
                  <a:cxn ang="0">
                    <a:pos x="16" y="1757"/>
                  </a:cxn>
                  <a:cxn ang="0">
                    <a:pos x="9" y="1748"/>
                  </a:cxn>
                  <a:cxn ang="0">
                    <a:pos x="2" y="1738"/>
                  </a:cxn>
                  <a:cxn ang="0">
                    <a:pos x="0" y="1726"/>
                  </a:cxn>
                  <a:cxn ang="0">
                    <a:pos x="0" y="1726"/>
                  </a:cxn>
                  <a:cxn ang="0">
                    <a:pos x="0" y="1664"/>
                  </a:cxn>
                  <a:cxn ang="0">
                    <a:pos x="0" y="108"/>
                  </a:cxn>
                  <a:cxn ang="0">
                    <a:pos x="0" y="0"/>
                  </a:cxn>
                </a:cxnLst>
                <a:rect l="0" t="0" r="r" b="b"/>
                <a:pathLst>
                  <a:path w="539" h="1833">
                    <a:moveTo>
                      <a:pt x="0" y="0"/>
                    </a:moveTo>
                    <a:lnTo>
                      <a:pt x="538" y="0"/>
                    </a:lnTo>
                    <a:lnTo>
                      <a:pt x="538" y="108"/>
                    </a:lnTo>
                    <a:lnTo>
                      <a:pt x="538" y="1652"/>
                    </a:lnTo>
                    <a:lnTo>
                      <a:pt x="538" y="1652"/>
                    </a:lnTo>
                    <a:lnTo>
                      <a:pt x="538" y="1654"/>
                    </a:lnTo>
                    <a:lnTo>
                      <a:pt x="538" y="1654"/>
                    </a:lnTo>
                    <a:lnTo>
                      <a:pt x="538" y="1654"/>
                    </a:lnTo>
                    <a:lnTo>
                      <a:pt x="538" y="1658"/>
                    </a:lnTo>
                    <a:lnTo>
                      <a:pt x="538" y="1658"/>
                    </a:lnTo>
                    <a:lnTo>
                      <a:pt x="538" y="1658"/>
                    </a:lnTo>
                    <a:lnTo>
                      <a:pt x="538" y="1660"/>
                    </a:lnTo>
                    <a:lnTo>
                      <a:pt x="538" y="1660"/>
                    </a:lnTo>
                    <a:lnTo>
                      <a:pt x="538" y="1660"/>
                    </a:lnTo>
                    <a:lnTo>
                      <a:pt x="538" y="1662"/>
                    </a:lnTo>
                    <a:lnTo>
                      <a:pt x="538" y="1662"/>
                    </a:lnTo>
                    <a:lnTo>
                      <a:pt x="538" y="1662"/>
                    </a:lnTo>
                    <a:lnTo>
                      <a:pt x="538" y="1664"/>
                    </a:lnTo>
                    <a:lnTo>
                      <a:pt x="538" y="1664"/>
                    </a:lnTo>
                    <a:lnTo>
                      <a:pt x="538" y="1664"/>
                    </a:lnTo>
                    <a:lnTo>
                      <a:pt x="538" y="1715"/>
                    </a:lnTo>
                    <a:lnTo>
                      <a:pt x="538" y="1717"/>
                    </a:lnTo>
                    <a:lnTo>
                      <a:pt x="538" y="1717"/>
                    </a:lnTo>
                    <a:lnTo>
                      <a:pt x="538" y="1717"/>
                    </a:lnTo>
                    <a:lnTo>
                      <a:pt x="538" y="1719"/>
                    </a:lnTo>
                    <a:lnTo>
                      <a:pt x="538" y="1719"/>
                    </a:lnTo>
                    <a:lnTo>
                      <a:pt x="538" y="1719"/>
                    </a:lnTo>
                    <a:lnTo>
                      <a:pt x="538" y="1722"/>
                    </a:lnTo>
                    <a:lnTo>
                      <a:pt x="538" y="1722"/>
                    </a:lnTo>
                    <a:lnTo>
                      <a:pt x="538" y="1734"/>
                    </a:lnTo>
                    <a:lnTo>
                      <a:pt x="533" y="1742"/>
                    </a:lnTo>
                    <a:lnTo>
                      <a:pt x="525" y="1755"/>
                    </a:lnTo>
                    <a:lnTo>
                      <a:pt x="516" y="1764"/>
                    </a:lnTo>
                    <a:lnTo>
                      <a:pt x="507" y="1774"/>
                    </a:lnTo>
                    <a:lnTo>
                      <a:pt x="492" y="1783"/>
                    </a:lnTo>
                    <a:lnTo>
                      <a:pt x="476" y="1791"/>
                    </a:lnTo>
                    <a:lnTo>
                      <a:pt x="458" y="1800"/>
                    </a:lnTo>
                    <a:lnTo>
                      <a:pt x="419" y="1812"/>
                    </a:lnTo>
                    <a:lnTo>
                      <a:pt x="373" y="1824"/>
                    </a:lnTo>
                    <a:lnTo>
                      <a:pt x="323" y="1828"/>
                    </a:lnTo>
                    <a:lnTo>
                      <a:pt x="269" y="1832"/>
                    </a:lnTo>
                    <a:lnTo>
                      <a:pt x="216" y="1828"/>
                    </a:lnTo>
                    <a:lnTo>
                      <a:pt x="169" y="1824"/>
                    </a:lnTo>
                    <a:lnTo>
                      <a:pt x="124" y="1814"/>
                    </a:lnTo>
                    <a:lnTo>
                      <a:pt x="83" y="1800"/>
                    </a:lnTo>
                    <a:lnTo>
                      <a:pt x="66" y="1793"/>
                    </a:lnTo>
                    <a:lnTo>
                      <a:pt x="49" y="1785"/>
                    </a:lnTo>
                    <a:lnTo>
                      <a:pt x="38" y="1777"/>
                    </a:lnTo>
                    <a:lnTo>
                      <a:pt x="26" y="1767"/>
                    </a:lnTo>
                    <a:lnTo>
                      <a:pt x="16" y="1757"/>
                    </a:lnTo>
                    <a:lnTo>
                      <a:pt x="9" y="1748"/>
                    </a:lnTo>
                    <a:lnTo>
                      <a:pt x="2" y="1738"/>
                    </a:lnTo>
                    <a:lnTo>
                      <a:pt x="0" y="1726"/>
                    </a:lnTo>
                    <a:lnTo>
                      <a:pt x="0" y="1726"/>
                    </a:lnTo>
                    <a:lnTo>
                      <a:pt x="0" y="1664"/>
                    </a:lnTo>
                    <a:lnTo>
                      <a:pt x="0" y="108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1F1A1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1" name="Freeform 1479"/>
              <p:cNvSpPr>
                <a:spLocks/>
              </p:cNvSpPr>
              <p:nvPr/>
            </p:nvSpPr>
            <p:spPr bwMode="auto">
              <a:xfrm>
                <a:off x="2858" y="1554"/>
                <a:ext cx="539" cy="1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49"/>
                  </a:cxn>
                  <a:cxn ang="0">
                    <a:pos x="538" y="49"/>
                  </a:cxn>
                  <a:cxn ang="0">
                    <a:pos x="538" y="49"/>
                  </a:cxn>
                  <a:cxn ang="0">
                    <a:pos x="538" y="51"/>
                  </a:cxn>
                  <a:cxn ang="0">
                    <a:pos x="538" y="51"/>
                  </a:cxn>
                  <a:cxn ang="0">
                    <a:pos x="538" y="51"/>
                  </a:cxn>
                  <a:cxn ang="0">
                    <a:pos x="538" y="53"/>
                  </a:cxn>
                  <a:cxn ang="0">
                    <a:pos x="538" y="53"/>
                  </a:cxn>
                  <a:cxn ang="0">
                    <a:pos x="538" y="53"/>
                  </a:cxn>
                  <a:cxn ang="0">
                    <a:pos x="538" y="65"/>
                  </a:cxn>
                  <a:cxn ang="0">
                    <a:pos x="533" y="77"/>
                  </a:cxn>
                  <a:cxn ang="0">
                    <a:pos x="525" y="87"/>
                  </a:cxn>
                  <a:cxn ang="0">
                    <a:pos x="516" y="98"/>
                  </a:cxn>
                  <a:cxn ang="0">
                    <a:pos x="507" y="108"/>
                  </a:cxn>
                  <a:cxn ang="0">
                    <a:pos x="492" y="118"/>
                  </a:cxn>
                  <a:cxn ang="0">
                    <a:pos x="476" y="127"/>
                  </a:cxn>
                  <a:cxn ang="0">
                    <a:pos x="458" y="135"/>
                  </a:cxn>
                  <a:cxn ang="0">
                    <a:pos x="440" y="141"/>
                  </a:cxn>
                  <a:cxn ang="0">
                    <a:pos x="419" y="149"/>
                  </a:cxn>
                  <a:cxn ang="0">
                    <a:pos x="397" y="153"/>
                  </a:cxn>
                  <a:cxn ang="0">
                    <a:pos x="373" y="159"/>
                  </a:cxn>
                  <a:cxn ang="0">
                    <a:pos x="323" y="165"/>
                  </a:cxn>
                  <a:cxn ang="0">
                    <a:pos x="269" y="168"/>
                  </a:cxn>
                  <a:cxn ang="0">
                    <a:pos x="216" y="165"/>
                  </a:cxn>
                  <a:cxn ang="0">
                    <a:pos x="169" y="159"/>
                  </a:cxn>
                  <a:cxn ang="0">
                    <a:pos x="124" y="149"/>
                  </a:cxn>
                  <a:cxn ang="0">
                    <a:pos x="83" y="137"/>
                  </a:cxn>
                  <a:cxn ang="0">
                    <a:pos x="66" y="127"/>
                  </a:cxn>
                  <a:cxn ang="0">
                    <a:pos x="49" y="120"/>
                  </a:cxn>
                  <a:cxn ang="0">
                    <a:pos x="38" y="110"/>
                  </a:cxn>
                  <a:cxn ang="0">
                    <a:pos x="26" y="102"/>
                  </a:cxn>
                  <a:cxn ang="0">
                    <a:pos x="16" y="92"/>
                  </a:cxn>
                  <a:cxn ang="0">
                    <a:pos x="9" y="82"/>
                  </a:cxn>
                  <a:cxn ang="0">
                    <a:pos x="2" y="70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0" y="0"/>
                  </a:cxn>
                </a:cxnLst>
                <a:rect l="0" t="0" r="r" b="b"/>
                <a:pathLst>
                  <a:path w="539" h="169">
                    <a:moveTo>
                      <a:pt x="0" y="0"/>
                    </a:moveTo>
                    <a:lnTo>
                      <a:pt x="538" y="0"/>
                    </a:lnTo>
                    <a:lnTo>
                      <a:pt x="538" y="49"/>
                    </a:lnTo>
                    <a:lnTo>
                      <a:pt x="538" y="49"/>
                    </a:lnTo>
                    <a:lnTo>
                      <a:pt x="538" y="49"/>
                    </a:lnTo>
                    <a:lnTo>
                      <a:pt x="538" y="51"/>
                    </a:lnTo>
                    <a:lnTo>
                      <a:pt x="538" y="51"/>
                    </a:lnTo>
                    <a:lnTo>
                      <a:pt x="538" y="51"/>
                    </a:lnTo>
                    <a:lnTo>
                      <a:pt x="538" y="53"/>
                    </a:lnTo>
                    <a:lnTo>
                      <a:pt x="538" y="53"/>
                    </a:lnTo>
                    <a:lnTo>
                      <a:pt x="538" y="53"/>
                    </a:lnTo>
                    <a:lnTo>
                      <a:pt x="538" y="65"/>
                    </a:lnTo>
                    <a:lnTo>
                      <a:pt x="533" y="77"/>
                    </a:lnTo>
                    <a:lnTo>
                      <a:pt x="525" y="87"/>
                    </a:lnTo>
                    <a:lnTo>
                      <a:pt x="516" y="98"/>
                    </a:lnTo>
                    <a:lnTo>
                      <a:pt x="507" y="108"/>
                    </a:lnTo>
                    <a:lnTo>
                      <a:pt x="492" y="118"/>
                    </a:lnTo>
                    <a:lnTo>
                      <a:pt x="476" y="127"/>
                    </a:lnTo>
                    <a:lnTo>
                      <a:pt x="458" y="135"/>
                    </a:lnTo>
                    <a:lnTo>
                      <a:pt x="440" y="141"/>
                    </a:lnTo>
                    <a:lnTo>
                      <a:pt x="419" y="149"/>
                    </a:lnTo>
                    <a:lnTo>
                      <a:pt x="397" y="153"/>
                    </a:lnTo>
                    <a:lnTo>
                      <a:pt x="373" y="159"/>
                    </a:lnTo>
                    <a:lnTo>
                      <a:pt x="323" y="165"/>
                    </a:lnTo>
                    <a:lnTo>
                      <a:pt x="269" y="168"/>
                    </a:lnTo>
                    <a:lnTo>
                      <a:pt x="216" y="165"/>
                    </a:lnTo>
                    <a:lnTo>
                      <a:pt x="169" y="159"/>
                    </a:lnTo>
                    <a:lnTo>
                      <a:pt x="124" y="149"/>
                    </a:lnTo>
                    <a:lnTo>
                      <a:pt x="83" y="137"/>
                    </a:lnTo>
                    <a:lnTo>
                      <a:pt x="66" y="127"/>
                    </a:lnTo>
                    <a:lnTo>
                      <a:pt x="49" y="120"/>
                    </a:lnTo>
                    <a:lnTo>
                      <a:pt x="38" y="110"/>
                    </a:lnTo>
                    <a:lnTo>
                      <a:pt x="26" y="102"/>
                    </a:lnTo>
                    <a:lnTo>
                      <a:pt x="16" y="92"/>
                    </a:lnTo>
                    <a:lnTo>
                      <a:pt x="9" y="82"/>
                    </a:lnTo>
                    <a:lnTo>
                      <a:pt x="2" y="70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9C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2" name="Freeform 1480"/>
              <p:cNvSpPr>
                <a:spLocks/>
              </p:cNvSpPr>
              <p:nvPr/>
            </p:nvSpPr>
            <p:spPr bwMode="auto">
              <a:xfrm>
                <a:off x="2858" y="1554"/>
                <a:ext cx="539" cy="1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49"/>
                  </a:cxn>
                  <a:cxn ang="0">
                    <a:pos x="538" y="49"/>
                  </a:cxn>
                  <a:cxn ang="0">
                    <a:pos x="538" y="49"/>
                  </a:cxn>
                  <a:cxn ang="0">
                    <a:pos x="538" y="51"/>
                  </a:cxn>
                  <a:cxn ang="0">
                    <a:pos x="538" y="51"/>
                  </a:cxn>
                  <a:cxn ang="0">
                    <a:pos x="538" y="51"/>
                  </a:cxn>
                  <a:cxn ang="0">
                    <a:pos x="538" y="53"/>
                  </a:cxn>
                  <a:cxn ang="0">
                    <a:pos x="538" y="53"/>
                  </a:cxn>
                  <a:cxn ang="0">
                    <a:pos x="538" y="53"/>
                  </a:cxn>
                  <a:cxn ang="0">
                    <a:pos x="538" y="65"/>
                  </a:cxn>
                  <a:cxn ang="0">
                    <a:pos x="533" y="77"/>
                  </a:cxn>
                  <a:cxn ang="0">
                    <a:pos x="525" y="87"/>
                  </a:cxn>
                  <a:cxn ang="0">
                    <a:pos x="516" y="98"/>
                  </a:cxn>
                  <a:cxn ang="0">
                    <a:pos x="507" y="108"/>
                  </a:cxn>
                  <a:cxn ang="0">
                    <a:pos x="492" y="118"/>
                  </a:cxn>
                  <a:cxn ang="0">
                    <a:pos x="476" y="127"/>
                  </a:cxn>
                  <a:cxn ang="0">
                    <a:pos x="458" y="135"/>
                  </a:cxn>
                  <a:cxn ang="0">
                    <a:pos x="440" y="141"/>
                  </a:cxn>
                  <a:cxn ang="0">
                    <a:pos x="419" y="149"/>
                  </a:cxn>
                  <a:cxn ang="0">
                    <a:pos x="397" y="153"/>
                  </a:cxn>
                  <a:cxn ang="0">
                    <a:pos x="373" y="159"/>
                  </a:cxn>
                  <a:cxn ang="0">
                    <a:pos x="323" y="165"/>
                  </a:cxn>
                  <a:cxn ang="0">
                    <a:pos x="269" y="168"/>
                  </a:cxn>
                  <a:cxn ang="0">
                    <a:pos x="216" y="165"/>
                  </a:cxn>
                  <a:cxn ang="0">
                    <a:pos x="169" y="159"/>
                  </a:cxn>
                  <a:cxn ang="0">
                    <a:pos x="124" y="149"/>
                  </a:cxn>
                  <a:cxn ang="0">
                    <a:pos x="83" y="137"/>
                  </a:cxn>
                  <a:cxn ang="0">
                    <a:pos x="66" y="127"/>
                  </a:cxn>
                  <a:cxn ang="0">
                    <a:pos x="49" y="120"/>
                  </a:cxn>
                  <a:cxn ang="0">
                    <a:pos x="38" y="110"/>
                  </a:cxn>
                  <a:cxn ang="0">
                    <a:pos x="26" y="102"/>
                  </a:cxn>
                  <a:cxn ang="0">
                    <a:pos x="16" y="92"/>
                  </a:cxn>
                  <a:cxn ang="0">
                    <a:pos x="9" y="82"/>
                  </a:cxn>
                  <a:cxn ang="0">
                    <a:pos x="2" y="70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0" y="0"/>
                  </a:cxn>
                </a:cxnLst>
                <a:rect l="0" t="0" r="r" b="b"/>
                <a:pathLst>
                  <a:path w="539" h="169">
                    <a:moveTo>
                      <a:pt x="0" y="0"/>
                    </a:moveTo>
                    <a:lnTo>
                      <a:pt x="538" y="0"/>
                    </a:lnTo>
                    <a:lnTo>
                      <a:pt x="538" y="49"/>
                    </a:lnTo>
                    <a:lnTo>
                      <a:pt x="538" y="49"/>
                    </a:lnTo>
                    <a:lnTo>
                      <a:pt x="538" y="49"/>
                    </a:lnTo>
                    <a:lnTo>
                      <a:pt x="538" y="51"/>
                    </a:lnTo>
                    <a:lnTo>
                      <a:pt x="538" y="51"/>
                    </a:lnTo>
                    <a:lnTo>
                      <a:pt x="538" y="51"/>
                    </a:lnTo>
                    <a:lnTo>
                      <a:pt x="538" y="53"/>
                    </a:lnTo>
                    <a:lnTo>
                      <a:pt x="538" y="53"/>
                    </a:lnTo>
                    <a:lnTo>
                      <a:pt x="538" y="53"/>
                    </a:lnTo>
                    <a:lnTo>
                      <a:pt x="538" y="65"/>
                    </a:lnTo>
                    <a:lnTo>
                      <a:pt x="533" y="77"/>
                    </a:lnTo>
                    <a:lnTo>
                      <a:pt x="525" y="87"/>
                    </a:lnTo>
                    <a:lnTo>
                      <a:pt x="516" y="98"/>
                    </a:lnTo>
                    <a:lnTo>
                      <a:pt x="507" y="108"/>
                    </a:lnTo>
                    <a:lnTo>
                      <a:pt x="492" y="118"/>
                    </a:lnTo>
                    <a:lnTo>
                      <a:pt x="476" y="127"/>
                    </a:lnTo>
                    <a:lnTo>
                      <a:pt x="458" y="135"/>
                    </a:lnTo>
                    <a:lnTo>
                      <a:pt x="440" y="141"/>
                    </a:lnTo>
                    <a:lnTo>
                      <a:pt x="419" y="149"/>
                    </a:lnTo>
                    <a:lnTo>
                      <a:pt x="397" y="153"/>
                    </a:lnTo>
                    <a:lnTo>
                      <a:pt x="373" y="159"/>
                    </a:lnTo>
                    <a:lnTo>
                      <a:pt x="323" y="165"/>
                    </a:lnTo>
                    <a:lnTo>
                      <a:pt x="269" y="168"/>
                    </a:lnTo>
                    <a:lnTo>
                      <a:pt x="216" y="165"/>
                    </a:lnTo>
                    <a:lnTo>
                      <a:pt x="169" y="159"/>
                    </a:lnTo>
                    <a:lnTo>
                      <a:pt x="124" y="149"/>
                    </a:lnTo>
                    <a:lnTo>
                      <a:pt x="83" y="137"/>
                    </a:lnTo>
                    <a:lnTo>
                      <a:pt x="66" y="127"/>
                    </a:lnTo>
                    <a:lnTo>
                      <a:pt x="49" y="120"/>
                    </a:lnTo>
                    <a:lnTo>
                      <a:pt x="38" y="110"/>
                    </a:lnTo>
                    <a:lnTo>
                      <a:pt x="26" y="102"/>
                    </a:lnTo>
                    <a:lnTo>
                      <a:pt x="16" y="92"/>
                    </a:lnTo>
                    <a:lnTo>
                      <a:pt x="9" y="82"/>
                    </a:lnTo>
                    <a:lnTo>
                      <a:pt x="2" y="70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1F1A1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3" name="Freeform 1481"/>
              <p:cNvSpPr>
                <a:spLocks/>
              </p:cNvSpPr>
              <p:nvPr/>
            </p:nvSpPr>
            <p:spPr bwMode="auto">
              <a:xfrm>
                <a:off x="2858" y="1473"/>
                <a:ext cx="539" cy="1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47"/>
                  </a:cxn>
                  <a:cxn ang="0">
                    <a:pos x="538" y="49"/>
                  </a:cxn>
                  <a:cxn ang="0">
                    <a:pos x="538" y="49"/>
                  </a:cxn>
                  <a:cxn ang="0">
                    <a:pos x="538" y="49"/>
                  </a:cxn>
                  <a:cxn ang="0">
                    <a:pos x="538" y="52"/>
                  </a:cxn>
                  <a:cxn ang="0">
                    <a:pos x="538" y="52"/>
                  </a:cxn>
                  <a:cxn ang="0">
                    <a:pos x="538" y="52"/>
                  </a:cxn>
                  <a:cxn ang="0">
                    <a:pos x="538" y="55"/>
                  </a:cxn>
                  <a:cxn ang="0">
                    <a:pos x="538" y="55"/>
                  </a:cxn>
                  <a:cxn ang="0">
                    <a:pos x="538" y="67"/>
                  </a:cxn>
                  <a:cxn ang="0">
                    <a:pos x="533" y="78"/>
                  </a:cxn>
                  <a:cxn ang="0">
                    <a:pos x="525" y="88"/>
                  </a:cxn>
                  <a:cxn ang="0">
                    <a:pos x="516" y="100"/>
                  </a:cxn>
                  <a:cxn ang="0">
                    <a:pos x="507" y="110"/>
                  </a:cxn>
                  <a:cxn ang="0">
                    <a:pos x="492" y="119"/>
                  </a:cxn>
                  <a:cxn ang="0">
                    <a:pos x="476" y="126"/>
                  </a:cxn>
                  <a:cxn ang="0">
                    <a:pos x="458" y="135"/>
                  </a:cxn>
                  <a:cxn ang="0">
                    <a:pos x="440" y="143"/>
                  </a:cxn>
                  <a:cxn ang="0">
                    <a:pos x="419" y="147"/>
                  </a:cxn>
                  <a:cxn ang="0">
                    <a:pos x="397" y="155"/>
                  </a:cxn>
                  <a:cxn ang="0">
                    <a:pos x="373" y="160"/>
                  </a:cxn>
                  <a:cxn ang="0">
                    <a:pos x="323" y="166"/>
                  </a:cxn>
                  <a:cxn ang="0">
                    <a:pos x="269" y="170"/>
                  </a:cxn>
                  <a:cxn ang="0">
                    <a:pos x="216" y="166"/>
                  </a:cxn>
                  <a:cxn ang="0">
                    <a:pos x="169" y="160"/>
                  </a:cxn>
                  <a:cxn ang="0">
                    <a:pos x="124" y="150"/>
                  </a:cxn>
                  <a:cxn ang="0">
                    <a:pos x="83" y="135"/>
                  </a:cxn>
                  <a:cxn ang="0">
                    <a:pos x="66" y="129"/>
                  </a:cxn>
                  <a:cxn ang="0">
                    <a:pos x="49" y="121"/>
                  </a:cxn>
                  <a:cxn ang="0">
                    <a:pos x="38" y="112"/>
                  </a:cxn>
                  <a:cxn ang="0">
                    <a:pos x="26" y="102"/>
                  </a:cxn>
                  <a:cxn ang="0">
                    <a:pos x="16" y="92"/>
                  </a:cxn>
                  <a:cxn ang="0">
                    <a:pos x="9" y="83"/>
                  </a:cxn>
                  <a:cxn ang="0">
                    <a:pos x="2" y="71"/>
                  </a:cxn>
                  <a:cxn ang="0">
                    <a:pos x="0" y="59"/>
                  </a:cxn>
                  <a:cxn ang="0">
                    <a:pos x="0" y="59"/>
                  </a:cxn>
                  <a:cxn ang="0">
                    <a:pos x="0" y="0"/>
                  </a:cxn>
                </a:cxnLst>
                <a:rect l="0" t="0" r="r" b="b"/>
                <a:pathLst>
                  <a:path w="539" h="171">
                    <a:moveTo>
                      <a:pt x="0" y="0"/>
                    </a:moveTo>
                    <a:lnTo>
                      <a:pt x="538" y="0"/>
                    </a:lnTo>
                    <a:lnTo>
                      <a:pt x="538" y="47"/>
                    </a:lnTo>
                    <a:lnTo>
                      <a:pt x="538" y="49"/>
                    </a:lnTo>
                    <a:lnTo>
                      <a:pt x="538" y="49"/>
                    </a:lnTo>
                    <a:lnTo>
                      <a:pt x="538" y="49"/>
                    </a:lnTo>
                    <a:lnTo>
                      <a:pt x="538" y="52"/>
                    </a:lnTo>
                    <a:lnTo>
                      <a:pt x="538" y="52"/>
                    </a:lnTo>
                    <a:lnTo>
                      <a:pt x="538" y="52"/>
                    </a:lnTo>
                    <a:lnTo>
                      <a:pt x="538" y="55"/>
                    </a:lnTo>
                    <a:lnTo>
                      <a:pt x="538" y="55"/>
                    </a:lnTo>
                    <a:lnTo>
                      <a:pt x="538" y="67"/>
                    </a:lnTo>
                    <a:lnTo>
                      <a:pt x="533" y="78"/>
                    </a:lnTo>
                    <a:lnTo>
                      <a:pt x="525" y="88"/>
                    </a:lnTo>
                    <a:lnTo>
                      <a:pt x="516" y="100"/>
                    </a:lnTo>
                    <a:lnTo>
                      <a:pt x="507" y="110"/>
                    </a:lnTo>
                    <a:lnTo>
                      <a:pt x="492" y="119"/>
                    </a:lnTo>
                    <a:lnTo>
                      <a:pt x="476" y="126"/>
                    </a:lnTo>
                    <a:lnTo>
                      <a:pt x="458" y="135"/>
                    </a:lnTo>
                    <a:lnTo>
                      <a:pt x="440" y="143"/>
                    </a:lnTo>
                    <a:lnTo>
                      <a:pt x="419" y="147"/>
                    </a:lnTo>
                    <a:lnTo>
                      <a:pt x="397" y="155"/>
                    </a:lnTo>
                    <a:lnTo>
                      <a:pt x="373" y="160"/>
                    </a:lnTo>
                    <a:lnTo>
                      <a:pt x="323" y="166"/>
                    </a:lnTo>
                    <a:lnTo>
                      <a:pt x="269" y="170"/>
                    </a:lnTo>
                    <a:lnTo>
                      <a:pt x="216" y="166"/>
                    </a:lnTo>
                    <a:lnTo>
                      <a:pt x="169" y="160"/>
                    </a:lnTo>
                    <a:lnTo>
                      <a:pt x="124" y="150"/>
                    </a:lnTo>
                    <a:lnTo>
                      <a:pt x="83" y="135"/>
                    </a:lnTo>
                    <a:lnTo>
                      <a:pt x="66" y="129"/>
                    </a:lnTo>
                    <a:lnTo>
                      <a:pt x="49" y="121"/>
                    </a:lnTo>
                    <a:lnTo>
                      <a:pt x="38" y="112"/>
                    </a:lnTo>
                    <a:lnTo>
                      <a:pt x="26" y="102"/>
                    </a:lnTo>
                    <a:lnTo>
                      <a:pt x="16" y="92"/>
                    </a:lnTo>
                    <a:lnTo>
                      <a:pt x="9" y="83"/>
                    </a:lnTo>
                    <a:lnTo>
                      <a:pt x="2" y="71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58A3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4" name="Freeform 1482"/>
              <p:cNvSpPr>
                <a:spLocks/>
              </p:cNvSpPr>
              <p:nvPr/>
            </p:nvSpPr>
            <p:spPr bwMode="auto">
              <a:xfrm>
                <a:off x="2858" y="1473"/>
                <a:ext cx="539" cy="1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47"/>
                  </a:cxn>
                  <a:cxn ang="0">
                    <a:pos x="538" y="49"/>
                  </a:cxn>
                  <a:cxn ang="0">
                    <a:pos x="538" y="49"/>
                  </a:cxn>
                  <a:cxn ang="0">
                    <a:pos x="538" y="49"/>
                  </a:cxn>
                  <a:cxn ang="0">
                    <a:pos x="538" y="52"/>
                  </a:cxn>
                  <a:cxn ang="0">
                    <a:pos x="538" y="52"/>
                  </a:cxn>
                  <a:cxn ang="0">
                    <a:pos x="538" y="52"/>
                  </a:cxn>
                  <a:cxn ang="0">
                    <a:pos x="538" y="55"/>
                  </a:cxn>
                  <a:cxn ang="0">
                    <a:pos x="538" y="55"/>
                  </a:cxn>
                  <a:cxn ang="0">
                    <a:pos x="538" y="67"/>
                  </a:cxn>
                  <a:cxn ang="0">
                    <a:pos x="533" y="78"/>
                  </a:cxn>
                  <a:cxn ang="0">
                    <a:pos x="525" y="88"/>
                  </a:cxn>
                  <a:cxn ang="0">
                    <a:pos x="516" y="100"/>
                  </a:cxn>
                  <a:cxn ang="0">
                    <a:pos x="507" y="110"/>
                  </a:cxn>
                  <a:cxn ang="0">
                    <a:pos x="492" y="119"/>
                  </a:cxn>
                  <a:cxn ang="0">
                    <a:pos x="476" y="126"/>
                  </a:cxn>
                  <a:cxn ang="0">
                    <a:pos x="458" y="135"/>
                  </a:cxn>
                  <a:cxn ang="0">
                    <a:pos x="440" y="143"/>
                  </a:cxn>
                  <a:cxn ang="0">
                    <a:pos x="419" y="147"/>
                  </a:cxn>
                  <a:cxn ang="0">
                    <a:pos x="397" y="155"/>
                  </a:cxn>
                  <a:cxn ang="0">
                    <a:pos x="373" y="160"/>
                  </a:cxn>
                  <a:cxn ang="0">
                    <a:pos x="323" y="166"/>
                  </a:cxn>
                  <a:cxn ang="0">
                    <a:pos x="269" y="170"/>
                  </a:cxn>
                  <a:cxn ang="0">
                    <a:pos x="216" y="166"/>
                  </a:cxn>
                  <a:cxn ang="0">
                    <a:pos x="169" y="160"/>
                  </a:cxn>
                  <a:cxn ang="0">
                    <a:pos x="124" y="150"/>
                  </a:cxn>
                  <a:cxn ang="0">
                    <a:pos x="83" y="135"/>
                  </a:cxn>
                  <a:cxn ang="0">
                    <a:pos x="66" y="129"/>
                  </a:cxn>
                  <a:cxn ang="0">
                    <a:pos x="49" y="121"/>
                  </a:cxn>
                  <a:cxn ang="0">
                    <a:pos x="38" y="112"/>
                  </a:cxn>
                  <a:cxn ang="0">
                    <a:pos x="26" y="102"/>
                  </a:cxn>
                  <a:cxn ang="0">
                    <a:pos x="16" y="92"/>
                  </a:cxn>
                  <a:cxn ang="0">
                    <a:pos x="9" y="83"/>
                  </a:cxn>
                  <a:cxn ang="0">
                    <a:pos x="2" y="71"/>
                  </a:cxn>
                  <a:cxn ang="0">
                    <a:pos x="0" y="59"/>
                  </a:cxn>
                  <a:cxn ang="0">
                    <a:pos x="0" y="59"/>
                  </a:cxn>
                  <a:cxn ang="0">
                    <a:pos x="0" y="0"/>
                  </a:cxn>
                </a:cxnLst>
                <a:rect l="0" t="0" r="r" b="b"/>
                <a:pathLst>
                  <a:path w="539" h="171">
                    <a:moveTo>
                      <a:pt x="0" y="0"/>
                    </a:moveTo>
                    <a:lnTo>
                      <a:pt x="538" y="0"/>
                    </a:lnTo>
                    <a:lnTo>
                      <a:pt x="538" y="47"/>
                    </a:lnTo>
                    <a:lnTo>
                      <a:pt x="538" y="49"/>
                    </a:lnTo>
                    <a:lnTo>
                      <a:pt x="538" y="49"/>
                    </a:lnTo>
                    <a:lnTo>
                      <a:pt x="538" y="49"/>
                    </a:lnTo>
                    <a:lnTo>
                      <a:pt x="538" y="52"/>
                    </a:lnTo>
                    <a:lnTo>
                      <a:pt x="538" y="52"/>
                    </a:lnTo>
                    <a:lnTo>
                      <a:pt x="538" y="52"/>
                    </a:lnTo>
                    <a:lnTo>
                      <a:pt x="538" y="55"/>
                    </a:lnTo>
                    <a:lnTo>
                      <a:pt x="538" y="55"/>
                    </a:lnTo>
                    <a:lnTo>
                      <a:pt x="538" y="67"/>
                    </a:lnTo>
                    <a:lnTo>
                      <a:pt x="533" y="78"/>
                    </a:lnTo>
                    <a:lnTo>
                      <a:pt x="525" y="88"/>
                    </a:lnTo>
                    <a:lnTo>
                      <a:pt x="516" y="100"/>
                    </a:lnTo>
                    <a:lnTo>
                      <a:pt x="507" y="110"/>
                    </a:lnTo>
                    <a:lnTo>
                      <a:pt x="492" y="119"/>
                    </a:lnTo>
                    <a:lnTo>
                      <a:pt x="476" y="126"/>
                    </a:lnTo>
                    <a:lnTo>
                      <a:pt x="458" y="135"/>
                    </a:lnTo>
                    <a:lnTo>
                      <a:pt x="440" y="143"/>
                    </a:lnTo>
                    <a:lnTo>
                      <a:pt x="419" y="147"/>
                    </a:lnTo>
                    <a:lnTo>
                      <a:pt x="397" y="155"/>
                    </a:lnTo>
                    <a:lnTo>
                      <a:pt x="373" y="160"/>
                    </a:lnTo>
                    <a:lnTo>
                      <a:pt x="323" y="166"/>
                    </a:lnTo>
                    <a:lnTo>
                      <a:pt x="269" y="170"/>
                    </a:lnTo>
                    <a:lnTo>
                      <a:pt x="216" y="166"/>
                    </a:lnTo>
                    <a:lnTo>
                      <a:pt x="169" y="160"/>
                    </a:lnTo>
                    <a:lnTo>
                      <a:pt x="124" y="150"/>
                    </a:lnTo>
                    <a:lnTo>
                      <a:pt x="83" y="135"/>
                    </a:lnTo>
                    <a:lnTo>
                      <a:pt x="66" y="129"/>
                    </a:lnTo>
                    <a:lnTo>
                      <a:pt x="49" y="121"/>
                    </a:lnTo>
                    <a:lnTo>
                      <a:pt x="38" y="112"/>
                    </a:lnTo>
                    <a:lnTo>
                      <a:pt x="26" y="102"/>
                    </a:lnTo>
                    <a:lnTo>
                      <a:pt x="16" y="92"/>
                    </a:lnTo>
                    <a:lnTo>
                      <a:pt x="9" y="83"/>
                    </a:lnTo>
                    <a:lnTo>
                      <a:pt x="2" y="71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1F1A1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5" name="Freeform 1483"/>
              <p:cNvSpPr>
                <a:spLocks/>
              </p:cNvSpPr>
              <p:nvPr/>
            </p:nvSpPr>
            <p:spPr bwMode="auto">
              <a:xfrm>
                <a:off x="2858" y="1387"/>
                <a:ext cx="539" cy="1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67"/>
                  </a:cxn>
                  <a:cxn ang="0">
                    <a:pos x="538" y="67"/>
                  </a:cxn>
                  <a:cxn ang="0">
                    <a:pos x="538" y="69"/>
                  </a:cxn>
                  <a:cxn ang="0">
                    <a:pos x="538" y="69"/>
                  </a:cxn>
                  <a:cxn ang="0">
                    <a:pos x="538" y="69"/>
                  </a:cxn>
                  <a:cxn ang="0">
                    <a:pos x="538" y="71"/>
                  </a:cxn>
                  <a:cxn ang="0">
                    <a:pos x="538" y="71"/>
                  </a:cxn>
                  <a:cxn ang="0">
                    <a:pos x="538" y="71"/>
                  </a:cxn>
                  <a:cxn ang="0">
                    <a:pos x="538" y="73"/>
                  </a:cxn>
                  <a:cxn ang="0">
                    <a:pos x="538" y="85"/>
                  </a:cxn>
                  <a:cxn ang="0">
                    <a:pos x="533" y="95"/>
                  </a:cxn>
                  <a:cxn ang="0">
                    <a:pos x="525" y="106"/>
                  </a:cxn>
                  <a:cxn ang="0">
                    <a:pos x="516" y="116"/>
                  </a:cxn>
                  <a:cxn ang="0">
                    <a:pos x="507" y="126"/>
                  </a:cxn>
                  <a:cxn ang="0">
                    <a:pos x="492" y="135"/>
                  </a:cxn>
                  <a:cxn ang="0">
                    <a:pos x="476" y="145"/>
                  </a:cxn>
                  <a:cxn ang="0">
                    <a:pos x="458" y="152"/>
                  </a:cxn>
                  <a:cxn ang="0">
                    <a:pos x="440" y="159"/>
                  </a:cxn>
                  <a:cxn ang="0">
                    <a:pos x="419" y="167"/>
                  </a:cxn>
                  <a:cxn ang="0">
                    <a:pos x="397" y="173"/>
                  </a:cxn>
                  <a:cxn ang="0">
                    <a:pos x="373" y="178"/>
                  </a:cxn>
                  <a:cxn ang="0">
                    <a:pos x="323" y="183"/>
                  </a:cxn>
                  <a:cxn ang="0">
                    <a:pos x="269" y="186"/>
                  </a:cxn>
                  <a:cxn ang="0">
                    <a:pos x="216" y="183"/>
                  </a:cxn>
                  <a:cxn ang="0">
                    <a:pos x="169" y="178"/>
                  </a:cxn>
                  <a:cxn ang="0">
                    <a:pos x="124" y="169"/>
                  </a:cxn>
                  <a:cxn ang="0">
                    <a:pos x="83" y="155"/>
                  </a:cxn>
                  <a:cxn ang="0">
                    <a:pos x="66" y="147"/>
                  </a:cxn>
                  <a:cxn ang="0">
                    <a:pos x="49" y="138"/>
                  </a:cxn>
                  <a:cxn ang="0">
                    <a:pos x="38" y="130"/>
                  </a:cxn>
                  <a:cxn ang="0">
                    <a:pos x="26" y="121"/>
                  </a:cxn>
                  <a:cxn ang="0">
                    <a:pos x="16" y="112"/>
                  </a:cxn>
                  <a:cxn ang="0">
                    <a:pos x="9" y="100"/>
                  </a:cxn>
                  <a:cxn ang="0">
                    <a:pos x="2" y="90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0"/>
                  </a:cxn>
                </a:cxnLst>
                <a:rect l="0" t="0" r="r" b="b"/>
                <a:pathLst>
                  <a:path w="539" h="187">
                    <a:moveTo>
                      <a:pt x="0" y="0"/>
                    </a:moveTo>
                    <a:lnTo>
                      <a:pt x="538" y="0"/>
                    </a:lnTo>
                    <a:lnTo>
                      <a:pt x="538" y="67"/>
                    </a:lnTo>
                    <a:lnTo>
                      <a:pt x="538" y="67"/>
                    </a:lnTo>
                    <a:lnTo>
                      <a:pt x="538" y="69"/>
                    </a:lnTo>
                    <a:lnTo>
                      <a:pt x="538" y="69"/>
                    </a:lnTo>
                    <a:lnTo>
                      <a:pt x="538" y="69"/>
                    </a:lnTo>
                    <a:lnTo>
                      <a:pt x="538" y="71"/>
                    </a:lnTo>
                    <a:lnTo>
                      <a:pt x="538" y="71"/>
                    </a:lnTo>
                    <a:lnTo>
                      <a:pt x="538" y="71"/>
                    </a:lnTo>
                    <a:lnTo>
                      <a:pt x="538" y="73"/>
                    </a:lnTo>
                    <a:lnTo>
                      <a:pt x="538" y="85"/>
                    </a:lnTo>
                    <a:lnTo>
                      <a:pt x="533" y="95"/>
                    </a:lnTo>
                    <a:lnTo>
                      <a:pt x="525" y="106"/>
                    </a:lnTo>
                    <a:lnTo>
                      <a:pt x="516" y="116"/>
                    </a:lnTo>
                    <a:lnTo>
                      <a:pt x="507" y="126"/>
                    </a:lnTo>
                    <a:lnTo>
                      <a:pt x="492" y="135"/>
                    </a:lnTo>
                    <a:lnTo>
                      <a:pt x="476" y="145"/>
                    </a:lnTo>
                    <a:lnTo>
                      <a:pt x="458" y="152"/>
                    </a:lnTo>
                    <a:lnTo>
                      <a:pt x="440" y="159"/>
                    </a:lnTo>
                    <a:lnTo>
                      <a:pt x="419" y="167"/>
                    </a:lnTo>
                    <a:lnTo>
                      <a:pt x="397" y="173"/>
                    </a:lnTo>
                    <a:lnTo>
                      <a:pt x="373" y="178"/>
                    </a:lnTo>
                    <a:lnTo>
                      <a:pt x="323" y="183"/>
                    </a:lnTo>
                    <a:lnTo>
                      <a:pt x="269" y="186"/>
                    </a:lnTo>
                    <a:lnTo>
                      <a:pt x="216" y="183"/>
                    </a:lnTo>
                    <a:lnTo>
                      <a:pt x="169" y="178"/>
                    </a:lnTo>
                    <a:lnTo>
                      <a:pt x="124" y="169"/>
                    </a:lnTo>
                    <a:lnTo>
                      <a:pt x="83" y="155"/>
                    </a:lnTo>
                    <a:lnTo>
                      <a:pt x="66" y="147"/>
                    </a:lnTo>
                    <a:lnTo>
                      <a:pt x="49" y="138"/>
                    </a:lnTo>
                    <a:lnTo>
                      <a:pt x="38" y="130"/>
                    </a:lnTo>
                    <a:lnTo>
                      <a:pt x="26" y="121"/>
                    </a:lnTo>
                    <a:lnTo>
                      <a:pt x="16" y="112"/>
                    </a:lnTo>
                    <a:lnTo>
                      <a:pt x="9" y="100"/>
                    </a:lnTo>
                    <a:lnTo>
                      <a:pt x="2" y="90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C2B1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6" name="Freeform 1484"/>
              <p:cNvSpPr>
                <a:spLocks/>
              </p:cNvSpPr>
              <p:nvPr/>
            </p:nvSpPr>
            <p:spPr bwMode="auto">
              <a:xfrm>
                <a:off x="2858" y="1387"/>
                <a:ext cx="539" cy="1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8" y="0"/>
                  </a:cxn>
                  <a:cxn ang="0">
                    <a:pos x="538" y="67"/>
                  </a:cxn>
                  <a:cxn ang="0">
                    <a:pos x="538" y="67"/>
                  </a:cxn>
                  <a:cxn ang="0">
                    <a:pos x="538" y="69"/>
                  </a:cxn>
                  <a:cxn ang="0">
                    <a:pos x="538" y="69"/>
                  </a:cxn>
                  <a:cxn ang="0">
                    <a:pos x="538" y="69"/>
                  </a:cxn>
                  <a:cxn ang="0">
                    <a:pos x="538" y="71"/>
                  </a:cxn>
                  <a:cxn ang="0">
                    <a:pos x="538" y="71"/>
                  </a:cxn>
                  <a:cxn ang="0">
                    <a:pos x="538" y="71"/>
                  </a:cxn>
                  <a:cxn ang="0">
                    <a:pos x="538" y="73"/>
                  </a:cxn>
                  <a:cxn ang="0">
                    <a:pos x="538" y="85"/>
                  </a:cxn>
                  <a:cxn ang="0">
                    <a:pos x="533" y="95"/>
                  </a:cxn>
                  <a:cxn ang="0">
                    <a:pos x="525" y="106"/>
                  </a:cxn>
                  <a:cxn ang="0">
                    <a:pos x="516" y="116"/>
                  </a:cxn>
                  <a:cxn ang="0">
                    <a:pos x="507" y="126"/>
                  </a:cxn>
                  <a:cxn ang="0">
                    <a:pos x="492" y="135"/>
                  </a:cxn>
                  <a:cxn ang="0">
                    <a:pos x="476" y="145"/>
                  </a:cxn>
                  <a:cxn ang="0">
                    <a:pos x="458" y="152"/>
                  </a:cxn>
                  <a:cxn ang="0">
                    <a:pos x="440" y="159"/>
                  </a:cxn>
                  <a:cxn ang="0">
                    <a:pos x="419" y="167"/>
                  </a:cxn>
                  <a:cxn ang="0">
                    <a:pos x="397" y="173"/>
                  </a:cxn>
                  <a:cxn ang="0">
                    <a:pos x="373" y="178"/>
                  </a:cxn>
                  <a:cxn ang="0">
                    <a:pos x="323" y="183"/>
                  </a:cxn>
                  <a:cxn ang="0">
                    <a:pos x="269" y="186"/>
                  </a:cxn>
                  <a:cxn ang="0">
                    <a:pos x="216" y="183"/>
                  </a:cxn>
                  <a:cxn ang="0">
                    <a:pos x="169" y="178"/>
                  </a:cxn>
                  <a:cxn ang="0">
                    <a:pos x="124" y="169"/>
                  </a:cxn>
                  <a:cxn ang="0">
                    <a:pos x="83" y="155"/>
                  </a:cxn>
                  <a:cxn ang="0">
                    <a:pos x="66" y="147"/>
                  </a:cxn>
                  <a:cxn ang="0">
                    <a:pos x="49" y="138"/>
                  </a:cxn>
                  <a:cxn ang="0">
                    <a:pos x="38" y="130"/>
                  </a:cxn>
                  <a:cxn ang="0">
                    <a:pos x="26" y="121"/>
                  </a:cxn>
                  <a:cxn ang="0">
                    <a:pos x="16" y="112"/>
                  </a:cxn>
                  <a:cxn ang="0">
                    <a:pos x="9" y="100"/>
                  </a:cxn>
                  <a:cxn ang="0">
                    <a:pos x="2" y="90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0"/>
                  </a:cxn>
                </a:cxnLst>
                <a:rect l="0" t="0" r="r" b="b"/>
                <a:pathLst>
                  <a:path w="539" h="187">
                    <a:moveTo>
                      <a:pt x="0" y="0"/>
                    </a:moveTo>
                    <a:lnTo>
                      <a:pt x="538" y="0"/>
                    </a:lnTo>
                    <a:lnTo>
                      <a:pt x="538" y="67"/>
                    </a:lnTo>
                    <a:lnTo>
                      <a:pt x="538" y="67"/>
                    </a:lnTo>
                    <a:lnTo>
                      <a:pt x="538" y="69"/>
                    </a:lnTo>
                    <a:lnTo>
                      <a:pt x="538" y="69"/>
                    </a:lnTo>
                    <a:lnTo>
                      <a:pt x="538" y="69"/>
                    </a:lnTo>
                    <a:lnTo>
                      <a:pt x="538" y="71"/>
                    </a:lnTo>
                    <a:lnTo>
                      <a:pt x="538" y="71"/>
                    </a:lnTo>
                    <a:lnTo>
                      <a:pt x="538" y="71"/>
                    </a:lnTo>
                    <a:lnTo>
                      <a:pt x="538" y="73"/>
                    </a:lnTo>
                    <a:lnTo>
                      <a:pt x="538" y="85"/>
                    </a:lnTo>
                    <a:lnTo>
                      <a:pt x="533" y="95"/>
                    </a:lnTo>
                    <a:lnTo>
                      <a:pt x="525" y="106"/>
                    </a:lnTo>
                    <a:lnTo>
                      <a:pt x="516" y="116"/>
                    </a:lnTo>
                    <a:lnTo>
                      <a:pt x="507" y="126"/>
                    </a:lnTo>
                    <a:lnTo>
                      <a:pt x="492" y="135"/>
                    </a:lnTo>
                    <a:lnTo>
                      <a:pt x="476" y="145"/>
                    </a:lnTo>
                    <a:lnTo>
                      <a:pt x="458" y="152"/>
                    </a:lnTo>
                    <a:lnTo>
                      <a:pt x="440" y="159"/>
                    </a:lnTo>
                    <a:lnTo>
                      <a:pt x="419" y="167"/>
                    </a:lnTo>
                    <a:lnTo>
                      <a:pt x="397" y="173"/>
                    </a:lnTo>
                    <a:lnTo>
                      <a:pt x="373" y="178"/>
                    </a:lnTo>
                    <a:lnTo>
                      <a:pt x="323" y="183"/>
                    </a:lnTo>
                    <a:lnTo>
                      <a:pt x="269" y="186"/>
                    </a:lnTo>
                    <a:lnTo>
                      <a:pt x="216" y="183"/>
                    </a:lnTo>
                    <a:lnTo>
                      <a:pt x="169" y="178"/>
                    </a:lnTo>
                    <a:lnTo>
                      <a:pt x="124" y="169"/>
                    </a:lnTo>
                    <a:lnTo>
                      <a:pt x="83" y="155"/>
                    </a:lnTo>
                    <a:lnTo>
                      <a:pt x="66" y="147"/>
                    </a:lnTo>
                    <a:lnTo>
                      <a:pt x="49" y="138"/>
                    </a:lnTo>
                    <a:lnTo>
                      <a:pt x="38" y="130"/>
                    </a:lnTo>
                    <a:lnTo>
                      <a:pt x="26" y="121"/>
                    </a:lnTo>
                    <a:lnTo>
                      <a:pt x="16" y="112"/>
                    </a:lnTo>
                    <a:lnTo>
                      <a:pt x="9" y="100"/>
                    </a:lnTo>
                    <a:lnTo>
                      <a:pt x="2" y="90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1F1A1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7" name="Freeform 1485"/>
              <p:cNvSpPr>
                <a:spLocks/>
              </p:cNvSpPr>
              <p:nvPr/>
            </p:nvSpPr>
            <p:spPr bwMode="auto">
              <a:xfrm>
                <a:off x="2858" y="1254"/>
                <a:ext cx="539" cy="222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323" y="2"/>
                  </a:cxn>
                  <a:cxn ang="0">
                    <a:pos x="373" y="9"/>
                  </a:cxn>
                  <a:cxn ang="0">
                    <a:pos x="419" y="18"/>
                  </a:cxn>
                  <a:cxn ang="0">
                    <a:pos x="458" y="32"/>
                  </a:cxn>
                  <a:cxn ang="0">
                    <a:pos x="476" y="40"/>
                  </a:cxn>
                  <a:cxn ang="0">
                    <a:pos x="492" y="49"/>
                  </a:cxn>
                  <a:cxn ang="0">
                    <a:pos x="507" y="59"/>
                  </a:cxn>
                  <a:cxn ang="0">
                    <a:pos x="516" y="69"/>
                  </a:cxn>
                  <a:cxn ang="0">
                    <a:pos x="525" y="78"/>
                  </a:cxn>
                  <a:cxn ang="0">
                    <a:pos x="533" y="87"/>
                  </a:cxn>
                  <a:cxn ang="0">
                    <a:pos x="538" y="100"/>
                  </a:cxn>
                  <a:cxn ang="0">
                    <a:pos x="538" y="112"/>
                  </a:cxn>
                  <a:cxn ang="0">
                    <a:pos x="538" y="123"/>
                  </a:cxn>
                  <a:cxn ang="0">
                    <a:pos x="533" y="133"/>
                  </a:cxn>
                  <a:cxn ang="0">
                    <a:pos x="525" y="145"/>
                  </a:cxn>
                  <a:cxn ang="0">
                    <a:pos x="516" y="155"/>
                  </a:cxn>
                  <a:cxn ang="0">
                    <a:pos x="507" y="163"/>
                  </a:cxn>
                  <a:cxn ang="0">
                    <a:pos x="492" y="173"/>
                  </a:cxn>
                  <a:cxn ang="0">
                    <a:pos x="476" y="180"/>
                  </a:cxn>
                  <a:cxn ang="0">
                    <a:pos x="458" y="188"/>
                  </a:cxn>
                  <a:cxn ang="0">
                    <a:pos x="419" y="202"/>
                  </a:cxn>
                  <a:cxn ang="0">
                    <a:pos x="373" y="212"/>
                  </a:cxn>
                  <a:cxn ang="0">
                    <a:pos x="323" y="218"/>
                  </a:cxn>
                  <a:cxn ang="0">
                    <a:pos x="269" y="221"/>
                  </a:cxn>
                  <a:cxn ang="0">
                    <a:pos x="216" y="218"/>
                  </a:cxn>
                  <a:cxn ang="0">
                    <a:pos x="164" y="212"/>
                  </a:cxn>
                  <a:cxn ang="0">
                    <a:pos x="118" y="202"/>
                  </a:cxn>
                  <a:cxn ang="0">
                    <a:pos x="77" y="188"/>
                  </a:cxn>
                  <a:cxn ang="0">
                    <a:pos x="61" y="180"/>
                  </a:cxn>
                  <a:cxn ang="0">
                    <a:pos x="47" y="173"/>
                  </a:cxn>
                  <a:cxn ang="0">
                    <a:pos x="32" y="163"/>
                  </a:cxn>
                  <a:cxn ang="0">
                    <a:pos x="20" y="155"/>
                  </a:cxn>
                  <a:cxn ang="0">
                    <a:pos x="12" y="145"/>
                  </a:cxn>
                  <a:cxn ang="0">
                    <a:pos x="6" y="133"/>
                  </a:cxn>
                  <a:cxn ang="0">
                    <a:pos x="2" y="123"/>
                  </a:cxn>
                  <a:cxn ang="0">
                    <a:pos x="0" y="112"/>
                  </a:cxn>
                  <a:cxn ang="0">
                    <a:pos x="2" y="100"/>
                  </a:cxn>
                  <a:cxn ang="0">
                    <a:pos x="6" y="87"/>
                  </a:cxn>
                  <a:cxn ang="0">
                    <a:pos x="12" y="78"/>
                  </a:cxn>
                  <a:cxn ang="0">
                    <a:pos x="20" y="69"/>
                  </a:cxn>
                  <a:cxn ang="0">
                    <a:pos x="32" y="59"/>
                  </a:cxn>
                  <a:cxn ang="0">
                    <a:pos x="47" y="49"/>
                  </a:cxn>
                  <a:cxn ang="0">
                    <a:pos x="61" y="40"/>
                  </a:cxn>
                  <a:cxn ang="0">
                    <a:pos x="77" y="32"/>
                  </a:cxn>
                  <a:cxn ang="0">
                    <a:pos x="118" y="18"/>
                  </a:cxn>
                  <a:cxn ang="0">
                    <a:pos x="164" y="9"/>
                  </a:cxn>
                  <a:cxn ang="0">
                    <a:pos x="216" y="2"/>
                  </a:cxn>
                  <a:cxn ang="0">
                    <a:pos x="269" y="0"/>
                  </a:cxn>
                </a:cxnLst>
                <a:rect l="0" t="0" r="r" b="b"/>
                <a:pathLst>
                  <a:path w="539" h="222">
                    <a:moveTo>
                      <a:pt x="269" y="0"/>
                    </a:moveTo>
                    <a:lnTo>
                      <a:pt x="323" y="2"/>
                    </a:lnTo>
                    <a:lnTo>
                      <a:pt x="373" y="9"/>
                    </a:lnTo>
                    <a:lnTo>
                      <a:pt x="419" y="18"/>
                    </a:lnTo>
                    <a:lnTo>
                      <a:pt x="458" y="32"/>
                    </a:lnTo>
                    <a:lnTo>
                      <a:pt x="476" y="40"/>
                    </a:lnTo>
                    <a:lnTo>
                      <a:pt x="492" y="49"/>
                    </a:lnTo>
                    <a:lnTo>
                      <a:pt x="507" y="59"/>
                    </a:lnTo>
                    <a:lnTo>
                      <a:pt x="516" y="69"/>
                    </a:lnTo>
                    <a:lnTo>
                      <a:pt x="525" y="78"/>
                    </a:lnTo>
                    <a:lnTo>
                      <a:pt x="533" y="87"/>
                    </a:lnTo>
                    <a:lnTo>
                      <a:pt x="538" y="100"/>
                    </a:lnTo>
                    <a:lnTo>
                      <a:pt x="538" y="112"/>
                    </a:lnTo>
                    <a:lnTo>
                      <a:pt x="538" y="123"/>
                    </a:lnTo>
                    <a:lnTo>
                      <a:pt x="533" y="133"/>
                    </a:lnTo>
                    <a:lnTo>
                      <a:pt x="525" y="145"/>
                    </a:lnTo>
                    <a:lnTo>
                      <a:pt x="516" y="155"/>
                    </a:lnTo>
                    <a:lnTo>
                      <a:pt x="507" y="163"/>
                    </a:lnTo>
                    <a:lnTo>
                      <a:pt x="492" y="173"/>
                    </a:lnTo>
                    <a:lnTo>
                      <a:pt x="476" y="180"/>
                    </a:lnTo>
                    <a:lnTo>
                      <a:pt x="458" y="188"/>
                    </a:lnTo>
                    <a:lnTo>
                      <a:pt x="419" y="202"/>
                    </a:lnTo>
                    <a:lnTo>
                      <a:pt x="373" y="212"/>
                    </a:lnTo>
                    <a:lnTo>
                      <a:pt x="323" y="218"/>
                    </a:lnTo>
                    <a:lnTo>
                      <a:pt x="269" y="221"/>
                    </a:lnTo>
                    <a:lnTo>
                      <a:pt x="216" y="218"/>
                    </a:lnTo>
                    <a:lnTo>
                      <a:pt x="164" y="212"/>
                    </a:lnTo>
                    <a:lnTo>
                      <a:pt x="118" y="202"/>
                    </a:lnTo>
                    <a:lnTo>
                      <a:pt x="77" y="188"/>
                    </a:lnTo>
                    <a:lnTo>
                      <a:pt x="61" y="180"/>
                    </a:lnTo>
                    <a:lnTo>
                      <a:pt x="47" y="173"/>
                    </a:lnTo>
                    <a:lnTo>
                      <a:pt x="32" y="163"/>
                    </a:lnTo>
                    <a:lnTo>
                      <a:pt x="20" y="155"/>
                    </a:lnTo>
                    <a:lnTo>
                      <a:pt x="12" y="145"/>
                    </a:lnTo>
                    <a:lnTo>
                      <a:pt x="6" y="133"/>
                    </a:lnTo>
                    <a:lnTo>
                      <a:pt x="2" y="123"/>
                    </a:lnTo>
                    <a:lnTo>
                      <a:pt x="0" y="112"/>
                    </a:lnTo>
                    <a:lnTo>
                      <a:pt x="2" y="100"/>
                    </a:lnTo>
                    <a:lnTo>
                      <a:pt x="6" y="87"/>
                    </a:lnTo>
                    <a:lnTo>
                      <a:pt x="12" y="78"/>
                    </a:lnTo>
                    <a:lnTo>
                      <a:pt x="20" y="69"/>
                    </a:lnTo>
                    <a:lnTo>
                      <a:pt x="32" y="59"/>
                    </a:lnTo>
                    <a:lnTo>
                      <a:pt x="47" y="49"/>
                    </a:lnTo>
                    <a:lnTo>
                      <a:pt x="61" y="40"/>
                    </a:lnTo>
                    <a:lnTo>
                      <a:pt x="77" y="32"/>
                    </a:lnTo>
                    <a:lnTo>
                      <a:pt x="118" y="18"/>
                    </a:lnTo>
                    <a:lnTo>
                      <a:pt x="164" y="9"/>
                    </a:lnTo>
                    <a:lnTo>
                      <a:pt x="216" y="2"/>
                    </a:lnTo>
                    <a:lnTo>
                      <a:pt x="269" y="0"/>
                    </a:lnTo>
                  </a:path>
                </a:pathLst>
              </a:custGeom>
              <a:solidFill>
                <a:srgbClr val="DC2B1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8" name="Freeform 1486"/>
              <p:cNvSpPr>
                <a:spLocks/>
              </p:cNvSpPr>
              <p:nvPr/>
            </p:nvSpPr>
            <p:spPr bwMode="auto">
              <a:xfrm>
                <a:off x="2858" y="1254"/>
                <a:ext cx="539" cy="222"/>
              </a:xfrm>
              <a:custGeom>
                <a:avLst/>
                <a:gdLst/>
                <a:ahLst/>
                <a:cxnLst>
                  <a:cxn ang="0">
                    <a:pos x="269" y="0"/>
                  </a:cxn>
                  <a:cxn ang="0">
                    <a:pos x="323" y="2"/>
                  </a:cxn>
                  <a:cxn ang="0">
                    <a:pos x="373" y="9"/>
                  </a:cxn>
                  <a:cxn ang="0">
                    <a:pos x="419" y="18"/>
                  </a:cxn>
                  <a:cxn ang="0">
                    <a:pos x="458" y="32"/>
                  </a:cxn>
                  <a:cxn ang="0">
                    <a:pos x="476" y="40"/>
                  </a:cxn>
                  <a:cxn ang="0">
                    <a:pos x="492" y="49"/>
                  </a:cxn>
                  <a:cxn ang="0">
                    <a:pos x="507" y="59"/>
                  </a:cxn>
                  <a:cxn ang="0">
                    <a:pos x="516" y="69"/>
                  </a:cxn>
                  <a:cxn ang="0">
                    <a:pos x="525" y="78"/>
                  </a:cxn>
                  <a:cxn ang="0">
                    <a:pos x="533" y="87"/>
                  </a:cxn>
                  <a:cxn ang="0">
                    <a:pos x="538" y="100"/>
                  </a:cxn>
                  <a:cxn ang="0">
                    <a:pos x="538" y="112"/>
                  </a:cxn>
                  <a:cxn ang="0">
                    <a:pos x="538" y="123"/>
                  </a:cxn>
                  <a:cxn ang="0">
                    <a:pos x="533" y="133"/>
                  </a:cxn>
                  <a:cxn ang="0">
                    <a:pos x="525" y="145"/>
                  </a:cxn>
                  <a:cxn ang="0">
                    <a:pos x="516" y="155"/>
                  </a:cxn>
                  <a:cxn ang="0">
                    <a:pos x="507" y="163"/>
                  </a:cxn>
                  <a:cxn ang="0">
                    <a:pos x="492" y="173"/>
                  </a:cxn>
                  <a:cxn ang="0">
                    <a:pos x="476" y="180"/>
                  </a:cxn>
                  <a:cxn ang="0">
                    <a:pos x="458" y="188"/>
                  </a:cxn>
                  <a:cxn ang="0">
                    <a:pos x="419" y="202"/>
                  </a:cxn>
                  <a:cxn ang="0">
                    <a:pos x="373" y="212"/>
                  </a:cxn>
                  <a:cxn ang="0">
                    <a:pos x="323" y="218"/>
                  </a:cxn>
                  <a:cxn ang="0">
                    <a:pos x="269" y="221"/>
                  </a:cxn>
                  <a:cxn ang="0">
                    <a:pos x="216" y="218"/>
                  </a:cxn>
                  <a:cxn ang="0">
                    <a:pos x="164" y="212"/>
                  </a:cxn>
                  <a:cxn ang="0">
                    <a:pos x="118" y="202"/>
                  </a:cxn>
                  <a:cxn ang="0">
                    <a:pos x="77" y="188"/>
                  </a:cxn>
                  <a:cxn ang="0">
                    <a:pos x="61" y="180"/>
                  </a:cxn>
                  <a:cxn ang="0">
                    <a:pos x="47" y="173"/>
                  </a:cxn>
                  <a:cxn ang="0">
                    <a:pos x="32" y="163"/>
                  </a:cxn>
                  <a:cxn ang="0">
                    <a:pos x="20" y="155"/>
                  </a:cxn>
                  <a:cxn ang="0">
                    <a:pos x="12" y="145"/>
                  </a:cxn>
                  <a:cxn ang="0">
                    <a:pos x="6" y="133"/>
                  </a:cxn>
                  <a:cxn ang="0">
                    <a:pos x="2" y="123"/>
                  </a:cxn>
                  <a:cxn ang="0">
                    <a:pos x="0" y="112"/>
                  </a:cxn>
                  <a:cxn ang="0">
                    <a:pos x="2" y="100"/>
                  </a:cxn>
                  <a:cxn ang="0">
                    <a:pos x="6" y="87"/>
                  </a:cxn>
                  <a:cxn ang="0">
                    <a:pos x="12" y="78"/>
                  </a:cxn>
                  <a:cxn ang="0">
                    <a:pos x="20" y="69"/>
                  </a:cxn>
                  <a:cxn ang="0">
                    <a:pos x="32" y="59"/>
                  </a:cxn>
                  <a:cxn ang="0">
                    <a:pos x="47" y="49"/>
                  </a:cxn>
                  <a:cxn ang="0">
                    <a:pos x="61" y="40"/>
                  </a:cxn>
                  <a:cxn ang="0">
                    <a:pos x="77" y="32"/>
                  </a:cxn>
                  <a:cxn ang="0">
                    <a:pos x="118" y="18"/>
                  </a:cxn>
                  <a:cxn ang="0">
                    <a:pos x="164" y="9"/>
                  </a:cxn>
                  <a:cxn ang="0">
                    <a:pos x="216" y="2"/>
                  </a:cxn>
                  <a:cxn ang="0">
                    <a:pos x="269" y="0"/>
                  </a:cxn>
                </a:cxnLst>
                <a:rect l="0" t="0" r="r" b="b"/>
                <a:pathLst>
                  <a:path w="539" h="222">
                    <a:moveTo>
                      <a:pt x="269" y="0"/>
                    </a:moveTo>
                    <a:lnTo>
                      <a:pt x="323" y="2"/>
                    </a:lnTo>
                    <a:lnTo>
                      <a:pt x="373" y="9"/>
                    </a:lnTo>
                    <a:lnTo>
                      <a:pt x="419" y="18"/>
                    </a:lnTo>
                    <a:lnTo>
                      <a:pt x="458" y="32"/>
                    </a:lnTo>
                    <a:lnTo>
                      <a:pt x="476" y="40"/>
                    </a:lnTo>
                    <a:lnTo>
                      <a:pt x="492" y="49"/>
                    </a:lnTo>
                    <a:lnTo>
                      <a:pt x="507" y="59"/>
                    </a:lnTo>
                    <a:lnTo>
                      <a:pt x="516" y="69"/>
                    </a:lnTo>
                    <a:lnTo>
                      <a:pt x="525" y="78"/>
                    </a:lnTo>
                    <a:lnTo>
                      <a:pt x="533" y="87"/>
                    </a:lnTo>
                    <a:lnTo>
                      <a:pt x="538" y="100"/>
                    </a:lnTo>
                    <a:lnTo>
                      <a:pt x="538" y="112"/>
                    </a:lnTo>
                    <a:lnTo>
                      <a:pt x="538" y="123"/>
                    </a:lnTo>
                    <a:lnTo>
                      <a:pt x="533" y="133"/>
                    </a:lnTo>
                    <a:lnTo>
                      <a:pt x="525" y="145"/>
                    </a:lnTo>
                    <a:lnTo>
                      <a:pt x="516" y="155"/>
                    </a:lnTo>
                    <a:lnTo>
                      <a:pt x="507" y="163"/>
                    </a:lnTo>
                    <a:lnTo>
                      <a:pt x="492" y="173"/>
                    </a:lnTo>
                    <a:lnTo>
                      <a:pt x="476" y="180"/>
                    </a:lnTo>
                    <a:lnTo>
                      <a:pt x="458" y="188"/>
                    </a:lnTo>
                    <a:lnTo>
                      <a:pt x="419" y="202"/>
                    </a:lnTo>
                    <a:lnTo>
                      <a:pt x="373" y="212"/>
                    </a:lnTo>
                    <a:lnTo>
                      <a:pt x="323" y="218"/>
                    </a:lnTo>
                    <a:lnTo>
                      <a:pt x="269" y="221"/>
                    </a:lnTo>
                    <a:lnTo>
                      <a:pt x="216" y="218"/>
                    </a:lnTo>
                    <a:lnTo>
                      <a:pt x="164" y="212"/>
                    </a:lnTo>
                    <a:lnTo>
                      <a:pt x="118" y="202"/>
                    </a:lnTo>
                    <a:lnTo>
                      <a:pt x="77" y="188"/>
                    </a:lnTo>
                    <a:lnTo>
                      <a:pt x="61" y="180"/>
                    </a:lnTo>
                    <a:lnTo>
                      <a:pt x="47" y="173"/>
                    </a:lnTo>
                    <a:lnTo>
                      <a:pt x="32" y="163"/>
                    </a:lnTo>
                    <a:lnTo>
                      <a:pt x="20" y="155"/>
                    </a:lnTo>
                    <a:lnTo>
                      <a:pt x="12" y="145"/>
                    </a:lnTo>
                    <a:lnTo>
                      <a:pt x="6" y="133"/>
                    </a:lnTo>
                    <a:lnTo>
                      <a:pt x="2" y="123"/>
                    </a:lnTo>
                    <a:lnTo>
                      <a:pt x="0" y="112"/>
                    </a:lnTo>
                    <a:lnTo>
                      <a:pt x="2" y="100"/>
                    </a:lnTo>
                    <a:lnTo>
                      <a:pt x="6" y="87"/>
                    </a:lnTo>
                    <a:lnTo>
                      <a:pt x="12" y="78"/>
                    </a:lnTo>
                    <a:lnTo>
                      <a:pt x="20" y="69"/>
                    </a:lnTo>
                    <a:lnTo>
                      <a:pt x="32" y="59"/>
                    </a:lnTo>
                    <a:lnTo>
                      <a:pt x="47" y="49"/>
                    </a:lnTo>
                    <a:lnTo>
                      <a:pt x="61" y="40"/>
                    </a:lnTo>
                    <a:lnTo>
                      <a:pt x="77" y="32"/>
                    </a:lnTo>
                    <a:lnTo>
                      <a:pt x="118" y="18"/>
                    </a:lnTo>
                    <a:lnTo>
                      <a:pt x="164" y="9"/>
                    </a:lnTo>
                    <a:lnTo>
                      <a:pt x="216" y="2"/>
                    </a:lnTo>
                    <a:lnTo>
                      <a:pt x="269" y="0"/>
                    </a:lnTo>
                  </a:path>
                </a:pathLst>
              </a:custGeom>
              <a:noFill/>
              <a:ln w="12700" cap="rnd" cmpd="sng">
                <a:solidFill>
                  <a:srgbClr val="1F1A1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79" name="Rectangle 1487"/>
              <p:cNvSpPr>
                <a:spLocks noChangeArrowheads="1"/>
              </p:cNvSpPr>
              <p:nvPr/>
            </p:nvSpPr>
            <p:spPr bwMode="auto">
              <a:xfrm>
                <a:off x="2151" y="1481"/>
                <a:ext cx="314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400" b="1">
                    <a:solidFill>
                      <a:srgbClr val="1F1A17"/>
                    </a:solidFill>
                    <a:latin typeface="Arial" charset="0"/>
                  </a:rPr>
                  <a:t>96%</a:t>
                </a:r>
              </a:p>
            </p:txBody>
          </p:sp>
          <p:sp>
            <p:nvSpPr>
              <p:cNvPr id="112080" name="Rectangle 1488"/>
              <p:cNvSpPr>
                <a:spLocks noChangeArrowheads="1"/>
              </p:cNvSpPr>
              <p:nvPr/>
            </p:nvSpPr>
            <p:spPr bwMode="auto">
              <a:xfrm>
                <a:off x="2151" y="1333"/>
                <a:ext cx="257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400" b="1">
                    <a:solidFill>
                      <a:srgbClr val="1F1A17"/>
                    </a:solidFill>
                    <a:latin typeface="Arial" charset="0"/>
                  </a:rPr>
                  <a:t>4%</a:t>
                </a:r>
              </a:p>
            </p:txBody>
          </p:sp>
          <p:sp>
            <p:nvSpPr>
              <p:cNvPr id="112081" name="Rectangle 1489"/>
              <p:cNvSpPr>
                <a:spLocks noChangeArrowheads="1"/>
              </p:cNvSpPr>
              <p:nvPr/>
            </p:nvSpPr>
            <p:spPr bwMode="auto">
              <a:xfrm>
                <a:off x="3355" y="1315"/>
                <a:ext cx="343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400" b="1">
                    <a:solidFill>
                      <a:srgbClr val="1F1A17"/>
                    </a:solidFill>
                    <a:latin typeface="Arial" charset="0"/>
                  </a:rPr>
                  <a:t>2,5%</a:t>
                </a:r>
              </a:p>
            </p:txBody>
          </p:sp>
          <p:sp>
            <p:nvSpPr>
              <p:cNvPr id="112082" name="Rectangle 1490"/>
              <p:cNvSpPr>
                <a:spLocks noChangeArrowheads="1"/>
              </p:cNvSpPr>
              <p:nvPr/>
            </p:nvSpPr>
            <p:spPr bwMode="auto">
              <a:xfrm>
                <a:off x="3351" y="1424"/>
                <a:ext cx="343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400" b="1">
                    <a:solidFill>
                      <a:srgbClr val="1F1A17"/>
                    </a:solidFill>
                    <a:latin typeface="Arial" charset="0"/>
                  </a:rPr>
                  <a:t>1,0%</a:t>
                </a:r>
              </a:p>
            </p:txBody>
          </p:sp>
          <p:sp>
            <p:nvSpPr>
              <p:cNvPr id="112083" name="Rectangle 1491"/>
              <p:cNvSpPr>
                <a:spLocks noChangeArrowheads="1"/>
              </p:cNvSpPr>
              <p:nvPr/>
            </p:nvSpPr>
            <p:spPr bwMode="auto">
              <a:xfrm>
                <a:off x="3351" y="1530"/>
                <a:ext cx="343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400" b="1">
                    <a:solidFill>
                      <a:srgbClr val="1F1A17"/>
                    </a:solidFill>
                    <a:latin typeface="Arial" charset="0"/>
                  </a:rPr>
                  <a:t>1,5%</a:t>
                </a:r>
              </a:p>
            </p:txBody>
          </p:sp>
          <p:sp>
            <p:nvSpPr>
              <p:cNvPr id="112084" name="Rectangle 1492"/>
              <p:cNvSpPr>
                <a:spLocks noChangeArrowheads="1"/>
              </p:cNvSpPr>
              <p:nvPr/>
            </p:nvSpPr>
            <p:spPr bwMode="auto">
              <a:xfrm>
                <a:off x="3365" y="1640"/>
                <a:ext cx="314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/>
                <a:r>
                  <a:rPr lang="en-US" sz="1400" b="1">
                    <a:solidFill>
                      <a:srgbClr val="1F1A17"/>
                    </a:solidFill>
                    <a:latin typeface="Arial" charset="0"/>
                  </a:rPr>
                  <a:t>95%</a:t>
                </a:r>
              </a:p>
            </p:txBody>
          </p:sp>
          <p:sp>
            <p:nvSpPr>
              <p:cNvPr id="112085" name="Freeform 1493"/>
              <p:cNvSpPr>
                <a:spLocks/>
              </p:cNvSpPr>
              <p:nvPr/>
            </p:nvSpPr>
            <p:spPr bwMode="auto">
              <a:xfrm>
                <a:off x="4033" y="2788"/>
                <a:ext cx="229" cy="2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8" y="0"/>
                  </a:cxn>
                  <a:cxn ang="0">
                    <a:pos x="228" y="224"/>
                  </a:cxn>
                  <a:cxn ang="0">
                    <a:pos x="0" y="224"/>
                  </a:cxn>
                  <a:cxn ang="0">
                    <a:pos x="0" y="0"/>
                  </a:cxn>
                </a:cxnLst>
                <a:rect l="0" t="0" r="r" b="b"/>
                <a:pathLst>
                  <a:path w="229" h="225">
                    <a:moveTo>
                      <a:pt x="0" y="0"/>
                    </a:moveTo>
                    <a:lnTo>
                      <a:pt x="228" y="0"/>
                    </a:lnTo>
                    <a:lnTo>
                      <a:pt x="228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58A3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86" name="Freeform 1494"/>
              <p:cNvSpPr>
                <a:spLocks/>
              </p:cNvSpPr>
              <p:nvPr/>
            </p:nvSpPr>
            <p:spPr bwMode="auto">
              <a:xfrm>
                <a:off x="4033" y="2784"/>
                <a:ext cx="233" cy="18"/>
              </a:xfrm>
              <a:custGeom>
                <a:avLst/>
                <a:gdLst/>
                <a:ahLst/>
                <a:cxnLst>
                  <a:cxn ang="0">
                    <a:pos x="232" y="7"/>
                  </a:cxn>
                  <a:cxn ang="0">
                    <a:pos x="227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227" y="17"/>
                  </a:cxn>
                  <a:cxn ang="0">
                    <a:pos x="232" y="7"/>
                  </a:cxn>
                  <a:cxn ang="0">
                    <a:pos x="232" y="7"/>
                  </a:cxn>
                  <a:cxn ang="0">
                    <a:pos x="232" y="0"/>
                  </a:cxn>
                  <a:cxn ang="0">
                    <a:pos x="227" y="0"/>
                  </a:cxn>
                  <a:cxn ang="0">
                    <a:pos x="232" y="7"/>
                  </a:cxn>
                </a:cxnLst>
                <a:rect l="0" t="0" r="r" b="b"/>
                <a:pathLst>
                  <a:path w="233" h="18">
                    <a:moveTo>
                      <a:pt x="232" y="7"/>
                    </a:moveTo>
                    <a:lnTo>
                      <a:pt x="227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227" y="17"/>
                    </a:lnTo>
                    <a:lnTo>
                      <a:pt x="232" y="7"/>
                    </a:lnTo>
                    <a:lnTo>
                      <a:pt x="232" y="7"/>
                    </a:lnTo>
                    <a:lnTo>
                      <a:pt x="232" y="0"/>
                    </a:lnTo>
                    <a:lnTo>
                      <a:pt x="227" y="0"/>
                    </a:lnTo>
                    <a:lnTo>
                      <a:pt x="232" y="7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87" name="Freeform 1495"/>
              <p:cNvSpPr>
                <a:spLocks/>
              </p:cNvSpPr>
              <p:nvPr/>
            </p:nvSpPr>
            <p:spPr bwMode="auto">
              <a:xfrm>
                <a:off x="4256" y="2788"/>
                <a:ext cx="19" cy="229"/>
              </a:xfrm>
              <a:custGeom>
                <a:avLst/>
                <a:gdLst/>
                <a:ahLst/>
                <a:cxnLst>
                  <a:cxn ang="0">
                    <a:pos x="9" y="228"/>
                  </a:cxn>
                  <a:cxn ang="0">
                    <a:pos x="18" y="223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223"/>
                  </a:cxn>
                  <a:cxn ang="0">
                    <a:pos x="9" y="228"/>
                  </a:cxn>
                  <a:cxn ang="0">
                    <a:pos x="9" y="228"/>
                  </a:cxn>
                  <a:cxn ang="0">
                    <a:pos x="18" y="228"/>
                  </a:cxn>
                  <a:cxn ang="0">
                    <a:pos x="18" y="223"/>
                  </a:cxn>
                  <a:cxn ang="0">
                    <a:pos x="9" y="228"/>
                  </a:cxn>
                </a:cxnLst>
                <a:rect l="0" t="0" r="r" b="b"/>
                <a:pathLst>
                  <a:path w="19" h="229">
                    <a:moveTo>
                      <a:pt x="9" y="228"/>
                    </a:moveTo>
                    <a:lnTo>
                      <a:pt x="18" y="223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9" y="228"/>
                    </a:lnTo>
                    <a:lnTo>
                      <a:pt x="9" y="228"/>
                    </a:lnTo>
                    <a:lnTo>
                      <a:pt x="18" y="228"/>
                    </a:lnTo>
                    <a:lnTo>
                      <a:pt x="18" y="223"/>
                    </a:lnTo>
                    <a:lnTo>
                      <a:pt x="9" y="22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88" name="Freeform 1496"/>
              <p:cNvSpPr>
                <a:spLocks/>
              </p:cNvSpPr>
              <p:nvPr/>
            </p:nvSpPr>
            <p:spPr bwMode="auto">
              <a:xfrm>
                <a:off x="4029" y="3007"/>
                <a:ext cx="233" cy="19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4" y="18"/>
                  </a:cxn>
                  <a:cxn ang="0">
                    <a:pos x="232" y="18"/>
                  </a:cxn>
                  <a:cxn ang="0">
                    <a:pos x="232" y="0"/>
                  </a:cxn>
                  <a:cxn ang="0">
                    <a:pos x="4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8"/>
                  </a:cxn>
                  <a:cxn ang="0">
                    <a:pos x="4" y="18"/>
                  </a:cxn>
                  <a:cxn ang="0">
                    <a:pos x="0" y="10"/>
                  </a:cxn>
                </a:cxnLst>
                <a:rect l="0" t="0" r="r" b="b"/>
                <a:pathLst>
                  <a:path w="233" h="19">
                    <a:moveTo>
                      <a:pt x="0" y="10"/>
                    </a:moveTo>
                    <a:lnTo>
                      <a:pt x="4" y="18"/>
                    </a:lnTo>
                    <a:lnTo>
                      <a:pt x="232" y="18"/>
                    </a:lnTo>
                    <a:lnTo>
                      <a:pt x="232" y="0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89" name="Freeform 1497"/>
              <p:cNvSpPr>
                <a:spLocks/>
              </p:cNvSpPr>
              <p:nvPr/>
            </p:nvSpPr>
            <p:spPr bwMode="auto">
              <a:xfrm>
                <a:off x="4029" y="2784"/>
                <a:ext cx="19" cy="229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4"/>
                  </a:cxn>
                  <a:cxn ang="0">
                    <a:pos x="0" y="228"/>
                  </a:cxn>
                  <a:cxn ang="0">
                    <a:pos x="18" y="228"/>
                  </a:cxn>
                  <a:cxn ang="0">
                    <a:pos x="18" y="4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9" y="0"/>
                  </a:cxn>
                </a:cxnLst>
                <a:rect l="0" t="0" r="r" b="b"/>
                <a:pathLst>
                  <a:path w="19" h="229">
                    <a:moveTo>
                      <a:pt x="9" y="0"/>
                    </a:moveTo>
                    <a:lnTo>
                      <a:pt x="0" y="4"/>
                    </a:lnTo>
                    <a:lnTo>
                      <a:pt x="0" y="228"/>
                    </a:lnTo>
                    <a:lnTo>
                      <a:pt x="18" y="228"/>
                    </a:lnTo>
                    <a:lnTo>
                      <a:pt x="18" y="4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90" name="Freeform 1498"/>
              <p:cNvSpPr>
                <a:spLocks/>
              </p:cNvSpPr>
              <p:nvPr/>
            </p:nvSpPr>
            <p:spPr bwMode="auto">
              <a:xfrm>
                <a:off x="4033" y="2469"/>
                <a:ext cx="229" cy="2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8" y="0"/>
                  </a:cxn>
                  <a:cxn ang="0">
                    <a:pos x="228" y="224"/>
                  </a:cxn>
                  <a:cxn ang="0">
                    <a:pos x="0" y="224"/>
                  </a:cxn>
                  <a:cxn ang="0">
                    <a:pos x="0" y="0"/>
                  </a:cxn>
                </a:cxnLst>
                <a:rect l="0" t="0" r="r" b="b"/>
                <a:pathLst>
                  <a:path w="229" h="225">
                    <a:moveTo>
                      <a:pt x="0" y="0"/>
                    </a:moveTo>
                    <a:lnTo>
                      <a:pt x="228" y="0"/>
                    </a:lnTo>
                    <a:lnTo>
                      <a:pt x="228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9C5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91" name="Freeform 1499"/>
              <p:cNvSpPr>
                <a:spLocks/>
              </p:cNvSpPr>
              <p:nvPr/>
            </p:nvSpPr>
            <p:spPr bwMode="auto">
              <a:xfrm>
                <a:off x="4033" y="2465"/>
                <a:ext cx="233" cy="18"/>
              </a:xfrm>
              <a:custGeom>
                <a:avLst/>
                <a:gdLst/>
                <a:ahLst/>
                <a:cxnLst>
                  <a:cxn ang="0">
                    <a:pos x="232" y="7"/>
                  </a:cxn>
                  <a:cxn ang="0">
                    <a:pos x="227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227" y="17"/>
                  </a:cxn>
                  <a:cxn ang="0">
                    <a:pos x="232" y="7"/>
                  </a:cxn>
                  <a:cxn ang="0">
                    <a:pos x="232" y="7"/>
                  </a:cxn>
                  <a:cxn ang="0">
                    <a:pos x="232" y="0"/>
                  </a:cxn>
                  <a:cxn ang="0">
                    <a:pos x="227" y="0"/>
                  </a:cxn>
                  <a:cxn ang="0">
                    <a:pos x="232" y="7"/>
                  </a:cxn>
                </a:cxnLst>
                <a:rect l="0" t="0" r="r" b="b"/>
                <a:pathLst>
                  <a:path w="233" h="18">
                    <a:moveTo>
                      <a:pt x="232" y="7"/>
                    </a:moveTo>
                    <a:lnTo>
                      <a:pt x="227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227" y="17"/>
                    </a:lnTo>
                    <a:lnTo>
                      <a:pt x="232" y="7"/>
                    </a:lnTo>
                    <a:lnTo>
                      <a:pt x="232" y="7"/>
                    </a:lnTo>
                    <a:lnTo>
                      <a:pt x="232" y="0"/>
                    </a:lnTo>
                    <a:lnTo>
                      <a:pt x="227" y="0"/>
                    </a:lnTo>
                    <a:lnTo>
                      <a:pt x="232" y="7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92" name="Freeform 1500"/>
              <p:cNvSpPr>
                <a:spLocks/>
              </p:cNvSpPr>
              <p:nvPr/>
            </p:nvSpPr>
            <p:spPr bwMode="auto">
              <a:xfrm>
                <a:off x="4256" y="2469"/>
                <a:ext cx="19" cy="229"/>
              </a:xfrm>
              <a:custGeom>
                <a:avLst/>
                <a:gdLst/>
                <a:ahLst/>
                <a:cxnLst>
                  <a:cxn ang="0">
                    <a:pos x="9" y="228"/>
                  </a:cxn>
                  <a:cxn ang="0">
                    <a:pos x="18" y="223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223"/>
                  </a:cxn>
                  <a:cxn ang="0">
                    <a:pos x="9" y="228"/>
                  </a:cxn>
                  <a:cxn ang="0">
                    <a:pos x="9" y="228"/>
                  </a:cxn>
                  <a:cxn ang="0">
                    <a:pos x="18" y="228"/>
                  </a:cxn>
                  <a:cxn ang="0">
                    <a:pos x="18" y="223"/>
                  </a:cxn>
                  <a:cxn ang="0">
                    <a:pos x="9" y="228"/>
                  </a:cxn>
                </a:cxnLst>
                <a:rect l="0" t="0" r="r" b="b"/>
                <a:pathLst>
                  <a:path w="19" h="229">
                    <a:moveTo>
                      <a:pt x="9" y="228"/>
                    </a:moveTo>
                    <a:lnTo>
                      <a:pt x="18" y="223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9" y="228"/>
                    </a:lnTo>
                    <a:lnTo>
                      <a:pt x="9" y="228"/>
                    </a:lnTo>
                    <a:lnTo>
                      <a:pt x="18" y="228"/>
                    </a:lnTo>
                    <a:lnTo>
                      <a:pt x="18" y="223"/>
                    </a:lnTo>
                    <a:lnTo>
                      <a:pt x="9" y="228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93" name="Freeform 1501"/>
              <p:cNvSpPr>
                <a:spLocks/>
              </p:cNvSpPr>
              <p:nvPr/>
            </p:nvSpPr>
            <p:spPr bwMode="auto">
              <a:xfrm>
                <a:off x="4029" y="2688"/>
                <a:ext cx="233" cy="19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4" y="18"/>
                  </a:cxn>
                  <a:cxn ang="0">
                    <a:pos x="232" y="18"/>
                  </a:cxn>
                  <a:cxn ang="0">
                    <a:pos x="232" y="0"/>
                  </a:cxn>
                  <a:cxn ang="0">
                    <a:pos x="4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8"/>
                  </a:cxn>
                  <a:cxn ang="0">
                    <a:pos x="4" y="18"/>
                  </a:cxn>
                  <a:cxn ang="0">
                    <a:pos x="0" y="10"/>
                  </a:cxn>
                </a:cxnLst>
                <a:rect l="0" t="0" r="r" b="b"/>
                <a:pathLst>
                  <a:path w="233" h="19">
                    <a:moveTo>
                      <a:pt x="0" y="10"/>
                    </a:moveTo>
                    <a:lnTo>
                      <a:pt x="4" y="18"/>
                    </a:lnTo>
                    <a:lnTo>
                      <a:pt x="232" y="18"/>
                    </a:lnTo>
                    <a:lnTo>
                      <a:pt x="232" y="0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094" name="Freeform 1502"/>
              <p:cNvSpPr>
                <a:spLocks/>
              </p:cNvSpPr>
              <p:nvPr/>
            </p:nvSpPr>
            <p:spPr bwMode="auto">
              <a:xfrm>
                <a:off x="4029" y="2465"/>
                <a:ext cx="19" cy="229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4"/>
                  </a:cxn>
                  <a:cxn ang="0">
                    <a:pos x="0" y="228"/>
                  </a:cxn>
                  <a:cxn ang="0">
                    <a:pos x="18" y="228"/>
                  </a:cxn>
                  <a:cxn ang="0">
                    <a:pos x="18" y="4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9" y="0"/>
                  </a:cxn>
                </a:cxnLst>
                <a:rect l="0" t="0" r="r" b="b"/>
                <a:pathLst>
                  <a:path w="19" h="229">
                    <a:moveTo>
                      <a:pt x="9" y="0"/>
                    </a:moveTo>
                    <a:lnTo>
                      <a:pt x="0" y="4"/>
                    </a:lnTo>
                    <a:lnTo>
                      <a:pt x="0" y="228"/>
                    </a:lnTo>
                    <a:lnTo>
                      <a:pt x="18" y="228"/>
                    </a:lnTo>
                    <a:lnTo>
                      <a:pt x="18" y="4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127F-DE9F-4B5C-80DC-2A6691D49F69}" type="slidenum">
              <a:rPr lang="sv-SE"/>
              <a:pPr/>
              <a:t>49</a:t>
            </a:fld>
            <a:endParaRPr lang="sv-SE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Количество отработавшего топлива всех реакторов в мире составляет около 10 500 т в год</a:t>
            </a:r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F8A89-E9CF-44E6-ADDA-38BA12F8147F}" type="slidenum">
              <a:rPr lang="sv-SE"/>
              <a:pPr/>
              <a:t>50</a:t>
            </a:fld>
            <a:endParaRPr lang="sv-SE"/>
          </a:p>
        </p:txBody>
      </p:sp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/>
          <a:lstStyle/>
          <a:p>
            <a:r>
              <a:rPr lang="en-US" sz="2400"/>
              <a:t>Накопление ОЯТ </a:t>
            </a:r>
            <a:br>
              <a:rPr lang="en-US" sz="2400"/>
            </a:br>
            <a:r>
              <a:rPr lang="en-US" sz="2400"/>
              <a:t>в мировой атомной энергетике</a:t>
            </a:r>
            <a:endParaRPr lang="ru-RU" sz="2400"/>
          </a:p>
        </p:txBody>
      </p:sp>
      <p:pic>
        <p:nvPicPr>
          <p:cNvPr id="431107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068513"/>
            <a:ext cx="7772400" cy="3938587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F696B-80BD-4AF8-8636-3783CFD159FF}" type="slidenum">
              <a:rPr lang="sv-SE"/>
              <a:pPr/>
              <a:t>51</a:t>
            </a:fld>
            <a:endParaRPr lang="sv-SE"/>
          </a:p>
        </p:txBody>
      </p:sp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r>
              <a:rPr lang="en-US" sz="2400"/>
              <a:t>Накопление ОЯТ </a:t>
            </a:r>
            <a:br>
              <a:rPr lang="en-US" sz="2400"/>
            </a:br>
            <a:r>
              <a:rPr lang="en-US" sz="2400"/>
              <a:t>в Российской Федерации</a:t>
            </a:r>
            <a:endParaRPr lang="ru-RU" sz="2400"/>
          </a:p>
        </p:txBody>
      </p:sp>
      <p:pic>
        <p:nvPicPr>
          <p:cNvPr id="432131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93763" y="1981200"/>
            <a:ext cx="7356475" cy="41148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BD45-599D-4297-AC97-61F2E729CEA6}" type="slidenum">
              <a:rPr lang="sv-SE"/>
              <a:pPr/>
              <a:t>52</a:t>
            </a:fld>
            <a:endParaRPr lang="sv-SE"/>
          </a:p>
        </p:txBody>
      </p: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7772400" cy="1143000"/>
          </a:xfrm>
        </p:spPr>
        <p:txBody>
          <a:bodyPr/>
          <a:lstStyle/>
          <a:p>
            <a:r>
              <a:rPr lang="ru-RU" sz="2400"/>
              <a:t>Имеется две различные стратегии обращения с отработавшим ядерным топливом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73238"/>
            <a:ext cx="8280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ОЯТ перерабатывается (или хранится для будущей переработки) с целью извлечения урана и плутония для нового смешанного оксидного (MOX) топлива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  <a:p>
            <a:pPr>
              <a:lnSpc>
                <a:spcPct val="90000"/>
              </a:lnSpc>
            </a:pPr>
            <a:r>
              <a:rPr lang="ru-RU"/>
              <a:t>ОЯТ считается отходами и хранится до захоронения</a:t>
            </a:r>
          </a:p>
          <a:p>
            <a:pPr>
              <a:lnSpc>
                <a:spcPct val="90000"/>
              </a:lnSpc>
            </a:pPr>
            <a:endParaRPr lang="ru-RU"/>
          </a:p>
          <a:p>
            <a:pPr>
              <a:lnSpc>
                <a:spcPct val="90000"/>
              </a:lnSpc>
            </a:pPr>
            <a:endParaRPr lang="ru-RU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CF02F-23C7-41BF-9CDE-B8D8C857E129}" type="slidenum">
              <a:rPr lang="sv-SE"/>
              <a:pPr/>
              <a:t>53</a:t>
            </a:fld>
            <a:endParaRPr lang="sv-SE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Реализация стратегий обращения с ОЯТ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62913" cy="41148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ru-RU"/>
              <a:t>строительство централизованного хранилища </a:t>
            </a:r>
          </a:p>
          <a:p>
            <a:pPr>
              <a:lnSpc>
                <a:spcPct val="130000"/>
              </a:lnSpc>
            </a:pPr>
            <a:r>
              <a:rPr lang="ru-RU"/>
              <a:t>переход к сухому складированию ОЯТ вблизи АЭС</a:t>
            </a:r>
          </a:p>
          <a:p>
            <a:pPr>
              <a:lnSpc>
                <a:spcPct val="130000"/>
              </a:lnSpc>
            </a:pPr>
            <a:r>
              <a:rPr lang="ru-RU"/>
              <a:t>развитие технологий переработки и трансмутации ОЯТ </a:t>
            </a:r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F90E-4B62-4459-A490-FD6F0430033E}" type="slidenum">
              <a:rPr lang="sv-SE"/>
              <a:pPr/>
              <a:t>54</a:t>
            </a:fld>
            <a:endParaRPr lang="sv-SE"/>
          </a:p>
        </p:txBody>
      </p:sp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Стратегия складирования ОЯТ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настоящее время принята в </a:t>
            </a:r>
            <a:r>
              <a:rPr lang="ru-RU" b="1">
                <a:solidFill>
                  <a:srgbClr val="0033CC"/>
                </a:solidFill>
              </a:rPr>
              <a:t>США</a:t>
            </a:r>
          </a:p>
          <a:p>
            <a:r>
              <a:rPr lang="ru-RU"/>
              <a:t>непосредственное складирование ОЯТ в металлических контейнерах в глубоких геологических формациях</a:t>
            </a:r>
          </a:p>
          <a:p>
            <a:r>
              <a:rPr lang="ru-RU"/>
              <a:t>Основное национальное хранилище ОЯТ США в Юкка-Маунтин (Yucca-Mountain)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2E09-B993-4680-98F4-1F7D9575DF1B}" type="slidenum">
              <a:rPr lang="sv-SE"/>
              <a:pPr/>
              <a:t>55</a:t>
            </a:fld>
            <a:endParaRPr lang="sv-SE"/>
          </a:p>
        </p:txBody>
      </p:sp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609600"/>
            <a:ext cx="6911975" cy="731838"/>
          </a:xfrm>
        </p:spPr>
        <p:txBody>
          <a:bodyPr/>
          <a:lstStyle/>
          <a:p>
            <a:r>
              <a:rPr lang="ru-RU" sz="2400"/>
              <a:t>Проект хранилища РАО и ОЯТ в глубине горы Юкка (США)</a:t>
            </a:r>
          </a:p>
        </p:txBody>
      </p:sp>
      <p:pic>
        <p:nvPicPr>
          <p:cNvPr id="438275" name="Picture 3" descr="yucca_mt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060575"/>
            <a:ext cx="3851275" cy="2960688"/>
          </a:xfrm>
          <a:noFill/>
          <a:ln/>
        </p:spPr>
      </p:pic>
      <p:pic>
        <p:nvPicPr>
          <p:cNvPr id="438276" name="Picture 4" descr="yucca_m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2060575"/>
            <a:ext cx="4537075" cy="3495675"/>
          </a:xfrm>
          <a:prstGeom prst="rect">
            <a:avLst/>
          </a:prstGeom>
          <a:noFill/>
        </p:spPr>
      </p:pic>
      <p:sp>
        <p:nvSpPr>
          <p:cNvPr id="438277" name="Rectangle 5"/>
          <p:cNvSpPr>
            <a:spLocks noChangeArrowheads="1"/>
          </p:cNvSpPr>
          <p:nvPr/>
        </p:nvSpPr>
        <p:spPr bwMode="auto">
          <a:xfrm>
            <a:off x="0" y="5730875"/>
            <a:ext cx="49323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>
                <a:latin typeface="Arial" charset="0"/>
              </a:rPr>
              <a:t>Хранилище рассчитано на 10 тысяч лет</a:t>
            </a:r>
          </a:p>
          <a:p>
            <a:endParaRPr lang="ru-RU"/>
          </a:p>
          <a:p>
            <a:r>
              <a:rPr lang="ru-RU" sz="2000">
                <a:latin typeface="Arial" charset="0"/>
              </a:rPr>
              <a:t>Емкость хранилища 77 тыс. тонн РАО</a:t>
            </a:r>
          </a:p>
        </p:txBody>
      </p:sp>
      <p:sp>
        <p:nvSpPr>
          <p:cNvPr id="438278" name="Rectangle 6"/>
          <p:cNvSpPr>
            <a:spLocks noChangeArrowheads="1"/>
          </p:cNvSpPr>
          <p:nvPr/>
        </p:nvSpPr>
        <p:spPr bwMode="auto">
          <a:xfrm>
            <a:off x="4140200" y="1557338"/>
            <a:ext cx="4860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>
                <a:latin typeface="Arial" charset="0"/>
              </a:rPr>
              <a:t>пятимильный туннель и серия штреков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438279" name="Rectangle 7"/>
          <p:cNvSpPr>
            <a:spLocks noChangeArrowheads="1"/>
          </p:cNvSpPr>
          <p:nvPr/>
        </p:nvSpPr>
        <p:spPr bwMode="auto">
          <a:xfrm>
            <a:off x="5292725" y="5734050"/>
            <a:ext cx="3851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latin typeface="Arial" charset="0"/>
              </a:rPr>
              <a:t>отходы</a:t>
            </a:r>
            <a:r>
              <a:rPr lang="ru-RU" sz="2000">
                <a:latin typeface="Arial" charset="0"/>
              </a:rPr>
              <a:t> заложены в стальные цилиндрические кассеты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DA23-FCCD-473E-AFCF-53ED192A53B1}" type="slidenum">
              <a:rPr lang="sv-SE"/>
              <a:pPr/>
              <a:t>56</a:t>
            </a:fld>
            <a:endParaRPr lang="sv-SE"/>
          </a:p>
        </p:txBody>
      </p:sp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Действующим геологическим хранилищем является экспериментальная установка по изоляции отходов в США</a:t>
            </a:r>
          </a:p>
          <a:p>
            <a:r>
              <a:rPr lang="ru-RU"/>
              <a:t>С 1999 года она принимает долгоживущие трансурановые отходы, образующиеся в результате проведения научных исследований и производства ядерного оружия</a:t>
            </a:r>
          </a:p>
          <a:p>
            <a:r>
              <a:rPr lang="ru-RU"/>
              <a:t>не принимает отходы с гражданских АЭС</a:t>
            </a:r>
            <a:endParaRPr lang="ru-RU" sz="2000"/>
          </a:p>
          <a:p>
            <a:endParaRPr lang="ru-RU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49C2F-071D-4AFE-8C8C-56141D2878BE}" type="slidenum">
              <a:rPr lang="sv-SE"/>
              <a:pPr/>
              <a:t>57</a:t>
            </a:fld>
            <a:endParaRPr lang="sv-SE"/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Самые развитые программы создания хранилищ - </a:t>
            </a:r>
            <a:r>
              <a:rPr lang="ru-RU" b="1">
                <a:solidFill>
                  <a:srgbClr val="0033CC"/>
                </a:solidFill>
              </a:rPr>
              <a:t>финская, шведская и американская</a:t>
            </a:r>
            <a:endParaRPr lang="ru-RU"/>
          </a:p>
          <a:p>
            <a:r>
              <a:rPr lang="ru-RU"/>
              <a:t>однако ни одна из них не обеспечит ввода в эксплуатацию хранилища ранее 2020 года</a:t>
            </a:r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9CB6B-313A-4E7E-940F-D58111463BFD}" type="slidenum">
              <a:rPr lang="sv-SE"/>
              <a:pPr/>
              <a:t>58</a:t>
            </a:fld>
            <a:endParaRPr lang="sv-SE"/>
          </a:p>
        </p:txBody>
      </p:sp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765925" cy="587375"/>
          </a:xfrm>
        </p:spPr>
        <p:txBody>
          <a:bodyPr/>
          <a:lstStyle/>
          <a:p>
            <a:r>
              <a:rPr lang="ru-RU" sz="2400">
                <a:solidFill>
                  <a:srgbClr val="0033CC"/>
                </a:solidFill>
              </a:rPr>
              <a:t>Франция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00213"/>
            <a:ext cx="7772400" cy="4395787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Новое законодательство в отношении обращения с отработавшим топливом и захоронения отходов определяет</a:t>
            </a:r>
          </a:p>
          <a:p>
            <a:r>
              <a:rPr lang="ru-RU"/>
              <a:t>переработку ОЯТ и рециклирование пригодных к использованию материалов</a:t>
            </a:r>
          </a:p>
          <a:p>
            <a:r>
              <a:rPr lang="ru-RU"/>
              <a:t>захоронение в глубинных геологических формациях является эталонным решением для долгоживущих радиоактивных отходов высокого уровня активности</a:t>
            </a:r>
            <a:endParaRPr lang="ru-RU" sz="2000"/>
          </a:p>
          <a:p>
            <a:endParaRPr lang="ru-RU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9F819-AD81-4E60-9A9C-C13C77F73BDB}" type="slidenum">
              <a:rPr lang="sv-SE"/>
              <a:pPr/>
              <a:t>59</a:t>
            </a:fld>
            <a:endParaRPr lang="sv-SE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0033CC"/>
                </a:solidFill>
              </a:rPr>
              <a:t>Великобритания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В 2006 году Комитет по обращению с радиоактивными отходами пришел к выводу, что наилучшим вариантом является</a:t>
            </a:r>
          </a:p>
          <a:p>
            <a:r>
              <a:rPr lang="ru-RU"/>
              <a:t>хранение в глубинных геологических формациях с обеспечением "надежного промежуточного хранения" до выбора площадки для хранилища</a:t>
            </a:r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2BDBC-6F2A-4124-A406-2DF0168DEEC5}" type="slidenum">
              <a:rPr lang="sv-SE"/>
              <a:pPr/>
              <a:t>60</a:t>
            </a:fld>
            <a:endParaRPr lang="sv-SE"/>
          </a:p>
        </p:txBody>
      </p:sp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rgbClr val="0033CC"/>
                </a:solidFill>
              </a:rPr>
              <a:t>Швеция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/>
              <a:t>метод окончательного захоронения герметичных медных контейнеров с топливом на глубине приблизительно 500 метров</a:t>
            </a:r>
          </a:p>
          <a:p>
            <a:r>
              <a:rPr lang="ru-RU"/>
              <a:t>Строительство в Оскаршамне завода по герметизации отходов</a:t>
            </a:r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055E4-FBE0-45BB-BC7D-123678AB14E4}" type="slidenum">
              <a:rPr lang="sv-SE"/>
              <a:pPr/>
              <a:t>61</a:t>
            </a:fld>
            <a:endParaRPr lang="sv-SE"/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r>
              <a:rPr lang="en-US"/>
              <a:t>Основные этапы обращения </a:t>
            </a:r>
            <a:br>
              <a:rPr lang="en-US"/>
            </a:br>
            <a:r>
              <a:rPr lang="en-US"/>
              <a:t>с ядерным топливом</a:t>
            </a:r>
            <a:r>
              <a:rPr lang="ru-RU"/>
              <a:t> в </a:t>
            </a:r>
            <a:r>
              <a:rPr lang="ru-RU">
                <a:solidFill>
                  <a:srgbClr val="0033CC"/>
                </a:solidFill>
              </a:rPr>
              <a:t>РОССИИ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117764" name="Group 4"/>
          <p:cNvGrpSpPr>
            <a:grpSpLocks/>
          </p:cNvGrpSpPr>
          <p:nvPr/>
        </p:nvGrpSpPr>
        <p:grpSpPr bwMode="auto">
          <a:xfrm>
            <a:off x="684213" y="1341438"/>
            <a:ext cx="8058150" cy="4821237"/>
            <a:chOff x="424" y="616"/>
            <a:chExt cx="5076" cy="3037"/>
          </a:xfrm>
        </p:grpSpPr>
        <p:sp>
          <p:nvSpPr>
            <p:cNvPr id="117765" name="AutoShape 5"/>
            <p:cNvSpPr>
              <a:spLocks noChangeArrowheads="1"/>
            </p:cNvSpPr>
            <p:nvPr/>
          </p:nvSpPr>
          <p:spPr bwMode="auto">
            <a:xfrm rot="1521178">
              <a:off x="2858" y="2250"/>
              <a:ext cx="578" cy="277"/>
            </a:xfrm>
            <a:prstGeom prst="leftArrow">
              <a:avLst>
                <a:gd name="adj1" fmla="val 34741"/>
                <a:gd name="adj2" fmla="val 68589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766" name="AutoShape 6"/>
            <p:cNvSpPr>
              <a:spLocks noChangeArrowheads="1"/>
            </p:cNvSpPr>
            <p:nvPr/>
          </p:nvSpPr>
          <p:spPr bwMode="auto">
            <a:xfrm rot="-1411735">
              <a:off x="1125" y="1170"/>
              <a:ext cx="1148" cy="247"/>
            </a:xfrm>
            <a:prstGeom prst="rightArrow">
              <a:avLst>
                <a:gd name="adj1" fmla="val 50000"/>
                <a:gd name="adj2" fmla="val 116194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767" name="AutoShape 7"/>
            <p:cNvSpPr>
              <a:spLocks noChangeArrowheads="1"/>
            </p:cNvSpPr>
            <p:nvPr/>
          </p:nvSpPr>
          <p:spPr bwMode="auto">
            <a:xfrm>
              <a:off x="691" y="1687"/>
              <a:ext cx="262" cy="660"/>
            </a:xfrm>
            <a:prstGeom prst="upArrow">
              <a:avLst>
                <a:gd name="adj1" fmla="val 50000"/>
                <a:gd name="adj2" fmla="val 62977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762000" eaLnBrk="0" hangingPunct="0"/>
              <a:endParaRPr lang="ru-RU">
                <a:solidFill>
                  <a:srgbClr val="FF3300"/>
                </a:solidFill>
              </a:endParaRPr>
            </a:p>
          </p:txBody>
        </p:sp>
        <p:sp>
          <p:nvSpPr>
            <p:cNvPr id="117768" name="AutoShape 8"/>
            <p:cNvSpPr>
              <a:spLocks noChangeArrowheads="1"/>
            </p:cNvSpPr>
            <p:nvPr/>
          </p:nvSpPr>
          <p:spPr bwMode="auto">
            <a:xfrm>
              <a:off x="3248" y="960"/>
              <a:ext cx="1148" cy="247"/>
            </a:xfrm>
            <a:prstGeom prst="rightArrow">
              <a:avLst>
                <a:gd name="adj1" fmla="val 50000"/>
                <a:gd name="adj2" fmla="val 116194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769" name="AutoShape 9"/>
            <p:cNvSpPr>
              <a:spLocks noChangeArrowheads="1"/>
            </p:cNvSpPr>
            <p:nvPr/>
          </p:nvSpPr>
          <p:spPr bwMode="auto">
            <a:xfrm rot="2756468">
              <a:off x="2359" y="2639"/>
              <a:ext cx="960" cy="210"/>
            </a:xfrm>
            <a:prstGeom prst="rightArrow">
              <a:avLst>
                <a:gd name="adj1" fmla="val 50000"/>
                <a:gd name="adj2" fmla="val 114286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770" name="AutoShape 10"/>
            <p:cNvSpPr>
              <a:spLocks noChangeArrowheads="1"/>
            </p:cNvSpPr>
            <p:nvPr/>
          </p:nvSpPr>
          <p:spPr bwMode="auto">
            <a:xfrm rot="2756468">
              <a:off x="3642" y="2737"/>
              <a:ext cx="960" cy="210"/>
            </a:xfrm>
            <a:prstGeom prst="rightArrow">
              <a:avLst>
                <a:gd name="adj1" fmla="val 50000"/>
                <a:gd name="adj2" fmla="val 114286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771" name="AutoShape 11"/>
            <p:cNvSpPr>
              <a:spLocks noChangeArrowheads="1"/>
            </p:cNvSpPr>
            <p:nvPr/>
          </p:nvSpPr>
          <p:spPr bwMode="auto">
            <a:xfrm rot="-1864993">
              <a:off x="4050" y="2145"/>
              <a:ext cx="578" cy="277"/>
            </a:xfrm>
            <a:prstGeom prst="leftArrow">
              <a:avLst>
                <a:gd name="adj1" fmla="val 34741"/>
                <a:gd name="adj2" fmla="val 68589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772" name="AutoShape 12"/>
            <p:cNvSpPr>
              <a:spLocks noChangeArrowheads="1"/>
            </p:cNvSpPr>
            <p:nvPr/>
          </p:nvSpPr>
          <p:spPr bwMode="auto">
            <a:xfrm>
              <a:off x="4823" y="1305"/>
              <a:ext cx="233" cy="412"/>
            </a:xfrm>
            <a:prstGeom prst="downArrow">
              <a:avLst>
                <a:gd name="adj1" fmla="val 50000"/>
                <a:gd name="adj2" fmla="val 44206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773" name="AutoShape 13"/>
            <p:cNvSpPr>
              <a:spLocks noChangeArrowheads="1"/>
            </p:cNvSpPr>
            <p:nvPr/>
          </p:nvSpPr>
          <p:spPr bwMode="auto">
            <a:xfrm>
              <a:off x="2333" y="1402"/>
              <a:ext cx="262" cy="660"/>
            </a:xfrm>
            <a:prstGeom prst="upArrow">
              <a:avLst>
                <a:gd name="adj1" fmla="val 50000"/>
                <a:gd name="adj2" fmla="val 62977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defTabSz="762000" eaLnBrk="0" hangingPunct="0"/>
              <a:endParaRPr lang="ru-RU">
                <a:solidFill>
                  <a:srgbClr val="FF3300"/>
                </a:solidFill>
              </a:endParaRPr>
            </a:p>
          </p:txBody>
        </p:sp>
        <p:pic>
          <p:nvPicPr>
            <p:cNvPr id="117774" name="Picture 1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68" y="616"/>
              <a:ext cx="875" cy="71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117775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08" y="768"/>
              <a:ext cx="1056" cy="6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76" name="Text Box 16"/>
            <p:cNvSpPr txBox="1">
              <a:spLocks noChangeArrowheads="1"/>
            </p:cNvSpPr>
            <p:nvPr/>
          </p:nvSpPr>
          <p:spPr bwMode="auto">
            <a:xfrm>
              <a:off x="2256" y="825"/>
              <a:ext cx="912" cy="46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rgbClr val="FFFFFF"/>
                  </a:solidFill>
                  <a:latin typeface="Arial" charset="0"/>
                </a:rPr>
                <a:t>Изготовление ядерного топлива</a:t>
              </a:r>
              <a:endParaRPr lang="en-US"/>
            </a:p>
          </p:txBody>
        </p:sp>
        <p:pic>
          <p:nvPicPr>
            <p:cNvPr id="117777" name="Picture 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4" y="1060"/>
              <a:ext cx="912" cy="64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78" name="Text Box 18"/>
            <p:cNvSpPr txBox="1">
              <a:spLocks noChangeArrowheads="1"/>
            </p:cNvSpPr>
            <p:nvPr/>
          </p:nvSpPr>
          <p:spPr bwMode="auto">
            <a:xfrm>
              <a:off x="472" y="1454"/>
              <a:ext cx="805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chemeClr val="bg1"/>
                  </a:solidFill>
                  <a:latin typeface="Arial" charset="0"/>
                </a:rPr>
                <a:t>Обогащение</a:t>
              </a:r>
              <a:endParaRPr lang="en-US" sz="1400" b="1">
                <a:latin typeface="Arial" charset="0"/>
              </a:endParaRPr>
            </a:p>
          </p:txBody>
        </p:sp>
        <p:pic>
          <p:nvPicPr>
            <p:cNvPr id="117779" name="Picture 1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0" y="1951"/>
              <a:ext cx="830" cy="86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80" name="Text Box 20"/>
            <p:cNvSpPr txBox="1">
              <a:spLocks noChangeArrowheads="1"/>
            </p:cNvSpPr>
            <p:nvPr/>
          </p:nvSpPr>
          <p:spPr bwMode="auto">
            <a:xfrm>
              <a:off x="479" y="2426"/>
              <a:ext cx="742" cy="32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chemeClr val="bg1"/>
                  </a:solidFill>
                  <a:latin typeface="Arial" charset="0"/>
                </a:rPr>
                <a:t>Добыча руды</a:t>
              </a:r>
              <a:endParaRPr lang="en-US" sz="1400" b="1">
                <a:latin typeface="Arial" charset="0"/>
              </a:endParaRPr>
            </a:p>
          </p:txBody>
        </p:sp>
        <p:pic>
          <p:nvPicPr>
            <p:cNvPr id="117781" name="Picture 2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025" y="3076"/>
              <a:ext cx="877" cy="52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82" name="Text Box 22"/>
            <p:cNvSpPr txBox="1">
              <a:spLocks noChangeArrowheads="1"/>
            </p:cNvSpPr>
            <p:nvPr/>
          </p:nvSpPr>
          <p:spPr bwMode="auto">
            <a:xfrm>
              <a:off x="1015" y="3141"/>
              <a:ext cx="854" cy="32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 defTabSz="762000" eaLnBrk="0" hangingPunct="0"/>
              <a:r>
                <a:rPr lang="en-US" sz="1400" b="1">
                  <a:solidFill>
                    <a:schemeClr val="bg1"/>
                  </a:solidFill>
                  <a:latin typeface="Arial" charset="0"/>
                </a:rPr>
                <a:t>Захоронение РАО</a:t>
              </a:r>
              <a:endParaRPr lang="en-US" sz="1400" b="1">
                <a:latin typeface="Arial" charset="0"/>
              </a:endParaRPr>
            </a:p>
          </p:txBody>
        </p:sp>
        <p:pic>
          <p:nvPicPr>
            <p:cNvPr id="117783" name="Picture 2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450" y="1694"/>
              <a:ext cx="1050" cy="60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84" name="Text Box 24"/>
            <p:cNvSpPr txBox="1">
              <a:spLocks noChangeArrowheads="1"/>
            </p:cNvSpPr>
            <p:nvPr/>
          </p:nvSpPr>
          <p:spPr bwMode="auto">
            <a:xfrm>
              <a:off x="4502" y="1756"/>
              <a:ext cx="912" cy="46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rgbClr val="FFFFFF"/>
                  </a:solidFill>
                  <a:latin typeface="Arial" charset="0"/>
                </a:rPr>
                <a:t>Выдерж-</a:t>
              </a:r>
            </a:p>
            <a:p>
              <a:pPr defTabSz="762000" eaLnBrk="0" hangingPunct="0"/>
              <a:r>
                <a:rPr lang="en-US" sz="1400" b="1">
                  <a:solidFill>
                    <a:srgbClr val="FFFFFF"/>
                  </a:solidFill>
                  <a:latin typeface="Arial" charset="0"/>
                </a:rPr>
                <a:t>ка на</a:t>
              </a:r>
            </a:p>
            <a:p>
              <a:pPr defTabSz="762000" eaLnBrk="0" hangingPunct="0"/>
              <a:r>
                <a:rPr lang="en-US" sz="1400" b="1">
                  <a:solidFill>
                    <a:srgbClr val="FFFFFF"/>
                  </a:solidFill>
                  <a:latin typeface="Arial" charset="0"/>
                </a:rPr>
                <a:t>АЭС</a:t>
              </a:r>
              <a:endParaRPr lang="en-US"/>
            </a:p>
          </p:txBody>
        </p:sp>
        <p:pic>
          <p:nvPicPr>
            <p:cNvPr id="117785" name="Picture 2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30" y="3091"/>
              <a:ext cx="877" cy="52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86" name="Text Box 26"/>
            <p:cNvSpPr txBox="1">
              <a:spLocks noChangeArrowheads="1"/>
            </p:cNvSpPr>
            <p:nvPr/>
          </p:nvSpPr>
          <p:spPr bwMode="auto">
            <a:xfrm>
              <a:off x="4420" y="3156"/>
              <a:ext cx="854" cy="30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 defTabSz="762000" eaLnBrk="0" hangingPunct="0"/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Долговременное хранение</a:t>
              </a:r>
              <a:endParaRPr lang="en-US" sz="1400" b="1">
                <a:latin typeface="Arial" charset="0"/>
              </a:endParaRPr>
            </a:p>
          </p:txBody>
        </p:sp>
        <p:pic>
          <p:nvPicPr>
            <p:cNvPr id="117787" name="Picture 27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305" y="2157"/>
              <a:ext cx="789" cy="52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88" name="Text Box 28"/>
            <p:cNvSpPr txBox="1">
              <a:spLocks noChangeArrowheads="1"/>
            </p:cNvSpPr>
            <p:nvPr/>
          </p:nvSpPr>
          <p:spPr bwMode="auto">
            <a:xfrm>
              <a:off x="3370" y="2474"/>
              <a:ext cx="650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chemeClr val="bg1"/>
                  </a:solidFill>
                  <a:latin typeface="Arial" charset="0"/>
                </a:rPr>
                <a:t>Хранение</a:t>
              </a:r>
              <a:endParaRPr lang="en-US" sz="1400" b="1">
                <a:latin typeface="Arial" charset="0"/>
              </a:endParaRPr>
            </a:p>
          </p:txBody>
        </p:sp>
        <p:pic>
          <p:nvPicPr>
            <p:cNvPr id="117789" name="Picture 29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609" y="3060"/>
              <a:ext cx="990" cy="59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90" name="Text Box 30"/>
            <p:cNvSpPr txBox="1">
              <a:spLocks noChangeArrowheads="1"/>
            </p:cNvSpPr>
            <p:nvPr/>
          </p:nvSpPr>
          <p:spPr bwMode="auto">
            <a:xfrm>
              <a:off x="2608" y="3241"/>
              <a:ext cx="694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rgbClr val="FFFFFF"/>
                  </a:solidFill>
                  <a:latin typeface="Arial" charset="0"/>
                </a:rPr>
                <a:t>Выдержка </a:t>
              </a:r>
              <a:endParaRPr lang="en-US"/>
            </a:p>
          </p:txBody>
        </p:sp>
        <p:pic>
          <p:nvPicPr>
            <p:cNvPr id="117791" name="Picture 3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88" y="1916"/>
              <a:ext cx="912" cy="64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7792" name="Text Box 32"/>
            <p:cNvSpPr txBox="1">
              <a:spLocks noChangeArrowheads="1"/>
            </p:cNvSpPr>
            <p:nvPr/>
          </p:nvSpPr>
          <p:spPr bwMode="auto">
            <a:xfrm>
              <a:off x="2021" y="2326"/>
              <a:ext cx="844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rgbClr val="FFFFFF"/>
                  </a:solidFill>
                  <a:latin typeface="Arial" charset="0"/>
                </a:rPr>
                <a:t>Переработка </a:t>
              </a:r>
              <a:endParaRPr lang="en-US"/>
            </a:p>
          </p:txBody>
        </p:sp>
        <p:sp>
          <p:nvSpPr>
            <p:cNvPr id="117793" name="AutoShape 33"/>
            <p:cNvSpPr>
              <a:spLocks noChangeArrowheads="1"/>
            </p:cNvSpPr>
            <p:nvPr/>
          </p:nvSpPr>
          <p:spPr bwMode="auto">
            <a:xfrm flipH="1">
              <a:off x="1876" y="3217"/>
              <a:ext cx="758" cy="247"/>
            </a:xfrm>
            <a:prstGeom prst="rightArrow">
              <a:avLst>
                <a:gd name="adj1" fmla="val 50000"/>
                <a:gd name="adj2" fmla="val 76721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EE16-7990-4E86-84A0-F23C4EF0BDDE}" type="slidenum">
              <a:rPr lang="sv-SE"/>
              <a:pPr/>
              <a:t>62</a:t>
            </a:fld>
            <a:endParaRPr lang="sv-SE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r>
              <a:rPr lang="ru-RU" sz="2400"/>
              <a:t>С</a:t>
            </a:r>
            <a:r>
              <a:rPr lang="en-US" sz="2400"/>
              <a:t>уществующая схема обращения с </a:t>
            </a:r>
            <a:r>
              <a:rPr lang="ru-RU" sz="2400"/>
              <a:t>ОЯТ</a:t>
            </a:r>
            <a:br>
              <a:rPr lang="ru-RU" sz="2400"/>
            </a:br>
            <a:r>
              <a:rPr lang="en-US" sz="2400"/>
              <a:t>в </a:t>
            </a:r>
            <a:r>
              <a:rPr lang="ru-RU" sz="2400"/>
              <a:t>Р</a:t>
            </a:r>
            <a:r>
              <a:rPr lang="en-US" sz="2400"/>
              <a:t>оссии</a:t>
            </a:r>
            <a:endParaRPr lang="ru-RU" sz="240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118788" name="Group 4"/>
          <p:cNvGrpSpPr>
            <a:grpSpLocks/>
          </p:cNvGrpSpPr>
          <p:nvPr/>
        </p:nvGrpSpPr>
        <p:grpSpPr bwMode="auto">
          <a:xfrm>
            <a:off x="1588" y="557213"/>
            <a:ext cx="8937625" cy="5535612"/>
            <a:chOff x="241" y="351"/>
            <a:chExt cx="5390" cy="3458"/>
          </a:xfrm>
        </p:grpSpPr>
        <p:sp>
          <p:nvSpPr>
            <p:cNvPr id="118789" name="AutoShape 5"/>
            <p:cNvSpPr>
              <a:spLocks noChangeArrowheads="1"/>
            </p:cNvSpPr>
            <p:nvPr/>
          </p:nvSpPr>
          <p:spPr bwMode="auto">
            <a:xfrm rot="5944982" flipH="1">
              <a:off x="2950" y="610"/>
              <a:ext cx="230" cy="2739"/>
            </a:xfrm>
            <a:prstGeom prst="upArrow">
              <a:avLst>
                <a:gd name="adj1" fmla="val 37954"/>
                <a:gd name="adj2" fmla="val 159996"/>
              </a:avLst>
            </a:prstGeom>
            <a:solidFill>
              <a:srgbClr val="FF99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0" name="AutoShape 6"/>
            <p:cNvSpPr>
              <a:spLocks noChangeArrowheads="1"/>
            </p:cNvSpPr>
            <p:nvPr/>
          </p:nvSpPr>
          <p:spPr bwMode="auto">
            <a:xfrm rot="-14690172">
              <a:off x="3754" y="1156"/>
              <a:ext cx="230" cy="1266"/>
            </a:xfrm>
            <a:prstGeom prst="upArrow">
              <a:avLst>
                <a:gd name="adj1" fmla="val 37954"/>
                <a:gd name="adj2" fmla="val 73952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1" name="AutoShape 7"/>
            <p:cNvSpPr>
              <a:spLocks noChangeArrowheads="1"/>
            </p:cNvSpPr>
            <p:nvPr/>
          </p:nvSpPr>
          <p:spPr bwMode="auto">
            <a:xfrm rot="-7354345">
              <a:off x="2181" y="897"/>
              <a:ext cx="230" cy="2183"/>
            </a:xfrm>
            <a:prstGeom prst="upArrow">
              <a:avLst>
                <a:gd name="adj1" fmla="val 37954"/>
                <a:gd name="adj2" fmla="val 127517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2" name="AutoShape 8"/>
            <p:cNvSpPr>
              <a:spLocks noChangeArrowheads="1"/>
            </p:cNvSpPr>
            <p:nvPr/>
          </p:nvSpPr>
          <p:spPr bwMode="auto">
            <a:xfrm rot="-9880512">
              <a:off x="4905" y="1912"/>
              <a:ext cx="180" cy="855"/>
            </a:xfrm>
            <a:prstGeom prst="upArrow">
              <a:avLst>
                <a:gd name="adj1" fmla="val 50000"/>
                <a:gd name="adj2" fmla="val 118750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3" name="AutoShape 9"/>
            <p:cNvSpPr>
              <a:spLocks noChangeArrowheads="1"/>
            </p:cNvSpPr>
            <p:nvPr/>
          </p:nvSpPr>
          <p:spPr bwMode="auto">
            <a:xfrm rot="-27897966">
              <a:off x="4265" y="402"/>
              <a:ext cx="180" cy="1424"/>
            </a:xfrm>
            <a:prstGeom prst="upArrow">
              <a:avLst>
                <a:gd name="adj1" fmla="val 50000"/>
                <a:gd name="adj2" fmla="val 197778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4" name="AutoShape 10"/>
            <p:cNvSpPr>
              <a:spLocks noChangeArrowheads="1"/>
            </p:cNvSpPr>
            <p:nvPr/>
          </p:nvSpPr>
          <p:spPr bwMode="auto">
            <a:xfrm rot="-14516316">
              <a:off x="1507" y="2708"/>
              <a:ext cx="180" cy="855"/>
            </a:xfrm>
            <a:prstGeom prst="upArrow">
              <a:avLst>
                <a:gd name="adj1" fmla="val 50000"/>
                <a:gd name="adj2" fmla="val 118750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5" name="AutoShape 11"/>
            <p:cNvSpPr>
              <a:spLocks noChangeArrowheads="1"/>
            </p:cNvSpPr>
            <p:nvPr/>
          </p:nvSpPr>
          <p:spPr bwMode="auto">
            <a:xfrm rot="-16088335">
              <a:off x="2001" y="1930"/>
              <a:ext cx="230" cy="1612"/>
            </a:xfrm>
            <a:prstGeom prst="upArrow">
              <a:avLst>
                <a:gd name="adj1" fmla="val 37954"/>
                <a:gd name="adj2" fmla="val 94163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6" name="AutoShape 12"/>
            <p:cNvSpPr>
              <a:spLocks noChangeArrowheads="1"/>
            </p:cNvSpPr>
            <p:nvPr/>
          </p:nvSpPr>
          <p:spPr bwMode="auto">
            <a:xfrm rot="-9880512">
              <a:off x="1312" y="1544"/>
              <a:ext cx="180" cy="855"/>
            </a:xfrm>
            <a:prstGeom prst="upArrow">
              <a:avLst>
                <a:gd name="adj1" fmla="val 50000"/>
                <a:gd name="adj2" fmla="val 118750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7" name="AutoShape 13"/>
            <p:cNvSpPr>
              <a:spLocks noChangeArrowheads="1"/>
            </p:cNvSpPr>
            <p:nvPr/>
          </p:nvSpPr>
          <p:spPr bwMode="auto">
            <a:xfrm rot="-13187160">
              <a:off x="869" y="787"/>
              <a:ext cx="180" cy="855"/>
            </a:xfrm>
            <a:prstGeom prst="upArrow">
              <a:avLst>
                <a:gd name="adj1" fmla="val 50000"/>
                <a:gd name="adj2" fmla="val 118750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798" name="AutoShape 14"/>
            <p:cNvSpPr>
              <a:spLocks noChangeArrowheads="1"/>
            </p:cNvSpPr>
            <p:nvPr/>
          </p:nvSpPr>
          <p:spPr bwMode="auto">
            <a:xfrm>
              <a:off x="495" y="1125"/>
              <a:ext cx="180" cy="1283"/>
            </a:xfrm>
            <a:prstGeom prst="upArrow">
              <a:avLst>
                <a:gd name="adj1" fmla="val 50000"/>
                <a:gd name="adj2" fmla="val 178194"/>
              </a:avLst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18799" name="Picture 1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9" y="2351"/>
              <a:ext cx="944" cy="93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118800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47" y="2756"/>
              <a:ext cx="944" cy="93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118801" name="Picture 1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2" y="456"/>
              <a:ext cx="901" cy="6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8802" name="Text Box 18"/>
            <p:cNvSpPr txBox="1">
              <a:spLocks noChangeArrowheads="1"/>
            </p:cNvSpPr>
            <p:nvPr/>
          </p:nvSpPr>
          <p:spPr bwMode="auto">
            <a:xfrm>
              <a:off x="309" y="792"/>
              <a:ext cx="780" cy="32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 defTabSz="762000" eaLnBrk="0" hangingPunct="0"/>
              <a: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  <a:t>Российские АЭС</a:t>
              </a:r>
              <a:endParaRPr lang="en-US" sz="1400" b="1">
                <a:latin typeface="Arial Cyr" pitchFamily="34" charset="0"/>
              </a:endParaRPr>
            </a:p>
          </p:txBody>
        </p:sp>
        <p:pic>
          <p:nvPicPr>
            <p:cNvPr id="118803" name="Picture 1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37" y="351"/>
              <a:ext cx="1254" cy="94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8804" name="Text Box 20"/>
            <p:cNvSpPr txBox="1">
              <a:spLocks noChangeArrowheads="1"/>
            </p:cNvSpPr>
            <p:nvPr/>
          </p:nvSpPr>
          <p:spPr bwMode="auto">
            <a:xfrm>
              <a:off x="4262" y="812"/>
              <a:ext cx="1267" cy="37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>
                <a:lnSpc>
                  <a:spcPct val="8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  <a:t>Реакторы россий-ского прои</a:t>
              </a:r>
              <a:r>
                <a:rPr lang="ru-RU" sz="1400" b="1">
                  <a:solidFill>
                    <a:schemeClr val="bg1"/>
                  </a:solidFill>
                  <a:latin typeface="Arial Cyr" pitchFamily="34" charset="0"/>
                </a:rPr>
                <a:t>з</a:t>
              </a:r>
              <a: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  <a:t>вод-ства в других странах</a:t>
              </a:r>
              <a:endParaRPr lang="en-US" sz="1400" b="1">
                <a:latin typeface="Arial Cyr" pitchFamily="34" charset="0"/>
              </a:endParaRPr>
            </a:p>
          </p:txBody>
        </p:sp>
        <p:grpSp>
          <p:nvGrpSpPr>
            <p:cNvPr id="118805" name="Group 21"/>
            <p:cNvGrpSpPr>
              <a:grpSpLocks/>
            </p:cNvGrpSpPr>
            <p:nvPr/>
          </p:nvGrpSpPr>
          <p:grpSpPr bwMode="auto">
            <a:xfrm>
              <a:off x="1150" y="1359"/>
              <a:ext cx="677" cy="662"/>
              <a:chOff x="1150" y="1562"/>
              <a:chExt cx="677" cy="662"/>
            </a:xfrm>
          </p:grpSpPr>
          <p:pic>
            <p:nvPicPr>
              <p:cNvPr id="118806" name="Picture 2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236" y="1562"/>
                <a:ext cx="524" cy="662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</p:pic>
          <p:sp>
            <p:nvSpPr>
              <p:cNvPr id="118807" name="Text Box 23"/>
              <p:cNvSpPr txBox="1">
                <a:spLocks noChangeArrowheads="1"/>
              </p:cNvSpPr>
              <p:nvPr/>
            </p:nvSpPr>
            <p:spPr bwMode="auto">
              <a:xfrm>
                <a:off x="1150" y="1575"/>
                <a:ext cx="677" cy="62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algn="ctr" defTabSz="762000" eaLnBrk="0" hangingPunct="0"/>
                <a:r>
                  <a:rPr lang="en-US" sz="1500" b="1">
                    <a:latin typeface="Arial Cyr" pitchFamily="34" charset="0"/>
                  </a:rPr>
                  <a:t>Вы-держка на </a:t>
                </a:r>
                <a:br>
                  <a:rPr lang="en-US" sz="1500" b="1">
                    <a:latin typeface="Arial Cyr" pitchFamily="34" charset="0"/>
                  </a:rPr>
                </a:br>
                <a:r>
                  <a:rPr lang="en-US" sz="1500" b="1">
                    <a:latin typeface="Arial Cyr" pitchFamily="34" charset="0"/>
                  </a:rPr>
                  <a:t>АЭС</a:t>
                </a:r>
                <a:endParaRPr lang="en-US" sz="1400" b="1">
                  <a:latin typeface="Arial Cyr" pitchFamily="34" charset="0"/>
                </a:endParaRPr>
              </a:p>
            </p:txBody>
          </p:sp>
        </p:grpSp>
        <p:grpSp>
          <p:nvGrpSpPr>
            <p:cNvPr id="118808" name="Group 24"/>
            <p:cNvGrpSpPr>
              <a:grpSpLocks/>
            </p:cNvGrpSpPr>
            <p:nvPr/>
          </p:nvGrpSpPr>
          <p:grpSpPr bwMode="auto">
            <a:xfrm>
              <a:off x="3056" y="1139"/>
              <a:ext cx="677" cy="662"/>
              <a:chOff x="1150" y="1562"/>
              <a:chExt cx="677" cy="662"/>
            </a:xfrm>
          </p:grpSpPr>
          <p:pic>
            <p:nvPicPr>
              <p:cNvPr id="118809" name="Picture 25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236" y="1562"/>
                <a:ext cx="524" cy="662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</p:pic>
          <p:sp>
            <p:nvSpPr>
              <p:cNvPr id="118810" name="Text Box 26"/>
              <p:cNvSpPr txBox="1">
                <a:spLocks noChangeArrowheads="1"/>
              </p:cNvSpPr>
              <p:nvPr/>
            </p:nvSpPr>
            <p:spPr bwMode="auto">
              <a:xfrm>
                <a:off x="1150" y="1575"/>
                <a:ext cx="677" cy="629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algn="ctr" defTabSz="762000" eaLnBrk="0" hangingPunct="0"/>
                <a:r>
                  <a:rPr lang="en-US" sz="1500" b="1">
                    <a:latin typeface="Arial Cyr" pitchFamily="34" charset="0"/>
                  </a:rPr>
                  <a:t>Вы-держка на </a:t>
                </a:r>
                <a:br>
                  <a:rPr lang="en-US" sz="1500" b="1">
                    <a:latin typeface="Arial Cyr" pitchFamily="34" charset="0"/>
                  </a:rPr>
                </a:br>
                <a:r>
                  <a:rPr lang="en-US" sz="1500" b="1">
                    <a:latin typeface="Arial Cyr" pitchFamily="34" charset="0"/>
                  </a:rPr>
                  <a:t>АЭС</a:t>
                </a:r>
                <a:endParaRPr lang="en-US" sz="1400" b="1">
                  <a:latin typeface="Arial Cyr" pitchFamily="34" charset="0"/>
                </a:endParaRPr>
              </a:p>
            </p:txBody>
          </p:sp>
        </p:grpSp>
        <p:sp>
          <p:nvSpPr>
            <p:cNvPr id="118811" name="Text Box 27"/>
            <p:cNvSpPr txBox="1">
              <a:spLocks noChangeArrowheads="1"/>
            </p:cNvSpPr>
            <p:nvPr/>
          </p:nvSpPr>
          <p:spPr bwMode="auto">
            <a:xfrm>
              <a:off x="1376" y="766"/>
              <a:ext cx="2083" cy="60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lang="en-US" sz="1600" b="1">
                  <a:solidFill>
                    <a:srgbClr val="FF3300"/>
                  </a:solidFill>
                  <a:latin typeface="Arial Cyr" pitchFamily="34" charset="0"/>
                </a:rPr>
                <a:t>Облученное топливо </a:t>
              </a:r>
              <a:br>
                <a:rPr lang="en-US" sz="1600" b="1">
                  <a:solidFill>
                    <a:srgbClr val="FF3300"/>
                  </a:solidFill>
                  <a:latin typeface="Arial Cyr" pitchFamily="34" charset="0"/>
                </a:rPr>
              </a:br>
              <a:r>
                <a:rPr lang="ru-RU" sz="1600" b="1">
                  <a:solidFill>
                    <a:srgbClr val="FF3300"/>
                  </a:solidFill>
                  <a:latin typeface="Arial Cyr" pitchFamily="34" charset="0"/>
                </a:rPr>
                <a:t>(уран, плутоний, </a:t>
              </a:r>
              <a:br>
                <a:rPr lang="ru-RU" sz="1600" b="1">
                  <a:solidFill>
                    <a:srgbClr val="FF3300"/>
                  </a:solidFill>
                  <a:latin typeface="Arial Cyr" pitchFamily="34" charset="0"/>
                </a:rPr>
              </a:br>
              <a:r>
                <a:rPr lang="ru-RU" sz="1600" b="1">
                  <a:solidFill>
                    <a:srgbClr val="FF3300"/>
                  </a:solidFill>
                  <a:latin typeface="Arial Cyr" pitchFamily="34" charset="0"/>
                </a:rPr>
                <a:t>продукты деления) </a:t>
              </a:r>
              <a:br>
                <a:rPr lang="ru-RU" sz="1600" b="1">
                  <a:solidFill>
                    <a:srgbClr val="FF3300"/>
                  </a:solidFill>
                  <a:latin typeface="Arial Cyr" pitchFamily="34" charset="0"/>
                </a:rPr>
              </a:br>
              <a:r>
                <a:rPr lang="ru-RU" sz="1600" b="1">
                  <a:solidFill>
                    <a:srgbClr val="FF3300"/>
                  </a:solidFill>
                  <a:latin typeface="Arial Cyr" pitchFamily="34" charset="0"/>
                </a:rPr>
                <a:t>1400 тонн в год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12" name="Text Box 28"/>
            <p:cNvSpPr txBox="1">
              <a:spLocks noChangeArrowheads="1"/>
            </p:cNvSpPr>
            <p:nvPr/>
          </p:nvSpPr>
          <p:spPr bwMode="auto">
            <a:xfrm>
              <a:off x="532" y="2801"/>
              <a:ext cx="928" cy="45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  <a:t>Переработка на заводе </a:t>
              </a:r>
              <a:b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</a:br>
              <a: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  <a:t>РТ-1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13" name="Text Box 29"/>
            <p:cNvSpPr txBox="1">
              <a:spLocks noChangeArrowheads="1"/>
            </p:cNvSpPr>
            <p:nvPr/>
          </p:nvSpPr>
          <p:spPr bwMode="auto">
            <a:xfrm>
              <a:off x="4703" y="3231"/>
              <a:ext cx="928" cy="45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  <a:t>Переработка на заводе </a:t>
              </a:r>
              <a:b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</a:br>
              <a: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  <a:t>РТ-2</a:t>
              </a:r>
              <a:endParaRPr lang="en-US" sz="1400" b="1">
                <a:latin typeface="Arial Cyr" pitchFamily="34" charset="0"/>
              </a:endParaRPr>
            </a:p>
          </p:txBody>
        </p:sp>
        <p:pic>
          <p:nvPicPr>
            <p:cNvPr id="118814" name="Picture 3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28" y="1683"/>
              <a:ext cx="830" cy="79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8815" name="Text Box 31"/>
            <p:cNvSpPr txBox="1">
              <a:spLocks noChangeArrowheads="1"/>
            </p:cNvSpPr>
            <p:nvPr/>
          </p:nvSpPr>
          <p:spPr bwMode="auto">
            <a:xfrm>
              <a:off x="4383" y="1794"/>
              <a:ext cx="926" cy="62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 defTabSz="762000" eaLnBrk="0" hangingPunct="0"/>
              <a:r>
                <a:rPr lang="en-US" sz="1500" b="1">
                  <a:latin typeface="Arial Cyr" pitchFamily="34" charset="0"/>
                </a:rPr>
                <a:t>Бассейн длительной выдержки на РТ-2</a:t>
              </a:r>
              <a:endParaRPr lang="en-US" sz="1400" b="1">
                <a:latin typeface="Arial Cyr" pitchFamily="34" charset="0"/>
              </a:endParaRPr>
            </a:p>
          </p:txBody>
        </p:sp>
        <p:pic>
          <p:nvPicPr>
            <p:cNvPr id="118816" name="Picture 3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951" y="2985"/>
              <a:ext cx="522" cy="82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118817" name="Picture 3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919" y="2260"/>
              <a:ext cx="718" cy="91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18818" name="Text Box 34"/>
            <p:cNvSpPr txBox="1">
              <a:spLocks noChangeArrowheads="1"/>
            </p:cNvSpPr>
            <p:nvPr/>
          </p:nvSpPr>
          <p:spPr bwMode="auto">
            <a:xfrm rot="-2038495">
              <a:off x="1826" y="1849"/>
              <a:ext cx="1589" cy="45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latin typeface="Arial Cyr" pitchFamily="34" charset="0"/>
                </a:rPr>
                <a:t>ВВЭР-440. Ввоз в </a:t>
              </a:r>
              <a:br>
                <a:rPr lang="en-US" sz="1400" b="1">
                  <a:latin typeface="Arial Cyr" pitchFamily="34" charset="0"/>
                </a:rPr>
              </a:br>
              <a:r>
                <a:rPr lang="en-US" sz="1400" b="1">
                  <a:latin typeface="Arial Cyr" pitchFamily="34" charset="0"/>
                </a:rPr>
                <a:t>Россию на переработку</a:t>
              </a:r>
              <a:br>
                <a:rPr lang="en-US" sz="1400" b="1">
                  <a:latin typeface="Arial Cyr" pitchFamily="34" charset="0"/>
                </a:rPr>
              </a:br>
              <a:r>
                <a:rPr lang="en-US" sz="1400" b="1">
                  <a:latin typeface="Arial Cyr" pitchFamily="34" charset="0"/>
                </a:rPr>
                <a:t>разрешен законом</a:t>
              </a:r>
            </a:p>
          </p:txBody>
        </p:sp>
        <p:sp>
          <p:nvSpPr>
            <p:cNvPr id="118819" name="Text Box 35"/>
            <p:cNvSpPr txBox="1">
              <a:spLocks noChangeArrowheads="1"/>
            </p:cNvSpPr>
            <p:nvPr/>
          </p:nvSpPr>
          <p:spPr bwMode="auto">
            <a:xfrm rot="535193">
              <a:off x="1761" y="1552"/>
              <a:ext cx="688" cy="19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rgbClr val="FF3300"/>
                  </a:solidFill>
                  <a:latin typeface="Arial Cyr" pitchFamily="34" charset="0"/>
                </a:rPr>
                <a:t>ВВЭР-1000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20" name="Text Box 36"/>
            <p:cNvSpPr txBox="1">
              <a:spLocks noChangeArrowheads="1"/>
            </p:cNvSpPr>
            <p:nvPr/>
          </p:nvSpPr>
          <p:spPr bwMode="auto">
            <a:xfrm rot="1511161">
              <a:off x="3646" y="1679"/>
              <a:ext cx="950" cy="19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rgbClr val="FF3300"/>
                  </a:solidFill>
                  <a:latin typeface="Arial Cyr" pitchFamily="34" charset="0"/>
                </a:rPr>
                <a:t>ВВЭР-1000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21" name="Text Box 37"/>
            <p:cNvSpPr txBox="1">
              <a:spLocks noChangeArrowheads="1"/>
            </p:cNvSpPr>
            <p:nvPr/>
          </p:nvSpPr>
          <p:spPr bwMode="auto">
            <a:xfrm rot="-5400000">
              <a:off x="2946" y="2721"/>
              <a:ext cx="424" cy="22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 eaLnBrk="0" hangingPunct="0"/>
              <a:r>
                <a:rPr lang="en-US" sz="1800" b="1">
                  <a:solidFill>
                    <a:schemeClr val="bg1"/>
                  </a:solidFill>
                  <a:latin typeface="Arial Cyr" pitchFamily="34" charset="0"/>
                </a:rPr>
                <a:t>РАО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22" name="AutoShape 38"/>
            <p:cNvSpPr>
              <a:spLocks/>
            </p:cNvSpPr>
            <p:nvPr/>
          </p:nvSpPr>
          <p:spPr bwMode="auto">
            <a:xfrm>
              <a:off x="3460" y="3241"/>
              <a:ext cx="1056" cy="496"/>
            </a:xfrm>
            <a:prstGeom prst="borderCallout1">
              <a:avLst>
                <a:gd name="adj1" fmla="val 14398"/>
                <a:gd name="adj2" fmla="val 104546"/>
                <a:gd name="adj3" fmla="val 6000"/>
                <a:gd name="adj4" fmla="val 118468"/>
              </a:avLst>
            </a:prstGeom>
            <a:solidFill>
              <a:schemeClr val="bg1"/>
            </a:solidFill>
            <a:ln w="28575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r" defTabSz="762000" eaLnBrk="0" hangingPunct="0">
                <a:lnSpc>
                  <a:spcPct val="85000"/>
                </a:lnSpc>
              </a:pPr>
              <a:r>
                <a:rPr lang="en-US" sz="1300" b="1">
                  <a:solidFill>
                    <a:srgbClr val="FF3300"/>
                  </a:solidFill>
                  <a:latin typeface="Arial Cyr" pitchFamily="34" charset="0"/>
                </a:rPr>
                <a:t>Строительство не завершено по экономическим причинам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23" name="Text Box 39"/>
            <p:cNvSpPr txBox="1">
              <a:spLocks noChangeArrowheads="1"/>
            </p:cNvSpPr>
            <p:nvPr/>
          </p:nvSpPr>
          <p:spPr bwMode="auto">
            <a:xfrm>
              <a:off x="659" y="2041"/>
              <a:ext cx="628" cy="32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r" defTabSz="762000" eaLnBrk="0" hangingPunct="0"/>
              <a:r>
                <a:rPr lang="en-US" sz="1400" b="1">
                  <a:solidFill>
                    <a:srgbClr val="FF3300"/>
                  </a:solidFill>
                  <a:latin typeface="Arial Cyr" pitchFamily="34" charset="0"/>
                </a:rPr>
                <a:t>ВВЭР-440</a:t>
              </a:r>
            </a:p>
            <a:p>
              <a:pPr algn="r" defTabSz="762000" eaLnBrk="0" hangingPunct="0"/>
              <a:r>
                <a:rPr lang="en-US" sz="1400" b="1">
                  <a:solidFill>
                    <a:srgbClr val="FF3300"/>
                  </a:solidFill>
                  <a:latin typeface="Arial Cyr" pitchFamily="34" charset="0"/>
                </a:rPr>
                <a:t>БН-800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24" name="AutoShape 40"/>
            <p:cNvSpPr>
              <a:spLocks/>
            </p:cNvSpPr>
            <p:nvPr/>
          </p:nvSpPr>
          <p:spPr bwMode="auto">
            <a:xfrm>
              <a:off x="932" y="3386"/>
              <a:ext cx="865" cy="335"/>
            </a:xfrm>
            <a:prstGeom prst="borderCallout1">
              <a:avLst>
                <a:gd name="adj1" fmla="val 115583"/>
                <a:gd name="adj2" fmla="val 8324"/>
                <a:gd name="adj3" fmla="val 115583"/>
                <a:gd name="adj4" fmla="val 141042"/>
              </a:avLst>
            </a:prstGeom>
            <a:noFill/>
            <a:ln w="19050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chemeClr val="bg1"/>
                  </a:solidFill>
                  <a:latin typeface="Arial Cyr" pitchFamily="34" charset="0"/>
                </a:rPr>
                <a:t>Хранилище плутония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25" name="Text Box 41"/>
            <p:cNvSpPr txBox="1">
              <a:spLocks noChangeArrowheads="1"/>
            </p:cNvSpPr>
            <p:nvPr/>
          </p:nvSpPr>
          <p:spPr bwMode="auto">
            <a:xfrm rot="1411035">
              <a:off x="1357" y="2901"/>
              <a:ext cx="631" cy="19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 eaLnBrk="0" hangingPunct="0"/>
              <a:r>
                <a:rPr lang="ru-RU" sz="1400" b="1">
                  <a:solidFill>
                    <a:srgbClr val="FF3300"/>
                  </a:solidFill>
                  <a:latin typeface="Arial Cyr" pitchFamily="34" charset="0"/>
                </a:rPr>
                <a:t>Плутоний</a:t>
              </a:r>
              <a:endParaRPr lang="en-US" sz="1400" b="1">
                <a:latin typeface="Arial Cyr" pitchFamily="34" charset="0"/>
              </a:endParaRPr>
            </a:p>
          </p:txBody>
        </p:sp>
        <p:sp>
          <p:nvSpPr>
            <p:cNvPr id="118826" name="Text Box 42"/>
            <p:cNvSpPr txBox="1">
              <a:spLocks noChangeArrowheads="1"/>
            </p:cNvSpPr>
            <p:nvPr/>
          </p:nvSpPr>
          <p:spPr bwMode="auto">
            <a:xfrm rot="-5313818">
              <a:off x="-178" y="1664"/>
              <a:ext cx="1022" cy="18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762000" eaLnBrk="0" hangingPunct="0"/>
              <a:r>
                <a:rPr lang="en-US" sz="1400" b="1">
                  <a:solidFill>
                    <a:srgbClr val="FF3300"/>
                  </a:solidFill>
                  <a:latin typeface="Arial Cyr" pitchFamily="34" charset="0"/>
                </a:rPr>
                <a:t>Свежее топливо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19E5E-A8A5-4DA3-AFA7-7D6E5AC5793D}" type="slidenum">
              <a:rPr lang="sv-SE"/>
              <a:pPr/>
              <a:t>63</a:t>
            </a:fld>
            <a:endParaRPr lang="sv-SE"/>
          </a:p>
        </p:txBody>
      </p:sp>
      <p:sp>
        <p:nvSpPr>
          <p:cNvPr id="435203" name="Text Box 3"/>
          <p:cNvSpPr txBox="1">
            <a:spLocks noChangeArrowheads="1"/>
          </p:cNvSpPr>
          <p:nvPr/>
        </p:nvSpPr>
        <p:spPr bwMode="auto">
          <a:xfrm>
            <a:off x="4267200" y="5638800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000" i="1">
                <a:solidFill>
                  <a:schemeClr val="bg1"/>
                </a:solidFill>
                <a:latin typeface="Lucida Sans Unicode" pitchFamily="34" charset="0"/>
              </a:rPr>
              <a:t>Photo: Silja Line</a:t>
            </a:r>
          </a:p>
        </p:txBody>
      </p:sp>
      <p:sp>
        <p:nvSpPr>
          <p:cNvPr id="435204" name="Text Box 4"/>
          <p:cNvSpPr txBox="1">
            <a:spLocks noChangeArrowheads="1"/>
          </p:cNvSpPr>
          <p:nvPr/>
        </p:nvSpPr>
        <p:spPr bwMode="auto">
          <a:xfrm>
            <a:off x="5257800" y="3489325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000" i="1">
                <a:solidFill>
                  <a:schemeClr val="bg1"/>
                </a:solidFill>
                <a:latin typeface="Lucida Sans Unicode" pitchFamily="34" charset="0"/>
              </a:rPr>
              <a:t>Photo: Richard Ryan</a:t>
            </a:r>
          </a:p>
        </p:txBody>
      </p:sp>
      <p:sp>
        <p:nvSpPr>
          <p:cNvPr id="435205" name="Text Box 5"/>
          <p:cNvSpPr txBox="1">
            <a:spLocks noChangeArrowheads="1"/>
          </p:cNvSpPr>
          <p:nvPr/>
        </p:nvSpPr>
        <p:spPr bwMode="auto">
          <a:xfrm>
            <a:off x="7010400" y="5651500"/>
            <a:ext cx="190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000" i="1">
                <a:solidFill>
                  <a:schemeClr val="bg1"/>
                </a:solidFill>
                <a:latin typeface="Lucida Sans Unicode" pitchFamily="34" charset="0"/>
              </a:rPr>
              <a:t>Photo: Mats Bäcker</a:t>
            </a:r>
          </a:p>
        </p:txBody>
      </p:sp>
      <p:pic>
        <p:nvPicPr>
          <p:cNvPr id="435206" name="Picture 6" descr="r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260350"/>
            <a:ext cx="4452937" cy="5948363"/>
          </a:xfrm>
          <a:prstGeom prst="rect">
            <a:avLst/>
          </a:prstGeom>
          <a:noFill/>
        </p:spPr>
      </p:pic>
      <p:sp>
        <p:nvSpPr>
          <p:cNvPr id="435207" name="Text Box 7"/>
          <p:cNvSpPr txBox="1">
            <a:spLocks noChangeArrowheads="1"/>
          </p:cNvSpPr>
          <p:nvPr/>
        </p:nvSpPr>
        <p:spPr bwMode="auto">
          <a:xfrm>
            <a:off x="395288" y="1916113"/>
            <a:ext cx="2590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chemeClr val="tx2"/>
                </a:solidFill>
                <a:latin typeface="Arial" charset="0"/>
              </a:rPr>
              <a:t>Так выглядит современное хранилище РАО и ОЯТ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6E60-9D14-4FA1-AA62-5A86D307DF33}" type="slidenum">
              <a:rPr lang="sv-SE"/>
              <a:pPr/>
              <a:t>64</a:t>
            </a:fld>
            <a:endParaRPr lang="sv-SE"/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В России новым направлением обращения с РАО является переход к контейнерному хранению</a:t>
            </a:r>
          </a:p>
          <a:p>
            <a:r>
              <a:rPr lang="ru-RU"/>
              <a:t>используются металлобетонные контейнеры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BC8BF-8B84-4D32-A488-978D0DF4E441}" type="slidenum">
              <a:rPr lang="sv-SE"/>
              <a:pPr/>
              <a:t>65</a:t>
            </a:fld>
            <a:endParaRPr lang="sv-SE"/>
          </a:p>
        </p:txBody>
      </p:sp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7772400" cy="587375"/>
          </a:xfrm>
        </p:spPr>
        <p:txBody>
          <a:bodyPr/>
          <a:lstStyle/>
          <a:p>
            <a:r>
              <a:rPr lang="ru-RU" sz="2400"/>
              <a:t>Контейнерное хранение ОЯТ</a:t>
            </a:r>
          </a:p>
        </p:txBody>
      </p:sp>
      <p:pic>
        <p:nvPicPr>
          <p:cNvPr id="40550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196975"/>
            <a:ext cx="7561262" cy="4537075"/>
          </a:xfrm>
          <a:ln/>
        </p:spPr>
      </p:pic>
      <p:sp>
        <p:nvSpPr>
          <p:cNvPr id="405508" name="Oval 4"/>
          <p:cNvSpPr>
            <a:spLocks noChangeArrowheads="1"/>
          </p:cNvSpPr>
          <p:nvPr/>
        </p:nvSpPr>
        <p:spPr bwMode="auto">
          <a:xfrm>
            <a:off x="6659563" y="5373688"/>
            <a:ext cx="144462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32E8-B6DD-4DDA-9199-8CF741E838A6}" type="slidenum">
              <a:rPr lang="sv-SE"/>
              <a:pPr/>
              <a:t>66</a:t>
            </a:fld>
            <a:endParaRPr lang="sv-SE"/>
          </a:p>
        </p:txBody>
      </p:sp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/>
          <a:lstStyle/>
          <a:p>
            <a:r>
              <a:rPr lang="ru-RU"/>
              <a:t>СТРАТЕГИЯ ПЕРЕРАБОТКИ ОЯТ</a:t>
            </a:r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772400" cy="43926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>
                <a:solidFill>
                  <a:srgbClr val="0033CC"/>
                </a:solidFill>
              </a:rPr>
              <a:t>Великобритания, Россия, Франция, Япония</a:t>
            </a:r>
            <a:r>
              <a:rPr lang="ru-RU"/>
              <a:t> в том или ином виде осуществляют переработку ОЯТ</a:t>
            </a:r>
          </a:p>
          <a:p>
            <a:pPr>
              <a:lnSpc>
                <a:spcPct val="90000"/>
              </a:lnSpc>
            </a:pPr>
            <a:r>
              <a:rPr lang="ru-RU"/>
              <a:t>выделение урана, плутония</a:t>
            </a:r>
          </a:p>
          <a:p>
            <a:pPr>
              <a:lnSpc>
                <a:spcPct val="90000"/>
              </a:lnSpc>
            </a:pPr>
            <a:r>
              <a:rPr lang="ru-RU"/>
              <a:t>изготовление из переработанных материалов топливных элементов, их повторное использование в легководных реакторах</a:t>
            </a:r>
          </a:p>
          <a:p>
            <a:pPr>
              <a:lnSpc>
                <a:spcPct val="90000"/>
              </a:lnSpc>
            </a:pPr>
            <a:r>
              <a:rPr lang="ru-RU"/>
              <a:t>Наиболее эффективная структура обращения с ОЯТ и РАО - во Франции (многокомпонентная ядерная энергетика, включающая легководные реакторы, быстрые реакторы - "дожигатели", комплексы переработки ОЯТ и РАО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3DF6-9477-4F68-95F7-A14E1E1EB5DB}" type="slidenum">
              <a:rPr lang="sv-SE"/>
              <a:pPr/>
              <a:t>67</a:t>
            </a:fld>
            <a:endParaRPr lang="sv-SE"/>
          </a:p>
        </p:txBody>
      </p:sp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03275"/>
          </a:xfrm>
        </p:spPr>
        <p:txBody>
          <a:bodyPr/>
          <a:lstStyle/>
          <a:p>
            <a:r>
              <a:rPr lang="ru-RU" sz="2400"/>
              <a:t>Ядерная трансмутация элементов 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00213"/>
            <a:ext cx="8064500" cy="4395787"/>
          </a:xfrm>
        </p:spPr>
        <p:txBody>
          <a:bodyPr/>
          <a:lstStyle/>
          <a:p>
            <a:r>
              <a:rPr lang="ru-RU"/>
              <a:t>Для трансмутации можно использовать практически любое ядерное излучение, однако нейтроны наиболее эффективны</a:t>
            </a:r>
          </a:p>
          <a:p>
            <a:r>
              <a:rPr lang="ru-RU"/>
              <a:t>На сегодняшний день разработаны несколько вариантов концепции трансмутации ОЯТ</a:t>
            </a:r>
          </a:p>
          <a:p>
            <a:r>
              <a:rPr lang="ru-RU"/>
              <a:t> во всех концепциях существенная роль отводится быстрым подкритическим системам, т.к. невозможно построить устойчиво работающий критический реактор с топливом, состоящим более чем на 15 – 20 % из младших актиноидов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C020-D302-41F3-9758-5B3D7B2F53A6}" type="slidenum">
              <a:rPr lang="sv-SE"/>
              <a:pPr/>
              <a:t>68</a:t>
            </a:fld>
            <a:endParaRPr lang="sv-SE"/>
          </a:p>
        </p:txBody>
      </p:sp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Реактор-выжигатель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Быстрая подкритическая система для утилизации долгоживущих компонентов ОЯТ, в первую очередь, актиноидов: изотопов америция, кюрия, а также нептуния (доля запаздывающих нейтронов в спектре их деления незначительна)</a:t>
            </a:r>
          </a:p>
          <a:p>
            <a:r>
              <a:rPr lang="ru-RU"/>
              <a:t> управляются сильноточными протонными ускорителями</a:t>
            </a:r>
          </a:p>
          <a:p>
            <a:pPr>
              <a:buFontTx/>
              <a:buNone/>
            </a:pPr>
            <a:endParaRPr lang="ru-RU"/>
          </a:p>
          <a:p>
            <a:pPr>
              <a:buFontTx/>
              <a:buNone/>
            </a:pPr>
            <a:r>
              <a:rPr lang="ru-RU"/>
              <a:t>Кроме актиноидов подкритические системы могут уничтожать продукты деления </a:t>
            </a:r>
            <a:r>
              <a:rPr lang="ru-RU" baseline="30000"/>
              <a:t>99</a:t>
            </a:r>
            <a:r>
              <a:rPr lang="ru-RU"/>
              <a:t>Tc и </a:t>
            </a:r>
            <a:r>
              <a:rPr lang="ru-RU" baseline="30000"/>
              <a:t>129</a:t>
            </a:r>
            <a:r>
              <a:rPr lang="ru-RU"/>
              <a:t>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C9F7-81CC-44E8-A5EF-5D8DEC6982CB}" type="slidenum">
              <a:rPr lang="sv-SE"/>
              <a:pPr/>
              <a:t>69</a:t>
            </a:fld>
            <a:endParaRPr lang="sv-SE"/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6985000" cy="1143000"/>
          </a:xfrm>
        </p:spPr>
        <p:txBody>
          <a:bodyPr/>
          <a:lstStyle/>
          <a:p>
            <a:r>
              <a:rPr lang="en-US" sz="2400"/>
              <a:t>Пульт управления завода радиохимической переработки ОЯТ</a:t>
            </a:r>
            <a:endParaRPr lang="ru-RU" sz="2400"/>
          </a:p>
        </p:txBody>
      </p:sp>
      <p:pic>
        <p:nvPicPr>
          <p:cNvPr id="112644" name="Picture 4" descr="panel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773238"/>
            <a:ext cx="6673850" cy="4572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0FB2-E2E2-4A6E-B547-25AF3ABB0E2D}" type="slidenum">
              <a:rPr lang="sv-SE"/>
              <a:pPr/>
              <a:t>70</a:t>
            </a:fld>
            <a:endParaRPr lang="sv-SE"/>
          </a:p>
        </p:txBody>
      </p:sp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6911975" cy="731837"/>
          </a:xfrm>
        </p:spPr>
        <p:txBody>
          <a:bodyPr/>
          <a:lstStyle/>
          <a:p>
            <a:r>
              <a:rPr lang="ru-RU"/>
              <a:t>ЭКОЛОГИЧЕСКИЙ МОНИТОРИНГ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775"/>
            <a:ext cx="8062913" cy="4467225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b="1" i="1">
                <a:solidFill>
                  <a:srgbClr val="0033CC"/>
                </a:solidFill>
              </a:rPr>
              <a:t>объекты мониторинга</a:t>
            </a:r>
            <a:r>
              <a:rPr lang="ru-RU"/>
              <a:t> АЭС: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/>
          </a:p>
          <a:p>
            <a:pPr>
              <a:lnSpc>
                <a:spcPct val="80000"/>
              </a:lnSpc>
            </a:pPr>
            <a:r>
              <a:rPr lang="ru-RU"/>
              <a:t>окружающая среда в пределах ССЗ и зоны наблюдения (атмосферный воздух, поверхностные и подземные воды, почва)</a:t>
            </a:r>
          </a:p>
          <a:p>
            <a:pPr>
              <a:lnSpc>
                <a:spcPct val="80000"/>
              </a:lnSpc>
            </a:pPr>
            <a:r>
              <a:rPr lang="ru-RU"/>
              <a:t>источники поступления загрязняющих веществ в результате основной деятельности АЭС </a:t>
            </a:r>
          </a:p>
          <a:p>
            <a:pPr>
              <a:lnSpc>
                <a:spcPct val="80000"/>
              </a:lnSpc>
            </a:pPr>
            <a:r>
              <a:rPr lang="ru-RU"/>
              <a:t>размещение опасных нерадиоактивных отходов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C4CA-3B0B-4662-9491-39561E91A720}" type="slidenum">
              <a:rPr lang="sv-SE"/>
              <a:pPr/>
              <a:t>71</a:t>
            </a:fld>
            <a:endParaRPr lang="sv-SE"/>
          </a:p>
        </p:txBody>
      </p:sp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r>
              <a:rPr lang="ru-RU" sz="2400"/>
              <a:t>Задачи мониторинга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775"/>
            <a:ext cx="7772400" cy="4467225"/>
          </a:xfr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/>
              <a:t>получить комплексную информацию о концентрациях вредных веществ в компонентах экосистемы</a:t>
            </a:r>
          </a:p>
          <a:p>
            <a:pPr>
              <a:lnSpc>
                <a:spcPct val="80000"/>
              </a:lnSpc>
            </a:pPr>
            <a:r>
              <a:rPr lang="ru-RU"/>
              <a:t>сопоставить результаты измерений с нормативными показателями</a:t>
            </a:r>
          </a:p>
          <a:p>
            <a:pPr>
              <a:lnSpc>
                <a:spcPct val="80000"/>
              </a:lnSpc>
            </a:pPr>
            <a:r>
              <a:rPr lang="ru-RU"/>
              <a:t>оценить состояние экосистемы и возможные последствия техногенных воздействий</a:t>
            </a:r>
          </a:p>
          <a:p>
            <a:pPr>
              <a:lnSpc>
                <a:spcPct val="80000"/>
              </a:lnSpc>
            </a:pPr>
            <a:r>
              <a:rPr lang="ru-RU"/>
              <a:t>использовать результаты измерений для совершенствования расчетного моделирования процессов в экосистемах и оценок последствий техногенного воздействия</a:t>
            </a:r>
          </a:p>
          <a:p>
            <a:pPr>
              <a:lnSpc>
                <a:spcPct val="80000"/>
              </a:lnSpc>
            </a:pPr>
            <a:r>
              <a:rPr lang="ru-RU"/>
              <a:t>использовать результаты анализа для разработки «обратных связей» и управления состоянием системы «АЭС + окружающая среда»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26AA5-C470-491F-85D0-4FE88FFF94AE}" type="slidenum">
              <a:rPr lang="sv-SE"/>
              <a:pPr/>
              <a:t>72</a:t>
            </a:fld>
            <a:endParaRPr lang="sv-SE"/>
          </a:p>
        </p:txBody>
      </p:sp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Результаты мониторинга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r>
              <a:rPr lang="ru-RU"/>
              <a:t>современные фактические дозы облучения населения от функционирования атомной энергетики находятся </a:t>
            </a:r>
            <a:r>
              <a:rPr lang="ru-RU" b="1" i="1">
                <a:solidFill>
                  <a:srgbClr val="0033CC"/>
                </a:solidFill>
              </a:rPr>
              <a:t>значительно ниже научно подтвержденных порогов обнаружения вредных эффектов </a:t>
            </a:r>
          </a:p>
          <a:p>
            <a:endParaRPr lang="ru-RU"/>
          </a:p>
        </p:txBody>
      </p:sp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1EFA-EA40-49DF-8D7F-7269E14164CA}" type="slidenum">
              <a:rPr lang="sv-SE"/>
              <a:pPr/>
              <a:t>73</a:t>
            </a:fld>
            <a:endParaRPr lang="sv-SE"/>
          </a:p>
        </p:txBody>
      </p:sp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для населения радиационные риски от использования ядерной </a:t>
            </a:r>
            <a:r>
              <a:rPr lang="ru-RU" b="1"/>
              <a:t>энергии</a:t>
            </a:r>
            <a:r>
              <a:rPr lang="ru-RU"/>
              <a:t> в сотни раз ниже рисков от техногенных загрязнений химически вредными веществами</a:t>
            </a:r>
          </a:p>
        </p:txBody>
      </p:sp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C6C3-6E4F-4B03-B803-793709D2F63B}" type="slidenum">
              <a:rPr lang="sv-SE"/>
              <a:pPr/>
              <a:t>74</a:t>
            </a:fld>
            <a:endParaRPr lang="sv-SE"/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z="2800" b="1"/>
              <a:t>СПАСИБО ЗА ВНИМАНИЕ!</a:t>
            </a:r>
          </a:p>
          <a:p>
            <a:pPr algn="ctr">
              <a:buFontTx/>
              <a:buNone/>
            </a:pPr>
            <a:endParaRPr lang="ru-RU" sz="2800" b="1"/>
          </a:p>
          <a:p>
            <a:pPr algn="ctr">
              <a:buFontTx/>
              <a:buNone/>
            </a:pPr>
            <a:endParaRPr lang="ru-RU" sz="2800" b="1"/>
          </a:p>
          <a:p>
            <a:pPr algn="ctr">
              <a:buFontTx/>
              <a:buNone/>
            </a:pPr>
            <a:r>
              <a:rPr lang="ru-RU" sz="2800"/>
              <a:t>Антонова Александра Михайловна</a:t>
            </a:r>
          </a:p>
          <a:p>
            <a:pPr algn="ctr">
              <a:buFontTx/>
              <a:buNone/>
            </a:pPr>
            <a:r>
              <a:rPr lang="en-US" sz="2800"/>
              <a:t>anton@tpu.ru</a:t>
            </a:r>
            <a:endParaRPr lang="ru-RU" sz="2800" b="1"/>
          </a:p>
          <a:p>
            <a:pPr algn="ctr">
              <a:buFontTx/>
              <a:buNone/>
            </a:pPr>
            <a:endParaRPr lang="ru-RU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A25F-81B9-472A-A7B5-D43687A1C9E1}" type="slidenum">
              <a:rPr lang="sv-SE"/>
              <a:pPr/>
              <a:t>75</a:t>
            </a:fld>
            <a:endParaRPr lang="sv-SE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8382000" y="6461125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latin typeface="Arial" charset="0"/>
              </a:rPr>
              <a:t>SL-27</a:t>
            </a:r>
          </a:p>
          <a:p>
            <a:r>
              <a:rPr lang="en-US" sz="1000">
                <a:latin typeface="Arial" charset="0"/>
              </a:rPr>
              <a:t>10/19/05</a:t>
            </a:r>
          </a:p>
        </p:txBody>
      </p:sp>
      <p:pic>
        <p:nvPicPr>
          <p:cNvPr id="119813" name="Picture 5" descr="background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24075" y="-3267075"/>
            <a:ext cx="13335000" cy="13335000"/>
          </a:xfrm>
          <a:prstGeom prst="rect">
            <a:avLst/>
          </a:prstGeom>
          <a:noFill/>
        </p:spPr>
      </p:pic>
      <p:sp>
        <p:nvSpPr>
          <p:cNvPr id="119846" name="Rectangle 3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СПРАВОЧНЫЕ МАТЕРИАЛЫ</a:t>
            </a:r>
          </a:p>
        </p:txBody>
      </p:sp>
      <p:sp>
        <p:nvSpPr>
          <p:cNvPr id="119847" name="Rectangle 3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07C8-E373-4B9F-9181-8C27D4C7B5E2}" type="slidenum">
              <a:rPr lang="sv-SE"/>
              <a:pPr/>
              <a:t>76</a:t>
            </a:fld>
            <a:endParaRPr lang="sv-SE"/>
          </a:p>
        </p:txBody>
      </p:sp>
      <p:sp>
        <p:nvSpPr>
          <p:cNvPr id="374786" name="Rectangle 2"/>
          <p:cNvSpPr>
            <a:spLocks noChangeArrowheads="1"/>
          </p:cNvSpPr>
          <p:nvPr/>
        </p:nvSpPr>
        <p:spPr bwMode="auto">
          <a:xfrm>
            <a:off x="8382000" y="6461125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latin typeface="Arial" charset="0"/>
              </a:rPr>
              <a:t>SL-27</a:t>
            </a:r>
          </a:p>
          <a:p>
            <a:r>
              <a:rPr lang="en-US" sz="1000">
                <a:latin typeface="Arial" charset="0"/>
              </a:rPr>
              <a:t>10/19/05</a:t>
            </a:r>
          </a:p>
        </p:txBody>
      </p:sp>
      <p:pic>
        <p:nvPicPr>
          <p:cNvPr id="374787" name="Picture 3" descr="background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24075" y="-3267075"/>
            <a:ext cx="13335000" cy="13335000"/>
          </a:xfrm>
          <a:prstGeom prst="rect">
            <a:avLst/>
          </a:prstGeom>
          <a:noFill/>
        </p:spPr>
      </p:pic>
      <p:sp>
        <p:nvSpPr>
          <p:cNvPr id="3747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47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/>
              <a:t>Радиофобия</a:t>
            </a:r>
            <a:r>
              <a:rPr lang="ru-RU"/>
              <a:t> — нервно-соматические психические расстройства, иногда трудно поддающиеся лечению, выражающиеся в необоснованной боязни различных источников облучения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4BFA-C897-44C3-AE54-6DCE8A684109}" type="slidenum">
              <a:rPr lang="sv-SE"/>
              <a:pPr/>
              <a:t>77</a:t>
            </a:fld>
            <a:endParaRPr lang="sv-SE"/>
          </a:p>
        </p:txBody>
      </p:sp>
      <p:sp>
        <p:nvSpPr>
          <p:cNvPr id="193538" name="Rectangle 2"/>
          <p:cNvSpPr>
            <a:spLocks noChangeArrowheads="1"/>
          </p:cNvSpPr>
          <p:nvPr/>
        </p:nvSpPr>
        <p:spPr bwMode="auto">
          <a:xfrm>
            <a:off x="8382000" y="6461125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latin typeface="Arial" charset="0"/>
              </a:rPr>
              <a:t>SL-27</a:t>
            </a:r>
          </a:p>
          <a:p>
            <a:r>
              <a:rPr lang="en-US" sz="1000">
                <a:latin typeface="Arial" charset="0"/>
              </a:rPr>
              <a:t>10/19/05</a:t>
            </a:r>
          </a:p>
        </p:txBody>
      </p:sp>
      <p:pic>
        <p:nvPicPr>
          <p:cNvPr id="193539" name="Picture 3" descr="background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24075" y="-3267075"/>
            <a:ext cx="13335000" cy="13335000"/>
          </a:xfrm>
          <a:prstGeom prst="rect">
            <a:avLst/>
          </a:prstGeom>
          <a:noFill/>
        </p:spPr>
      </p:pic>
      <p:sp>
        <p:nvSpPr>
          <p:cNvPr id="193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1961 году, после взрыва сверхбомбы на Новой Земле, загрязнение Северного полушария превосходило Чернобыль, но об этом не оповещали, и для большинства населения все прошло незамеченным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3A0D1-3DA2-423E-B7F6-07F594D4D877}" type="slidenum">
              <a:rPr lang="sv-SE"/>
              <a:pPr/>
              <a:t>78</a:t>
            </a:fld>
            <a:endParaRPr lang="sv-SE"/>
          </a:p>
        </p:txBody>
      </p:sp>
      <p:sp>
        <p:nvSpPr>
          <p:cNvPr id="192514" name="Rectangle 2"/>
          <p:cNvSpPr>
            <a:spLocks noChangeArrowheads="1"/>
          </p:cNvSpPr>
          <p:nvPr/>
        </p:nvSpPr>
        <p:spPr bwMode="auto">
          <a:xfrm>
            <a:off x="8382000" y="6461125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latin typeface="Arial" charset="0"/>
              </a:rPr>
              <a:t>SL-27</a:t>
            </a:r>
          </a:p>
          <a:p>
            <a:r>
              <a:rPr lang="en-US" sz="1000">
                <a:latin typeface="Arial" charset="0"/>
              </a:rPr>
              <a:t>10/19/05</a:t>
            </a:r>
          </a:p>
        </p:txBody>
      </p:sp>
      <p:pic>
        <p:nvPicPr>
          <p:cNvPr id="192515" name="Picture 3" descr="background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24075" y="-3267075"/>
            <a:ext cx="13335000" cy="13335000"/>
          </a:xfrm>
          <a:prstGeom prst="rect">
            <a:avLst/>
          </a:prstGeom>
          <a:noFill/>
        </p:spPr>
      </p:pic>
      <p:sp>
        <p:nvSpPr>
          <p:cNvPr id="192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Неподтверждена гипотеза о том, что воздействие малых доз облучения в течение длительного времени приводит к тем же последствиям, что и больших доз в течение короткого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A15E3-60E0-4E5D-9769-F9A656385AAA}" type="slidenum">
              <a:rPr lang="sv-SE"/>
              <a:pPr/>
              <a:t>79</a:t>
            </a:fld>
            <a:endParaRPr lang="sv-SE"/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8382000" y="6461125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latin typeface="Arial" charset="0"/>
              </a:rPr>
              <a:t>SL-27</a:t>
            </a:r>
          </a:p>
          <a:p>
            <a:r>
              <a:rPr lang="en-US" sz="1000">
                <a:latin typeface="Arial" charset="0"/>
              </a:rPr>
              <a:t>10/19/05</a:t>
            </a:r>
          </a:p>
        </p:txBody>
      </p:sp>
      <p:pic>
        <p:nvPicPr>
          <p:cNvPr id="191491" name="Picture 3" descr="background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24075" y="-3267075"/>
            <a:ext cx="13335000" cy="13335000"/>
          </a:xfrm>
          <a:prstGeom prst="rect">
            <a:avLst/>
          </a:prstGeom>
          <a:noFill/>
        </p:spPr>
      </p:pic>
      <p:sp>
        <p:nvSpPr>
          <p:cNvPr id="191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14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Факты свидетельствуют, что миллиард лет жизни при постоянном естественном облучении выработал у живых организмов устойчивость к действию радиации</a:t>
            </a:r>
          </a:p>
          <a:p>
            <a:r>
              <a:rPr lang="ru-RU"/>
              <a:t>Более того, нельзя исключить, что проникающее излучение необходимо для нормального функционирования организмов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5E62B-CE58-4782-B4A5-1A04465B7977}" type="slidenum">
              <a:rPr lang="sv-SE"/>
              <a:pPr/>
              <a:t>80</a:t>
            </a:fld>
            <a:endParaRPr lang="sv-SE"/>
          </a:p>
        </p:txBody>
      </p:sp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Цены спот на уран, стимулируемые отчасти возобновлением интереса к ядерной</a:t>
            </a:r>
            <a:r>
              <a:rPr lang="en-US"/>
              <a:t> </a:t>
            </a:r>
            <a:r>
              <a:rPr lang="ru-RU"/>
              <a:t>энергетике, продолжали расти в 2006 году, достигнув 72 долл. за фунт U</a:t>
            </a:r>
            <a:r>
              <a:rPr lang="ru-RU" baseline="-25000"/>
              <a:t>3</a:t>
            </a:r>
            <a:r>
              <a:rPr lang="ru-RU"/>
              <a:t>O</a:t>
            </a:r>
            <a:r>
              <a:rPr lang="ru-RU" baseline="-25000"/>
              <a:t>8</a:t>
            </a:r>
            <a:r>
              <a:rPr lang="ru-RU"/>
              <a:t> </a:t>
            </a:r>
            <a:r>
              <a:rPr lang="en-US"/>
              <a:t>(</a:t>
            </a:r>
            <a:r>
              <a:rPr lang="ru-RU"/>
              <a:t>урановый концентрат) – 158 долл. за кг</a:t>
            </a:r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OM">
  <a:themeElements>
    <a:clrScheme name="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H:\Mallar\Tom.pot</Template>
  <TotalTime>5153</TotalTime>
  <Words>3242</Words>
  <Application>Microsoft PowerPoint</Application>
  <PresentationFormat>Экран (4:3)</PresentationFormat>
  <Paragraphs>517</Paragraphs>
  <Slides>80</Slides>
  <Notes>16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9" baseType="lpstr">
      <vt:lpstr>Times New Roman</vt:lpstr>
      <vt:lpstr>Arial</vt:lpstr>
      <vt:lpstr>Wingdings</vt:lpstr>
      <vt:lpstr>MS Mincho</vt:lpstr>
      <vt:lpstr>Symbol</vt:lpstr>
      <vt:lpstr>Arial Cyr</vt:lpstr>
      <vt:lpstr>Lucida Sans Unicode</vt:lpstr>
      <vt:lpstr>Verdana</vt:lpstr>
      <vt:lpstr>TOM</vt:lpstr>
      <vt:lpstr>ЭКОЛОГИЧЕСКИЕ ПРОБЛЕМЫ ЭКСПЛУАТАЦИИ АЭС  Антонова А.М., доцент Томский политехнический университет кафедра Атомных и тепловых электростанций </vt:lpstr>
      <vt:lpstr>Слайд 2</vt:lpstr>
      <vt:lpstr>Экологические проблемы энергетики </vt:lpstr>
      <vt:lpstr>Какая электростанция характеризуется большим удельным выбросом радиоактивных веществ в окружающую среду – атомная или угольная?» </vt:lpstr>
      <vt:lpstr>Дымовые выбросы ТЭС в атмосферу содержат</vt:lpstr>
      <vt:lpstr>Слайд 6</vt:lpstr>
      <vt:lpstr>Индивидуальная максимальная ожидаемая доза, мЗв/год от выбросов в атмосферу электростанций мощностью 1000 МВт (эл) </vt:lpstr>
      <vt:lpstr>Радиация как источник производственного травматизма и смертности в промышленности</vt:lpstr>
      <vt:lpstr>Слайд 9</vt:lpstr>
      <vt:lpstr>НЕРАДИАЦИОННЫЕ ТОКСИЧНЫЕ ВЫБРОСЫ ТЭС</vt:lpstr>
      <vt:lpstr>Годовые выбросы от угольной ТЭС мощностью 1000 МВт </vt:lpstr>
      <vt:lpstr>Проблема парниковых газов и дефицита кислорода</vt:lpstr>
      <vt:lpstr>Проблема парниковых газов и дефицита кислорода</vt:lpstr>
      <vt:lpstr>Слайд 14</vt:lpstr>
      <vt:lpstr>Сравнительная оценка общего ущерба здоровью от ЯТЦ и УТЦ на 1 ГВт·год</vt:lpstr>
      <vt:lpstr>По шкале потерь здоровья,  разработанной учёными Канады, на 1 ГВт в год </vt:lpstr>
      <vt:lpstr>Слайд 17</vt:lpstr>
      <vt:lpstr>СОПОСТАВЛЕНИЕ РИСКА ОТ РАДИАЦИОННОГО ВОЗДЕЙСТВИЯ АЭС И ДРУГИХ ФАКТОРОВ</vt:lpstr>
      <vt:lpstr>Уровни активности некоторых жидкостей </vt:lpstr>
      <vt:lpstr>Сопоставление риска от радиационного воздействия с другими опасностями</vt:lpstr>
      <vt:lpstr>Слайд 21</vt:lpstr>
      <vt:lpstr>Слайд 22</vt:lpstr>
      <vt:lpstr>Слайд 23</vt:lpstr>
      <vt:lpstr>Требование безаварийности</vt:lpstr>
      <vt:lpstr>Принципиальное устройство двухконтурной АЭС</vt:lpstr>
      <vt:lpstr>ЭНЕРГОБЛОК АЭС</vt:lpstr>
      <vt:lpstr>Барьеры, предотвращающие выход продуктов деления в окружающую среду </vt:lpstr>
      <vt:lpstr>Локализация аварий</vt:lpstr>
      <vt:lpstr>Концепция экологической безопасности АЭС</vt:lpstr>
      <vt:lpstr>Малое радиационное воздействие нормально работающей АЭС на окружающую среду</vt:lpstr>
      <vt:lpstr>Структурная схема нормирования выбросов и сбросов АЭС</vt:lpstr>
      <vt:lpstr>Схема образования радиоактивных отходов</vt:lpstr>
      <vt:lpstr>Нерадиационные факторы воздействия АЭС на окружающую среду</vt:lpstr>
      <vt:lpstr>ОСНОВНЫЕ ЭКОЛОГИЧЕСКИЕ ПРОБЛЕМЫ ЭКСПЛУАТАЦИИ АЭС </vt:lpstr>
      <vt:lpstr>ДЕМОНТАЖ АЭС по окончании нормальной эксплуатации</vt:lpstr>
      <vt:lpstr>Демонтаж</vt:lpstr>
      <vt:lpstr>ОБРАЩЕНИЕ С РАДИОАКТИВНЫМИ ОТХОДАМИ</vt:lpstr>
      <vt:lpstr>Слайд 38</vt:lpstr>
      <vt:lpstr>Обращение с жидкими радиоактивными отходами</vt:lpstr>
      <vt:lpstr>Обращение с твёрдыми радиоактивными отходами</vt:lpstr>
      <vt:lpstr>Слайд 41</vt:lpstr>
      <vt:lpstr>Слайд 42</vt:lpstr>
      <vt:lpstr>ОТРАБОТАВШЕЕ ЯДЕРНОЕ ТОПЛИВО </vt:lpstr>
      <vt:lpstr>Сложность проблем обращения с ОЯТ</vt:lpstr>
      <vt:lpstr>Мощность дозы от ОЯТ</vt:lpstr>
      <vt:lpstr>Активность ОЯТ</vt:lpstr>
      <vt:lpstr>Количество радионуклидов в ОЯТ</vt:lpstr>
      <vt:lpstr>Изменение состава ОЯТ после облучения в реакторе</vt:lpstr>
      <vt:lpstr>Слайд 49</vt:lpstr>
      <vt:lpstr>Накопление ОЯТ  в мировой атомной энергетике</vt:lpstr>
      <vt:lpstr>Накопление ОЯТ  в Российской Федерации</vt:lpstr>
      <vt:lpstr>Имеется две различные стратегии обращения с отработавшим ядерным топливом</vt:lpstr>
      <vt:lpstr>Реализация стратегий обращения с ОЯТ</vt:lpstr>
      <vt:lpstr>Стратегия складирования ОЯТ</vt:lpstr>
      <vt:lpstr>Проект хранилища РАО и ОЯТ в глубине горы Юкка (США)</vt:lpstr>
      <vt:lpstr>Слайд 56</vt:lpstr>
      <vt:lpstr>Слайд 57</vt:lpstr>
      <vt:lpstr>Франция</vt:lpstr>
      <vt:lpstr>Великобритания</vt:lpstr>
      <vt:lpstr>Швеция</vt:lpstr>
      <vt:lpstr>Основные этапы обращения  с ядерным топливом в РОССИИ</vt:lpstr>
      <vt:lpstr>Существующая схема обращения с ОЯТ в России</vt:lpstr>
      <vt:lpstr>Слайд 63</vt:lpstr>
      <vt:lpstr>Слайд 64</vt:lpstr>
      <vt:lpstr>Контейнерное хранение ОЯТ</vt:lpstr>
      <vt:lpstr>СТРАТЕГИЯ ПЕРЕРАБОТКИ ОЯТ</vt:lpstr>
      <vt:lpstr>Ядерная трансмутация элементов </vt:lpstr>
      <vt:lpstr>Реактор-выжигатель</vt:lpstr>
      <vt:lpstr>Пульт управления завода радиохимической переработки ОЯТ</vt:lpstr>
      <vt:lpstr>ЭКОЛОГИЧЕСКИЙ МОНИТОРИНГ</vt:lpstr>
      <vt:lpstr>Задачи мониторинга</vt:lpstr>
      <vt:lpstr>Результаты мониторинга</vt:lpstr>
      <vt:lpstr>Слайд 73</vt:lpstr>
      <vt:lpstr>Слайд 74</vt:lpstr>
      <vt:lpstr>СПРАВОЧНЫЕ МАТЕРИАЛЫ</vt:lpstr>
      <vt:lpstr>Слайд 76</vt:lpstr>
      <vt:lpstr>Слайд 77</vt:lpstr>
      <vt:lpstr>Слайд 78</vt:lpstr>
      <vt:lpstr>Слайд 79</vt:lpstr>
      <vt:lpstr>Слайд 80</vt:lpstr>
    </vt:vector>
  </TitlesOfParts>
  <Company>Vattenfall 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АЭС</dc:title>
  <dc:creator>mlut</dc:creator>
  <dc:description>ppt.3dn.ru</dc:description>
  <cp:lastModifiedBy>User</cp:lastModifiedBy>
  <cp:revision>373</cp:revision>
  <dcterms:created xsi:type="dcterms:W3CDTF">2004-09-13T14:26:21Z</dcterms:created>
  <dcterms:modified xsi:type="dcterms:W3CDTF">2015-08-24T11:50:13Z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000800fa1d000000000001024140</vt:lpwstr>
  </property>
</Properties>
</file>