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9" r:id="rId1"/>
  </p:sldMasterIdLst>
  <p:sldIdLst>
    <p:sldId id="270" r:id="rId2"/>
    <p:sldId id="256" r:id="rId3"/>
    <p:sldId id="257" r:id="rId4"/>
    <p:sldId id="258" r:id="rId5"/>
    <p:sldId id="269" r:id="rId6"/>
    <p:sldId id="259" r:id="rId7"/>
    <p:sldId id="268" r:id="rId8"/>
    <p:sldId id="260" r:id="rId9"/>
    <p:sldId id="267" r:id="rId10"/>
    <p:sldId id="261" r:id="rId11"/>
    <p:sldId id="263" r:id="rId12"/>
    <p:sldId id="262" r:id="rId13"/>
    <p:sldId id="264" r:id="rId14"/>
    <p:sldId id="266" r:id="rId15"/>
    <p:sldId id="265" r:id="rId1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58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grpSp>
        <p:nvGrpSpPr>
          <p:cNvPr id="6" name="Скругленный прямоугольник 10"/>
          <p:cNvGrpSpPr>
            <a:grpSpLocks/>
          </p:cNvGrpSpPr>
          <p:nvPr/>
        </p:nvGrpSpPr>
        <p:grpSpPr bwMode="auto">
          <a:xfrm>
            <a:off x="414338" y="427038"/>
            <a:ext cx="8315325" cy="3121025"/>
            <a:chOff x="261" y="269"/>
            <a:chExt cx="5238" cy="1966"/>
          </a:xfrm>
        </p:grpSpPr>
        <p:pic>
          <p:nvPicPr>
            <p:cNvPr id="7" name="Скругленный прямоугольник 10"/>
            <p:cNvPicPr>
              <a:picLocks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61" y="269"/>
              <a:ext cx="5238" cy="19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Text Box 4"/>
            <p:cNvSpPr txBox="1">
              <a:spLocks noChangeArrowheads="1"/>
            </p:cNvSpPr>
            <p:nvPr/>
          </p:nvSpPr>
          <p:spPr bwMode="auto">
            <a:xfrm>
              <a:off x="290" y="300"/>
              <a:ext cx="5180" cy="19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latin typeface="Verdana" pitchFamily="34" charset="0"/>
              </a:endParaRPr>
            </a:p>
          </p:txBody>
        </p:sp>
      </p:grp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59AA933-E589-4A93-8703-8CFF906F9DB4}" type="datetimeFigureOut">
              <a:rPr lang="ru-RU"/>
              <a:pPr>
                <a:defRPr/>
              </a:pPr>
              <a:t>25.08.2015</a:t>
            </a:fld>
            <a:endParaRPr lang="ru-RU"/>
          </a:p>
        </p:txBody>
      </p:sp>
      <p:sp>
        <p:nvSpPr>
          <p:cNvPr id="10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9814DB9-BD66-43E5-987C-7AE636B2A74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4C3523-B885-4362-9DC2-E8A410C618E7}" type="datetimeFigureOut">
              <a:rPr lang="ru-RU"/>
              <a:pPr>
                <a:defRPr/>
              </a:pPr>
              <a:t>25.08.2015</a:t>
            </a:fld>
            <a:endParaRPr lang="ru-RU"/>
          </a:p>
        </p:txBody>
      </p:sp>
      <p:sp>
        <p:nvSpPr>
          <p:cNvPr id="5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738AC5-D7C8-4F2A-A63B-C69BFCBD673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grpSp>
        <p:nvGrpSpPr>
          <p:cNvPr id="5" name="Скругленный прямоугольник 10"/>
          <p:cNvGrpSpPr>
            <a:grpSpLocks/>
          </p:cNvGrpSpPr>
          <p:nvPr/>
        </p:nvGrpSpPr>
        <p:grpSpPr bwMode="auto">
          <a:xfrm>
            <a:off x="414338" y="427038"/>
            <a:ext cx="8315325" cy="4352925"/>
            <a:chOff x="261" y="269"/>
            <a:chExt cx="5238" cy="2742"/>
          </a:xfrm>
        </p:grpSpPr>
        <p:pic>
          <p:nvPicPr>
            <p:cNvPr id="6" name="Скругленный прямоугольник 10"/>
            <p:cNvPicPr>
              <a:picLocks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61" y="269"/>
              <a:ext cx="5238" cy="27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" name="Text Box 4"/>
            <p:cNvSpPr txBox="1">
              <a:spLocks noChangeArrowheads="1"/>
            </p:cNvSpPr>
            <p:nvPr/>
          </p:nvSpPr>
          <p:spPr bwMode="auto">
            <a:xfrm>
              <a:off x="281" y="291"/>
              <a:ext cx="5198" cy="27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latin typeface="Verdana" pitchFamily="34" charset="0"/>
              </a:endParaRPr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F5FBB5C-2959-4638-B625-05D69D26A2FE}" type="datetimeFigureOut">
              <a:rPr lang="ru-RU"/>
              <a:pPr>
                <a:defRPr/>
              </a:pPr>
              <a:t>25.08.2015</a:t>
            </a:fld>
            <a:endParaRPr lang="ru-RU"/>
          </a:p>
        </p:txBody>
      </p:sp>
      <p:sp>
        <p:nvSpPr>
          <p:cNvPr id="9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4A185EB-C2F8-4924-9630-169CDE628ED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766F7A-D6B4-4BCF-B605-317CC5332F8F}" type="datetimeFigureOut">
              <a:rPr lang="ru-RU"/>
              <a:pPr>
                <a:defRPr/>
              </a:pPr>
              <a:t>25.08.2015</a:t>
            </a:fld>
            <a:endParaRPr lang="ru-RU"/>
          </a:p>
        </p:txBody>
      </p:sp>
      <p:sp>
        <p:nvSpPr>
          <p:cNvPr id="6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A27124-E0F3-400E-9C9C-A78AB022CDB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lvl1pPr>
              <a:defRPr b="1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28EFF3-4198-48ED-9FEB-4ED0239826A7}" type="datetimeFigureOut">
              <a:rPr lang="ru-RU"/>
              <a:pPr>
                <a:defRPr/>
              </a:pPr>
              <a:t>25.08.2015</a:t>
            </a:fld>
            <a:endParaRPr lang="ru-RU"/>
          </a:p>
        </p:txBody>
      </p:sp>
      <p:sp>
        <p:nvSpPr>
          <p:cNvPr id="8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3FDE4A-0FD2-43A9-92F0-6196C6DAF7B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5C78C6-8779-41DC-9D30-9FA7D39F07A5}" type="datetimeFigureOut">
              <a:rPr lang="ru-RU"/>
              <a:pPr>
                <a:defRPr/>
              </a:pPr>
              <a:t>25.08.2015</a:t>
            </a:fld>
            <a:endParaRPr lang="ru-RU"/>
          </a:p>
        </p:txBody>
      </p:sp>
      <p:sp>
        <p:nvSpPr>
          <p:cNvPr id="4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9FDAB9-9EFE-4960-BB2F-BACBCE39BC5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3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F31EA56-A99D-42A1-9DF4-E6BDF9F27B61}" type="datetimeFigureOut">
              <a:rPr lang="ru-RU"/>
              <a:pPr>
                <a:defRPr/>
              </a:pPr>
              <a:t>25.08.2015</a:t>
            </a:fld>
            <a:endParaRPr lang="ru-RU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0782D22-D4DB-45EC-B51B-C11EECBC623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AD51FB-4FB8-4380-A4D4-0D46AD2E0392}" type="datetimeFigureOut">
              <a:rPr lang="ru-RU"/>
              <a:pPr>
                <a:defRPr/>
              </a:pPr>
              <a:t>25.08.2015</a:t>
            </a:fld>
            <a:endParaRPr lang="ru-RU"/>
          </a:p>
        </p:txBody>
      </p:sp>
      <p:sp>
        <p:nvSpPr>
          <p:cNvPr id="6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94AA42-2F62-4596-A96A-4B05890C667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6" name="Прямоугольник с одним скругленным углом 5"/>
          <p:cNvSpPr/>
          <p:nvPr/>
        </p:nvSpPr>
        <p:spPr>
          <a:xfrm>
            <a:off x="6400800" y="433388"/>
            <a:ext cx="2324100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ru-RU" noProof="0" smtClean="0"/>
              <a:t>Вставка рисунка</a:t>
            </a:r>
            <a:endParaRPr lang="en-US" noProof="0"/>
          </a:p>
        </p:txBody>
      </p:sp>
      <p:sp>
        <p:nvSpPr>
          <p:cNvPr id="7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4F24CF1-E9EB-4B25-A744-5888A6BA4CD7}" type="datetimeFigureOut">
              <a:rPr lang="ru-RU"/>
              <a:pPr>
                <a:defRPr/>
              </a:pPr>
              <a:t>25.08.2015</a:t>
            </a:fld>
            <a:endParaRPr lang="ru-RU"/>
          </a:p>
        </p:txBody>
      </p:sp>
      <p:sp>
        <p:nvSpPr>
          <p:cNvPr id="8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FC06E5D-6A02-4CF8-A7D0-03A43A9C11E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06A03A-6E18-41A8-B185-A70DD6CA50BB}" type="datetimeFigureOut">
              <a:rPr lang="ru-RU"/>
              <a:pPr>
                <a:defRPr/>
              </a:pPr>
              <a:t>25.08.2015</a:t>
            </a:fld>
            <a:endParaRPr lang="ru-RU"/>
          </a:p>
        </p:txBody>
      </p:sp>
      <p:sp>
        <p:nvSpPr>
          <p:cNvPr id="5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0ED03A-4D0D-4F41-9B19-134AB471111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67A8B7-977C-4EC3-9D55-7F1379FD6692}" type="datetimeFigureOut">
              <a:rPr lang="ru-RU"/>
              <a:pPr>
                <a:defRPr/>
              </a:pPr>
              <a:t>25.08.2015</a:t>
            </a:fld>
            <a:endParaRPr lang="ru-RU"/>
          </a:p>
        </p:txBody>
      </p:sp>
      <p:sp>
        <p:nvSpPr>
          <p:cNvPr id="5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FE42D1-810A-4D24-BB35-9B0E094DB92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grpSp>
        <p:nvGrpSpPr>
          <p:cNvPr id="1027" name="Скругленный прямоугольник 8"/>
          <p:cNvGrpSpPr>
            <a:grpSpLocks/>
          </p:cNvGrpSpPr>
          <p:nvPr/>
        </p:nvGrpSpPr>
        <p:grpSpPr bwMode="auto">
          <a:xfrm>
            <a:off x="414338" y="427038"/>
            <a:ext cx="8315325" cy="5497512"/>
            <a:chOff x="261" y="269"/>
            <a:chExt cx="5238" cy="3463"/>
          </a:xfrm>
        </p:grpSpPr>
        <p:pic>
          <p:nvPicPr>
            <p:cNvPr id="1033" name="Скругленный прямоугольник 8"/>
            <p:cNvPicPr>
              <a:picLocks noChangeArrowheads="1"/>
            </p:cNvPicPr>
            <p:nvPr/>
          </p:nvPicPr>
          <p:blipFill>
            <a:blip r:embed="rId13"/>
            <a:srcRect/>
            <a:stretch>
              <a:fillRect/>
            </a:stretch>
          </p:blipFill>
          <p:spPr bwMode="auto">
            <a:xfrm>
              <a:off x="261" y="269"/>
              <a:ext cx="5238" cy="34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28" name="Text Box 4"/>
            <p:cNvSpPr txBox="1">
              <a:spLocks noChangeArrowheads="1"/>
            </p:cNvSpPr>
            <p:nvPr/>
          </p:nvSpPr>
          <p:spPr bwMode="auto">
            <a:xfrm>
              <a:off x="285" y="295"/>
              <a:ext cx="5190" cy="34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latin typeface="Verdana" pitchFamily="34" charset="0"/>
              </a:endParaRPr>
            </a:p>
          </p:txBody>
        </p:sp>
      </p:grp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3238" y="4986338"/>
            <a:ext cx="8183562" cy="1050925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29" name="Текст 3"/>
          <p:cNvSpPr>
            <a:spLocks noGrp="1"/>
          </p:cNvSpPr>
          <p:nvPr>
            <p:ph type="body" idx="1"/>
          </p:nvPr>
        </p:nvSpPr>
        <p:spPr bwMode="auto">
          <a:xfrm>
            <a:off x="503238" y="530225"/>
            <a:ext cx="8183562" cy="418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82880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663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  <a:latin typeface="Arial" charset="0"/>
              </a:defRPr>
            </a:lvl1pPr>
            <a:extLst/>
          </a:lstStyle>
          <a:p>
            <a:pPr>
              <a:defRPr/>
            </a:pPr>
            <a:fld id="{BB3AE27C-252B-4DA2-BB95-CAF58FCDA79F}" type="datetimeFigureOut">
              <a:rPr lang="ru-RU"/>
              <a:pPr>
                <a:defRPr/>
              </a:pPr>
              <a:t>25.08.2015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663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  <a:latin typeface="Arial" charset="0"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663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  <a:latin typeface="Arial" charset="0"/>
              </a:defRPr>
            </a:lvl1pPr>
            <a:extLst/>
          </a:lstStyle>
          <a:p>
            <a:pPr>
              <a:defRPr/>
            </a:pPr>
            <a:fld id="{9FB351CA-6F66-4F33-A46E-C82EF1C4D26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7" r:id="rId1"/>
    <p:sldLayoutId id="2147483850" r:id="rId2"/>
    <p:sldLayoutId id="2147483858" r:id="rId3"/>
    <p:sldLayoutId id="2147483851" r:id="rId4"/>
    <p:sldLayoutId id="2147483852" r:id="rId5"/>
    <p:sldLayoutId id="2147483853" r:id="rId6"/>
    <p:sldLayoutId id="2147483859" r:id="rId7"/>
    <p:sldLayoutId id="2147483854" r:id="rId8"/>
    <p:sldLayoutId id="2147483860" r:id="rId9"/>
    <p:sldLayoutId id="2147483855" r:id="rId10"/>
    <p:sldLayoutId id="2147483856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 kern="1200">
          <a:solidFill>
            <a:srgbClr val="FF8D3E"/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9pPr>
      <a:extLst/>
    </p:titleStyle>
    <p:bodyStyle>
      <a:lvl1pPr marL="265113" indent="-265113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00025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100000"/>
        <a:buFont typeface="Verdana" pitchFamily="34" charset="0"/>
        <a:buChar char="◦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5813" indent="-182563" algn="l" rtl="0" eaLnBrk="0" fontAlgn="base" hangingPunct="0">
        <a:spcBef>
          <a:spcPts val="250"/>
        </a:spcBef>
        <a:spcAft>
          <a:spcPct val="0"/>
        </a:spcAft>
        <a:buClr>
          <a:srgbClr val="ED3742"/>
        </a:buClr>
        <a:buSzPct val="100000"/>
        <a:buFont typeface="Wingdings 2" pitchFamily="18" charset="2"/>
        <a:buChar char="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3938" indent="-182563" algn="l" rtl="0" eaLnBrk="0" fontAlgn="base" hangingPunct="0">
        <a:spcBef>
          <a:spcPts val="225"/>
        </a:spcBef>
        <a:spcAft>
          <a:spcPct val="0"/>
        </a:spcAft>
        <a:buClr>
          <a:srgbClr val="ED3742"/>
        </a:buClr>
        <a:buSzPct val="112000"/>
        <a:buFont typeface="Verdana" pitchFamily="34" charset="0"/>
        <a:buChar char="◦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79525" indent="-182563" algn="l" rtl="0" eaLnBrk="0" fontAlgn="base" hangingPunct="0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Содержимое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endParaRPr lang="ru-RU" smtClean="0"/>
          </a:p>
          <a:p>
            <a:pPr>
              <a:buFont typeface="Wingdings 2" pitchFamily="18" charset="2"/>
              <a:buNone/>
            </a:pPr>
            <a:r>
              <a:rPr lang="ru-RU" sz="2400" b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Фестиваль педагогических идей «Открытый урок» </a:t>
            </a:r>
          </a:p>
          <a:p>
            <a:pPr>
              <a:buFont typeface="Wingdings 2" pitchFamily="18" charset="2"/>
              <a:buNone/>
            </a:pPr>
            <a:r>
              <a:rPr lang="ru-RU" sz="2400" b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«Презентация к уроку» </a:t>
            </a:r>
          </a:p>
          <a:p>
            <a:pPr>
              <a:buFont typeface="Wingdings 2" pitchFamily="18" charset="2"/>
              <a:buNone/>
            </a:pPr>
            <a:r>
              <a:rPr lang="ru-RU" sz="2400" b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Авторы: </a:t>
            </a:r>
          </a:p>
          <a:p>
            <a:pPr>
              <a:buFont typeface="Wingdings 2" pitchFamily="18" charset="2"/>
              <a:buNone/>
            </a:pPr>
            <a:r>
              <a:rPr lang="ru-RU" sz="2400" b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Алексеева Татьяна Викторовна, педагог ЦДОД г.Мирный, </a:t>
            </a:r>
          </a:p>
          <a:p>
            <a:pPr>
              <a:buFont typeface="Wingdings 2" pitchFamily="18" charset="2"/>
              <a:buNone/>
            </a:pPr>
            <a:r>
              <a:rPr lang="ru-RU" sz="2400" b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Маглаева Ольга Алексеевна, учитель начальных классов МОУ СОШ №1 г.Мирный, </a:t>
            </a:r>
          </a:p>
          <a:p>
            <a:pPr>
              <a:buFont typeface="Wingdings 2" pitchFamily="18" charset="2"/>
              <a:buNone/>
            </a:pPr>
            <a:r>
              <a:rPr lang="ru-RU" sz="2400" b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Начаркина Татьяна Викторовна, учитель начальных классов МОУ СОШ №1 г.Мирный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ctrTitle"/>
          </p:nvPr>
        </p:nvSpPr>
        <p:spPr>
          <a:xfrm>
            <a:off x="500063" y="3857625"/>
            <a:ext cx="8072437" cy="178593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Экологический КВН 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«Земля – наш общий дом»</a:t>
            </a:r>
          </a:p>
        </p:txBody>
      </p:sp>
      <p:pic>
        <p:nvPicPr>
          <p:cNvPr id="7171" name="Picture 3" descr="C:\Documents and Settings\Администратор\Рабочий стол\Обеспечение\у6\Планеты\земля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88" y="642938"/>
            <a:ext cx="3463925" cy="335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"/>
          <p:cNvSpPr>
            <a:spLocks noChangeArrowheads="1"/>
          </p:cNvSpPr>
          <p:nvPr/>
        </p:nvSpPr>
        <p:spPr bwMode="auto">
          <a:xfrm>
            <a:off x="1785938" y="857250"/>
            <a:ext cx="6429375" cy="372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4000" b="1" i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Цель:</a:t>
            </a:r>
            <a:r>
              <a:rPr lang="ru-RU" sz="400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40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научиться  нестандартно мыслить, принимать правильные  решения в различных ситуациях.</a:t>
            </a:r>
          </a:p>
          <a:p>
            <a:endParaRPr lang="ru-RU" sz="360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"/>
          <p:cNvSpPr>
            <a:spLocks noChangeArrowheads="1"/>
          </p:cNvSpPr>
          <p:nvPr/>
        </p:nvSpPr>
        <p:spPr bwMode="auto">
          <a:xfrm>
            <a:off x="428625" y="714375"/>
            <a:ext cx="8215313" cy="4062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4000" b="1" i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</a:t>
            </a:r>
            <a:r>
              <a:rPr lang="ru-RU" sz="4000" b="1" i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Методы и приемы:</a:t>
            </a:r>
            <a:r>
              <a:rPr lang="ru-RU" sz="400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40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словесно – наглядный,   самостоятельная работа учащихся в группах; игровые моменты.</a:t>
            </a:r>
          </a:p>
          <a:p>
            <a:endParaRPr lang="ru-RU" sz="400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400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endParaRPr lang="ru-RU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Прямоугольник 1"/>
          <p:cNvSpPr>
            <a:spLocks noChangeArrowheads="1"/>
          </p:cNvSpPr>
          <p:nvPr/>
        </p:nvSpPr>
        <p:spPr bwMode="auto">
          <a:xfrm>
            <a:off x="785813" y="500063"/>
            <a:ext cx="7786687" cy="8710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</a:t>
            </a:r>
            <a:r>
              <a:rPr lang="ru-RU" sz="32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Конкурс № 1</a:t>
            </a:r>
            <a:endParaRPr lang="ru-RU" sz="320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ru-RU" sz="32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Представление команд. </a:t>
            </a:r>
          </a:p>
          <a:p>
            <a:pPr eaLnBrk="0" hangingPunct="0"/>
            <a:r>
              <a:rPr lang="ru-RU" sz="32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</a:p>
          <a:p>
            <a:pPr eaLnBrk="0" hangingPunct="0"/>
            <a:endParaRPr lang="ru-RU" sz="3200" b="1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ru-RU" sz="32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28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Каждой команде за неделю было дано задание:</a:t>
            </a:r>
          </a:p>
          <a:p>
            <a:pPr eaLnBrk="0" hangingPunct="0"/>
            <a:r>
              <a:rPr lang="ru-RU" sz="28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подготовить девиз, название, эмблему, номер художественной самодеятельности.  </a:t>
            </a:r>
          </a:p>
          <a:p>
            <a:pPr eaLnBrk="0" hangingPunct="0"/>
            <a:endParaRPr lang="ru-RU" sz="2800" b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endParaRPr lang="ru-RU" sz="3200" b="1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endParaRPr lang="ru-RU" sz="3200" b="1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ru-RU" sz="32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eaLnBrk="0" hangingPunct="0"/>
            <a:endParaRPr lang="ru-RU" sz="3200" b="1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endParaRPr lang="ru-RU" sz="3200" b="1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endParaRPr lang="ru-RU" sz="3200" b="1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endParaRPr lang="ru-RU" sz="3200" b="1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endParaRPr lang="ru-RU" sz="3200" b="1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ru-RU" sz="32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3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"/>
          <p:cNvSpPr>
            <a:spLocks noChangeArrowheads="1"/>
          </p:cNvSpPr>
          <p:nvPr/>
        </p:nvSpPr>
        <p:spPr bwMode="auto">
          <a:xfrm>
            <a:off x="428625" y="857250"/>
            <a:ext cx="8001000" cy="42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endParaRPr lang="ru-RU" sz="2400" b="1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ru-RU" sz="32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          </a:t>
            </a:r>
            <a:r>
              <a:rPr lang="ru-RU" sz="32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 команда </a:t>
            </a:r>
          </a:p>
          <a:p>
            <a:pPr eaLnBrk="0" hangingPunct="0"/>
            <a:r>
              <a:rPr lang="ru-RU" sz="32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«Человек и природа» </a:t>
            </a:r>
          </a:p>
          <a:p>
            <a:r>
              <a:rPr lang="ru-RU" sz="32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</a:t>
            </a:r>
          </a:p>
          <a:p>
            <a:r>
              <a:rPr lang="ru-RU" sz="32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</a:t>
            </a:r>
            <a:r>
              <a:rPr lang="ru-RU" sz="32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Девиз:</a:t>
            </a:r>
          </a:p>
          <a:p>
            <a:r>
              <a:rPr lang="ru-RU" sz="32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</a:t>
            </a:r>
          </a:p>
          <a:p>
            <a:r>
              <a:rPr lang="ru-RU" sz="32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«Береги свою планету,</a:t>
            </a:r>
          </a:p>
          <a:p>
            <a:r>
              <a:rPr lang="ru-RU" sz="32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Ведь другой на свете нету!»</a:t>
            </a:r>
          </a:p>
          <a:p>
            <a:pPr eaLnBrk="0" hangingPunct="0"/>
            <a:endParaRPr lang="ru-RU" sz="2400" b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Прямоугольник 1"/>
          <p:cNvSpPr>
            <a:spLocks noChangeArrowheads="1"/>
          </p:cNvSpPr>
          <p:nvPr/>
        </p:nvSpPr>
        <p:spPr bwMode="auto">
          <a:xfrm>
            <a:off x="1143000" y="1000125"/>
            <a:ext cx="6715125" cy="4462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450850" eaLnBrk="0" hangingPunct="0"/>
            <a:r>
              <a:rPr lang="ru-RU" sz="28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indent="450850" eaLnBrk="0" hangingPunct="0"/>
            <a:r>
              <a:rPr lang="ru-RU" sz="28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</a:t>
            </a:r>
            <a:r>
              <a:rPr lang="ru-RU" sz="32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 команда </a:t>
            </a:r>
          </a:p>
          <a:p>
            <a:pPr indent="450850" eaLnBrk="0" hangingPunct="0"/>
            <a:r>
              <a:rPr lang="ru-RU" sz="32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ru-RU" sz="32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«Хозяева планеты»</a:t>
            </a:r>
            <a:endParaRPr lang="ru-RU" sz="3200" b="1">
              <a:solidFill>
                <a:srgbClr val="C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indent="450850" eaLnBrk="0" hangingPunct="0"/>
            <a:r>
              <a:rPr lang="ru-RU" sz="3200" b="1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</a:t>
            </a:r>
          </a:p>
          <a:p>
            <a:pPr indent="450850" eaLnBrk="0" hangingPunct="0"/>
            <a:r>
              <a:rPr lang="ru-RU" sz="2800" b="1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</a:t>
            </a:r>
            <a:r>
              <a:rPr lang="ru-RU" sz="3200" b="1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Девиз:</a:t>
            </a:r>
            <a:endParaRPr lang="ru-RU" sz="3200" b="1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0850" eaLnBrk="0" hangingPunct="0"/>
            <a:r>
              <a:rPr lang="ru-RU" sz="2800" b="1">
                <a:solidFill>
                  <a:srgbClr val="002060"/>
                </a:solidFill>
                <a:latin typeface="Times New Roman" pitchFamily="18" charset="0"/>
              </a:rPr>
              <a:t> </a:t>
            </a:r>
            <a:r>
              <a:rPr lang="ru-RU" sz="3200" b="1">
                <a:solidFill>
                  <a:srgbClr val="002060"/>
                </a:solidFill>
                <a:latin typeface="Times New Roman" pitchFamily="18" charset="0"/>
              </a:rPr>
              <a:t> </a:t>
            </a:r>
          </a:p>
          <a:p>
            <a:pPr indent="450850" eaLnBrk="0" hangingPunct="0"/>
            <a:r>
              <a:rPr lang="ru-RU" sz="3200" b="1">
                <a:solidFill>
                  <a:srgbClr val="002060"/>
                </a:solidFill>
                <a:latin typeface="Times New Roman" pitchFamily="18" charset="0"/>
              </a:rPr>
              <a:t>«Мы не хотим стоять в стороне.</a:t>
            </a:r>
            <a:endParaRPr lang="ru-RU" sz="3200" b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0850" eaLnBrk="0" hangingPunct="0"/>
            <a:r>
              <a:rPr lang="ru-RU" sz="3200" b="1">
                <a:solidFill>
                  <a:srgbClr val="002060"/>
                </a:solidFill>
                <a:latin typeface="Times New Roman" pitchFamily="18" charset="0"/>
              </a:rPr>
              <a:t>Мы – за порядок на нашей земле!»</a:t>
            </a:r>
            <a:endParaRPr lang="ru-RU" sz="3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"/>
          <p:cNvSpPr>
            <a:spLocks noChangeArrowheads="1"/>
          </p:cNvSpPr>
          <p:nvPr/>
        </p:nvSpPr>
        <p:spPr bwMode="auto">
          <a:xfrm>
            <a:off x="428625" y="571500"/>
            <a:ext cx="771525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ru-RU" sz="2400" b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endParaRPr lang="ru-RU" sz="240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571500" y="857250"/>
            <a:ext cx="7858125" cy="310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450850" eaLnBrk="0" hangingPunct="0"/>
            <a:r>
              <a:rPr lang="ru-RU" sz="2800" b="1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Конкурс № 2</a:t>
            </a:r>
            <a:endParaRPr lang="ru-RU" sz="2800">
              <a:solidFill>
                <a:srgbClr val="C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indent="450850" eaLnBrk="0" hangingPunct="0"/>
            <a:r>
              <a:rPr lang="ru-RU" sz="2800" b="1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Аукцион экологических терминов (2 балла</a:t>
            </a:r>
            <a:r>
              <a:rPr lang="ru-RU" sz="28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</a:t>
            </a:r>
            <a:endParaRPr lang="ru-RU" sz="280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indent="450850" eaLnBrk="0" hangingPunct="0"/>
            <a:r>
              <a:rPr lang="ru-RU" sz="280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</a:p>
          <a:p>
            <a:pPr indent="450850" eaLnBrk="0" hangingPunct="0"/>
            <a:endParaRPr lang="ru-RU" sz="2800">
              <a:solidFill>
                <a:srgbClr val="00206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indent="450850" eaLnBrk="0" hangingPunct="0"/>
            <a:r>
              <a:rPr lang="ru-RU" sz="2800" b="1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Члены команд, по очереди, называют экологические термины. Какая команда назовет последней, та и выигрывает.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"/>
          <p:cNvSpPr>
            <a:spLocks noChangeArrowheads="1"/>
          </p:cNvSpPr>
          <p:nvPr/>
        </p:nvSpPr>
        <p:spPr bwMode="auto">
          <a:xfrm>
            <a:off x="714375" y="1071563"/>
            <a:ext cx="7786688" cy="2954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450850" eaLnBrk="0" hangingPunct="0"/>
            <a:r>
              <a:rPr lang="ru-RU" sz="2800" b="1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Конкурс № 3</a:t>
            </a:r>
            <a:endParaRPr lang="ru-RU" sz="2800">
              <a:solidFill>
                <a:srgbClr val="C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indent="450850" eaLnBrk="0" hangingPunct="0"/>
            <a:r>
              <a:rPr lang="ru-RU" sz="2800" b="1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«Нарисуй животного» (3 балла)</a:t>
            </a:r>
            <a:endParaRPr lang="ru-RU" sz="2800">
              <a:solidFill>
                <a:srgbClr val="C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indent="450850" eaLnBrk="0" hangingPunct="0"/>
            <a:r>
              <a:rPr lang="ru-RU" sz="2800" b="1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 одному участнику от каждой команды, с завязанными глазами, по заданию жюри рисуют животного.  Кто лучше из участников нарисует, тот и выигрывает конкурс.</a:t>
            </a:r>
          </a:p>
          <a:p>
            <a:pPr indent="450850" eaLnBrk="0" hangingPunct="0"/>
            <a:endParaRPr lang="ru-RU" b="1"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"/>
          <p:cNvSpPr>
            <a:spLocks noChangeArrowheads="1"/>
          </p:cNvSpPr>
          <p:nvPr/>
        </p:nvSpPr>
        <p:spPr bwMode="auto">
          <a:xfrm>
            <a:off x="214313" y="428625"/>
            <a:ext cx="8572500" cy="280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28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            Конкурс № 4</a:t>
            </a:r>
            <a:endParaRPr lang="ru-RU" sz="280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ru-RU" sz="28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«</a:t>
            </a:r>
            <a:r>
              <a:rPr lang="ru-RU" sz="28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Экологические ситуации».</a:t>
            </a:r>
            <a:endParaRPr lang="ru-RU" sz="280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endParaRPr lang="ru-RU" sz="2400" b="1" i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ru-RU" sz="24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1. Что будет, если прольется нефть в реку или в море…</a:t>
            </a:r>
          </a:p>
          <a:p>
            <a:pPr eaLnBrk="0" hangingPunct="0"/>
            <a:r>
              <a:rPr lang="ru-RU" sz="24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2. Что будет, если вырубить лес…</a:t>
            </a:r>
          </a:p>
          <a:p>
            <a:pPr eaLnBrk="0" hangingPunct="0"/>
            <a:r>
              <a:rPr lang="ru-RU" sz="24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3. Что будет, если уничтожить хищных птиц…</a:t>
            </a:r>
          </a:p>
          <a:p>
            <a:pPr eaLnBrk="0" hangingPunct="0"/>
            <a:r>
              <a:rPr lang="ru-RU" sz="24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4. Что будет, если осушить водоем …</a:t>
            </a:r>
          </a:p>
        </p:txBody>
      </p:sp>
      <p:pic>
        <p:nvPicPr>
          <p:cNvPr id="15363" name="Picture 2" descr="DSCN169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8" y="3429000"/>
            <a:ext cx="2357437" cy="176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4" name="Picture 3" descr="Талакан-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71813" y="4000500"/>
            <a:ext cx="2797175" cy="187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 descr="tanker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43625" y="4643438"/>
            <a:ext cx="2590800" cy="1890712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</p:pic>
      <p:pic>
        <p:nvPicPr>
          <p:cNvPr id="6" name="Picture 3" descr="p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143750" y="2143125"/>
            <a:ext cx="1514475" cy="2400300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"/>
          <p:cNvSpPr>
            <a:spLocks noChangeArrowheads="1"/>
          </p:cNvSpPr>
          <p:nvPr/>
        </p:nvSpPr>
        <p:spPr bwMode="auto">
          <a:xfrm>
            <a:off x="571500" y="500063"/>
            <a:ext cx="8001000" cy="397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450850"/>
            <a:r>
              <a:rPr lang="ru-RU" sz="28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      Конкурс № 5</a:t>
            </a:r>
            <a:endParaRPr lang="ru-RU" sz="280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0850" eaLnBrk="0" hangingPunct="0"/>
            <a:r>
              <a:rPr lang="ru-RU" sz="28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   «Сочини рассказ» </a:t>
            </a:r>
            <a:endParaRPr lang="ru-RU" sz="2800">
              <a:latin typeface="Times New Roman" pitchFamily="18" charset="0"/>
              <a:cs typeface="Times New Roman" pitchFamily="18" charset="0"/>
            </a:endParaRPr>
          </a:p>
          <a:p>
            <a:pPr indent="450850" eaLnBrk="0" hangingPunct="0"/>
            <a:endParaRPr lang="ru-RU" sz="2800" b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0850" eaLnBrk="0" hangingPunct="0"/>
            <a:r>
              <a:rPr lang="ru-RU" sz="24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Цель: составить интересный, последовательный рассказ.</a:t>
            </a:r>
          </a:p>
          <a:p>
            <a:pPr indent="450850" eaLnBrk="0" hangingPunct="0"/>
            <a:endParaRPr lang="ru-RU" sz="2400" b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0850" eaLnBrk="0" hangingPunct="0"/>
            <a:r>
              <a:rPr lang="ru-RU" sz="24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Темы:</a:t>
            </a:r>
          </a:p>
          <a:p>
            <a:pPr indent="450850" eaLnBrk="0" hangingPunct="0"/>
            <a:r>
              <a:rPr lang="ru-RU" sz="24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1. Рассказ о походе на экскурсию в лес.</a:t>
            </a:r>
          </a:p>
          <a:p>
            <a:pPr indent="450850" eaLnBrk="0" hangingPunct="0"/>
            <a:r>
              <a:rPr lang="ru-RU" sz="24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2. Рассказ о том, как мы ловили браконьеров.</a:t>
            </a:r>
          </a:p>
          <a:p>
            <a:pPr indent="450850" eaLnBrk="0" hangingPunct="0"/>
            <a:endParaRPr lang="ru-RU" sz="24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"/>
          <p:cNvSpPr>
            <a:spLocks noChangeArrowheads="1"/>
          </p:cNvSpPr>
          <p:nvPr/>
        </p:nvSpPr>
        <p:spPr bwMode="auto">
          <a:xfrm>
            <a:off x="142875" y="357188"/>
            <a:ext cx="8858250" cy="280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450850"/>
            <a:r>
              <a:rPr lang="ru-RU" sz="28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         Конкурс № 6.</a:t>
            </a:r>
            <a:endParaRPr lang="ru-RU" sz="280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0850" eaLnBrk="0" hangingPunct="0"/>
            <a:r>
              <a:rPr lang="ru-RU" sz="28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    «Правила поведения».</a:t>
            </a:r>
            <a:endParaRPr lang="ru-RU" sz="280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0850" eaLnBrk="0" hangingPunct="0"/>
            <a:r>
              <a:rPr lang="ru-RU" sz="2400" b="1" i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Команды получают задание  -  должны написать, что нельзя делать, находясь на природе. </a:t>
            </a:r>
          </a:p>
          <a:p>
            <a:pPr indent="450850" eaLnBrk="0" hangingPunct="0"/>
            <a:endParaRPr lang="ru-RU" sz="2400" b="1" i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0850" eaLnBrk="0" hangingPunct="0"/>
            <a:r>
              <a:rPr lang="ru-RU" sz="24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1. Правила поведения в лесу.</a:t>
            </a:r>
          </a:p>
          <a:p>
            <a:pPr indent="450850" eaLnBrk="0" hangingPunct="0"/>
            <a:r>
              <a:rPr lang="ru-RU" sz="24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2. Правила поведения на водоеме.</a:t>
            </a:r>
          </a:p>
        </p:txBody>
      </p:sp>
      <p:pic>
        <p:nvPicPr>
          <p:cNvPr id="3" name="Picture 1043" descr="Populus tremula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63" y="3119438"/>
            <a:ext cx="2500312" cy="333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</p:pic>
      <p:pic>
        <p:nvPicPr>
          <p:cNvPr id="17412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57813" y="3357563"/>
            <a:ext cx="3533775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"/>
          <p:cNvSpPr>
            <a:spLocks noChangeArrowheads="1"/>
          </p:cNvSpPr>
          <p:nvPr/>
        </p:nvSpPr>
        <p:spPr bwMode="auto">
          <a:xfrm>
            <a:off x="428625" y="357188"/>
            <a:ext cx="8358188" cy="7602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450850"/>
            <a:r>
              <a:rPr lang="ru-RU" sz="28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            Конкурс № 7</a:t>
            </a:r>
            <a:endParaRPr lang="ru-RU" sz="280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0850" eaLnBrk="0" hangingPunct="0"/>
            <a:r>
              <a:rPr lang="ru-RU" sz="28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    «Если посмотреть вокруг» </a:t>
            </a:r>
          </a:p>
          <a:p>
            <a:pPr indent="450850" eaLnBrk="0" hangingPunct="0"/>
            <a:r>
              <a:rPr lang="ru-RU" sz="24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1. Листья, каких деревьев осенью краснеют? </a:t>
            </a:r>
          </a:p>
          <a:p>
            <a:pPr indent="450850" eaLnBrk="0" hangingPunct="0"/>
            <a:r>
              <a:rPr lang="ru-RU" sz="24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2. Какие цветы носят человеческие имена? </a:t>
            </a:r>
          </a:p>
          <a:p>
            <a:pPr indent="450850" eaLnBrk="0" hangingPunct="0"/>
            <a:r>
              <a:rPr lang="ru-RU" sz="24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3. Назовите иное название чабреца. </a:t>
            </a:r>
          </a:p>
          <a:p>
            <a:pPr indent="450850" eaLnBrk="0" hangingPunct="0"/>
            <a:r>
              <a:rPr lang="ru-RU" sz="24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4. Какой цветок служит домом для мелких насекомых в ненастную погоду и ночью? </a:t>
            </a:r>
          </a:p>
          <a:p>
            <a:pPr indent="450850" eaLnBrk="0" hangingPunct="0"/>
            <a:r>
              <a:rPr lang="ru-RU" sz="24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5. Яркие, желтенькие, будто маленькие электрические лампочки, зажигаются эти цветы ранней весной. Пчелы охотно лакомятся их пыльцой, а из листьев этого цветка готовят лекарство от кашля. Листья с верхней и нижней стороны неодинаковы.   Вспомните название этого растения.</a:t>
            </a:r>
          </a:p>
          <a:p>
            <a:pPr indent="450850" eaLnBrk="0" hangingPunct="0"/>
            <a:endParaRPr lang="ru-RU" sz="2800" b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0850" eaLnBrk="0" hangingPunct="0"/>
            <a:endParaRPr lang="ru-RU" sz="2800" b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0850" eaLnBrk="0" hangingPunct="0"/>
            <a:endParaRPr lang="ru-RU" sz="2800" b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0850" eaLnBrk="0" hangingPunct="0"/>
            <a:endParaRPr lang="ru-RU" sz="2800" b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0850" eaLnBrk="0" hangingPunct="0"/>
            <a:endParaRPr lang="ru-RU" sz="2800" b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0850" eaLnBrk="0" hangingPunct="0"/>
            <a:endParaRPr lang="ru-RU" sz="2800" b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Содержимое 3"/>
          <p:cNvSpPr>
            <a:spLocks noGrp="1"/>
          </p:cNvSpPr>
          <p:nvPr>
            <p:ph idx="1"/>
          </p:nvPr>
        </p:nvSpPr>
        <p:spPr>
          <a:xfrm>
            <a:off x="914400" y="214313"/>
            <a:ext cx="7772400" cy="6500812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1800" b="1" smtClean="0">
                <a:latin typeface="Times New Roman" pitchFamily="18" charset="0"/>
                <a:cs typeface="Times New Roman" pitchFamily="18" charset="0"/>
              </a:rPr>
              <a:t>                                               </a:t>
            </a:r>
            <a:r>
              <a:rPr lang="ru-RU" sz="18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«Давайте сохраним».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18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ru-RU" sz="1600" b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Нам жить в одной семье,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1600" b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Нам петь в одном кругу,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1600" b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Идти в одном строю,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1600" b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Лететь в одном полете.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1600" b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Давайте сохраним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1600" b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Ромашку на лугу,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1600" b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Кувшинку на реке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1600" b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И клюкву на болоте.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1600" b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О, как природа-мать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1600" b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Терпима и добра.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1600" b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Но чтоб ее лихая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1600" b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Участь не постигла,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1600" b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Давайте сохраним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1600" b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На стрежнях – осетра,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1600" b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Касатку в небесах,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1600" b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В таежных дебрях тигра...          Н. Старшинов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1600" b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          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140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eaLnBrk="1" hangingPunct="1">
              <a:buFont typeface="Wingdings 2" pitchFamily="18" charset="2"/>
              <a:buNone/>
            </a:pPr>
            <a:endParaRPr lang="ru-RU" sz="140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ctrTitle"/>
          </p:nvPr>
        </p:nvSpPr>
        <p:spPr>
          <a:xfrm>
            <a:off x="722313" y="1820863"/>
            <a:ext cx="7772400" cy="18288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Поздравляем! </a:t>
            </a:r>
            <a:br>
              <a:rPr lang="ru-RU" sz="5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Спасибо за игру!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314</TotalTime>
  <Words>480</Words>
  <Application>Microsoft Office PowerPoint</Application>
  <PresentationFormat>Экран (4:3)</PresentationFormat>
  <Paragraphs>106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1" baseType="lpstr">
      <vt:lpstr>Arial</vt:lpstr>
      <vt:lpstr>Verdana</vt:lpstr>
      <vt:lpstr>Wingdings 2</vt:lpstr>
      <vt:lpstr>Calibri</vt:lpstr>
      <vt:lpstr>Times New Roman</vt:lpstr>
      <vt:lpstr>Аспект</vt:lpstr>
      <vt:lpstr>Слайд 1</vt:lpstr>
      <vt:lpstr>Экологический КВН  «Земля – наш общий дом»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Поздравляем!  Спасибо за игру!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Фестиваль педагогических идей «Открытый урок» «Презентация к уроку» Авторы: Алексеева Татьяна Викторовна, педагог ЦДОД г.Мирный, Маглаева Ольга Алексеевна, учитель начальных классов МОУ СОШ №1 г.Мирный, Начаркина Татьяна Викторовна, учитель начальных</dc:title>
  <dc:creator>Комп</dc:creator>
  <cp:lastModifiedBy>User</cp:lastModifiedBy>
  <cp:revision>32</cp:revision>
  <dcterms:created xsi:type="dcterms:W3CDTF">2010-12-06T10:37:47Z</dcterms:created>
  <dcterms:modified xsi:type="dcterms:W3CDTF">2015-08-25T06:26:25Z</dcterms:modified>
</cp:coreProperties>
</file>