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58" r:id="rId5"/>
    <p:sldId id="263" r:id="rId6"/>
    <p:sldId id="264" r:id="rId7"/>
    <p:sldId id="262" r:id="rId8"/>
    <p:sldId id="261" r:id="rId9"/>
    <p:sldId id="259" r:id="rId10"/>
    <p:sldId id="26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3" r:id="rId25"/>
    <p:sldId id="279" r:id="rId26"/>
    <p:sldId id="280" r:id="rId27"/>
    <p:sldId id="282" r:id="rId28"/>
    <p:sldId id="281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embeddedFontLs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Century Schoolbook" pitchFamily="18" charset="0"/>
      <p:regular r:id="rId43"/>
      <p:bold r:id="rId44"/>
      <p:italic r:id="rId45"/>
      <p:boldItalic r:id="rId46"/>
    </p:embeddedFont>
    <p:embeddedFont>
      <p:font typeface="Wingdings 2" pitchFamily="18" charset="2"/>
      <p:regular r:id="rId47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E08E400-B7E8-4D71-86FF-CB8F784ADDE3}" type="datetimeFigureOut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1CFA57-0BEA-4641-A1AB-F15EF358B2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027BC-6B2E-4B6E-A9D8-EC65B6ECFD47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Из коллекции </a:t>
            </a:r>
            <a:r>
              <a:rPr lang="en-US"/>
              <a:t>www.eduspb.com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8C04B-4E7D-4C89-9E3E-D350608693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1972-60EB-4B03-810F-C3B98C6119F1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Из коллекции </a:t>
            </a:r>
            <a:r>
              <a:rPr lang="en-US"/>
              <a:t>www.eduspb.com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4EB8F-20D5-403B-A999-66671DA22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44554-6D4A-49D1-B289-46337A93FBE8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Из коллекции </a:t>
            </a:r>
            <a:r>
              <a:rPr lang="en-US"/>
              <a:t>www.eduspb.com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98753-34A5-4A96-B3DF-69A179364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A2C20-7715-4A36-9163-731718D1830E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946D1-3E61-4B8D-BF36-C61786924E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2F993-7DB5-4FB8-8FEE-C3352D365B07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0F12-6376-41C2-981C-08CF4918B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BAA3B-5DAB-469F-908D-94B80F26F189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436EB-8AB5-4FD8-8C28-F483EFB6F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3BC69-746A-4D13-B89D-CF03B0B9EDC5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5DD7-9486-4BD4-BAD8-98964D637D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5C157-A89E-4F88-9C98-406D682F5335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D328E-55D1-4689-8080-7F02A2EF76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29B18-0424-42ED-B233-C12E648EB75F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98F29-3206-45B7-8CB3-8B9C947A73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50773-FE6A-43A4-9E52-6667D2C42BE7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DB4C0-EA5F-40B2-82B2-1BC5BE15E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13A88-0956-42EE-AA92-C477E8470C95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AB98C-77E2-470D-8485-FBADC644A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AE411-B818-4034-B25E-730C24D82A9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B44CD-CFFE-429E-99E0-A412C70550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5ECF540-13A4-414A-B5C4-9E6F0E6076ED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9CCF8E3-CE81-4885-B951-92D855F17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7A9D8-1BB5-49AB-8A06-FD433B16A1D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1911E-22E0-477B-9D46-57D499C69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C3EDF-1B49-4619-B93B-DB81E1214434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B1188-993C-48F3-B3CD-57832D884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F3223-6855-47E2-BF4F-7044B3C88857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1B006-7DF0-44CF-B9A5-B3D54FB32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96D942D-5DB0-47D1-A54C-09A75DF77E7B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9C39398-5A8A-4BDB-99B3-181853205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E244F-4C9F-4102-8506-6A4E007D48F1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CB22D-92E8-4BD6-B22B-CC856186E3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E99A7AF-3574-4FEF-B8B9-E2D9B48298A1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07B6483-D043-4C64-B723-061AB6184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129F51C-670C-49AF-BA36-E25CED4750A9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663FD-A14F-4551-B37B-908F9850EB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14B2A-EDE0-471B-893C-A096A8588021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CA770-99D2-4112-9D58-31E02D24E5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FD39E-0FE3-43B2-A82E-9FA0B73E835F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09A35-A6BE-424A-8992-20A65BAF8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4F15C7-B35E-41F4-B062-AAC94D92E83B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332CD1-115A-4356-8E10-4D163DC4CF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14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4ABE678-D8A8-49EF-A5AB-22A262DBB8A0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B56048E-98EA-4A76-B303-7CF999461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79" r:id="rId4"/>
    <p:sldLayoutId id="2147483780" r:id="rId5"/>
    <p:sldLayoutId id="2147483790" r:id="rId6"/>
    <p:sldLayoutId id="2147483781" r:id="rId7"/>
    <p:sldLayoutId id="2147483791" r:id="rId8"/>
    <p:sldLayoutId id="2147483792" r:id="rId9"/>
    <p:sldLayoutId id="2147483782" r:id="rId10"/>
    <p:sldLayoutId id="214748378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/>
          </p:nvPr>
        </p:nvSpPr>
        <p:spPr>
          <a:xfrm>
            <a:off x="685800" y="2063750"/>
            <a:ext cx="7772400" cy="1423988"/>
          </a:xfrm>
        </p:spPr>
        <p:txBody>
          <a:bodyPr/>
          <a:lstStyle/>
          <a:p>
            <a:pPr eaLnBrk="1" hangingPunct="1"/>
            <a:r>
              <a:rPr lang="ru-RU" dirty="0" smtClean="0"/>
              <a:t>Равномерное движение.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63963"/>
            <a:ext cx="6400800" cy="16986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Самостоятельная работа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умных детей.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1.</a:t>
            </a:r>
          </a:p>
        </p:txBody>
      </p:sp>
      <p:pic>
        <p:nvPicPr>
          <p:cNvPr id="16388" name="Рисунок 3" descr="teh19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4705350"/>
            <a:ext cx="20478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4" descr="teh113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1106488"/>
            <a:ext cx="59055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Прямоугольник 7"/>
          <p:cNvSpPr>
            <a:spLocks noChangeArrowheads="1"/>
          </p:cNvSpPr>
          <p:nvPr/>
        </p:nvSpPr>
        <p:spPr bwMode="auto">
          <a:xfrm>
            <a:off x="3059113" y="6110288"/>
            <a:ext cx="35067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Из коллекции </a:t>
            </a:r>
            <a:r>
              <a:rPr lang="en-US"/>
              <a:t>www.eduspb.com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задачу и приготовьтесь выполнить несколько заданий по ней.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ru-RU" smtClean="0"/>
              <a:t>Первую половину своего пути автомобиль проехал со скоростью 72 км/ч.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mtClean="0"/>
              <a:t>Половину оставшегося времени он двигался со скоростью 54 км/час, а вторую половину – с той же скоростью, с которой ехал на первом участке.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mtClean="0"/>
              <a:t>Найдите среднюю скорость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mtClean="0"/>
              <a:t>всего движения.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609975" cy="365125"/>
          </a:xfrm>
        </p:spPr>
        <p:txBody>
          <a:bodyPr/>
          <a:lstStyle/>
          <a:p>
            <a:pPr>
              <a:defRPr/>
            </a:pPr>
            <a:fld id="{4A1547DA-F977-495D-B24E-BCE7587F123C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Из коллекции </a:t>
            </a:r>
            <a:r>
              <a:rPr lang="en-US" dirty="0" smtClean="0"/>
              <a:t>www.eduspb.com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E15F2-BD40-47D1-A1D3-DD31FB3DBD80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14342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</a:rPr>
              <a:t>Часть 1</a:t>
            </a:r>
          </a:p>
        </p:txBody>
      </p:sp>
      <p:pic>
        <p:nvPicPr>
          <p:cNvPr id="17415" name="Рисунок 6" descr="speedomov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4714875"/>
            <a:ext cx="1905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714750"/>
            <a:ext cx="8229600" cy="195421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краткое условие задачи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394075" cy="365125"/>
          </a:xfrm>
        </p:spPr>
        <p:txBody>
          <a:bodyPr/>
          <a:lstStyle/>
          <a:p>
            <a:pPr>
              <a:defRPr/>
            </a:pPr>
            <a:fld id="{5E984D58-2EDE-4BD7-A542-2DFA2EDF3BC5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Из коллекции </a:t>
            </a:r>
            <a:r>
              <a:rPr lang="en-US" dirty="0" smtClean="0"/>
              <a:t>www.eduspb.com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F12A5-1117-48F2-8A9E-D6CE5939DF6E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1536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b="1">
                <a:solidFill>
                  <a:srgbClr val="C00000"/>
                </a:solidFill>
              </a:rPr>
              <a:t>Задание 1</a:t>
            </a:r>
          </a:p>
        </p:txBody>
      </p:sp>
      <p:pic>
        <p:nvPicPr>
          <p:cNvPr id="18439" name="Рисунок 6" descr="teh6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4786313"/>
            <a:ext cx="18288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4143375"/>
            <a:ext cx="8229600" cy="19542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Сделайте чертеж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к задаче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394075" cy="365125"/>
          </a:xfrm>
        </p:spPr>
        <p:txBody>
          <a:bodyPr/>
          <a:lstStyle/>
          <a:p>
            <a:pPr>
              <a:defRPr/>
            </a:pPr>
            <a:fld id="{A44AB71F-E5A7-4CDE-8D67-E4F69A45B062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Из коллекции </a:t>
            </a:r>
            <a:r>
              <a:rPr lang="en-US" dirty="0" smtClean="0"/>
              <a:t>www.eduspb.com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91A02-277F-47ED-B44E-0B5F9C010047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16390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b="1">
                <a:solidFill>
                  <a:srgbClr val="C00000"/>
                </a:solidFill>
              </a:rPr>
              <a:t>Задание 2</a:t>
            </a:r>
          </a:p>
        </p:txBody>
      </p:sp>
      <p:pic>
        <p:nvPicPr>
          <p:cNvPr id="19463" name="Рисунок 6" descr="VA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3571875"/>
            <a:ext cx="30670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357563"/>
            <a:ext cx="4929188" cy="2928937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 перемещения на каждом участке движения. Соответствует ли ваш чертеж условию задачи? Если нет, начертите новый.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467100" cy="365125"/>
          </a:xfrm>
        </p:spPr>
        <p:txBody>
          <a:bodyPr/>
          <a:lstStyle/>
          <a:p>
            <a:pPr>
              <a:defRPr/>
            </a:pPr>
            <a:fld id="{A44AB71F-E5A7-4CDE-8D67-E4F69A45B062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Из коллекции </a:t>
            </a:r>
            <a:r>
              <a:rPr lang="en-US" dirty="0" smtClean="0"/>
              <a:t>www.eduspb.com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0313E-81FE-43D1-AA45-BC533E1193A7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17414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b="1">
                <a:solidFill>
                  <a:srgbClr val="C00000"/>
                </a:solidFill>
              </a:rPr>
              <a:t>Задание 3</a:t>
            </a:r>
          </a:p>
        </p:txBody>
      </p:sp>
      <p:pic>
        <p:nvPicPr>
          <p:cNvPr id="20487" name="Рисунок 7" descr="STL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45100" y="3500438"/>
            <a:ext cx="3403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00438"/>
            <a:ext cx="8229600" cy="19542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Не решая задачи ответьте: в каком диапазоне значений будет находиться средняя скорость всего движения?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Ответ обоснуйте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467100" cy="365125"/>
          </a:xfrm>
        </p:spPr>
        <p:txBody>
          <a:bodyPr/>
          <a:lstStyle/>
          <a:p>
            <a:pPr>
              <a:defRPr/>
            </a:pPr>
            <a:fld id="{56419301-CAC5-452B-9EBE-1E758914B56E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Из коллекции </a:t>
            </a:r>
            <a:r>
              <a:rPr lang="en-US" dirty="0" smtClean="0"/>
              <a:t>www.eduspb.com</a:t>
            </a: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6C51C3-C63F-42CA-9865-FDA4D0C2E266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18438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b="1" dirty="0">
                <a:solidFill>
                  <a:srgbClr val="C00000"/>
                </a:solidFill>
              </a:rPr>
              <a:t>Задание 4</a:t>
            </a:r>
          </a:p>
        </p:txBody>
      </p:sp>
      <p:pic>
        <p:nvPicPr>
          <p:cNvPr id="21511" name="Рисунок 6" descr="!cid_image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4786313"/>
            <a:ext cx="13144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428625" y="4357688"/>
            <a:ext cx="8229600" cy="1954212"/>
          </a:xfrm>
        </p:spPr>
        <p:txBody>
          <a:bodyPr/>
          <a:lstStyle/>
          <a:p>
            <a:pPr eaLnBrk="1" hangingPunct="1"/>
            <a:r>
              <a:rPr lang="ru-RU" i="1" smtClean="0"/>
              <a:t>Продумайте план решения: на сколько этапов удобно разбить данную задачу?</a:t>
            </a:r>
          </a:p>
          <a:p>
            <a:pPr eaLnBrk="1" hangingPunct="1"/>
            <a:r>
              <a:rPr lang="ru-RU" i="1" smtClean="0"/>
              <a:t>Запишите вопросы этих этапов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467100" cy="365125"/>
          </a:xfrm>
        </p:spPr>
        <p:txBody>
          <a:bodyPr/>
          <a:lstStyle/>
          <a:p>
            <a:pPr>
              <a:defRPr/>
            </a:pPr>
            <a:fld id="{D34DFB24-1F4B-48B0-8F4B-C6C51D5B86BF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 Из коллекции </a:t>
            </a:r>
            <a:r>
              <a:rPr lang="en-US" dirty="0" smtClean="0"/>
              <a:t>www.eduspb.com</a:t>
            </a: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4C9D2A-B2B1-478A-A7F0-E0E45864C185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19462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b="1">
                <a:solidFill>
                  <a:srgbClr val="C00000"/>
                </a:solidFill>
              </a:rPr>
              <a:t>Задание 5</a:t>
            </a:r>
          </a:p>
        </p:txBody>
      </p:sp>
      <p:pic>
        <p:nvPicPr>
          <p:cNvPr id="22535" name="Рисунок 6" descr="!cid_image003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3071813"/>
            <a:ext cx="1238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4286250"/>
            <a:ext cx="8229600" cy="195421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общую формулу для расчета средней скорости. О какой скорости вас спрашивают в задаче: векторе средней скорости или средней путевой? Ответ обоснуйте.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538538" cy="365125"/>
          </a:xfrm>
        </p:spPr>
        <p:txBody>
          <a:bodyPr/>
          <a:lstStyle/>
          <a:p>
            <a:pPr>
              <a:defRPr/>
            </a:pPr>
            <a:fld id="{A5983921-5D9D-43DC-9EEB-C5E323E84E4D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 Из коллекции </a:t>
            </a:r>
            <a:r>
              <a:rPr lang="en-US" dirty="0" smtClean="0"/>
              <a:t>www.eduspb.com</a:t>
            </a: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BA016-6923-4149-B091-7189097A2B4C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2048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b="1">
                <a:solidFill>
                  <a:srgbClr val="C00000"/>
                </a:solidFill>
              </a:rPr>
              <a:t>Задание 6</a:t>
            </a:r>
          </a:p>
        </p:txBody>
      </p:sp>
      <p:pic>
        <p:nvPicPr>
          <p:cNvPr id="23559" name="Рисунок 6" descr="!cid_image00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63" y="4429125"/>
            <a:ext cx="762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28625" y="3571875"/>
            <a:ext cx="8229600" cy="1954213"/>
          </a:xfrm>
        </p:spPr>
        <p:txBody>
          <a:bodyPr/>
          <a:lstStyle/>
          <a:p>
            <a:pPr algn="r" eaLnBrk="1" hangingPunct="1">
              <a:buFont typeface="Arial" charset="0"/>
              <a:buNone/>
            </a:pPr>
            <a:r>
              <a:rPr lang="ru-RU" b="1" i="1" smtClean="0"/>
              <a:t>Не решая задачи, докажите, что средняя скорость на второй половине пути меньше, чем на первой.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3609975" cy="365125"/>
          </a:xfrm>
        </p:spPr>
        <p:txBody>
          <a:bodyPr/>
          <a:lstStyle/>
          <a:p>
            <a:pPr>
              <a:defRPr/>
            </a:pPr>
            <a:fld id="{F13B28C8-8BA5-40B2-9266-BD2B7B8F3260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Из коллекции </a:t>
            </a:r>
            <a:r>
              <a:rPr lang="en-US" dirty="0" smtClean="0"/>
              <a:t>www.eduspb.com</a:t>
            </a: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E9C8A-CCDB-4048-9CA7-16051A1C9FD3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21510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C00000"/>
                </a:solidFill>
              </a:rPr>
              <a:t>Задание 7</a:t>
            </a:r>
          </a:p>
        </p:txBody>
      </p:sp>
      <p:pic>
        <p:nvPicPr>
          <p:cNvPr id="24583" name="Рисунок 6" descr="!cid_image01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143375"/>
            <a:ext cx="97948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38" y="4143375"/>
            <a:ext cx="6300787" cy="19542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Решите задачу.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395288" y="6492875"/>
            <a:ext cx="3529012" cy="365125"/>
          </a:xfrm>
        </p:spPr>
        <p:txBody>
          <a:bodyPr/>
          <a:lstStyle/>
          <a:p>
            <a:pPr>
              <a:defRPr/>
            </a:pPr>
            <a:fld id="{F13B28C8-8BA5-40B2-9266-BD2B7B8F3260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 Из коллекции </a:t>
            </a:r>
            <a:r>
              <a:rPr lang="en-US" dirty="0" smtClean="0"/>
              <a:t>www.eduspb.com</a:t>
            </a: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786AF-DB3B-4DD9-A9EF-4C6E24323266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22534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203575" y="5516563"/>
            <a:ext cx="2895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</a:rPr>
              <a:t>Задание 8</a:t>
            </a:r>
          </a:p>
        </p:txBody>
      </p:sp>
      <p:pic>
        <p:nvPicPr>
          <p:cNvPr id="25607" name="Рисунок 6" descr="!cid_image02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4000500"/>
            <a:ext cx="17653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3429000"/>
            <a:ext cx="7229475" cy="19542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Переведите полученное значение скорости в м/с. Объясните, как вы понимаете полученное значение.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4043363" cy="365125"/>
          </a:xfrm>
        </p:spPr>
        <p:txBody>
          <a:bodyPr/>
          <a:lstStyle/>
          <a:p>
            <a:pPr>
              <a:defRPr/>
            </a:pPr>
            <a:fld id="{F13B28C8-8BA5-40B2-9266-BD2B7B8F3260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 Из коллекции </a:t>
            </a:r>
            <a:r>
              <a:rPr lang="en-US" dirty="0" smtClean="0"/>
              <a:t>www.eduspb.com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55CF6-1EF6-4431-9E5B-C4AEB521C124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23558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32138" y="5229225"/>
            <a:ext cx="2895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</a:rPr>
              <a:t>Задание 9</a:t>
            </a:r>
          </a:p>
        </p:txBody>
      </p:sp>
      <p:pic>
        <p:nvPicPr>
          <p:cNvPr id="26631" name="Рисунок 6" descr="!cid_image02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2263" y="4857750"/>
            <a:ext cx="15811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0"/>
            <a:ext cx="8229600" cy="11430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88" y="3643313"/>
            <a:ext cx="2943225" cy="19542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Возьмите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полки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пирожок.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5051425" cy="365125"/>
          </a:xfrm>
        </p:spPr>
        <p:txBody>
          <a:bodyPr/>
          <a:lstStyle/>
          <a:p>
            <a:pPr>
              <a:defRPr/>
            </a:pPr>
            <a:fld id="{F13B28C8-8BA5-40B2-9266-BD2B7B8F3260}" type="datetime1">
              <a:rPr lang="ru-RU" smtClean="0"/>
              <a:pPr>
                <a:defRPr/>
              </a:pPr>
              <a:t>30.08.2015</a:t>
            </a:fld>
            <a:r>
              <a:rPr lang="ru-RU" dirty="0" smtClean="0"/>
              <a:t> Из коллекции </a:t>
            </a:r>
            <a:r>
              <a:rPr lang="en-US" dirty="0" smtClean="0"/>
              <a:t>www.eduspb.com</a:t>
            </a: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1162A0-F21B-453E-A544-A4649CA12BA2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24582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32138" y="5661025"/>
            <a:ext cx="2895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</a:rPr>
              <a:t>Задание </a:t>
            </a:r>
            <a:r>
              <a:rPr lang="ru-RU" sz="1600" b="1" dirty="0" smtClean="0">
                <a:solidFill>
                  <a:srgbClr val="C00000"/>
                </a:solidFill>
              </a:rPr>
              <a:t>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27655" name="Рисунок 7" descr="j017810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3929063"/>
            <a:ext cx="10191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2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CD4CA8-C046-4286-9E92-D48D2C4B3EF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5028B7-EB13-42C6-A030-A0DE13A49687}" type="slidenum">
              <a:rPr lang="ru-RU"/>
              <a:pPr>
                <a:defRPr/>
              </a:pPr>
              <a:t>13</a:t>
            </a:fld>
            <a:endParaRPr lang="ru-RU"/>
          </a:p>
        </p:txBody>
      </p:sp>
      <p:pic>
        <p:nvPicPr>
          <p:cNvPr id="28678" name="Рисунок 8" descr="Movie34b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000375"/>
            <a:ext cx="30829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Рисунок 9" descr="Movie34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285750"/>
            <a:ext cx="30829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Рисунок 10" descr="Movie34a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2643188"/>
            <a:ext cx="30829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Ответьте на вопрос: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smtClean="0"/>
              <a:t>Тело движется в соответствии с уравнением: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О каком движении идет речь в задаче? Объясните. </a:t>
            </a:r>
          </a:p>
        </p:txBody>
      </p:sp>
      <p:sp>
        <p:nvSpPr>
          <p:cNvPr id="1029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D835CF-F0BF-4941-ABBC-95171F29434F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1030" name="Номер слайда 5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0F0E4C-DE6D-442E-81D4-5327E62C19E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/>
          </a:p>
        </p:txBody>
      </p:sp>
      <p:sp>
        <p:nvSpPr>
          <p:cNvPr id="1031" name="Нижний колонтитул 4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00313" y="2143125"/>
          <a:ext cx="3924300" cy="1017588"/>
        </p:xfrm>
        <a:graphic>
          <a:graphicData uri="http://schemas.openxmlformats.org/presentationml/2006/ole">
            <p:oleObj spid="_x0000_s1026" name="Формула" r:id="rId3" imgW="685800" imgH="177480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948488" y="6669088"/>
            <a:ext cx="2195512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smtClean="0"/>
              <a:t>Какую еще информацию вы можете получить, зная уравнение движения</a:t>
            </a:r>
          </a:p>
        </p:txBody>
      </p:sp>
      <p:sp>
        <p:nvSpPr>
          <p:cNvPr id="2053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D5D439-E939-429B-A3AB-7F7021D05DA8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2054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6D724D-56D6-4629-AAC7-EFFA989B15E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428875" y="2500313"/>
          <a:ext cx="3924300" cy="1017587"/>
        </p:xfrm>
        <a:graphic>
          <a:graphicData uri="http://schemas.openxmlformats.org/presentationml/2006/ole">
            <p:oleObj spid="_x0000_s2050" name="Формула" r:id="rId3" imgW="685800" imgH="177480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948488" y="6669088"/>
            <a:ext cx="2195512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Ответьте на вопрос: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6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smtClean="0"/>
              <a:t>Скорость тела меняется в соответствие с выражением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О каком движении идет речь? Объясните.</a:t>
            </a:r>
          </a:p>
          <a:p>
            <a:pPr eaLnBrk="1" hangingPunct="1"/>
            <a:endParaRPr lang="ru-RU" smtClean="0"/>
          </a:p>
        </p:txBody>
      </p:sp>
      <p:sp>
        <p:nvSpPr>
          <p:cNvPr id="3077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C8F0E9-B1D5-489C-AE27-67094169A64C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078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03C713-78C5-4961-A391-F98E1CCC41C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857500" y="2571750"/>
          <a:ext cx="2265363" cy="769938"/>
        </p:xfrm>
        <a:graphic>
          <a:graphicData uri="http://schemas.openxmlformats.org/presentationml/2006/ole">
            <p:oleObj spid="_x0000_s3074" name="Формула" r:id="rId3" imgW="672840" imgH="228600" progId="Equation.3">
              <p:embed/>
            </p:oleObj>
          </a:graphicData>
        </a:graphic>
      </p:graphicFrame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smtClean="0"/>
              <a:t>Какую еще информацию вы можете получить, зная это выражение?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4101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25FB88-1855-42F8-AD52-DFE7AFECEBC0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4102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270FDC-D3EB-40C5-A0C6-18F165824D5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857500" y="2571750"/>
          <a:ext cx="2265363" cy="769938"/>
        </p:xfrm>
        <a:graphic>
          <a:graphicData uri="http://schemas.openxmlformats.org/presentationml/2006/ole">
            <p:oleObj spid="_x0000_s4098" name="Формула" r:id="rId3" imgW="672840" imgH="228600" progId="Equation.3">
              <p:embed/>
            </p:oleObj>
          </a:graphicData>
        </a:graphic>
      </p:graphicFrame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Пишите характер движения каждого тела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27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B97D55-2292-4311-8F19-41722BCEA1FE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E244B6-D991-429A-B767-2BB129B1FAD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/>
          </a:p>
        </p:txBody>
      </p:sp>
      <p:grpSp>
        <p:nvGrpSpPr>
          <p:cNvPr id="29701" name="Группа 25"/>
          <p:cNvGrpSpPr>
            <a:grpSpLocks/>
          </p:cNvGrpSpPr>
          <p:nvPr/>
        </p:nvGrpSpPr>
        <p:grpSpPr bwMode="auto">
          <a:xfrm>
            <a:off x="1000125" y="1643063"/>
            <a:ext cx="3571875" cy="4370387"/>
            <a:chOff x="1000100" y="2143116"/>
            <a:chExt cx="3571900" cy="4369860"/>
          </a:xfrm>
        </p:grpSpPr>
        <p:grpSp>
          <p:nvGrpSpPr>
            <p:cNvPr id="29703" name="Группа 13"/>
            <p:cNvGrpSpPr>
              <a:grpSpLocks/>
            </p:cNvGrpSpPr>
            <p:nvPr/>
          </p:nvGrpSpPr>
          <p:grpSpPr bwMode="auto">
            <a:xfrm>
              <a:off x="1000100" y="2143116"/>
              <a:ext cx="3571900" cy="3369728"/>
              <a:chOff x="1000100" y="2143116"/>
              <a:chExt cx="3571900" cy="3369728"/>
            </a:xfrm>
          </p:grpSpPr>
          <p:cxnSp>
            <p:nvCxnSpPr>
              <p:cNvPr id="8" name="Прямая со стрелкой 7"/>
              <p:cNvCxnSpPr/>
              <p:nvPr/>
            </p:nvCxnSpPr>
            <p:spPr>
              <a:xfrm rot="5400000" flipH="1" flipV="1">
                <a:off x="-214163" y="3714550"/>
                <a:ext cx="2857156" cy="31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 стрелкой 9"/>
              <p:cNvCxnSpPr/>
              <p:nvPr/>
            </p:nvCxnSpPr>
            <p:spPr>
              <a:xfrm>
                <a:off x="1142976" y="5071700"/>
                <a:ext cx="307183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13" name="TextBox 10"/>
              <p:cNvSpPr txBox="1">
                <a:spLocks noChangeArrowheads="1"/>
              </p:cNvSpPr>
              <p:nvPr/>
            </p:nvSpPr>
            <p:spPr bwMode="auto">
              <a:xfrm>
                <a:off x="1285852" y="2143116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x</a:t>
                </a:r>
                <a:r>
                  <a:rPr lang="ru-RU" i="1">
                    <a:latin typeface="Century Schoolbook" pitchFamily="18" charset="0"/>
                  </a:rPr>
                  <a:t>, м</a:t>
                </a:r>
              </a:p>
            </p:txBody>
          </p:sp>
          <p:sp>
            <p:nvSpPr>
              <p:cNvPr id="29714" name="TextBox 11"/>
              <p:cNvSpPr txBox="1">
                <a:spLocks noChangeArrowheads="1"/>
              </p:cNvSpPr>
              <p:nvPr/>
            </p:nvSpPr>
            <p:spPr bwMode="auto">
              <a:xfrm>
                <a:off x="3929058" y="5143512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t</a:t>
                </a:r>
                <a:r>
                  <a:rPr lang="ru-RU" i="1">
                    <a:latin typeface="Century Schoolbook" pitchFamily="18" charset="0"/>
                  </a:rPr>
                  <a:t>, с</a:t>
                </a:r>
              </a:p>
            </p:txBody>
          </p:sp>
          <p:sp>
            <p:nvSpPr>
              <p:cNvPr id="29715" name="TextBox 12"/>
              <p:cNvSpPr txBox="1">
                <a:spLocks noChangeArrowheads="1"/>
              </p:cNvSpPr>
              <p:nvPr/>
            </p:nvSpPr>
            <p:spPr bwMode="auto">
              <a:xfrm>
                <a:off x="1000100" y="5000636"/>
                <a:ext cx="42862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0</a:t>
                </a:r>
              </a:p>
            </p:txBody>
          </p:sp>
        </p:grp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1143081" y="3000167"/>
              <a:ext cx="1642865" cy="150019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571554" y="5785988"/>
              <a:ext cx="1285720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16200000" flipH="1">
              <a:off x="71607" y="4357356"/>
              <a:ext cx="3142871" cy="85725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V="1">
              <a:off x="1214415" y="4857414"/>
              <a:ext cx="2214577" cy="1142862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08" name="TextBox 22"/>
            <p:cNvSpPr txBox="1">
              <a:spLocks noChangeArrowheads="1"/>
            </p:cNvSpPr>
            <p:nvPr/>
          </p:nvSpPr>
          <p:spPr bwMode="auto">
            <a:xfrm>
              <a:off x="2214546" y="614364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1</a:t>
              </a:r>
            </a:p>
          </p:txBody>
        </p:sp>
        <p:sp>
          <p:nvSpPr>
            <p:cNvPr id="29709" name="TextBox 23"/>
            <p:cNvSpPr txBox="1">
              <a:spLocks noChangeArrowheads="1"/>
            </p:cNvSpPr>
            <p:nvPr/>
          </p:nvSpPr>
          <p:spPr bwMode="auto">
            <a:xfrm>
              <a:off x="2571736" y="5429264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2</a:t>
              </a:r>
            </a:p>
          </p:txBody>
        </p:sp>
        <p:sp>
          <p:nvSpPr>
            <p:cNvPr id="29710" name="TextBox 24"/>
            <p:cNvSpPr txBox="1">
              <a:spLocks noChangeArrowheads="1"/>
            </p:cNvSpPr>
            <p:nvPr/>
          </p:nvSpPr>
          <p:spPr bwMode="auto">
            <a:xfrm>
              <a:off x="2071670" y="3714752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3</a:t>
              </a:r>
            </a:p>
          </p:txBody>
        </p:sp>
      </p:grp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какого из этих тел скорость больше? Докажите.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1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093284-A002-4B6B-88D3-97E9A7C43353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27652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7DEA40-0DB0-4E00-BF21-BEEE807E350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/>
          </a:p>
        </p:txBody>
      </p:sp>
      <p:grpSp>
        <p:nvGrpSpPr>
          <p:cNvPr id="30725" name="Группа 25"/>
          <p:cNvGrpSpPr>
            <a:grpSpLocks/>
          </p:cNvGrpSpPr>
          <p:nvPr/>
        </p:nvGrpSpPr>
        <p:grpSpPr bwMode="auto">
          <a:xfrm>
            <a:off x="1000125" y="1643063"/>
            <a:ext cx="3571875" cy="4370387"/>
            <a:chOff x="1000100" y="2143116"/>
            <a:chExt cx="3571900" cy="4369860"/>
          </a:xfrm>
        </p:grpSpPr>
        <p:grpSp>
          <p:nvGrpSpPr>
            <p:cNvPr id="30727" name="Группа 13"/>
            <p:cNvGrpSpPr>
              <a:grpSpLocks/>
            </p:cNvGrpSpPr>
            <p:nvPr/>
          </p:nvGrpSpPr>
          <p:grpSpPr bwMode="auto">
            <a:xfrm>
              <a:off x="1000100" y="2143116"/>
              <a:ext cx="3571900" cy="3369728"/>
              <a:chOff x="1000100" y="2143116"/>
              <a:chExt cx="3571900" cy="3369728"/>
            </a:xfrm>
          </p:grpSpPr>
          <p:cxnSp>
            <p:nvCxnSpPr>
              <p:cNvPr id="8" name="Прямая со стрелкой 7"/>
              <p:cNvCxnSpPr/>
              <p:nvPr/>
            </p:nvCxnSpPr>
            <p:spPr>
              <a:xfrm rot="5400000" flipH="1" flipV="1">
                <a:off x="-214163" y="3714550"/>
                <a:ext cx="2857156" cy="31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 стрелкой 9"/>
              <p:cNvCxnSpPr/>
              <p:nvPr/>
            </p:nvCxnSpPr>
            <p:spPr>
              <a:xfrm>
                <a:off x="1142976" y="5071700"/>
                <a:ext cx="307183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37" name="TextBox 10"/>
              <p:cNvSpPr txBox="1">
                <a:spLocks noChangeArrowheads="1"/>
              </p:cNvSpPr>
              <p:nvPr/>
            </p:nvSpPr>
            <p:spPr bwMode="auto">
              <a:xfrm>
                <a:off x="1285852" y="2143116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x</a:t>
                </a:r>
                <a:r>
                  <a:rPr lang="ru-RU" i="1">
                    <a:latin typeface="Century Schoolbook" pitchFamily="18" charset="0"/>
                  </a:rPr>
                  <a:t>, м</a:t>
                </a:r>
              </a:p>
            </p:txBody>
          </p:sp>
          <p:sp>
            <p:nvSpPr>
              <p:cNvPr id="30738" name="TextBox 11"/>
              <p:cNvSpPr txBox="1">
                <a:spLocks noChangeArrowheads="1"/>
              </p:cNvSpPr>
              <p:nvPr/>
            </p:nvSpPr>
            <p:spPr bwMode="auto">
              <a:xfrm>
                <a:off x="3929058" y="5143512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t</a:t>
                </a:r>
                <a:r>
                  <a:rPr lang="ru-RU" i="1">
                    <a:latin typeface="Century Schoolbook" pitchFamily="18" charset="0"/>
                  </a:rPr>
                  <a:t>, с</a:t>
                </a:r>
              </a:p>
            </p:txBody>
          </p:sp>
          <p:sp>
            <p:nvSpPr>
              <p:cNvPr id="30739" name="TextBox 12"/>
              <p:cNvSpPr txBox="1">
                <a:spLocks noChangeArrowheads="1"/>
              </p:cNvSpPr>
              <p:nvPr/>
            </p:nvSpPr>
            <p:spPr bwMode="auto">
              <a:xfrm>
                <a:off x="1000100" y="5000636"/>
                <a:ext cx="42862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0</a:t>
                </a:r>
              </a:p>
            </p:txBody>
          </p:sp>
        </p:grp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1143081" y="3000167"/>
              <a:ext cx="1642865" cy="150019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571554" y="5785988"/>
              <a:ext cx="1285720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16200000" flipH="1">
              <a:off x="71607" y="4357356"/>
              <a:ext cx="3142871" cy="85725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V="1">
              <a:off x="1214415" y="4857414"/>
              <a:ext cx="2214577" cy="1142862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32" name="TextBox 22"/>
            <p:cNvSpPr txBox="1">
              <a:spLocks noChangeArrowheads="1"/>
            </p:cNvSpPr>
            <p:nvPr/>
          </p:nvSpPr>
          <p:spPr bwMode="auto">
            <a:xfrm>
              <a:off x="2214546" y="614364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1</a:t>
              </a:r>
            </a:p>
          </p:txBody>
        </p:sp>
        <p:sp>
          <p:nvSpPr>
            <p:cNvPr id="30733" name="TextBox 23"/>
            <p:cNvSpPr txBox="1">
              <a:spLocks noChangeArrowheads="1"/>
            </p:cNvSpPr>
            <p:nvPr/>
          </p:nvSpPr>
          <p:spPr bwMode="auto">
            <a:xfrm>
              <a:off x="2571736" y="5429264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2</a:t>
              </a:r>
            </a:p>
          </p:txBody>
        </p:sp>
        <p:sp>
          <p:nvSpPr>
            <p:cNvPr id="30734" name="TextBox 24"/>
            <p:cNvSpPr txBox="1">
              <a:spLocks noChangeArrowheads="1"/>
            </p:cNvSpPr>
            <p:nvPr/>
          </p:nvSpPr>
          <p:spPr bwMode="auto">
            <a:xfrm>
              <a:off x="2071670" y="3714752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3</a:t>
              </a:r>
            </a:p>
          </p:txBody>
        </p:sp>
      </p:grp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тела встретились? Какая встреча произошла раньше?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968763-1F0A-4B65-92C6-7475DDB499CB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C7CDBF-7A41-48E2-8752-E2BCF9C70CB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/>
          </a:p>
        </p:txBody>
      </p:sp>
      <p:grpSp>
        <p:nvGrpSpPr>
          <p:cNvPr id="31749" name="Группа 25"/>
          <p:cNvGrpSpPr>
            <a:grpSpLocks/>
          </p:cNvGrpSpPr>
          <p:nvPr/>
        </p:nvGrpSpPr>
        <p:grpSpPr bwMode="auto">
          <a:xfrm>
            <a:off x="3071813" y="1714500"/>
            <a:ext cx="3571875" cy="4370388"/>
            <a:chOff x="1000100" y="2143116"/>
            <a:chExt cx="3571900" cy="4369860"/>
          </a:xfrm>
        </p:grpSpPr>
        <p:grpSp>
          <p:nvGrpSpPr>
            <p:cNvPr id="31751" name="Группа 13"/>
            <p:cNvGrpSpPr>
              <a:grpSpLocks/>
            </p:cNvGrpSpPr>
            <p:nvPr/>
          </p:nvGrpSpPr>
          <p:grpSpPr bwMode="auto">
            <a:xfrm>
              <a:off x="1000100" y="2143116"/>
              <a:ext cx="3571900" cy="3369728"/>
              <a:chOff x="1000100" y="2143116"/>
              <a:chExt cx="3571900" cy="3369728"/>
            </a:xfrm>
          </p:grpSpPr>
          <p:cxnSp>
            <p:nvCxnSpPr>
              <p:cNvPr id="8" name="Прямая со стрелкой 7"/>
              <p:cNvCxnSpPr/>
              <p:nvPr/>
            </p:nvCxnSpPr>
            <p:spPr>
              <a:xfrm rot="5400000" flipH="1" flipV="1">
                <a:off x="-214163" y="3714551"/>
                <a:ext cx="2857155" cy="31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 стрелкой 9"/>
              <p:cNvCxnSpPr/>
              <p:nvPr/>
            </p:nvCxnSpPr>
            <p:spPr>
              <a:xfrm>
                <a:off x="1142976" y="5071700"/>
                <a:ext cx="3071833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761" name="TextBox 10"/>
              <p:cNvSpPr txBox="1">
                <a:spLocks noChangeArrowheads="1"/>
              </p:cNvSpPr>
              <p:nvPr/>
            </p:nvSpPr>
            <p:spPr bwMode="auto">
              <a:xfrm>
                <a:off x="1285852" y="2143116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x</a:t>
                </a:r>
                <a:r>
                  <a:rPr lang="ru-RU" i="1">
                    <a:latin typeface="Century Schoolbook" pitchFamily="18" charset="0"/>
                  </a:rPr>
                  <a:t>, м</a:t>
                </a:r>
              </a:p>
            </p:txBody>
          </p:sp>
          <p:sp>
            <p:nvSpPr>
              <p:cNvPr id="31762" name="TextBox 11"/>
              <p:cNvSpPr txBox="1">
                <a:spLocks noChangeArrowheads="1"/>
              </p:cNvSpPr>
              <p:nvPr/>
            </p:nvSpPr>
            <p:spPr bwMode="auto">
              <a:xfrm>
                <a:off x="3929058" y="5143512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t</a:t>
                </a:r>
                <a:r>
                  <a:rPr lang="ru-RU" i="1">
                    <a:latin typeface="Century Schoolbook" pitchFamily="18" charset="0"/>
                  </a:rPr>
                  <a:t>, с</a:t>
                </a:r>
              </a:p>
            </p:txBody>
          </p:sp>
          <p:sp>
            <p:nvSpPr>
              <p:cNvPr id="31763" name="TextBox 12"/>
              <p:cNvSpPr txBox="1">
                <a:spLocks noChangeArrowheads="1"/>
              </p:cNvSpPr>
              <p:nvPr/>
            </p:nvSpPr>
            <p:spPr bwMode="auto">
              <a:xfrm>
                <a:off x="1000100" y="5000636"/>
                <a:ext cx="42862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0</a:t>
                </a:r>
              </a:p>
            </p:txBody>
          </p:sp>
        </p:grp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1143081" y="3000167"/>
              <a:ext cx="1642863" cy="150019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571554" y="5785989"/>
              <a:ext cx="1285720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16200000" flipH="1">
              <a:off x="71606" y="4357357"/>
              <a:ext cx="3142870" cy="85725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V="1">
              <a:off x="1214413" y="4857413"/>
              <a:ext cx="2214579" cy="1142862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56" name="TextBox 22"/>
            <p:cNvSpPr txBox="1">
              <a:spLocks noChangeArrowheads="1"/>
            </p:cNvSpPr>
            <p:nvPr/>
          </p:nvSpPr>
          <p:spPr bwMode="auto">
            <a:xfrm>
              <a:off x="2214546" y="614364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1</a:t>
              </a:r>
            </a:p>
          </p:txBody>
        </p:sp>
        <p:sp>
          <p:nvSpPr>
            <p:cNvPr id="31757" name="TextBox 23"/>
            <p:cNvSpPr txBox="1">
              <a:spLocks noChangeArrowheads="1"/>
            </p:cNvSpPr>
            <p:nvPr/>
          </p:nvSpPr>
          <p:spPr bwMode="auto">
            <a:xfrm>
              <a:off x="2571736" y="5429264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2</a:t>
              </a:r>
            </a:p>
          </p:txBody>
        </p:sp>
        <p:sp>
          <p:nvSpPr>
            <p:cNvPr id="31758" name="TextBox 24"/>
            <p:cNvSpPr txBox="1">
              <a:spLocks noChangeArrowheads="1"/>
            </p:cNvSpPr>
            <p:nvPr/>
          </p:nvSpPr>
          <p:spPr bwMode="auto">
            <a:xfrm>
              <a:off x="2071670" y="3714752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3</a:t>
              </a:r>
            </a:p>
          </p:txBody>
        </p:sp>
      </p:grp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ли графики быть такими? Объясните вашу позицию.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699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ED55CB-663B-45E8-8C2C-742BE85B7ECF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29700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DF0A81-B60F-4631-B1D8-B40D5A83B4D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/>
          </a:p>
        </p:txBody>
      </p:sp>
      <p:grpSp>
        <p:nvGrpSpPr>
          <p:cNvPr id="32773" name="Группа 20"/>
          <p:cNvGrpSpPr>
            <a:grpSpLocks/>
          </p:cNvGrpSpPr>
          <p:nvPr/>
        </p:nvGrpSpPr>
        <p:grpSpPr bwMode="auto">
          <a:xfrm>
            <a:off x="2857500" y="2071688"/>
            <a:ext cx="3571875" cy="3370262"/>
            <a:chOff x="2857488" y="2071678"/>
            <a:chExt cx="3571900" cy="3369728"/>
          </a:xfrm>
        </p:grpSpPr>
        <p:grpSp>
          <p:nvGrpSpPr>
            <p:cNvPr id="32775" name="Группа 13"/>
            <p:cNvGrpSpPr>
              <a:grpSpLocks/>
            </p:cNvGrpSpPr>
            <p:nvPr/>
          </p:nvGrpSpPr>
          <p:grpSpPr bwMode="auto">
            <a:xfrm>
              <a:off x="2857488" y="2071678"/>
              <a:ext cx="3571900" cy="3369728"/>
              <a:chOff x="1000100" y="2143116"/>
              <a:chExt cx="3571900" cy="3369728"/>
            </a:xfrm>
          </p:grpSpPr>
          <p:cxnSp>
            <p:nvCxnSpPr>
              <p:cNvPr id="8" name="Прямая со стрелкой 7"/>
              <p:cNvCxnSpPr/>
              <p:nvPr/>
            </p:nvCxnSpPr>
            <p:spPr>
              <a:xfrm rot="5400000" flipH="1" flipV="1">
                <a:off x="-214109" y="3714491"/>
                <a:ext cx="2857047" cy="31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 стрелкой 9"/>
              <p:cNvCxnSpPr/>
              <p:nvPr/>
            </p:nvCxnSpPr>
            <p:spPr>
              <a:xfrm>
                <a:off x="1142976" y="5071589"/>
                <a:ext cx="307183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83" name="TextBox 10"/>
              <p:cNvSpPr txBox="1">
                <a:spLocks noChangeArrowheads="1"/>
              </p:cNvSpPr>
              <p:nvPr/>
            </p:nvSpPr>
            <p:spPr bwMode="auto">
              <a:xfrm>
                <a:off x="1285852" y="2143116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x</a:t>
                </a:r>
                <a:r>
                  <a:rPr lang="ru-RU" i="1">
                    <a:latin typeface="Century Schoolbook" pitchFamily="18" charset="0"/>
                  </a:rPr>
                  <a:t>, м</a:t>
                </a:r>
              </a:p>
            </p:txBody>
          </p:sp>
          <p:sp>
            <p:nvSpPr>
              <p:cNvPr id="32784" name="TextBox 11"/>
              <p:cNvSpPr txBox="1">
                <a:spLocks noChangeArrowheads="1"/>
              </p:cNvSpPr>
              <p:nvPr/>
            </p:nvSpPr>
            <p:spPr bwMode="auto">
              <a:xfrm>
                <a:off x="3929058" y="5143512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t</a:t>
                </a:r>
                <a:r>
                  <a:rPr lang="ru-RU" i="1">
                    <a:latin typeface="Century Schoolbook" pitchFamily="18" charset="0"/>
                  </a:rPr>
                  <a:t>, с</a:t>
                </a:r>
              </a:p>
            </p:txBody>
          </p:sp>
          <p:sp>
            <p:nvSpPr>
              <p:cNvPr id="32785" name="TextBox 12"/>
              <p:cNvSpPr txBox="1">
                <a:spLocks noChangeArrowheads="1"/>
              </p:cNvSpPr>
              <p:nvPr/>
            </p:nvSpPr>
            <p:spPr bwMode="auto">
              <a:xfrm>
                <a:off x="1000100" y="5000636"/>
                <a:ext cx="42862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0</a:t>
                </a:r>
              </a:p>
            </p:txBody>
          </p:sp>
        </p:grpSp>
        <p:grpSp>
          <p:nvGrpSpPr>
            <p:cNvPr id="32776" name="Группа 19"/>
            <p:cNvGrpSpPr>
              <a:grpSpLocks/>
            </p:cNvGrpSpPr>
            <p:nvPr/>
          </p:nvGrpSpPr>
          <p:grpSpPr bwMode="auto">
            <a:xfrm>
              <a:off x="3428992" y="2571744"/>
              <a:ext cx="1357322" cy="2428892"/>
              <a:chOff x="1643042" y="2643182"/>
              <a:chExt cx="1357322" cy="2428892"/>
            </a:xfrm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 rot="5400000" flipH="1" flipV="1">
                <a:off x="1143177" y="3214402"/>
                <a:ext cx="2428490" cy="1285884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rot="16200000" flipV="1">
                <a:off x="1107440" y="3392980"/>
                <a:ext cx="2214211" cy="1143008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79" name="TextBox 17"/>
              <p:cNvSpPr txBox="1">
                <a:spLocks noChangeArrowheads="1"/>
              </p:cNvSpPr>
              <p:nvPr/>
            </p:nvSpPr>
            <p:spPr bwMode="auto">
              <a:xfrm>
                <a:off x="2714612" y="2928934"/>
                <a:ext cx="28575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1</a:t>
                </a:r>
              </a:p>
            </p:txBody>
          </p:sp>
          <p:sp>
            <p:nvSpPr>
              <p:cNvPr id="32780" name="TextBox 18"/>
              <p:cNvSpPr txBox="1">
                <a:spLocks noChangeArrowheads="1"/>
              </p:cNvSpPr>
              <p:nvPr/>
            </p:nvSpPr>
            <p:spPr bwMode="auto">
              <a:xfrm>
                <a:off x="1785918" y="2786058"/>
                <a:ext cx="21431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2</a:t>
                </a:r>
              </a:p>
            </p:txBody>
          </p:sp>
        </p:grpSp>
      </p:grpSp>
      <p:sp>
        <p:nvSpPr>
          <p:cNvPr id="19" name="Нижний колонтитул 18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Объясните графики: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каком модуль ускорения больше? Докажите.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94D5E-538B-4D71-8F9F-1E42DA7DF5D1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0724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8D8E9F-C6F8-4D0D-B5A0-00A4AD1CF12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/>
          </a:p>
        </p:txBody>
      </p:sp>
      <p:grpSp>
        <p:nvGrpSpPr>
          <p:cNvPr id="33797" name="Группа 27"/>
          <p:cNvGrpSpPr>
            <a:grpSpLocks/>
          </p:cNvGrpSpPr>
          <p:nvPr/>
        </p:nvGrpSpPr>
        <p:grpSpPr bwMode="auto">
          <a:xfrm>
            <a:off x="3286125" y="1714500"/>
            <a:ext cx="3571875" cy="4370388"/>
            <a:chOff x="1000100" y="2000240"/>
            <a:chExt cx="3571900" cy="4369860"/>
          </a:xfrm>
        </p:grpSpPr>
        <p:grpSp>
          <p:nvGrpSpPr>
            <p:cNvPr id="33799" name="Группа 13"/>
            <p:cNvGrpSpPr>
              <a:grpSpLocks/>
            </p:cNvGrpSpPr>
            <p:nvPr/>
          </p:nvGrpSpPr>
          <p:grpSpPr bwMode="auto">
            <a:xfrm>
              <a:off x="1000100" y="2000240"/>
              <a:ext cx="3571900" cy="4143404"/>
              <a:chOff x="1000100" y="2000240"/>
              <a:chExt cx="3571900" cy="4143404"/>
            </a:xfrm>
          </p:grpSpPr>
          <p:cxnSp>
            <p:nvCxnSpPr>
              <p:cNvPr id="8" name="Прямая со стрелкой 7"/>
              <p:cNvCxnSpPr/>
              <p:nvPr/>
            </p:nvCxnSpPr>
            <p:spPr>
              <a:xfrm rot="5400000" flipH="1" flipV="1">
                <a:off x="-712577" y="4214535"/>
                <a:ext cx="3855571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 стрелкой 9"/>
              <p:cNvCxnSpPr/>
              <p:nvPr/>
            </p:nvCxnSpPr>
            <p:spPr>
              <a:xfrm>
                <a:off x="1142976" y="5071682"/>
                <a:ext cx="3071835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10" name="TextBox 10"/>
              <p:cNvSpPr txBox="1">
                <a:spLocks noChangeArrowheads="1"/>
              </p:cNvSpPr>
              <p:nvPr/>
            </p:nvSpPr>
            <p:spPr bwMode="auto">
              <a:xfrm>
                <a:off x="1071538" y="2000240"/>
                <a:ext cx="121444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  <a:sym typeface="Symbol" pitchFamily="18" charset="2"/>
                  </a:rPr>
                  <a:t></a:t>
                </a:r>
                <a:r>
                  <a:rPr lang="en-US" sz="1100" i="1">
                    <a:latin typeface="Century Schoolbook" pitchFamily="18" charset="0"/>
                    <a:sym typeface="Symbol" pitchFamily="18" charset="2"/>
                  </a:rPr>
                  <a:t>x</a:t>
                </a:r>
                <a:r>
                  <a:rPr lang="ru-RU" i="1">
                    <a:latin typeface="Century Schoolbook" pitchFamily="18" charset="0"/>
                  </a:rPr>
                  <a:t>, м/с</a:t>
                </a:r>
              </a:p>
            </p:txBody>
          </p:sp>
          <p:sp>
            <p:nvSpPr>
              <p:cNvPr id="33811" name="TextBox 11"/>
              <p:cNvSpPr txBox="1">
                <a:spLocks noChangeArrowheads="1"/>
              </p:cNvSpPr>
              <p:nvPr/>
            </p:nvSpPr>
            <p:spPr bwMode="auto">
              <a:xfrm>
                <a:off x="3929058" y="5143512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t</a:t>
                </a:r>
                <a:r>
                  <a:rPr lang="ru-RU" i="1">
                    <a:latin typeface="Century Schoolbook" pitchFamily="18" charset="0"/>
                  </a:rPr>
                  <a:t>, с</a:t>
                </a:r>
              </a:p>
            </p:txBody>
          </p:sp>
          <p:sp>
            <p:nvSpPr>
              <p:cNvPr id="33812" name="TextBox 12"/>
              <p:cNvSpPr txBox="1">
                <a:spLocks noChangeArrowheads="1"/>
              </p:cNvSpPr>
              <p:nvPr/>
            </p:nvSpPr>
            <p:spPr bwMode="auto">
              <a:xfrm>
                <a:off x="1000100" y="5000636"/>
                <a:ext cx="42862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0</a:t>
                </a:r>
              </a:p>
            </p:txBody>
          </p:sp>
        </p:grp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964514" y="2964429"/>
              <a:ext cx="2071438" cy="1571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1214415" y="3357389"/>
              <a:ext cx="1714512" cy="1071433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1714480" y="4571679"/>
              <a:ext cx="2071703" cy="50000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6200000" flipH="1">
              <a:off x="71607" y="4357338"/>
              <a:ext cx="3142870" cy="85725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04" name="TextBox 23"/>
            <p:cNvSpPr txBox="1">
              <a:spLocks noChangeArrowheads="1"/>
            </p:cNvSpPr>
            <p:nvPr/>
          </p:nvSpPr>
          <p:spPr bwMode="auto">
            <a:xfrm>
              <a:off x="2143108" y="6000768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entury Schoolbook" pitchFamily="18" charset="0"/>
                </a:rPr>
                <a:t>4</a:t>
              </a:r>
              <a:endParaRPr lang="ru-RU">
                <a:latin typeface="Century Schoolbook" pitchFamily="18" charset="0"/>
              </a:endParaRPr>
            </a:p>
          </p:txBody>
        </p:sp>
        <p:sp>
          <p:nvSpPr>
            <p:cNvPr id="33805" name="TextBox 24"/>
            <p:cNvSpPr txBox="1">
              <a:spLocks noChangeArrowheads="1"/>
            </p:cNvSpPr>
            <p:nvPr/>
          </p:nvSpPr>
          <p:spPr bwMode="auto">
            <a:xfrm>
              <a:off x="3000364" y="435769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entury Schoolbook" pitchFamily="18" charset="0"/>
                </a:rPr>
                <a:t>3</a:t>
              </a:r>
              <a:endParaRPr lang="ru-RU">
                <a:latin typeface="Century Schoolbook" pitchFamily="18" charset="0"/>
              </a:endParaRPr>
            </a:p>
          </p:txBody>
        </p:sp>
        <p:sp>
          <p:nvSpPr>
            <p:cNvPr id="33806" name="TextBox 25"/>
            <p:cNvSpPr txBox="1">
              <a:spLocks noChangeArrowheads="1"/>
            </p:cNvSpPr>
            <p:nvPr/>
          </p:nvSpPr>
          <p:spPr bwMode="auto">
            <a:xfrm>
              <a:off x="2714612" y="3500438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entury Schoolbook" pitchFamily="18" charset="0"/>
                </a:rPr>
                <a:t>2</a:t>
              </a:r>
              <a:endParaRPr lang="ru-RU">
                <a:latin typeface="Century Schoolbook" pitchFamily="18" charset="0"/>
              </a:endParaRPr>
            </a:p>
          </p:txBody>
        </p:sp>
        <p:sp>
          <p:nvSpPr>
            <p:cNvPr id="33807" name="TextBox 26"/>
            <p:cNvSpPr txBox="1">
              <a:spLocks noChangeArrowheads="1"/>
            </p:cNvSpPr>
            <p:nvPr/>
          </p:nvSpPr>
          <p:spPr bwMode="auto">
            <a:xfrm>
              <a:off x="2714612" y="2786058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entury Schoolbook" pitchFamily="18" charset="0"/>
                </a:rPr>
                <a:t>1</a:t>
              </a:r>
              <a:endParaRPr lang="ru-RU">
                <a:latin typeface="Century Schoolbook" pitchFamily="18" charset="0"/>
              </a:endParaRPr>
            </a:p>
          </p:txBody>
        </p:sp>
      </p:grpSp>
      <p:sp>
        <p:nvSpPr>
          <p:cNvPr id="23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13" y="1071563"/>
            <a:ext cx="4638675" cy="36433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Опишите движение тела.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вы можете сказать о характере движения?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меняется скорость тела на каждом участке?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какой точке скорость становится равной нулю?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736357-ED7E-4063-BC41-B3D3B927C232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1748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DDC078-B293-4B50-ACAC-52DC82B40B0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/>
          </a:p>
        </p:txBody>
      </p:sp>
      <p:grpSp>
        <p:nvGrpSpPr>
          <p:cNvPr id="34821" name="Группа 16"/>
          <p:cNvGrpSpPr>
            <a:grpSpLocks/>
          </p:cNvGrpSpPr>
          <p:nvPr/>
        </p:nvGrpSpPr>
        <p:grpSpPr bwMode="auto">
          <a:xfrm>
            <a:off x="500063" y="1928813"/>
            <a:ext cx="3571875" cy="4572000"/>
            <a:chOff x="500034" y="1928802"/>
            <a:chExt cx="3571900" cy="4572032"/>
          </a:xfrm>
        </p:grpSpPr>
        <p:grpSp>
          <p:nvGrpSpPr>
            <p:cNvPr id="34823" name="Группа 13"/>
            <p:cNvGrpSpPr>
              <a:grpSpLocks/>
            </p:cNvGrpSpPr>
            <p:nvPr/>
          </p:nvGrpSpPr>
          <p:grpSpPr bwMode="auto">
            <a:xfrm>
              <a:off x="500034" y="1928802"/>
              <a:ext cx="3571900" cy="4572032"/>
              <a:chOff x="1000100" y="2143116"/>
              <a:chExt cx="3571900" cy="4572032"/>
            </a:xfrm>
          </p:grpSpPr>
          <p:cxnSp>
            <p:nvCxnSpPr>
              <p:cNvPr id="8" name="Прямая со стрелкой 7"/>
              <p:cNvCxnSpPr/>
              <p:nvPr/>
            </p:nvCxnSpPr>
            <p:spPr>
              <a:xfrm rot="5400000" flipH="1" flipV="1">
                <a:off x="-998577" y="4500569"/>
                <a:ext cx="4427569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 стрелкой 9"/>
              <p:cNvCxnSpPr/>
              <p:nvPr/>
            </p:nvCxnSpPr>
            <p:spPr>
              <a:xfrm>
                <a:off x="1142976" y="5072073"/>
                <a:ext cx="3071833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27" name="TextBox 10"/>
              <p:cNvSpPr txBox="1">
                <a:spLocks noChangeArrowheads="1"/>
              </p:cNvSpPr>
              <p:nvPr/>
            </p:nvSpPr>
            <p:spPr bwMode="auto">
              <a:xfrm>
                <a:off x="1285852" y="2143116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x</a:t>
                </a:r>
                <a:r>
                  <a:rPr lang="ru-RU" i="1">
                    <a:latin typeface="Century Schoolbook" pitchFamily="18" charset="0"/>
                  </a:rPr>
                  <a:t>, м</a:t>
                </a:r>
              </a:p>
            </p:txBody>
          </p:sp>
          <p:sp>
            <p:nvSpPr>
              <p:cNvPr id="34828" name="TextBox 11"/>
              <p:cNvSpPr txBox="1">
                <a:spLocks noChangeArrowheads="1"/>
              </p:cNvSpPr>
              <p:nvPr/>
            </p:nvSpPr>
            <p:spPr bwMode="auto">
              <a:xfrm>
                <a:off x="3929058" y="5143512"/>
                <a:ext cx="6429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>
                    <a:latin typeface="Century Schoolbook" pitchFamily="18" charset="0"/>
                  </a:rPr>
                  <a:t>t</a:t>
                </a:r>
                <a:r>
                  <a:rPr lang="ru-RU" i="1">
                    <a:latin typeface="Century Schoolbook" pitchFamily="18" charset="0"/>
                  </a:rPr>
                  <a:t>, с</a:t>
                </a:r>
              </a:p>
            </p:txBody>
          </p:sp>
          <p:sp>
            <p:nvSpPr>
              <p:cNvPr id="34829" name="TextBox 12"/>
              <p:cNvSpPr txBox="1">
                <a:spLocks noChangeArrowheads="1"/>
              </p:cNvSpPr>
              <p:nvPr/>
            </p:nvSpPr>
            <p:spPr bwMode="auto">
              <a:xfrm>
                <a:off x="1000100" y="5000636"/>
                <a:ext cx="42862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>
                    <a:latin typeface="Century Schoolbook" pitchFamily="18" charset="0"/>
                  </a:rPr>
                  <a:t>0</a:t>
                </a:r>
              </a:p>
            </p:txBody>
          </p:sp>
        </p:grpSp>
        <p:sp>
          <p:nvSpPr>
            <p:cNvPr id="16" name="Полилиния 15"/>
            <p:cNvSpPr/>
            <p:nvPr/>
          </p:nvSpPr>
          <p:spPr>
            <a:xfrm>
              <a:off x="734986" y="2357430"/>
              <a:ext cx="933457" cy="3514750"/>
            </a:xfrm>
            <a:custGeom>
              <a:avLst/>
              <a:gdLst>
                <a:gd name="connsiteX0" fmla="*/ 0 w 934278"/>
                <a:gd name="connsiteY0" fmla="*/ 1769165 h 3515139"/>
                <a:gd name="connsiteX1" fmla="*/ 417443 w 934278"/>
                <a:gd name="connsiteY1" fmla="*/ 3220278 h 3515139"/>
                <a:gd name="connsiteX2" fmla="*/ 934278 w 934278"/>
                <a:gd name="connsiteY2" fmla="*/ 0 h 351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4278" h="3515139">
                  <a:moveTo>
                    <a:pt x="0" y="1769165"/>
                  </a:moveTo>
                  <a:cubicBezTo>
                    <a:pt x="130865" y="2642152"/>
                    <a:pt x="261730" y="3515139"/>
                    <a:pt x="417443" y="3220278"/>
                  </a:cubicBezTo>
                  <a:cubicBezTo>
                    <a:pt x="573156" y="2925417"/>
                    <a:pt x="753717" y="1462708"/>
                    <a:pt x="934278" y="0"/>
                  </a:cubicBez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5" name="Нижний колонтитул 14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0" y="642938"/>
            <a:ext cx="4638675" cy="36433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Начертите график зависимости проекции скорости от времени для этого движения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1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2B111F-B152-446A-9F28-429208081F97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069DD3-1563-4DEC-AB62-1E4A20C0188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/>
          </a:p>
        </p:txBody>
      </p:sp>
      <p:grpSp>
        <p:nvGrpSpPr>
          <p:cNvPr id="35845" name="Группа 13"/>
          <p:cNvGrpSpPr>
            <a:grpSpLocks/>
          </p:cNvGrpSpPr>
          <p:nvPr/>
        </p:nvGrpSpPr>
        <p:grpSpPr bwMode="auto">
          <a:xfrm>
            <a:off x="1143000" y="1571625"/>
            <a:ext cx="3571875" cy="4572000"/>
            <a:chOff x="1000100" y="2143116"/>
            <a:chExt cx="3571900" cy="4572032"/>
          </a:xfrm>
        </p:grpSpPr>
        <p:cxnSp>
          <p:nvCxnSpPr>
            <p:cNvPr id="8" name="Прямая со стрелкой 7"/>
            <p:cNvCxnSpPr/>
            <p:nvPr/>
          </p:nvCxnSpPr>
          <p:spPr>
            <a:xfrm rot="5400000" flipH="1" flipV="1">
              <a:off x="-998576" y="4500571"/>
              <a:ext cx="4427568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>
              <a:off x="1142976" y="5072075"/>
              <a:ext cx="3071835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50" name="TextBox 10"/>
            <p:cNvSpPr txBox="1">
              <a:spLocks noChangeArrowheads="1"/>
            </p:cNvSpPr>
            <p:nvPr/>
          </p:nvSpPr>
          <p:spPr bwMode="auto">
            <a:xfrm>
              <a:off x="1285852" y="2143116"/>
              <a:ext cx="6429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i="1">
                  <a:latin typeface="Century Schoolbook" pitchFamily="18" charset="0"/>
                </a:rPr>
                <a:t>x</a:t>
              </a:r>
              <a:r>
                <a:rPr lang="ru-RU" i="1">
                  <a:latin typeface="Century Schoolbook" pitchFamily="18" charset="0"/>
                </a:rPr>
                <a:t>, м</a:t>
              </a:r>
            </a:p>
          </p:txBody>
        </p:sp>
        <p:sp>
          <p:nvSpPr>
            <p:cNvPr id="35851" name="TextBox 11"/>
            <p:cNvSpPr txBox="1">
              <a:spLocks noChangeArrowheads="1"/>
            </p:cNvSpPr>
            <p:nvPr/>
          </p:nvSpPr>
          <p:spPr bwMode="auto">
            <a:xfrm>
              <a:off x="3929058" y="5143512"/>
              <a:ext cx="6429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i="1">
                  <a:latin typeface="Century Schoolbook" pitchFamily="18" charset="0"/>
                </a:rPr>
                <a:t>t</a:t>
              </a:r>
              <a:r>
                <a:rPr lang="ru-RU" i="1">
                  <a:latin typeface="Century Schoolbook" pitchFamily="18" charset="0"/>
                </a:rPr>
                <a:t>, с</a:t>
              </a:r>
            </a:p>
          </p:txBody>
        </p:sp>
        <p:sp>
          <p:nvSpPr>
            <p:cNvPr id="35852" name="TextBox 12"/>
            <p:cNvSpPr txBox="1">
              <a:spLocks noChangeArrowheads="1"/>
            </p:cNvSpPr>
            <p:nvPr/>
          </p:nvSpPr>
          <p:spPr bwMode="auto">
            <a:xfrm>
              <a:off x="1000100" y="500063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0</a:t>
              </a:r>
            </a:p>
          </p:txBody>
        </p:sp>
      </p:grpSp>
      <p:sp>
        <p:nvSpPr>
          <p:cNvPr id="16" name="Полилиния 15"/>
          <p:cNvSpPr/>
          <p:nvPr/>
        </p:nvSpPr>
        <p:spPr>
          <a:xfrm>
            <a:off x="1371600" y="2185988"/>
            <a:ext cx="935038" cy="3516312"/>
          </a:xfrm>
          <a:custGeom>
            <a:avLst/>
            <a:gdLst>
              <a:gd name="connsiteX0" fmla="*/ 0 w 934278"/>
              <a:gd name="connsiteY0" fmla="*/ 1769165 h 3515139"/>
              <a:gd name="connsiteX1" fmla="*/ 417443 w 934278"/>
              <a:gd name="connsiteY1" fmla="*/ 3220278 h 3515139"/>
              <a:gd name="connsiteX2" fmla="*/ 934278 w 934278"/>
              <a:gd name="connsiteY2" fmla="*/ 0 h 351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4278" h="3515139">
                <a:moveTo>
                  <a:pt x="0" y="1769165"/>
                </a:moveTo>
                <a:cubicBezTo>
                  <a:pt x="130865" y="2642152"/>
                  <a:pt x="261730" y="3515139"/>
                  <a:pt x="417443" y="3220278"/>
                </a:cubicBezTo>
                <a:cubicBezTo>
                  <a:pt x="573156" y="2925417"/>
                  <a:pt x="753717" y="1462708"/>
                  <a:pt x="934278" y="0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Найдите среднюю скорость движения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3795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4536A2-1E6B-4951-88BA-51A1240F13C5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3796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CBF980-724C-4BD1-9DC8-BC7DF96E87B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/>
          </a:p>
        </p:txBody>
      </p:sp>
      <p:sp>
        <p:nvSpPr>
          <p:cNvPr id="33797" name="Нижний колонтитул 5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  <p:grpSp>
        <p:nvGrpSpPr>
          <p:cNvPr id="36870" name="Группа 29"/>
          <p:cNvGrpSpPr>
            <a:grpSpLocks/>
          </p:cNvGrpSpPr>
          <p:nvPr/>
        </p:nvGrpSpPr>
        <p:grpSpPr bwMode="auto">
          <a:xfrm>
            <a:off x="642938" y="1857375"/>
            <a:ext cx="5000625" cy="4144963"/>
            <a:chOff x="642910" y="1857364"/>
            <a:chExt cx="5000660" cy="4144198"/>
          </a:xfrm>
        </p:grpSpPr>
        <p:grpSp>
          <p:nvGrpSpPr>
            <p:cNvPr id="36871" name="Группа 26"/>
            <p:cNvGrpSpPr>
              <a:grpSpLocks/>
            </p:cNvGrpSpPr>
            <p:nvPr/>
          </p:nvGrpSpPr>
          <p:grpSpPr bwMode="auto">
            <a:xfrm>
              <a:off x="642910" y="1857364"/>
              <a:ext cx="5000660" cy="4144198"/>
              <a:chOff x="642910" y="1857364"/>
              <a:chExt cx="5000660" cy="4144198"/>
            </a:xfrm>
          </p:grpSpPr>
          <p:grpSp>
            <p:nvGrpSpPr>
              <p:cNvPr id="36874" name="Группа 14"/>
              <p:cNvGrpSpPr>
                <a:grpSpLocks/>
              </p:cNvGrpSpPr>
              <p:nvPr/>
            </p:nvGrpSpPr>
            <p:grpSpPr bwMode="auto">
              <a:xfrm>
                <a:off x="642910" y="1857364"/>
                <a:ext cx="5000660" cy="4144198"/>
                <a:chOff x="785786" y="1857364"/>
                <a:chExt cx="5000660" cy="4144198"/>
              </a:xfrm>
            </p:grpSpPr>
            <p:grpSp>
              <p:nvGrpSpPr>
                <p:cNvPr id="36878" name="Группа 12"/>
                <p:cNvGrpSpPr>
                  <a:grpSpLocks/>
                </p:cNvGrpSpPr>
                <p:nvPr/>
              </p:nvGrpSpPr>
              <p:grpSpPr bwMode="auto">
                <a:xfrm>
                  <a:off x="928662" y="2143910"/>
                  <a:ext cx="4857784" cy="3857652"/>
                  <a:chOff x="928662" y="2143910"/>
                  <a:chExt cx="4857784" cy="3857652"/>
                </a:xfrm>
              </p:grpSpPr>
              <p:cxnSp>
                <p:nvCxnSpPr>
                  <p:cNvPr id="8" name="Прямая со стрелкой 7"/>
                  <p:cNvCxnSpPr/>
                  <p:nvPr/>
                </p:nvCxnSpPr>
                <p:spPr>
                  <a:xfrm rot="5400000" flipH="1" flipV="1">
                    <a:off x="-785481" y="4071518"/>
                    <a:ext cx="3856913" cy="3175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Прямая со стрелкой 9"/>
                  <p:cNvCxnSpPr/>
                  <p:nvPr/>
                </p:nvCxnSpPr>
                <p:spPr>
                  <a:xfrm>
                    <a:off x="928662" y="4857185"/>
                    <a:ext cx="4357717" cy="3174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882" name="Text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3504" y="4857760"/>
                    <a:ext cx="64294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i="1">
                        <a:latin typeface="Century Schoolbook" pitchFamily="18" charset="0"/>
                      </a:rPr>
                      <a:t>t</a:t>
                    </a:r>
                    <a:r>
                      <a:rPr lang="ru-RU" i="1">
                        <a:latin typeface="Century Schoolbook" pitchFamily="18" charset="0"/>
                      </a:rPr>
                      <a:t>, с</a:t>
                    </a:r>
                  </a:p>
                </p:txBody>
              </p:sp>
            </p:grpSp>
            <p:sp>
              <p:nvSpPr>
                <p:cNvPr id="36879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785786" y="1857364"/>
                  <a:ext cx="121444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i="1">
                      <a:latin typeface="Century Schoolbook" pitchFamily="18" charset="0"/>
                      <a:sym typeface="Symbol" pitchFamily="18" charset="2"/>
                    </a:rPr>
                    <a:t></a:t>
                  </a:r>
                  <a:r>
                    <a:rPr lang="en-US" sz="1100" i="1">
                      <a:latin typeface="Century Schoolbook" pitchFamily="18" charset="0"/>
                      <a:sym typeface="Symbol" pitchFamily="18" charset="2"/>
                    </a:rPr>
                    <a:t>x</a:t>
                  </a:r>
                  <a:r>
                    <a:rPr lang="ru-RU" i="1">
                      <a:latin typeface="Century Schoolbook" pitchFamily="18" charset="0"/>
                    </a:rPr>
                    <a:t>, м/с</a:t>
                  </a:r>
                </a:p>
              </p:txBody>
            </p:sp>
          </p:grpSp>
          <p:cxnSp>
            <p:nvCxnSpPr>
              <p:cNvPr id="17" name="Прямая соединительная линия 16"/>
              <p:cNvCxnSpPr/>
              <p:nvPr/>
            </p:nvCxnSpPr>
            <p:spPr>
              <a:xfrm rot="5400000" flipH="1" flipV="1">
                <a:off x="607328" y="3821471"/>
                <a:ext cx="1428486" cy="64294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643042" y="3428699"/>
                <a:ext cx="1500197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16200000" flipH="1">
                <a:off x="3143376" y="3428562"/>
                <a:ext cx="1428486" cy="142876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872" name="TextBox 27"/>
            <p:cNvSpPr txBox="1">
              <a:spLocks noChangeArrowheads="1"/>
            </p:cNvSpPr>
            <p:nvPr/>
          </p:nvSpPr>
          <p:spPr bwMode="auto">
            <a:xfrm>
              <a:off x="642910" y="3214686"/>
              <a:ext cx="5000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20</a:t>
              </a:r>
            </a:p>
          </p:txBody>
        </p:sp>
        <p:sp>
          <p:nvSpPr>
            <p:cNvPr id="36873" name="TextBox 28"/>
            <p:cNvSpPr txBox="1">
              <a:spLocks noChangeArrowheads="1"/>
            </p:cNvSpPr>
            <p:nvPr/>
          </p:nvSpPr>
          <p:spPr bwMode="auto">
            <a:xfrm>
              <a:off x="642910" y="4857760"/>
              <a:ext cx="4572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0	5	        15		25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Опишите движение на каждом участке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4819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5D26C6-8B5B-4412-A3FC-CEF386FD9B8B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4820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BE3F45-DACC-4037-AF91-805307C5AA8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/>
          </a:p>
        </p:txBody>
      </p:sp>
      <p:grpSp>
        <p:nvGrpSpPr>
          <p:cNvPr id="37893" name="Группа 29"/>
          <p:cNvGrpSpPr>
            <a:grpSpLocks/>
          </p:cNvGrpSpPr>
          <p:nvPr/>
        </p:nvGrpSpPr>
        <p:grpSpPr bwMode="auto">
          <a:xfrm>
            <a:off x="642938" y="1857375"/>
            <a:ext cx="5000625" cy="4144963"/>
            <a:chOff x="642910" y="1857364"/>
            <a:chExt cx="5000660" cy="4144198"/>
          </a:xfrm>
        </p:grpSpPr>
        <p:grpSp>
          <p:nvGrpSpPr>
            <p:cNvPr id="37895" name="Группа 26"/>
            <p:cNvGrpSpPr>
              <a:grpSpLocks/>
            </p:cNvGrpSpPr>
            <p:nvPr/>
          </p:nvGrpSpPr>
          <p:grpSpPr bwMode="auto">
            <a:xfrm>
              <a:off x="642910" y="1857364"/>
              <a:ext cx="5000660" cy="4144198"/>
              <a:chOff x="642910" y="1857364"/>
              <a:chExt cx="5000660" cy="4144198"/>
            </a:xfrm>
          </p:grpSpPr>
          <p:grpSp>
            <p:nvGrpSpPr>
              <p:cNvPr id="37898" name="Группа 14"/>
              <p:cNvGrpSpPr>
                <a:grpSpLocks/>
              </p:cNvGrpSpPr>
              <p:nvPr/>
            </p:nvGrpSpPr>
            <p:grpSpPr bwMode="auto">
              <a:xfrm>
                <a:off x="642910" y="1857364"/>
                <a:ext cx="5000660" cy="4144198"/>
                <a:chOff x="785786" y="1857364"/>
                <a:chExt cx="5000660" cy="4144198"/>
              </a:xfrm>
            </p:grpSpPr>
            <p:grpSp>
              <p:nvGrpSpPr>
                <p:cNvPr id="37902" name="Группа 12"/>
                <p:cNvGrpSpPr>
                  <a:grpSpLocks/>
                </p:cNvGrpSpPr>
                <p:nvPr/>
              </p:nvGrpSpPr>
              <p:grpSpPr bwMode="auto">
                <a:xfrm>
                  <a:off x="928662" y="2143910"/>
                  <a:ext cx="4857784" cy="3857652"/>
                  <a:chOff x="928662" y="2143910"/>
                  <a:chExt cx="4857784" cy="3857652"/>
                </a:xfrm>
              </p:grpSpPr>
              <p:cxnSp>
                <p:nvCxnSpPr>
                  <p:cNvPr id="8" name="Прямая со стрелкой 7"/>
                  <p:cNvCxnSpPr/>
                  <p:nvPr/>
                </p:nvCxnSpPr>
                <p:spPr>
                  <a:xfrm rot="5400000" flipH="1" flipV="1">
                    <a:off x="-785481" y="4071518"/>
                    <a:ext cx="3856913" cy="3175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Прямая со стрелкой 9"/>
                  <p:cNvCxnSpPr/>
                  <p:nvPr/>
                </p:nvCxnSpPr>
                <p:spPr>
                  <a:xfrm>
                    <a:off x="928662" y="4857185"/>
                    <a:ext cx="4357717" cy="3174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906" name="Text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3504" y="4857760"/>
                    <a:ext cx="64294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i="1">
                        <a:latin typeface="Century Schoolbook" pitchFamily="18" charset="0"/>
                      </a:rPr>
                      <a:t>t</a:t>
                    </a:r>
                    <a:r>
                      <a:rPr lang="ru-RU" i="1">
                        <a:latin typeface="Century Schoolbook" pitchFamily="18" charset="0"/>
                      </a:rPr>
                      <a:t>, с</a:t>
                    </a:r>
                  </a:p>
                </p:txBody>
              </p:sp>
            </p:grpSp>
            <p:sp>
              <p:nvSpPr>
                <p:cNvPr id="37903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785786" y="1857364"/>
                  <a:ext cx="121444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i="1">
                      <a:latin typeface="Century Schoolbook" pitchFamily="18" charset="0"/>
                      <a:sym typeface="Symbol" pitchFamily="18" charset="2"/>
                    </a:rPr>
                    <a:t></a:t>
                  </a:r>
                  <a:r>
                    <a:rPr lang="en-US" sz="1100" i="1">
                      <a:latin typeface="Century Schoolbook" pitchFamily="18" charset="0"/>
                      <a:sym typeface="Symbol" pitchFamily="18" charset="2"/>
                    </a:rPr>
                    <a:t>x</a:t>
                  </a:r>
                  <a:r>
                    <a:rPr lang="ru-RU" i="1">
                      <a:latin typeface="Century Schoolbook" pitchFamily="18" charset="0"/>
                    </a:rPr>
                    <a:t>, м/с</a:t>
                  </a:r>
                </a:p>
              </p:txBody>
            </p:sp>
          </p:grpSp>
          <p:cxnSp>
            <p:nvCxnSpPr>
              <p:cNvPr id="17" name="Прямая соединительная линия 16"/>
              <p:cNvCxnSpPr/>
              <p:nvPr/>
            </p:nvCxnSpPr>
            <p:spPr>
              <a:xfrm rot="5400000" flipH="1" flipV="1">
                <a:off x="607328" y="3821471"/>
                <a:ext cx="1428486" cy="64294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643042" y="3428699"/>
                <a:ext cx="2214577" cy="214272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5400000" flipH="1" flipV="1">
                <a:off x="3857688" y="4857117"/>
                <a:ext cx="714243" cy="7143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896" name="TextBox 27"/>
            <p:cNvSpPr txBox="1">
              <a:spLocks noChangeArrowheads="1"/>
            </p:cNvSpPr>
            <p:nvPr/>
          </p:nvSpPr>
          <p:spPr bwMode="auto">
            <a:xfrm>
              <a:off x="642910" y="3214686"/>
              <a:ext cx="5000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20</a:t>
              </a:r>
            </a:p>
          </p:txBody>
        </p:sp>
        <p:sp>
          <p:nvSpPr>
            <p:cNvPr id="37897" name="TextBox 28"/>
            <p:cNvSpPr txBox="1">
              <a:spLocks noChangeArrowheads="1"/>
            </p:cNvSpPr>
            <p:nvPr/>
          </p:nvSpPr>
          <p:spPr bwMode="auto">
            <a:xfrm>
              <a:off x="642910" y="4857760"/>
              <a:ext cx="4572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0	5	        15		25</a:t>
              </a:r>
            </a:p>
          </p:txBody>
        </p:sp>
      </p:grp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Найдите путь и перемещение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5843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A25A0B-9CAC-46D6-8BFD-1C9C4D9432DF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5844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6A4373-F98E-4A73-B63E-9366DA58E4B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/>
          </a:p>
        </p:txBody>
      </p:sp>
      <p:grpSp>
        <p:nvGrpSpPr>
          <p:cNvPr id="38917" name="Группа 29"/>
          <p:cNvGrpSpPr>
            <a:grpSpLocks/>
          </p:cNvGrpSpPr>
          <p:nvPr/>
        </p:nvGrpSpPr>
        <p:grpSpPr bwMode="auto">
          <a:xfrm>
            <a:off x="642938" y="1857375"/>
            <a:ext cx="5000625" cy="4144963"/>
            <a:chOff x="642910" y="1857364"/>
            <a:chExt cx="5000660" cy="4144198"/>
          </a:xfrm>
        </p:grpSpPr>
        <p:grpSp>
          <p:nvGrpSpPr>
            <p:cNvPr id="38919" name="Группа 26"/>
            <p:cNvGrpSpPr>
              <a:grpSpLocks/>
            </p:cNvGrpSpPr>
            <p:nvPr/>
          </p:nvGrpSpPr>
          <p:grpSpPr bwMode="auto">
            <a:xfrm>
              <a:off x="642910" y="1857364"/>
              <a:ext cx="5000660" cy="4144198"/>
              <a:chOff x="642910" y="1857364"/>
              <a:chExt cx="5000660" cy="4144198"/>
            </a:xfrm>
          </p:grpSpPr>
          <p:grpSp>
            <p:nvGrpSpPr>
              <p:cNvPr id="38922" name="Группа 14"/>
              <p:cNvGrpSpPr>
                <a:grpSpLocks/>
              </p:cNvGrpSpPr>
              <p:nvPr/>
            </p:nvGrpSpPr>
            <p:grpSpPr bwMode="auto">
              <a:xfrm>
                <a:off x="642910" y="1857364"/>
                <a:ext cx="5000660" cy="4144198"/>
                <a:chOff x="785786" y="1857364"/>
                <a:chExt cx="5000660" cy="4144198"/>
              </a:xfrm>
            </p:grpSpPr>
            <p:grpSp>
              <p:nvGrpSpPr>
                <p:cNvPr id="38926" name="Группа 12"/>
                <p:cNvGrpSpPr>
                  <a:grpSpLocks/>
                </p:cNvGrpSpPr>
                <p:nvPr/>
              </p:nvGrpSpPr>
              <p:grpSpPr bwMode="auto">
                <a:xfrm>
                  <a:off x="928662" y="2143910"/>
                  <a:ext cx="4857784" cy="3857652"/>
                  <a:chOff x="928662" y="2143910"/>
                  <a:chExt cx="4857784" cy="3857652"/>
                </a:xfrm>
              </p:grpSpPr>
              <p:cxnSp>
                <p:nvCxnSpPr>
                  <p:cNvPr id="8" name="Прямая со стрелкой 7"/>
                  <p:cNvCxnSpPr/>
                  <p:nvPr/>
                </p:nvCxnSpPr>
                <p:spPr>
                  <a:xfrm rot="5400000" flipH="1" flipV="1">
                    <a:off x="-785481" y="4071518"/>
                    <a:ext cx="3856913" cy="3175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Прямая со стрелкой 9"/>
                  <p:cNvCxnSpPr/>
                  <p:nvPr/>
                </p:nvCxnSpPr>
                <p:spPr>
                  <a:xfrm>
                    <a:off x="928662" y="4857185"/>
                    <a:ext cx="4357717" cy="3174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8930" name="Text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3504" y="4857760"/>
                    <a:ext cx="64294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i="1">
                        <a:latin typeface="Century Schoolbook" pitchFamily="18" charset="0"/>
                      </a:rPr>
                      <a:t>t</a:t>
                    </a:r>
                    <a:r>
                      <a:rPr lang="ru-RU" i="1">
                        <a:latin typeface="Century Schoolbook" pitchFamily="18" charset="0"/>
                      </a:rPr>
                      <a:t>, с</a:t>
                    </a:r>
                  </a:p>
                </p:txBody>
              </p:sp>
            </p:grpSp>
            <p:sp>
              <p:nvSpPr>
                <p:cNvPr id="38927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785786" y="1857364"/>
                  <a:ext cx="121444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i="1">
                      <a:latin typeface="Century Schoolbook" pitchFamily="18" charset="0"/>
                      <a:sym typeface="Symbol" pitchFamily="18" charset="2"/>
                    </a:rPr>
                    <a:t></a:t>
                  </a:r>
                  <a:r>
                    <a:rPr lang="en-US" sz="1100" i="1">
                      <a:latin typeface="Century Schoolbook" pitchFamily="18" charset="0"/>
                      <a:sym typeface="Symbol" pitchFamily="18" charset="2"/>
                    </a:rPr>
                    <a:t>x</a:t>
                  </a:r>
                  <a:r>
                    <a:rPr lang="ru-RU" i="1">
                      <a:latin typeface="Century Schoolbook" pitchFamily="18" charset="0"/>
                    </a:rPr>
                    <a:t>, м/с</a:t>
                  </a:r>
                </a:p>
              </p:txBody>
            </p:sp>
          </p:grpSp>
          <p:cxnSp>
            <p:nvCxnSpPr>
              <p:cNvPr id="17" name="Прямая соединительная линия 16"/>
              <p:cNvCxnSpPr/>
              <p:nvPr/>
            </p:nvCxnSpPr>
            <p:spPr>
              <a:xfrm rot="5400000" flipH="1" flipV="1">
                <a:off x="607328" y="3821471"/>
                <a:ext cx="1428486" cy="64294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643042" y="3428699"/>
                <a:ext cx="2214577" cy="214272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5400000" flipH="1" flipV="1">
                <a:off x="3857688" y="4857117"/>
                <a:ext cx="714243" cy="7143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920" name="TextBox 27"/>
            <p:cNvSpPr txBox="1">
              <a:spLocks noChangeArrowheads="1"/>
            </p:cNvSpPr>
            <p:nvPr/>
          </p:nvSpPr>
          <p:spPr bwMode="auto">
            <a:xfrm>
              <a:off x="642910" y="3214686"/>
              <a:ext cx="5000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20</a:t>
              </a:r>
            </a:p>
          </p:txBody>
        </p:sp>
        <p:sp>
          <p:nvSpPr>
            <p:cNvPr id="38921" name="TextBox 28"/>
            <p:cNvSpPr txBox="1">
              <a:spLocks noChangeArrowheads="1"/>
            </p:cNvSpPr>
            <p:nvPr/>
          </p:nvSpPr>
          <p:spPr bwMode="auto">
            <a:xfrm>
              <a:off x="642910" y="4857760"/>
              <a:ext cx="4572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0	5	        15		25</a:t>
              </a:r>
            </a:p>
          </p:txBody>
        </p:sp>
      </p:grp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В какой момент времени скорость тела была самой большой? Докажите.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6867" name="Дата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E41113-D6CE-42B1-9536-299372FA9D62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30.08.2015</a:t>
            </a:fld>
            <a:endParaRPr lang="ru-RU" smtClean="0"/>
          </a:p>
        </p:txBody>
      </p:sp>
      <p:sp>
        <p:nvSpPr>
          <p:cNvPr id="36868" name="Номер слайда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02C5E1-5F4E-451F-A228-7B7D329CEF5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smtClean="0"/>
          </a:p>
        </p:txBody>
      </p:sp>
      <p:grpSp>
        <p:nvGrpSpPr>
          <p:cNvPr id="39941" name="Группа 29"/>
          <p:cNvGrpSpPr>
            <a:grpSpLocks/>
          </p:cNvGrpSpPr>
          <p:nvPr/>
        </p:nvGrpSpPr>
        <p:grpSpPr bwMode="auto">
          <a:xfrm>
            <a:off x="642938" y="1928813"/>
            <a:ext cx="5000625" cy="4216400"/>
            <a:chOff x="642910" y="1785926"/>
            <a:chExt cx="5000660" cy="4215636"/>
          </a:xfrm>
        </p:grpSpPr>
        <p:grpSp>
          <p:nvGrpSpPr>
            <p:cNvPr id="39945" name="Группа 26"/>
            <p:cNvGrpSpPr>
              <a:grpSpLocks/>
            </p:cNvGrpSpPr>
            <p:nvPr/>
          </p:nvGrpSpPr>
          <p:grpSpPr bwMode="auto">
            <a:xfrm>
              <a:off x="642910" y="1785926"/>
              <a:ext cx="5000660" cy="4215636"/>
              <a:chOff x="642910" y="1785926"/>
              <a:chExt cx="5000660" cy="4215636"/>
            </a:xfrm>
          </p:grpSpPr>
          <p:grpSp>
            <p:nvGrpSpPr>
              <p:cNvPr id="39948" name="Группа 14"/>
              <p:cNvGrpSpPr>
                <a:grpSpLocks/>
              </p:cNvGrpSpPr>
              <p:nvPr/>
            </p:nvGrpSpPr>
            <p:grpSpPr bwMode="auto">
              <a:xfrm>
                <a:off x="642910" y="1785926"/>
                <a:ext cx="5000660" cy="4215636"/>
                <a:chOff x="785786" y="1785926"/>
                <a:chExt cx="5000660" cy="4215636"/>
              </a:xfrm>
            </p:grpSpPr>
            <p:grpSp>
              <p:nvGrpSpPr>
                <p:cNvPr id="39952" name="Группа 12"/>
                <p:cNvGrpSpPr>
                  <a:grpSpLocks/>
                </p:cNvGrpSpPr>
                <p:nvPr/>
              </p:nvGrpSpPr>
              <p:grpSpPr bwMode="auto">
                <a:xfrm>
                  <a:off x="928662" y="2143910"/>
                  <a:ext cx="4857784" cy="3857652"/>
                  <a:chOff x="928662" y="2143910"/>
                  <a:chExt cx="4857784" cy="3857652"/>
                </a:xfrm>
              </p:grpSpPr>
              <p:cxnSp>
                <p:nvCxnSpPr>
                  <p:cNvPr id="8" name="Прямая со стрелкой 7"/>
                  <p:cNvCxnSpPr/>
                  <p:nvPr/>
                </p:nvCxnSpPr>
                <p:spPr>
                  <a:xfrm rot="5400000" flipH="1" flipV="1">
                    <a:off x="-785487" y="4071511"/>
                    <a:ext cx="3856926" cy="3175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Прямая со стрелкой 9"/>
                  <p:cNvCxnSpPr/>
                  <p:nvPr/>
                </p:nvCxnSpPr>
                <p:spPr>
                  <a:xfrm>
                    <a:off x="928662" y="4857181"/>
                    <a:ext cx="4357717" cy="3174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956" name="Text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3504" y="4857760"/>
                    <a:ext cx="64294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i="1">
                        <a:latin typeface="Century Schoolbook" pitchFamily="18" charset="0"/>
                      </a:rPr>
                      <a:t>t</a:t>
                    </a:r>
                    <a:r>
                      <a:rPr lang="ru-RU" i="1">
                        <a:latin typeface="Century Schoolbook" pitchFamily="18" charset="0"/>
                      </a:rPr>
                      <a:t>, с</a:t>
                    </a:r>
                  </a:p>
                </p:txBody>
              </p:sp>
            </p:grpSp>
            <p:sp>
              <p:nvSpPr>
                <p:cNvPr id="39953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785786" y="1785926"/>
                  <a:ext cx="1214446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2800" i="1">
                      <a:latin typeface="Century Schoolbook" pitchFamily="18" charset="0"/>
                      <a:sym typeface="Symbol" pitchFamily="18" charset="2"/>
                    </a:rPr>
                    <a:t>a</a:t>
                  </a:r>
                  <a:r>
                    <a:rPr lang="en-US" sz="1100" i="1">
                      <a:latin typeface="Century Schoolbook" pitchFamily="18" charset="0"/>
                      <a:sym typeface="Symbol" pitchFamily="18" charset="2"/>
                    </a:rPr>
                    <a:t>x</a:t>
                  </a:r>
                  <a:r>
                    <a:rPr lang="ru-RU" i="1">
                      <a:latin typeface="Century Schoolbook" pitchFamily="18" charset="0"/>
                    </a:rPr>
                    <a:t>, м/с</a:t>
                  </a:r>
                </a:p>
              </p:txBody>
            </p:sp>
          </p:grp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1000099" y="4142936"/>
                <a:ext cx="642943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714479" y="3714389"/>
                <a:ext cx="71438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2428859" y="4500059"/>
                <a:ext cx="714380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946" name="TextBox 27"/>
            <p:cNvSpPr txBox="1">
              <a:spLocks noChangeArrowheads="1"/>
            </p:cNvSpPr>
            <p:nvPr/>
          </p:nvSpPr>
          <p:spPr bwMode="auto">
            <a:xfrm>
              <a:off x="642910" y="3214686"/>
              <a:ext cx="5000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20</a:t>
              </a:r>
            </a:p>
          </p:txBody>
        </p:sp>
        <p:sp>
          <p:nvSpPr>
            <p:cNvPr id="39947" name="TextBox 28"/>
            <p:cNvSpPr txBox="1">
              <a:spLocks noChangeArrowheads="1"/>
            </p:cNvSpPr>
            <p:nvPr/>
          </p:nvSpPr>
          <p:spPr bwMode="auto">
            <a:xfrm>
              <a:off x="642910" y="4857760"/>
              <a:ext cx="4572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latin typeface="Century Schoolbook" pitchFamily="18" charset="0"/>
                </a:rPr>
                <a:t>0	5	        15		25</a:t>
              </a:r>
            </a:p>
          </p:txBody>
        </p:sp>
      </p:grpSp>
      <p:cxnSp>
        <p:nvCxnSpPr>
          <p:cNvPr id="32" name="Прямая соединительная линия 31"/>
          <p:cNvCxnSpPr/>
          <p:nvPr/>
        </p:nvCxnSpPr>
        <p:spPr>
          <a:xfrm>
            <a:off x="3143250" y="4857750"/>
            <a:ext cx="714375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857625" y="5429250"/>
            <a:ext cx="714375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ижний колонтитул 21"/>
          <p:cNvSpPr>
            <a:spLocks noGrp="1"/>
          </p:cNvSpPr>
          <p:nvPr>
            <p:ph type="ftr" sz="quarter" idx="12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CD4CA8-C046-4286-9E92-D48D2C4B3EF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8C4248-C8BA-470F-BECB-E97540A50E03}" type="slidenum">
              <a:rPr lang="ru-RU"/>
              <a:pPr>
                <a:defRPr/>
              </a:pPr>
              <a:t>29</a:t>
            </a:fld>
            <a:endParaRPr lang="ru-RU"/>
          </a:p>
        </p:txBody>
      </p:sp>
      <p:pic>
        <p:nvPicPr>
          <p:cNvPr id="40964" name="Рисунок 8" descr="Movie2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857250"/>
            <a:ext cx="47625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14375" y="642938"/>
            <a:ext cx="7772400" cy="136207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3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Содержимое 7"/>
          <p:cNvSpPr>
            <a:spLocks noGrp="1"/>
          </p:cNvSpPr>
          <p:nvPr>
            <p:ph idx="1"/>
          </p:nvPr>
        </p:nvSpPr>
        <p:spPr>
          <a:xfrm>
            <a:off x="500063" y="142875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000" smtClean="0"/>
              <a:t>1. Скорость тела, движущегося прямолинейно и равноускоренно, изменилась при перемещении из точки 1 в точку 2 так, как показано на рисунке. Какое направление имеет вектор ускорения на этом участке?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464D630-71A7-44FD-91A8-65CAF1C8F61A}" type="datetime1">
              <a:rPr lang="ru-RU"/>
              <a:pPr>
                <a:defRPr/>
              </a:pPr>
              <a:t>30.08.2015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BAEE6-95A8-4DCB-88AE-04E7C2838467}" type="slidenum">
              <a:rPr lang="ru-RU"/>
              <a:pPr>
                <a:defRPr/>
              </a:pPr>
              <a:t>30</a:t>
            </a:fld>
            <a:endParaRPr lang="ru-RU"/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4572000"/>
            <a:ext cx="6242050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Содержимое 7"/>
          <p:cNvSpPr>
            <a:spLocks noGrp="1"/>
          </p:cNvSpPr>
          <p:nvPr>
            <p:ph idx="1"/>
          </p:nvPr>
        </p:nvSpPr>
        <p:spPr>
          <a:xfrm>
            <a:off x="428625" y="142875"/>
            <a:ext cx="8229600" cy="4525963"/>
          </a:xfrm>
        </p:spPr>
        <p:txBody>
          <a:bodyPr/>
          <a:lstStyle/>
          <a:p>
            <a:pPr marL="357188" indent="-357188" eaLnBrk="1" hangingPunct="1">
              <a:buFont typeface="Arial" charset="0"/>
              <a:buNone/>
            </a:pPr>
            <a:r>
              <a:rPr lang="ru-RU" sz="4000" smtClean="0"/>
              <a:t>2. По графику зависимости модуля скорости от времени, представленному на рисунке, определите ускорение   прямолинейно движущегося тела в момент времени </a:t>
            </a:r>
            <a:r>
              <a:rPr lang="en-US" sz="4000" smtClean="0"/>
              <a:t>t </a:t>
            </a:r>
            <a:r>
              <a:rPr lang="ru-RU" sz="4000" smtClean="0"/>
              <a:t>= 2 с.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464D630-71A7-44FD-91A8-65CAF1C8F61A}" type="datetime1">
              <a:rPr lang="ru-RU"/>
              <a:pPr>
                <a:defRPr/>
              </a:pPr>
              <a:t>30.08.2015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18C4D2-1AC0-4997-9058-D84894A6C666}" type="slidenum">
              <a:rPr lang="ru-RU"/>
              <a:pPr>
                <a:defRPr/>
              </a:pPr>
              <a:t>31</a:t>
            </a:fld>
            <a:endParaRPr lang="ru-RU"/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5857875"/>
            <a:ext cx="68770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3857625"/>
            <a:ext cx="413861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1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607218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400" smtClean="0"/>
              <a:t>3. По условию задачи  2 определите перемещение тела за 3 с.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Arial" charset="0"/>
              <a:buNone/>
            </a:pPr>
            <a:r>
              <a:rPr lang="ru-RU" sz="4300" smtClean="0"/>
              <a:t>А. 9м.   Б. 18м.      В. 27м.      Г. 36м.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CD4CA8-C046-4286-9E92-D48D2C4B3EF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F736B4-58DC-422E-8AE8-25D682D43DF2}" type="slidenum">
              <a:rPr lang="ru-RU"/>
              <a:pPr>
                <a:defRPr/>
              </a:pPr>
              <a:t>32</a:t>
            </a:fld>
            <a:endParaRPr lang="ru-RU"/>
          </a:p>
        </p:txBody>
      </p:sp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2071688"/>
            <a:ext cx="413861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Содержимое 1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000" smtClean="0"/>
              <a:t>4. Покоящееся тело начинает движение с постоянным ускорением. В третью секунду оно проходит путь 5 м. Какой путь тело пройдет за 3 с?</a:t>
            </a:r>
          </a:p>
          <a:p>
            <a:pPr eaLnBrk="1" hangingPunct="1">
              <a:buFont typeface="Arial" charset="0"/>
              <a:buNone/>
            </a:pPr>
            <a:endParaRPr lang="ru-RU" sz="4000" smtClean="0"/>
          </a:p>
          <a:p>
            <a:pPr eaLnBrk="1" hangingPunct="1">
              <a:buFont typeface="Arial" charset="0"/>
              <a:buNone/>
            </a:pPr>
            <a:r>
              <a:rPr lang="ru-RU" sz="4000" smtClean="0"/>
              <a:t>А. 5м.           Б. 7м.       В. 9м.       Г. 11м.</a:t>
            </a:r>
          </a:p>
          <a:p>
            <a:pPr eaLnBrk="1" hangingPunct="1"/>
            <a:endParaRPr lang="ru-RU" sz="400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CD4CA8-C046-4286-9E92-D48D2C4B3EF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A1CEB-35FB-4D0B-B74D-0EAE8CECE0DC}" type="slidenum">
              <a:rPr lang="ru-RU"/>
              <a:pPr>
                <a:defRPr/>
              </a:pPr>
              <a:t>33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/>
              <a:t>5. Уравнение зависимости проекции скорости движущегося тела от времени: </a:t>
            </a:r>
            <a:r>
              <a:rPr lang="en-US" sz="4000" i="1" dirty="0" smtClean="0">
                <a:sym typeface="Symbol"/>
              </a:rPr>
              <a:t></a:t>
            </a:r>
            <a:r>
              <a:rPr lang="en-US" sz="4000" i="1" baseline="-25000" dirty="0" smtClean="0"/>
              <a:t>x</a:t>
            </a:r>
            <a:r>
              <a:rPr lang="en-US" sz="4000" i="1" dirty="0" smtClean="0"/>
              <a:t> </a:t>
            </a:r>
            <a:r>
              <a:rPr lang="ru-RU" sz="4000" i="1" dirty="0" smtClean="0"/>
              <a:t>= 2 + 3</a:t>
            </a:r>
            <a:r>
              <a:rPr lang="en-US" sz="4000" i="1" dirty="0" smtClean="0"/>
              <a:t>t</a:t>
            </a:r>
            <a:r>
              <a:rPr lang="ru-RU" sz="4000" i="1" dirty="0" smtClean="0"/>
              <a:t> </a:t>
            </a:r>
            <a:r>
              <a:rPr lang="ru-RU" sz="4000" dirty="0" smtClean="0"/>
              <a:t>(м/с). Каково соответствующее уравнение проекции перемещения тела?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CD4CA8-C046-4286-9E92-D48D2C4B3EF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1E050-D71E-449D-804A-6D0F5253AE08}" type="slidenum">
              <a:rPr lang="ru-RU"/>
              <a:pPr>
                <a:defRPr/>
              </a:pPr>
              <a:t>34</a:t>
            </a:fld>
            <a:endParaRPr lang="ru-RU"/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4500563"/>
            <a:ext cx="7034212" cy="111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/>
              <a:t>6. Находящемуся на горизонтальной поверхности стола бруску сообщили скорость 5 м/с. Под действием сил трения брусок движется с ускорением 1 м/с</a:t>
            </a:r>
            <a:r>
              <a:rPr lang="ru-RU" sz="4000" baseline="30000" dirty="0" smtClean="0"/>
              <a:t>2</a:t>
            </a:r>
            <a:r>
              <a:rPr lang="ru-RU" sz="4000" dirty="0" smtClean="0"/>
              <a:t>. Чему равен путь, пройденный бруском за 6 с?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/>
              <a:t>А. 6м.   Б. 12м.     В. 12,5м.     Г. 30м.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40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CD4CA8-C046-4286-9E92-D48D2C4B3EF6}" type="datetime1">
              <a:rPr lang="ru-RU"/>
              <a:pPr>
                <a:defRPr/>
              </a:pPr>
              <a:t>30.08.2015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FC1DCE-C3AA-49D9-BB48-5FF3627C2189}" type="slidenum">
              <a:rPr lang="ru-RU"/>
              <a:pPr>
                <a:defRPr/>
              </a:pPr>
              <a:t>35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wrap="square">
            <a:spAutoFit/>
          </a:bodyPr>
          <a:lstStyle/>
          <a:p>
            <a:pPr>
              <a:defRPr/>
            </a:pPr>
            <a:r>
              <a:rPr lang="ru-RU" sz="1050" dirty="0"/>
              <a:t>Из коллекции </a:t>
            </a:r>
            <a:r>
              <a:rPr lang="en-US" sz="1050" dirty="0"/>
              <a:t>www.eduspb.com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193</TotalTime>
  <Words>1281</Words>
  <Application>Microsoft Office PowerPoint</Application>
  <PresentationFormat>Экран (4:3)</PresentationFormat>
  <Paragraphs>232</Paragraphs>
  <Slides>35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Century Schoolbook</vt:lpstr>
      <vt:lpstr>Wingdings</vt:lpstr>
      <vt:lpstr>Wingdings 2</vt:lpstr>
      <vt:lpstr>Symbol</vt:lpstr>
      <vt:lpstr>Тема Office</vt:lpstr>
      <vt:lpstr>Эркер</vt:lpstr>
      <vt:lpstr>Microsoft Equation 3.0</vt:lpstr>
      <vt:lpstr>Равномерное движение.</vt:lpstr>
      <vt:lpstr>Прочитайте задачу и приготовьтесь выполнить несколько заданий по ней.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Первую половину своего пути автомобиль проехал со скоростью 72 км/ч. Половину оставшегося времени он двигался со скоростью 54 км/час, а вторую половину – с той же скоростью, с которой ехал на первом участке. Найдите среднюю скорость всего движения.</vt:lpstr>
      <vt:lpstr>Часть 2</vt:lpstr>
      <vt:lpstr>Ответьте на вопрос:</vt:lpstr>
      <vt:lpstr>Задание</vt:lpstr>
      <vt:lpstr>Ответьте на вопрос:</vt:lpstr>
      <vt:lpstr>Задание</vt:lpstr>
      <vt:lpstr>Пишите характер движения каждого тела</vt:lpstr>
      <vt:lpstr>У какого из этих тел скорость больше? Докажите.</vt:lpstr>
      <vt:lpstr>Какие тела встретились? Какая встреча произошла раньше?</vt:lpstr>
      <vt:lpstr>Могут ли графики быть такими? Объясните вашу позицию.</vt:lpstr>
      <vt:lpstr>Объясните графики: на каком модуль ускорения больше? Докажите.</vt:lpstr>
      <vt:lpstr>Опишите движение тела. Что вы можете сказать о характере движения?  Как меняется скорость тела на каждом участке? В какой точке скорость становится равной нулю?</vt:lpstr>
      <vt:lpstr>Начертите график зависимости проекции скорости от времени для этого движения  </vt:lpstr>
      <vt:lpstr>Найдите среднюю скорость движения</vt:lpstr>
      <vt:lpstr>Опишите движение на каждом участке</vt:lpstr>
      <vt:lpstr>Найдите путь и перемещение</vt:lpstr>
      <vt:lpstr>В какой момент времени скорость тела была самой большой? Докажите.</vt:lpstr>
      <vt:lpstr>Часть 3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Равномерное движение</dc:title>
  <dc:creator>vef</dc:creator>
  <cp:lastModifiedBy>User</cp:lastModifiedBy>
  <cp:revision>25</cp:revision>
  <dcterms:created xsi:type="dcterms:W3CDTF">2008-11-05T17:12:42Z</dcterms:created>
  <dcterms:modified xsi:type="dcterms:W3CDTF">2015-08-30T19:51:17Z</dcterms:modified>
</cp:coreProperties>
</file>