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1"/>
  </p:sldMasterIdLst>
  <p:notesMasterIdLst>
    <p:notesMasterId r:id="rId44"/>
  </p:notesMasterIdLst>
  <p:sldIdLst>
    <p:sldId id="285" r:id="rId2"/>
    <p:sldId id="324" r:id="rId3"/>
    <p:sldId id="325" r:id="rId4"/>
    <p:sldId id="326" r:id="rId5"/>
    <p:sldId id="330" r:id="rId6"/>
    <p:sldId id="329" r:id="rId7"/>
    <p:sldId id="362" r:id="rId8"/>
    <p:sldId id="348" r:id="rId9"/>
    <p:sldId id="373" r:id="rId10"/>
    <p:sldId id="331" r:id="rId11"/>
    <p:sldId id="332" r:id="rId12"/>
    <p:sldId id="335" r:id="rId13"/>
    <p:sldId id="336" r:id="rId14"/>
    <p:sldId id="333" r:id="rId15"/>
    <p:sldId id="337" r:id="rId16"/>
    <p:sldId id="334" r:id="rId17"/>
    <p:sldId id="338" r:id="rId18"/>
    <p:sldId id="339" r:id="rId19"/>
    <p:sldId id="340" r:id="rId20"/>
    <p:sldId id="341" r:id="rId21"/>
    <p:sldId id="343" r:id="rId22"/>
    <p:sldId id="345" r:id="rId23"/>
    <p:sldId id="344" r:id="rId24"/>
    <p:sldId id="346" r:id="rId25"/>
    <p:sldId id="347" r:id="rId26"/>
    <p:sldId id="350" r:id="rId27"/>
    <p:sldId id="351" r:id="rId28"/>
    <p:sldId id="316" r:id="rId29"/>
    <p:sldId id="352" r:id="rId30"/>
    <p:sldId id="353" r:id="rId31"/>
    <p:sldId id="359" r:id="rId32"/>
    <p:sldId id="358" r:id="rId33"/>
    <p:sldId id="361" r:id="rId34"/>
    <p:sldId id="360" r:id="rId35"/>
    <p:sldId id="300" r:id="rId36"/>
    <p:sldId id="366" r:id="rId37"/>
    <p:sldId id="365" r:id="rId38"/>
    <p:sldId id="317" r:id="rId39"/>
    <p:sldId id="369" r:id="rId40"/>
    <p:sldId id="370" r:id="rId41"/>
    <p:sldId id="371" r:id="rId42"/>
    <p:sldId id="372" r:id="rId4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99"/>
    <a:srgbClr val="008000"/>
    <a:srgbClr val="000000"/>
    <a:srgbClr val="FF3300"/>
    <a:srgbClr val="FFFFFF"/>
    <a:srgbClr val="66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682" autoAdjust="0"/>
    <p:restoredTop sz="91790" autoAdjust="0"/>
  </p:normalViewPr>
  <p:slideViewPr>
    <p:cSldViewPr>
      <p:cViewPr varScale="1">
        <p:scale>
          <a:sx n="51" d="100"/>
          <a:sy n="51" d="100"/>
        </p:scale>
        <p:origin x="-14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5498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49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549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49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86AE1CE-1B71-430C-9169-88B2A7D70E6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B472A7-0424-4395-9E48-391126752C23}" type="slidenum">
              <a:rPr lang="ru-RU"/>
              <a:pPr/>
              <a:t>4</a:t>
            </a:fld>
            <a:endParaRPr lang="ru-RU"/>
          </a:p>
        </p:txBody>
      </p:sp>
      <p:sp>
        <p:nvSpPr>
          <p:cNvPr id="295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3EE576-1379-45CF-BDE4-11DCE8AEF535}" type="slidenum">
              <a:rPr lang="ru-RU"/>
              <a:pPr/>
              <a:t>39</a:t>
            </a:fld>
            <a:endParaRPr lang="ru-RU"/>
          </a:p>
        </p:txBody>
      </p:sp>
      <p:sp>
        <p:nvSpPr>
          <p:cNvPr id="3819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11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21811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1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1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1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1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12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2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2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2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2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2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2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2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2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2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3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3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3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3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3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3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13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3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3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3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4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4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4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4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4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4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4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4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4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4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5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1815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21815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15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1815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1815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18156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18157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18158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5D4901E-26D1-49C4-BC1E-11BB999DCF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673C92-F224-45DE-9867-B50E610950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32612-CEC3-444E-9056-C63F3C84DDA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36095-8148-4C02-9B34-BAC52DFCE2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70D2F-27EE-4F61-A93A-628D52A08B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939A2-1DE7-433C-911E-2E590C3B9B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183652-9DF3-4D39-BF32-CD065898AA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0CD4F0-2D86-4C96-A65B-D7627E70AD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3AC2C6-0FF3-45D8-A695-A735A4C611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014D0-DA51-4272-9B57-880E8C98BC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73311-E8AB-43F7-BF33-B6A31AFB7C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E25007A-9E53-4D08-9953-20E602D7C79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A5763B1-ADD9-4505-9157-89558E825C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090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21709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09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09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094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09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7096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097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09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099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0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01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0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03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0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0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0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07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0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09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1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1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711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13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1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1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16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1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18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1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2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2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2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2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2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2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2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17127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21712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12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1713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713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713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1713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1713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832AF60-0097-48D7-8CA7-92D68F3C4CA6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</p:sldLayoutIdLst>
  <p:transition>
    <p:cover dir="ru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5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6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349500"/>
            <a:ext cx="8208963" cy="165735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6600" b="1">
                <a:solidFill>
                  <a:schemeClr val="folHlink"/>
                </a:solidFill>
              </a:rPr>
              <a:t>Анализ характера питания семьи</a:t>
            </a:r>
            <a:endParaRPr lang="ru-RU" sz="6600" b="1">
              <a:solidFill>
                <a:srgbClr val="6666FF"/>
              </a:solidFill>
            </a:endParaRPr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5076825" y="5157788"/>
            <a:ext cx="4067175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ru-RU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Автор: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Ученица 11 класса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Трифонова Анастасия Александровна</a:t>
            </a:r>
            <a:endParaRPr lang="ru-RU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471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  <p:bldP spid="471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867" name="Picture 3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476250"/>
            <a:ext cx="9144000" cy="5661025"/>
          </a:xfrm>
          <a:noFill/>
          <a:ln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928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9286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286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92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2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92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2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981075"/>
            <a:ext cx="7847012" cy="1152525"/>
          </a:xfrm>
        </p:spPr>
        <p:txBody>
          <a:bodyPr/>
          <a:lstStyle/>
          <a:p>
            <a:r>
              <a:rPr lang="ru-RU">
                <a:solidFill>
                  <a:schemeClr val="folHlink"/>
                </a:solidFill>
              </a:rPr>
              <a:t>Цель исследования:</a:t>
            </a:r>
          </a:p>
        </p:txBody>
      </p:sp>
      <p:sp>
        <p:nvSpPr>
          <p:cNvPr id="293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2636838"/>
            <a:ext cx="7920038" cy="2808287"/>
          </a:xfrm>
        </p:spPr>
        <p:txBody>
          <a:bodyPr/>
          <a:lstStyle/>
          <a:p>
            <a:r>
              <a:rPr lang="ru-RU" sz="4000"/>
              <a:t>Изучить  особенности питания современной   среднестатистической семьи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938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938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938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93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93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93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0" grpId="0"/>
      <p:bldP spid="29389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865188"/>
            <a:ext cx="8229600" cy="1143000"/>
          </a:xfrm>
        </p:spPr>
        <p:txBody>
          <a:bodyPr/>
          <a:lstStyle/>
          <a:p>
            <a:r>
              <a:rPr lang="ru-RU" sz="5400">
                <a:solidFill>
                  <a:schemeClr val="folHlink"/>
                </a:solidFill>
              </a:rPr>
              <a:t>Гипотеза: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16113"/>
            <a:ext cx="82296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  <a:p>
            <a:pPr algn="ctr">
              <a:buFont typeface="Wingdings" pitchFamily="2" charset="2"/>
              <a:buNone/>
            </a:pPr>
            <a:r>
              <a:rPr lang="ru-RU" sz="4000"/>
              <a:t>Характер питания современной семьи не соответствует рекомендациям ВОЗ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949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949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949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94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94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94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14" grpId="0"/>
      <p:bldP spid="2949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sz="2800" b="1">
                <a:solidFill>
                  <a:schemeClr val="folHlink"/>
                </a:solidFill>
              </a:rPr>
              <a:t>АНКЕТА</a:t>
            </a:r>
            <a:br>
              <a:rPr lang="ru-RU" sz="2800" b="1">
                <a:solidFill>
                  <a:schemeClr val="folHlink"/>
                </a:solidFill>
              </a:rPr>
            </a:br>
            <a:r>
              <a:rPr lang="ru-RU" sz="2800" b="1">
                <a:solidFill>
                  <a:schemeClr val="folHlink"/>
                </a:solidFill>
              </a:rPr>
              <a:t>Анализ характера питания конкретной семьи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5256212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sz="2000"/>
              <a:t>1</a:t>
            </a:r>
            <a:r>
              <a:rPr lang="ru-RU" sz="2000"/>
              <a:t>.  Структура семьи: (количество членов семьи).		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2.	Питание семьи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   - Диетические привычки и пристрастия.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3.  Опишите примерное меню семьи на 1 день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4.  При покупке продуктов, что Вы  изучаете? (нужное подчеркнуть)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       1) состав продукта;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        2) срок годности;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        3) адрес производителя.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5.  Употребляет ли ваша семья продукты содержащие генетически модифицированные организмы?: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     1) ДА;  2) НЕТ; 3) НЕ ЗНАЮ; 4) А ЧТО ЭТО? ( нужное подчеркнуть).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6.  Знаете ли Вы, какие пищевые добавки ( Например, Е 621) содержатся в продуктах употребляемых вашей семьей ежедневно? 1) ДА; 2) НЕТ; (нужное подчеркнуть).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7.  Есть ли у Вас в семье заболевания, связанные с пищеварительной системой?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84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84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84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43" name="Object 3"/>
          <p:cNvGraphicFramePr>
            <a:graphicFrameLocks noGrp="1" noChangeAspect="1"/>
          </p:cNvGraphicFramePr>
          <p:nvPr>
            <p:ph idx="4294967295"/>
          </p:nvPr>
        </p:nvGraphicFramePr>
        <p:xfrm>
          <a:off x="0" y="0"/>
          <a:ext cx="9144000" cy="5734050"/>
        </p:xfrm>
        <a:graphic>
          <a:graphicData uri="http://schemas.openxmlformats.org/presentationml/2006/ole">
            <p:oleObj spid="_x0000_s317443" name="Диаграмма" r:id="rId3" imgW="3724250" imgH="2867017" progId="Excel.Chart.8">
              <p:embed/>
            </p:oleObj>
          </a:graphicData>
        </a:graphic>
      </p:graphicFrame>
      <p:sp>
        <p:nvSpPr>
          <p:cNvPr id="317444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54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Численный состав семей</a:t>
            </a:r>
            <a:endParaRPr lang="ru-RU" sz="5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7445" name="Rectangle 5"/>
          <p:cNvSpPr>
            <a:spLocks noChangeArrowheads="1"/>
          </p:cNvSpPr>
          <p:nvPr/>
        </p:nvSpPr>
        <p:spPr bwMode="auto">
          <a:xfrm>
            <a:off x="0" y="5629275"/>
            <a:ext cx="89646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b="1">
                <a:solidFill>
                  <a:srgbClr val="FFFF00"/>
                </a:solidFill>
              </a:rPr>
              <a:t>По исследуемым результатам видно, что 37% семей состоит из 4 человек, 35% семей состоит из 3 человек, 14.5% семей состоит из 5 человек и 13.5% из 2. Таким образом, среднестатистическая семья состоит из 4 человек.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7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17443" grpId="0"/>
      <p:bldP spid="3174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23" name="Rectangle 7"/>
          <p:cNvSpPr>
            <a:spLocks noChangeArrowheads="1"/>
          </p:cNvSpPr>
          <p:nvPr/>
        </p:nvSpPr>
        <p:spPr bwMode="auto">
          <a:xfrm>
            <a:off x="468313" y="3333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54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Диетическое питание</a:t>
            </a:r>
            <a:endParaRPr lang="ru-RU" sz="5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7625" name="Rectangle 9"/>
          <p:cNvSpPr>
            <a:spLocks noChangeArrowheads="1"/>
          </p:cNvSpPr>
          <p:nvPr/>
        </p:nvSpPr>
        <p:spPr bwMode="auto">
          <a:xfrm>
            <a:off x="0" y="395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67624" name="Object 8"/>
          <p:cNvGraphicFramePr>
            <a:graphicFrameLocks noChangeAspect="1"/>
          </p:cNvGraphicFramePr>
          <p:nvPr/>
        </p:nvGraphicFramePr>
        <p:xfrm>
          <a:off x="1763713" y="790575"/>
          <a:ext cx="6419850" cy="5375275"/>
        </p:xfrm>
        <a:graphic>
          <a:graphicData uri="http://schemas.openxmlformats.org/presentationml/2006/ole">
            <p:oleObj spid="_x0000_s367624" name="Диаграмма" r:id="rId3" imgW="6391175" imgH="6086503" progId="MSGraph.Chart.8">
              <p:embed/>
            </p:oleObj>
          </a:graphicData>
        </a:graphic>
      </p:graphicFrame>
      <p:sp>
        <p:nvSpPr>
          <p:cNvPr id="367626" name="Rectangle 10"/>
          <p:cNvSpPr>
            <a:spLocks noChangeArrowheads="1"/>
          </p:cNvSpPr>
          <p:nvPr/>
        </p:nvSpPr>
        <p:spPr bwMode="auto">
          <a:xfrm>
            <a:off x="395288" y="5661025"/>
            <a:ext cx="896461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FFFF00"/>
                </a:solidFill>
              </a:rPr>
              <a:t>	По исследуемым результатам видно, что 94.3% семей не используют диетическое питание, а 5.7% семей используют. Таким образом, большинство семей не придерживаются диетического питания.</a:t>
            </a:r>
            <a:r>
              <a:rPr lang="ru-RU"/>
              <a:t> 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3676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3676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676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367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67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367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67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0211" name="Picture 3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 r="905" b="16383"/>
          <a:stretch>
            <a:fillRect/>
          </a:stretch>
        </p:blipFill>
        <p:spPr>
          <a:xfrm>
            <a:off x="0" y="0"/>
            <a:ext cx="9144000" cy="6858000"/>
          </a:xfrm>
          <a:solidFill>
            <a:srgbClr val="FFFFFF"/>
          </a:solidFill>
          <a:ln/>
        </p:spPr>
      </p:pic>
      <p:sp>
        <p:nvSpPr>
          <p:cNvPr id="350212" name="AutoShape 4"/>
          <p:cNvSpPr>
            <a:spLocks noChangeArrowheads="1"/>
          </p:cNvSpPr>
          <p:nvPr/>
        </p:nvSpPr>
        <p:spPr bwMode="auto">
          <a:xfrm>
            <a:off x="1908175" y="908050"/>
            <a:ext cx="5472113" cy="5761038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000" b="1" i="1" u="sng">
              <a:solidFill>
                <a:schemeClr val="accent2"/>
              </a:solidFill>
            </a:endParaRPr>
          </a:p>
          <a:p>
            <a:pPr algn="ctr"/>
            <a:endParaRPr lang="ru-RU" sz="2400" b="1" i="1" u="sng">
              <a:solidFill>
                <a:schemeClr val="accent2"/>
              </a:solidFill>
            </a:endParaRPr>
          </a:p>
          <a:p>
            <a:pPr algn="ctr"/>
            <a:r>
              <a:rPr lang="ru-RU" sz="2400" b="1" i="1" u="sng">
                <a:solidFill>
                  <a:srgbClr val="FF3300"/>
                </a:solidFill>
              </a:rPr>
              <a:t>Завтрак</a:t>
            </a:r>
          </a:p>
          <a:p>
            <a:pPr algn="ctr"/>
            <a:endParaRPr lang="ru-RU" sz="2400" b="1" i="1" u="sng">
              <a:solidFill>
                <a:srgbClr val="FF3300"/>
              </a:solidFill>
            </a:endParaRPr>
          </a:p>
          <a:p>
            <a:pPr algn="ctr"/>
            <a:r>
              <a:rPr lang="ru-RU" sz="2400" b="1" i="1">
                <a:solidFill>
                  <a:schemeClr val="accent2"/>
                </a:solidFill>
              </a:rPr>
              <a:t>Бутерброд (с сыром или колбасой)</a:t>
            </a:r>
          </a:p>
          <a:p>
            <a:pPr algn="ctr"/>
            <a:r>
              <a:rPr lang="ru-RU" sz="2400" b="1" i="1">
                <a:solidFill>
                  <a:schemeClr val="accent2"/>
                </a:solidFill>
              </a:rPr>
              <a:t>Чай</a:t>
            </a:r>
          </a:p>
          <a:p>
            <a:pPr algn="ctr"/>
            <a:endParaRPr lang="ru-RU" sz="2400" b="1" i="1">
              <a:solidFill>
                <a:schemeClr val="accent2"/>
              </a:solidFill>
            </a:endParaRPr>
          </a:p>
          <a:p>
            <a:pPr algn="ctr"/>
            <a:r>
              <a:rPr lang="ru-RU" sz="2400" b="1" i="1" u="sng">
                <a:solidFill>
                  <a:srgbClr val="FF3300"/>
                </a:solidFill>
              </a:rPr>
              <a:t>Обед</a:t>
            </a:r>
          </a:p>
          <a:p>
            <a:pPr algn="ctr"/>
            <a:endParaRPr lang="ru-RU" sz="2400" b="1" i="1" u="sng">
              <a:solidFill>
                <a:srgbClr val="FF3300"/>
              </a:solidFill>
            </a:endParaRPr>
          </a:p>
          <a:p>
            <a:pPr algn="ctr"/>
            <a:r>
              <a:rPr lang="ru-RU" sz="2400" b="1" i="1">
                <a:solidFill>
                  <a:schemeClr val="accent2"/>
                </a:solidFill>
              </a:rPr>
              <a:t>Суп, щи, борщ</a:t>
            </a:r>
          </a:p>
          <a:p>
            <a:pPr algn="ctr"/>
            <a:r>
              <a:rPr lang="ru-RU" sz="2400" b="1" i="1">
                <a:solidFill>
                  <a:schemeClr val="accent2"/>
                </a:solidFill>
              </a:rPr>
              <a:t>Картофель, хлеб, полуфабрикаты</a:t>
            </a:r>
          </a:p>
          <a:p>
            <a:pPr algn="ctr"/>
            <a:r>
              <a:rPr lang="ru-RU" sz="2400" b="1" i="1">
                <a:solidFill>
                  <a:schemeClr val="accent2"/>
                </a:solidFill>
              </a:rPr>
              <a:t>Чай</a:t>
            </a:r>
          </a:p>
          <a:p>
            <a:pPr algn="ctr"/>
            <a:endParaRPr lang="ru-RU" sz="2400" b="1" i="1">
              <a:solidFill>
                <a:schemeClr val="accent2"/>
              </a:solidFill>
            </a:endParaRPr>
          </a:p>
          <a:p>
            <a:pPr algn="ctr"/>
            <a:r>
              <a:rPr lang="ru-RU" sz="2400" b="1" i="1" u="sng">
                <a:solidFill>
                  <a:srgbClr val="FF3300"/>
                </a:solidFill>
              </a:rPr>
              <a:t>Ужин</a:t>
            </a:r>
          </a:p>
          <a:p>
            <a:pPr algn="ctr"/>
            <a:endParaRPr lang="ru-RU" sz="2400" b="1" i="1" u="sng">
              <a:solidFill>
                <a:srgbClr val="FF3300"/>
              </a:solidFill>
            </a:endParaRPr>
          </a:p>
          <a:p>
            <a:pPr algn="ctr"/>
            <a:r>
              <a:rPr lang="ru-RU" sz="2400" b="1" i="1">
                <a:solidFill>
                  <a:schemeClr val="accent2"/>
                </a:solidFill>
              </a:rPr>
              <a:t>Макаронные изделия, полуфабрикаты</a:t>
            </a:r>
          </a:p>
          <a:p>
            <a:pPr algn="ctr"/>
            <a:r>
              <a:rPr lang="ru-RU" sz="2400" b="1" i="1">
                <a:solidFill>
                  <a:schemeClr val="accent2"/>
                </a:solidFill>
              </a:rPr>
              <a:t>Чай</a:t>
            </a:r>
          </a:p>
          <a:p>
            <a:pPr algn="ctr"/>
            <a:endParaRPr lang="ru-RU" sz="2400" b="1" i="1">
              <a:solidFill>
                <a:schemeClr val="accent2"/>
              </a:solidFill>
            </a:endParaRPr>
          </a:p>
        </p:txBody>
      </p:sp>
      <p:sp>
        <p:nvSpPr>
          <p:cNvPr id="350214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8640762" cy="668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Примерное меню семьи на 1 день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502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502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02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6" name="Rectangle 4"/>
          <p:cNvSpPr>
            <a:spLocks noChangeArrowheads="1"/>
          </p:cNvSpPr>
          <p:nvPr/>
        </p:nvSpPr>
        <p:spPr bwMode="auto">
          <a:xfrm>
            <a:off x="0" y="549275"/>
            <a:ext cx="9144000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3600" b="1">
                <a:solidFill>
                  <a:srgbClr val="FFFF00"/>
                </a:solidFill>
              </a:rPr>
              <a:t>Отвечая на вопрос анкеты «о примерном меню семьи на 1 день», было выведено следующее: </a:t>
            </a:r>
          </a:p>
          <a:p>
            <a:pPr algn="ctr"/>
            <a:r>
              <a:rPr lang="ru-RU" sz="3600" b="1">
                <a:solidFill>
                  <a:srgbClr val="FFFF00"/>
                </a:solidFill>
              </a:rPr>
              <a:t>- во-первых, не всегда удается поесть вовремя,</a:t>
            </a:r>
          </a:p>
          <a:p>
            <a:pPr algn="ctr"/>
            <a:r>
              <a:rPr lang="ru-RU" sz="3600" b="1">
                <a:solidFill>
                  <a:srgbClr val="FFFF00"/>
                </a:solidFill>
              </a:rPr>
              <a:t>- во-вторых, очень скудный рацион питания, в котором чаще всего преобладают жиры и углеводы,</a:t>
            </a:r>
          </a:p>
          <a:p>
            <a:pPr algn="ctr"/>
            <a:r>
              <a:rPr lang="ru-RU" sz="3600" b="1">
                <a:solidFill>
                  <a:srgbClr val="FFFF00"/>
                </a:solidFill>
              </a:rPr>
              <a:t>- в-третьих, составлено меню, приведенное выше.</a:t>
            </a:r>
          </a:p>
        </p:txBody>
      </p:sp>
    </p:spTree>
  </p:cSld>
  <p:clrMapOvr>
    <a:masterClrMapping/>
  </p:clrMapOvr>
  <p:transition>
    <p:cover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9492" name="Picture 4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 r="-29134" b="16383"/>
          <a:stretch>
            <a:fillRect/>
          </a:stretch>
        </p:blipFill>
        <p:spPr>
          <a:xfrm>
            <a:off x="0" y="0"/>
            <a:ext cx="9215438" cy="6858000"/>
          </a:xfrm>
          <a:solidFill>
            <a:srgbClr val="FFFFFF"/>
          </a:solidFill>
          <a:ln/>
        </p:spPr>
      </p:pic>
      <p:sp>
        <p:nvSpPr>
          <p:cNvPr id="319493" name="AutoShape 5"/>
          <p:cNvSpPr>
            <a:spLocks noChangeArrowheads="1"/>
          </p:cNvSpPr>
          <p:nvPr/>
        </p:nvSpPr>
        <p:spPr bwMode="auto">
          <a:xfrm>
            <a:off x="1476375" y="2852738"/>
            <a:ext cx="2374900" cy="2232025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9494" name="WordArt 6"/>
          <p:cNvSpPr>
            <a:spLocks noChangeArrowheads="1" noChangeShapeType="1" noTextEdit="1"/>
          </p:cNvSpPr>
          <p:nvPr/>
        </p:nvSpPr>
        <p:spPr bwMode="auto">
          <a:xfrm>
            <a:off x="1835150" y="2565400"/>
            <a:ext cx="6624638" cy="23764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Что вы изучаете при</a:t>
            </a:r>
          </a:p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покупке продуктов?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194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194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94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FF00"/>
                </a:solidFill>
              </a:rPr>
              <a:t>Что вы изучаете, покупая продукты?</a:t>
            </a:r>
          </a:p>
        </p:txBody>
      </p:sp>
      <p:graphicFrame>
        <p:nvGraphicFramePr>
          <p:cNvPr id="320519" name="Object 7"/>
          <p:cNvGraphicFramePr>
            <a:graphicFrameLocks noChangeAspect="1"/>
          </p:cNvGraphicFramePr>
          <p:nvPr>
            <p:ph idx="1"/>
          </p:nvPr>
        </p:nvGraphicFramePr>
        <p:xfrm>
          <a:off x="460375" y="1268413"/>
          <a:ext cx="8223250" cy="3960812"/>
        </p:xfrm>
        <a:graphic>
          <a:graphicData uri="http://schemas.openxmlformats.org/presentationml/2006/ole">
            <p:oleObj spid="_x0000_s320519" name="Диаграмма" r:id="rId3" imgW="8229728" imgH="4533884" progId="MSGraph.Chart.8">
              <p:embed followColorScheme="full"/>
            </p:oleObj>
          </a:graphicData>
        </a:graphic>
      </p:graphicFrame>
      <p:sp>
        <p:nvSpPr>
          <p:cNvPr id="320520" name="Rectangle 8"/>
          <p:cNvSpPr>
            <a:spLocks noChangeArrowheads="1"/>
          </p:cNvSpPr>
          <p:nvPr/>
        </p:nvSpPr>
        <p:spPr bwMode="auto">
          <a:xfrm>
            <a:off x="179388" y="5275263"/>
            <a:ext cx="8964612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	</a:t>
            </a:r>
            <a:r>
              <a:rPr lang="ru-RU" b="1">
                <a:solidFill>
                  <a:srgbClr val="FFFF00"/>
                </a:solidFill>
              </a:rPr>
              <a:t>По исследуемым результатам видно, что при покупке продуктов люди чаще всего изучают срок годности (95%), далее по популярности идет цена на продукт (60%), затем состав продукта (43%) и на последнем месте наименование фирмы - производителя(25%). Получается, при покупке продуктов приоритет отдается сроку годности.</a:t>
            </a:r>
            <a:r>
              <a:rPr lang="ru-RU"/>
              <a:t> 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684" name="Picture 4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 r="905" b="16383"/>
          <a:stretch>
            <a:fillRect/>
          </a:stretch>
        </p:blipFill>
        <p:spPr>
          <a:xfrm>
            <a:off x="0" y="0"/>
            <a:ext cx="9144000" cy="6858000"/>
          </a:xfrm>
          <a:solidFill>
            <a:srgbClr val="FFFFFF"/>
          </a:solidFill>
          <a:ln/>
        </p:spPr>
      </p:pic>
      <p:sp>
        <p:nvSpPr>
          <p:cNvPr id="327685" name="AutoShape 5"/>
          <p:cNvSpPr>
            <a:spLocks noChangeArrowheads="1"/>
          </p:cNvSpPr>
          <p:nvPr/>
        </p:nvSpPr>
        <p:spPr bwMode="auto">
          <a:xfrm>
            <a:off x="1979613" y="2492375"/>
            <a:ext cx="3024187" cy="3168650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7686" name="WordArt 6"/>
          <p:cNvSpPr>
            <a:spLocks noChangeArrowheads="1" noChangeShapeType="1" noTextEdit="1"/>
          </p:cNvSpPr>
          <p:nvPr/>
        </p:nvSpPr>
        <p:spPr bwMode="auto">
          <a:xfrm>
            <a:off x="611188" y="3500438"/>
            <a:ext cx="7848600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Употребляет ли Ваша семья ГМО?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276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2768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29732" name="Object 4"/>
          <p:cNvGraphicFramePr>
            <a:graphicFrameLocks noChangeAspect="1"/>
          </p:cNvGraphicFramePr>
          <p:nvPr>
            <p:ph idx="1"/>
          </p:nvPr>
        </p:nvGraphicFramePr>
        <p:xfrm>
          <a:off x="0" y="0"/>
          <a:ext cx="9144000" cy="5734050"/>
        </p:xfrm>
        <a:graphic>
          <a:graphicData uri="http://schemas.openxmlformats.org/presentationml/2006/ole">
            <p:oleObj spid="_x0000_s329732" name="Диаграмма" r:id="rId3" imgW="4714962" imgH="2866982" progId="Excel.Chart.8">
              <p:embed/>
            </p:oleObj>
          </a:graphicData>
        </a:graphic>
      </p:graphicFrame>
      <p:sp>
        <p:nvSpPr>
          <p:cNvPr id="329736" name="Rectangle 8"/>
          <p:cNvSpPr>
            <a:spLocks noChangeArrowheads="1"/>
          </p:cNvSpPr>
          <p:nvPr/>
        </p:nvSpPr>
        <p:spPr bwMode="auto">
          <a:xfrm>
            <a:off x="539750" y="3333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48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Употребляет ли Ваша семья ГМО?</a:t>
            </a:r>
            <a:endParaRPr lang="ru-RU" sz="48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9737" name="Rectangle 9"/>
          <p:cNvSpPr>
            <a:spLocks noChangeArrowheads="1"/>
          </p:cNvSpPr>
          <p:nvPr/>
        </p:nvSpPr>
        <p:spPr bwMode="auto">
          <a:xfrm>
            <a:off x="179388" y="5661025"/>
            <a:ext cx="896461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	</a:t>
            </a:r>
            <a:r>
              <a:rPr lang="ru-RU" b="1">
                <a:solidFill>
                  <a:srgbClr val="FFFF00"/>
                </a:solidFill>
              </a:rPr>
              <a:t>По исследуемым результатам данной диаграммы видно, что 51% респондентов употребляют ГМО, 28.3% не употребляют, 13.2% не знают о наличии ГМО в продуктах, а 7.5% просто не представляют о чем идет речь.</a:t>
            </a:r>
            <a:r>
              <a:rPr lang="ru-RU"/>
              <a:t> 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3297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3297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85" decel="100000"/>
                                        <p:tgtEl>
                                          <p:spTgt spid="3297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85" decel="100000"/>
                                        <p:tgtEl>
                                          <p:spTgt spid="32973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973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29732" grpId="0"/>
      <p:bldP spid="3297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3588" name="Picture 4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 r="-29134" b="16383"/>
          <a:stretch>
            <a:fillRect/>
          </a:stretch>
        </p:blipFill>
        <p:spPr>
          <a:xfrm>
            <a:off x="0" y="0"/>
            <a:ext cx="9144000" cy="6858000"/>
          </a:xfrm>
          <a:solidFill>
            <a:srgbClr val="FFFFFF"/>
          </a:solidFill>
          <a:ln/>
        </p:spPr>
      </p:pic>
      <p:sp>
        <p:nvSpPr>
          <p:cNvPr id="323589" name="AutoShape 5"/>
          <p:cNvSpPr>
            <a:spLocks noChangeArrowheads="1"/>
          </p:cNvSpPr>
          <p:nvPr/>
        </p:nvSpPr>
        <p:spPr bwMode="auto">
          <a:xfrm>
            <a:off x="1331913" y="2852738"/>
            <a:ext cx="2592387" cy="2808287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3591" name="WordArt 7"/>
          <p:cNvSpPr>
            <a:spLocks noChangeArrowheads="1" noChangeShapeType="1" noTextEdit="1"/>
          </p:cNvSpPr>
          <p:nvPr/>
        </p:nvSpPr>
        <p:spPr bwMode="auto">
          <a:xfrm>
            <a:off x="1331913" y="2565400"/>
            <a:ext cx="7458075" cy="2735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597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Знаете ли вы, какие пищевые добавки</a:t>
            </a:r>
          </a:p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содержатся в продуктах?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235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2359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359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23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3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23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3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9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827" name="Picture 3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 t="6586"/>
          <a:stretch>
            <a:fillRect/>
          </a:stretch>
        </p:blipFill>
        <p:spPr>
          <a:xfrm>
            <a:off x="3203575" y="1484313"/>
            <a:ext cx="3311525" cy="5111750"/>
          </a:xfrm>
          <a:noFill/>
          <a:ln/>
        </p:spPr>
      </p:pic>
      <p:sp>
        <p:nvSpPr>
          <p:cNvPr id="333828" name="AutoShape 4"/>
          <p:cNvSpPr>
            <a:spLocks noChangeArrowheads="1"/>
          </p:cNvSpPr>
          <p:nvPr/>
        </p:nvSpPr>
        <p:spPr bwMode="auto">
          <a:xfrm>
            <a:off x="395288" y="333375"/>
            <a:ext cx="7489825" cy="1150938"/>
          </a:xfrm>
          <a:prstGeom prst="wedgeRoundRectCallout">
            <a:avLst>
              <a:gd name="adj1" fmla="val 13227"/>
              <a:gd name="adj2" fmla="val 7013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i="1"/>
              <a:t>Исследование содержимого холодильника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338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338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38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3338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3338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38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24611" name="Object 3"/>
          <p:cNvGraphicFramePr>
            <a:graphicFrameLocks noChangeAspect="1"/>
          </p:cNvGraphicFramePr>
          <p:nvPr>
            <p:ph idx="1"/>
          </p:nvPr>
        </p:nvGraphicFramePr>
        <p:xfrm>
          <a:off x="0" y="0"/>
          <a:ext cx="9323388" cy="5661025"/>
        </p:xfrm>
        <a:graphic>
          <a:graphicData uri="http://schemas.openxmlformats.org/presentationml/2006/ole">
            <p:oleObj spid="_x0000_s324611" name="Диаграмма" r:id="rId3" imgW="3686138" imgH="2657616" progId="Excel.Chart.8">
              <p:embed/>
            </p:oleObj>
          </a:graphicData>
        </a:graphic>
      </p:graphicFrame>
      <p:sp>
        <p:nvSpPr>
          <p:cNvPr id="324617" name="Rectangle 9"/>
          <p:cNvSpPr>
            <a:spLocks noChangeArrowheads="1"/>
          </p:cNvSpPr>
          <p:nvPr/>
        </p:nvSpPr>
        <p:spPr bwMode="auto">
          <a:xfrm>
            <a:off x="323850" y="260350"/>
            <a:ext cx="867568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ru-RU" sz="36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Знаете ли Вы, какие пищевые добавки содержатся в продуктах?</a:t>
            </a:r>
          </a:p>
        </p:txBody>
      </p:sp>
      <p:sp>
        <p:nvSpPr>
          <p:cNvPr id="324618" name="Rectangle 10"/>
          <p:cNvSpPr>
            <a:spLocks noChangeArrowheads="1"/>
          </p:cNvSpPr>
          <p:nvPr/>
        </p:nvSpPr>
        <p:spPr bwMode="auto">
          <a:xfrm>
            <a:off x="250825" y="5616575"/>
            <a:ext cx="87137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	</a:t>
            </a:r>
            <a:r>
              <a:rPr lang="ru-RU" sz="2000" b="1">
                <a:solidFill>
                  <a:srgbClr val="FFFF00"/>
                </a:solidFill>
              </a:rPr>
              <a:t>В данной диаграмме видно, что 77% опрошенных не имеют представления о содержании пищевых добавок в продуктах, 23% обладают такой информацией.</a:t>
            </a:r>
            <a:r>
              <a:rPr lang="ru-RU" sz="2000"/>
              <a:t> 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3246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3246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46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85" decel="100000"/>
                                        <p:tgtEl>
                                          <p:spTgt spid="3246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85" decel="100000"/>
                                        <p:tgtEl>
                                          <p:spTgt spid="3246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46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324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4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324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4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24611" grpId="0"/>
      <p:bldP spid="3246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908050"/>
            <a:ext cx="8569325" cy="2519363"/>
          </a:xfrm>
        </p:spPr>
        <p:txBody>
          <a:bodyPr/>
          <a:lstStyle/>
          <a:p>
            <a:r>
              <a:rPr lang="ru-RU" sz="3200" b="1"/>
              <a:t>Пищевые добавки – вещества, добавляемые в продукты питания для придания им желаемых свойств (аромата, цвета, вкуса, длительности хранения и др.)</a:t>
            </a: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95738" y="4221163"/>
            <a:ext cx="1162050" cy="13684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9600" b="1">
                <a:solidFill>
                  <a:schemeClr val="folHlink"/>
                </a:solidFill>
              </a:rPr>
              <a:t>Е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3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3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3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0" grpId="0"/>
      <p:bldP spid="33485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6041" name="Group 169"/>
          <p:cNvGraphicFramePr>
            <a:graphicFrameLocks noGrp="1"/>
          </p:cNvGraphicFramePr>
          <p:nvPr>
            <p:ph/>
          </p:nvPr>
        </p:nvGraphicFramePr>
        <p:xfrm>
          <a:off x="323850" y="188913"/>
          <a:ext cx="8496300" cy="6453759"/>
        </p:xfrm>
        <a:graphic>
          <a:graphicData uri="http://schemas.openxmlformats.org/drawingml/2006/table">
            <a:tbl>
              <a:tblPr/>
              <a:tblGrid>
                <a:gridCol w="3713163"/>
                <a:gridCol w="4783137"/>
              </a:tblGrid>
              <a:tr h="26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Код  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Воздействие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124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Опасный, запрещен в мире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211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Ракообразующий, запрещен в мире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608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160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f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Кишечные расстройства, запрещен в России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270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Опасен для детей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339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Расстройство желудка, запрещен в мире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250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Нарушение кровяного давления, запрещен в мире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223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Нарушение ЖКТ, опасен, запрещен в мире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222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Нарушение ЖКТ, опасен, запрещен в мире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239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Кишечные расстройства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6938" name="Group 42"/>
          <p:cNvGraphicFramePr>
            <a:graphicFrameLocks noGrp="1"/>
          </p:cNvGraphicFramePr>
          <p:nvPr>
            <p:ph idx="1"/>
          </p:nvPr>
        </p:nvGraphicFramePr>
        <p:xfrm>
          <a:off x="539750" y="476250"/>
          <a:ext cx="8135938" cy="5976940"/>
        </p:xfrm>
        <a:graphic>
          <a:graphicData uri="http://schemas.openxmlformats.org/drawingml/2006/table">
            <a:tbl>
              <a:tblPr/>
              <a:tblGrid>
                <a:gridCol w="4068763"/>
                <a:gridCol w="4067175"/>
              </a:tblGrid>
              <a:tr h="1174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330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Ракообразующий, запрещен в мире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452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Расстройство желудка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476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Запрещен в России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407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Запрещен в мире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433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Запрещен в России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451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Расстройство кишечника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452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Расстройство кишечника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120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Опасен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– 627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Кишечные расстройства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 - 631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Кишечные расстройства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22" name="Picture 2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337923" name="WordArt 3"/>
          <p:cNvSpPr>
            <a:spLocks noChangeArrowheads="1" noChangeShapeType="1" noTextEdit="1"/>
          </p:cNvSpPr>
          <p:nvPr/>
        </p:nvSpPr>
        <p:spPr bwMode="auto">
          <a:xfrm>
            <a:off x="611188" y="2420938"/>
            <a:ext cx="8229600" cy="1728787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r>
              <a:rPr lang="ru-RU" sz="3600" b="1" kern="10">
                <a:ln w="9525" cmpd="sng">
                  <a:solidFill>
                    <a:srgbClr val="003366"/>
                  </a:solidFill>
                  <a:prstDash val="solid"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Как часто Вы едите мясо?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2019" name="Picture 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342020" name="WordArt 4"/>
          <p:cNvSpPr>
            <a:spLocks noChangeArrowheads="1" noChangeShapeType="1"/>
          </p:cNvSpPr>
          <p:nvPr/>
        </p:nvSpPr>
        <p:spPr bwMode="auto">
          <a:xfrm>
            <a:off x="395288" y="260350"/>
            <a:ext cx="8424862" cy="2160588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Как часто Вы едите рыбу?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4067" name="Picture 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344068" name="WordArt 4"/>
          <p:cNvSpPr>
            <a:spLocks noChangeArrowheads="1" noChangeShapeType="1"/>
          </p:cNvSpPr>
          <p:nvPr/>
        </p:nvSpPr>
        <p:spPr bwMode="auto">
          <a:xfrm>
            <a:off x="755650" y="692150"/>
            <a:ext cx="8229600" cy="41052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Как часто Вы едите хлеб, крупы, макароны?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43043" name="Object 3"/>
          <p:cNvGraphicFramePr>
            <a:graphicFrameLocks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343043" name="Фотография Photo Editor" r:id="rId3" imgW="1905266" imgH="1428949" progId="MSPhotoEd.3">
              <p:embed/>
            </p:oleObj>
          </a:graphicData>
        </a:graphic>
      </p:graphicFrame>
      <p:sp>
        <p:nvSpPr>
          <p:cNvPr id="343046" name="WordArt 6"/>
          <p:cNvSpPr>
            <a:spLocks noChangeArrowheads="1" noChangeShapeType="1"/>
          </p:cNvSpPr>
          <p:nvPr/>
        </p:nvSpPr>
        <p:spPr bwMode="auto">
          <a:xfrm>
            <a:off x="179388" y="404813"/>
            <a:ext cx="8785225" cy="1052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r="100000" b="10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Как часто Вы едите овощи и фрукты?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6116" name="Picture 4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577388" cy="6858000"/>
          </a:xfrm>
          <a:noFill/>
          <a:ln/>
        </p:spPr>
      </p:pic>
      <p:sp>
        <p:nvSpPr>
          <p:cNvPr id="346119" name="WordArt 7"/>
          <p:cNvSpPr>
            <a:spLocks noChangeArrowheads="1" noChangeShapeType="1"/>
          </p:cNvSpPr>
          <p:nvPr/>
        </p:nvSpPr>
        <p:spPr bwMode="auto">
          <a:xfrm>
            <a:off x="69850" y="549275"/>
            <a:ext cx="9398000" cy="18716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Как часто Вы едите молочные продукты?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99" name="Rectangle 15"/>
          <p:cNvSpPr>
            <a:spLocks noChangeArrowheads="1"/>
          </p:cNvSpPr>
          <p:nvPr/>
        </p:nvSpPr>
        <p:spPr bwMode="auto">
          <a:xfrm>
            <a:off x="7667625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900113">
              <a:tabLst>
                <a:tab pos="179388" algn="l"/>
              </a:tabLst>
            </a:pPr>
            <a:r>
              <a:rPr lang="ru-RU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</a:t>
            </a:r>
          </a:p>
        </p:txBody>
      </p:sp>
      <p:grpSp>
        <p:nvGrpSpPr>
          <p:cNvPr id="349210" name="Group 26"/>
          <p:cNvGrpSpPr>
            <a:grpSpLocks/>
          </p:cNvGrpSpPr>
          <p:nvPr/>
        </p:nvGrpSpPr>
        <p:grpSpPr bwMode="auto">
          <a:xfrm>
            <a:off x="179388" y="404813"/>
            <a:ext cx="4248150" cy="5994400"/>
            <a:chOff x="113" y="255"/>
            <a:chExt cx="2676" cy="3776"/>
          </a:xfrm>
        </p:grpSpPr>
        <p:grpSp>
          <p:nvGrpSpPr>
            <p:cNvPr id="349208" name="Group 24"/>
            <p:cNvGrpSpPr>
              <a:grpSpLocks/>
            </p:cNvGrpSpPr>
            <p:nvPr/>
          </p:nvGrpSpPr>
          <p:grpSpPr bwMode="auto">
            <a:xfrm>
              <a:off x="113" y="255"/>
              <a:ext cx="2676" cy="3311"/>
              <a:chOff x="113" y="255"/>
              <a:chExt cx="2676" cy="3311"/>
            </a:xfrm>
          </p:grpSpPr>
          <p:sp>
            <p:nvSpPr>
              <p:cNvPr id="349189" name="AutoShape 5"/>
              <p:cNvSpPr>
                <a:spLocks noChangeArrowheads="1"/>
              </p:cNvSpPr>
              <p:nvPr/>
            </p:nvSpPr>
            <p:spPr bwMode="auto">
              <a:xfrm>
                <a:off x="113" y="255"/>
                <a:ext cx="2676" cy="3311"/>
              </a:xfrm>
              <a:prstGeom prst="triangle">
                <a:avLst>
                  <a:gd name="adj" fmla="val 48699"/>
                </a:avLst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194" name="Oval 10"/>
              <p:cNvSpPr>
                <a:spLocks noChangeArrowheads="1"/>
              </p:cNvSpPr>
              <p:nvPr/>
            </p:nvSpPr>
            <p:spPr bwMode="auto">
              <a:xfrm>
                <a:off x="295" y="3022"/>
                <a:ext cx="2313" cy="499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400" b="1">
                    <a:solidFill>
                      <a:srgbClr val="000000"/>
                    </a:solidFill>
                  </a:rPr>
                  <a:t>Хлеб, крупы, макароны, картофель</a:t>
                </a:r>
              </a:p>
            </p:txBody>
          </p:sp>
          <p:sp>
            <p:nvSpPr>
              <p:cNvPr id="349196" name="Oval 12"/>
              <p:cNvSpPr>
                <a:spLocks noChangeArrowheads="1"/>
              </p:cNvSpPr>
              <p:nvPr/>
            </p:nvSpPr>
            <p:spPr bwMode="auto">
              <a:xfrm>
                <a:off x="476" y="2614"/>
                <a:ext cx="1950" cy="363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400" b="1">
                    <a:solidFill>
                      <a:srgbClr val="000000"/>
                    </a:solidFill>
                  </a:rPr>
                  <a:t>Овощи , фрукты</a:t>
                </a:r>
              </a:p>
            </p:txBody>
          </p:sp>
          <p:sp>
            <p:nvSpPr>
              <p:cNvPr id="349197" name="Oval 13"/>
              <p:cNvSpPr>
                <a:spLocks noChangeArrowheads="1"/>
              </p:cNvSpPr>
              <p:nvPr/>
            </p:nvSpPr>
            <p:spPr bwMode="auto">
              <a:xfrm>
                <a:off x="657" y="1933"/>
                <a:ext cx="1497" cy="544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400" b="1">
                    <a:solidFill>
                      <a:srgbClr val="000000"/>
                    </a:solidFill>
                  </a:rPr>
                  <a:t>Молочные продукты,</a:t>
                </a:r>
              </a:p>
              <a:p>
                <a:pPr algn="ctr"/>
                <a:r>
                  <a:rPr lang="ru-RU" sz="1400" b="1">
                    <a:solidFill>
                      <a:srgbClr val="000000"/>
                    </a:solidFill>
                  </a:rPr>
                  <a:t>мясо, рыба</a:t>
                </a:r>
              </a:p>
            </p:txBody>
          </p:sp>
          <p:sp>
            <p:nvSpPr>
              <p:cNvPr id="349198" name="Oval 14"/>
              <p:cNvSpPr>
                <a:spLocks noChangeArrowheads="1"/>
              </p:cNvSpPr>
              <p:nvPr/>
            </p:nvSpPr>
            <p:spPr bwMode="auto">
              <a:xfrm>
                <a:off x="1020" y="1344"/>
                <a:ext cx="817" cy="363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400" b="1">
                    <a:solidFill>
                      <a:srgbClr val="000000"/>
                    </a:solidFill>
                  </a:rPr>
                  <a:t>сахар</a:t>
                </a:r>
              </a:p>
            </p:txBody>
          </p:sp>
        </p:grpSp>
        <p:sp>
          <p:nvSpPr>
            <p:cNvPr id="349205" name="Rectangle 21"/>
            <p:cNvSpPr>
              <a:spLocks noChangeArrowheads="1"/>
            </p:cNvSpPr>
            <p:nvPr/>
          </p:nvSpPr>
          <p:spPr bwMode="auto">
            <a:xfrm>
              <a:off x="113" y="3657"/>
              <a:ext cx="2676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defTabSz="900113">
                <a:tabLst>
                  <a:tab pos="179388" algn="l"/>
                </a:tabLst>
              </a:pPr>
              <a:r>
                <a:rPr lang="ru-RU" sz="4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ВОЗ</a:t>
              </a:r>
            </a:p>
          </p:txBody>
        </p:sp>
      </p:grpSp>
      <p:grpSp>
        <p:nvGrpSpPr>
          <p:cNvPr id="349211" name="Group 27"/>
          <p:cNvGrpSpPr>
            <a:grpSpLocks/>
          </p:cNvGrpSpPr>
          <p:nvPr/>
        </p:nvGrpSpPr>
        <p:grpSpPr bwMode="auto">
          <a:xfrm>
            <a:off x="4643438" y="333375"/>
            <a:ext cx="4500562" cy="6137275"/>
            <a:chOff x="2925" y="210"/>
            <a:chExt cx="2835" cy="3866"/>
          </a:xfrm>
        </p:grpSpPr>
        <p:grpSp>
          <p:nvGrpSpPr>
            <p:cNvPr id="349209" name="Group 25"/>
            <p:cNvGrpSpPr>
              <a:grpSpLocks/>
            </p:cNvGrpSpPr>
            <p:nvPr/>
          </p:nvGrpSpPr>
          <p:grpSpPr bwMode="auto">
            <a:xfrm>
              <a:off x="3084" y="210"/>
              <a:ext cx="2676" cy="3356"/>
              <a:chOff x="3084" y="210"/>
              <a:chExt cx="2676" cy="3356"/>
            </a:xfrm>
          </p:grpSpPr>
          <p:sp>
            <p:nvSpPr>
              <p:cNvPr id="349206" name="AutoShape 22"/>
              <p:cNvSpPr>
                <a:spLocks noChangeArrowheads="1"/>
              </p:cNvSpPr>
              <p:nvPr/>
            </p:nvSpPr>
            <p:spPr bwMode="auto">
              <a:xfrm>
                <a:off x="3084" y="210"/>
                <a:ext cx="2676" cy="3356"/>
              </a:xfrm>
              <a:prstGeom prst="triangle">
                <a:avLst>
                  <a:gd name="adj" fmla="val 48699"/>
                </a:avLst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201" name="Oval 17"/>
              <p:cNvSpPr>
                <a:spLocks noChangeArrowheads="1"/>
              </p:cNvSpPr>
              <p:nvPr/>
            </p:nvSpPr>
            <p:spPr bwMode="auto">
              <a:xfrm>
                <a:off x="3288" y="3022"/>
                <a:ext cx="2268" cy="544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400" b="1">
                    <a:solidFill>
                      <a:srgbClr val="000000"/>
                    </a:solidFill>
                  </a:rPr>
                  <a:t>Хлеб, крупы, макароны, картофель</a:t>
                </a:r>
              </a:p>
            </p:txBody>
          </p:sp>
          <p:sp>
            <p:nvSpPr>
              <p:cNvPr id="349202" name="Oval 18"/>
              <p:cNvSpPr>
                <a:spLocks noChangeArrowheads="1"/>
              </p:cNvSpPr>
              <p:nvPr/>
            </p:nvSpPr>
            <p:spPr bwMode="auto">
              <a:xfrm>
                <a:off x="3787" y="1661"/>
                <a:ext cx="1225" cy="68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400" b="1">
                    <a:solidFill>
                      <a:srgbClr val="000000"/>
                    </a:solidFill>
                  </a:rPr>
                  <a:t>Молочные</a:t>
                </a:r>
              </a:p>
              <a:p>
                <a:pPr algn="ctr"/>
                <a:r>
                  <a:rPr lang="ru-RU" sz="1400" b="1">
                    <a:solidFill>
                      <a:srgbClr val="000000"/>
                    </a:solidFill>
                  </a:rPr>
                  <a:t>продукты,</a:t>
                </a:r>
              </a:p>
              <a:p>
                <a:pPr algn="ctr"/>
                <a:r>
                  <a:rPr lang="ru-RU" sz="1400" b="1">
                    <a:solidFill>
                      <a:srgbClr val="000000"/>
                    </a:solidFill>
                  </a:rPr>
                  <a:t>Сахар, овощи</a:t>
                </a:r>
              </a:p>
              <a:p>
                <a:pPr algn="ctr"/>
                <a:r>
                  <a:rPr lang="ru-RU" sz="1400" b="1">
                    <a:solidFill>
                      <a:srgbClr val="000000"/>
                    </a:solidFill>
                  </a:rPr>
                  <a:t>и фрукты</a:t>
                </a:r>
              </a:p>
            </p:txBody>
          </p:sp>
          <p:sp>
            <p:nvSpPr>
              <p:cNvPr id="349203" name="Oval 19"/>
              <p:cNvSpPr>
                <a:spLocks noChangeArrowheads="1"/>
              </p:cNvSpPr>
              <p:nvPr/>
            </p:nvSpPr>
            <p:spPr bwMode="auto">
              <a:xfrm>
                <a:off x="4014" y="1162"/>
                <a:ext cx="771" cy="40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400" b="1">
                    <a:solidFill>
                      <a:srgbClr val="000000"/>
                    </a:solidFill>
                  </a:rPr>
                  <a:t>рыба</a:t>
                </a:r>
              </a:p>
            </p:txBody>
          </p:sp>
          <p:sp>
            <p:nvSpPr>
              <p:cNvPr id="349204" name="Oval 20"/>
              <p:cNvSpPr>
                <a:spLocks noChangeArrowheads="1"/>
              </p:cNvSpPr>
              <p:nvPr/>
            </p:nvSpPr>
            <p:spPr bwMode="auto">
              <a:xfrm>
                <a:off x="3651" y="2432"/>
                <a:ext cx="1633" cy="500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400" b="1">
                    <a:solidFill>
                      <a:srgbClr val="000000"/>
                    </a:solidFill>
                  </a:rPr>
                  <a:t>Мясо: колбаса, сосиски, </a:t>
                </a:r>
              </a:p>
              <a:p>
                <a:pPr algn="ctr"/>
                <a:r>
                  <a:rPr lang="ru-RU" sz="1400" b="1">
                    <a:solidFill>
                      <a:srgbClr val="000000"/>
                    </a:solidFill>
                  </a:rPr>
                  <a:t>полуфабрикаты</a:t>
                </a:r>
              </a:p>
            </p:txBody>
          </p:sp>
        </p:grpSp>
        <p:sp>
          <p:nvSpPr>
            <p:cNvPr id="349207" name="Rectangle 23"/>
            <p:cNvSpPr>
              <a:spLocks noChangeArrowheads="1"/>
            </p:cNvSpPr>
            <p:nvPr/>
          </p:nvSpPr>
          <p:spPr bwMode="auto">
            <a:xfrm>
              <a:off x="2925" y="3702"/>
              <a:ext cx="2835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defTabSz="900113">
                <a:tabLst>
                  <a:tab pos="179388" algn="l"/>
                </a:tabLst>
              </a:pPr>
              <a:r>
                <a:rPr lang="ru-RU" sz="40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«Русская пирамида»</a:t>
              </a:r>
            </a:p>
          </p:txBody>
        </p:sp>
      </p:grp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492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492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92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49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9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49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9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3492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3492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92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49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9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49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9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2259" name="Picture 3" descr="IMG_0792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283" name="Picture 3" descr="Ф046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0"/>
            <a:ext cx="7488237" cy="6858000"/>
          </a:xfrm>
          <a:noFill/>
          <a:ln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532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5328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328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53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3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53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3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9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2388" name="Picture 4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 r="905" b="16383"/>
          <a:stretch>
            <a:fillRect/>
          </a:stretch>
        </p:blipFill>
        <p:spPr>
          <a:xfrm>
            <a:off x="0" y="0"/>
            <a:ext cx="9144000" cy="6858000"/>
          </a:xfrm>
          <a:solidFill>
            <a:srgbClr val="FFFFFF"/>
          </a:solidFill>
          <a:ln/>
        </p:spPr>
      </p:pic>
      <p:sp>
        <p:nvSpPr>
          <p:cNvPr id="272389" name="AutoShape 5"/>
          <p:cNvSpPr>
            <a:spLocks noChangeArrowheads="1"/>
          </p:cNvSpPr>
          <p:nvPr/>
        </p:nvSpPr>
        <p:spPr bwMode="auto">
          <a:xfrm>
            <a:off x="1908175" y="2636838"/>
            <a:ext cx="4319588" cy="3313112"/>
          </a:xfrm>
          <a:prstGeom prst="foldedCorner">
            <a:avLst>
              <a:gd name="adj" fmla="val 12500"/>
            </a:avLst>
          </a:pr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2390" name="WordArt 6"/>
          <p:cNvSpPr>
            <a:spLocks noChangeArrowheads="1" noChangeShapeType="1" noTextEdit="1"/>
          </p:cNvSpPr>
          <p:nvPr/>
        </p:nvSpPr>
        <p:spPr bwMode="auto">
          <a:xfrm>
            <a:off x="250825" y="2420938"/>
            <a:ext cx="8713788" cy="230346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"На любимую еду часто</a:t>
            </a:r>
          </a:p>
          <a:p>
            <a:pPr algn="ctr"/>
            <a:r>
              <a:rPr lang="ru-RU" sz="3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не хватает здоровья."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2723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2723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23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9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4307" name="Picture 3" descr="7yuwbjjme2lzmet6oljhghj3209m73bm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5331" name="Picture 3" descr="tyy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7597775"/>
          </a:xfrm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1475" name="Picture 3" descr="bpwnv68eexbxk6hgggfi1vq2s55y5oq7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0451" name="Picture 3" descr="en0vvgcedl70eba4nxkv3v8twq0iy6ml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5571" name="Object 3"/>
          <p:cNvGraphicFramePr>
            <a:graphicFrameLocks noChangeAspect="1"/>
          </p:cNvGraphicFramePr>
          <p:nvPr>
            <p:ph idx="4294967295"/>
          </p:nvPr>
        </p:nvGraphicFramePr>
        <p:xfrm>
          <a:off x="0" y="0"/>
          <a:ext cx="9144000" cy="5949950"/>
        </p:xfrm>
        <a:graphic>
          <a:graphicData uri="http://schemas.openxmlformats.org/presentationml/2006/ole">
            <p:oleObj spid="_x0000_s365571" name="Диаграмма" r:id="rId3" imgW="4667369" imgH="2724235" progId="Excel.Chart.8">
              <p:embed/>
            </p:oleObj>
          </a:graphicData>
        </a:graphic>
      </p:graphicFrame>
      <p:sp>
        <p:nvSpPr>
          <p:cNvPr id="365574" name="Rectangle 6"/>
          <p:cNvSpPr>
            <a:spLocks noChangeArrowheads="1"/>
          </p:cNvSpPr>
          <p:nvPr/>
        </p:nvSpPr>
        <p:spPr bwMode="auto">
          <a:xfrm>
            <a:off x="539750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54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Заболеваемость в семьях</a:t>
            </a:r>
            <a:endParaRPr lang="ru-RU" sz="5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5575" name="Rectangle 7"/>
          <p:cNvSpPr>
            <a:spLocks noChangeArrowheads="1"/>
          </p:cNvSpPr>
          <p:nvPr/>
        </p:nvSpPr>
        <p:spPr bwMode="auto">
          <a:xfrm>
            <a:off x="179388" y="6021388"/>
            <a:ext cx="89646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	</a:t>
            </a:r>
            <a:r>
              <a:rPr lang="ru-RU" b="1">
                <a:solidFill>
                  <a:srgbClr val="FFFF00"/>
                </a:solidFill>
              </a:rPr>
              <a:t>На данной диаграмме видно, что 80% семей имеют хронические заболевания, связанные с пищеварительной системой.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3655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36557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6557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365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65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365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65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85" decel="100000"/>
                                        <p:tgtEl>
                                          <p:spTgt spid="3655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85" decel="100000"/>
                                        <p:tgtEl>
                                          <p:spTgt spid="3655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655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365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65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365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65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65571" grpId="0"/>
      <p:bldP spid="36557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2500" name="Picture 4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362503" name="Rectangle 7"/>
          <p:cNvSpPr>
            <a:spLocks noChangeArrowheads="1"/>
          </p:cNvSpPr>
          <p:nvPr/>
        </p:nvSpPr>
        <p:spPr bwMode="auto">
          <a:xfrm>
            <a:off x="1727200" y="620713"/>
            <a:ext cx="741680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54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Хронические заболевания органов пищеварения часто возникают из-за неправильного питания</a:t>
            </a:r>
          </a:p>
          <a:p>
            <a:r>
              <a:rPr lang="ru-RU" sz="5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625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625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625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50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52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1143000"/>
          </a:xfrm>
        </p:spPr>
        <p:txBody>
          <a:bodyPr/>
          <a:lstStyle/>
          <a:p>
            <a:r>
              <a:rPr lang="ru-RU" sz="3200" b="1">
                <a:solidFill>
                  <a:schemeClr val="folHlink"/>
                </a:solidFill>
              </a:rPr>
              <a:t>Очень интересно, что в мире 27,3%  семей страдают аллергическими заболеваниями</a:t>
            </a:r>
            <a:endParaRPr lang="ru-RU" sz="4000"/>
          </a:p>
        </p:txBody>
      </p:sp>
      <p:pic>
        <p:nvPicPr>
          <p:cNvPr id="236548" name="Picture 4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700213"/>
            <a:ext cx="3960812" cy="4608512"/>
          </a:xfrm>
          <a:noFill/>
          <a:ln/>
        </p:spPr>
      </p:pic>
      <p:pic>
        <p:nvPicPr>
          <p:cNvPr id="236555" name="Picture 11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349875" y="1916113"/>
            <a:ext cx="3398838" cy="4249737"/>
          </a:xfrm>
          <a:noFill/>
          <a:ln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6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6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5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2739" name="Picture 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372740" name="Rectangle 4"/>
          <p:cNvSpPr>
            <a:spLocks noChangeArrowheads="1"/>
          </p:cNvSpPr>
          <p:nvPr/>
        </p:nvSpPr>
        <p:spPr bwMode="auto">
          <a:xfrm>
            <a:off x="1116013" y="0"/>
            <a:ext cx="6048375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88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</a:t>
            </a:r>
            <a:r>
              <a:rPr lang="ru-RU" sz="8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место</a:t>
            </a:r>
          </a:p>
        </p:txBody>
      </p:sp>
      <p:sp>
        <p:nvSpPr>
          <p:cNvPr id="372741" name="Rectangle 5"/>
          <p:cNvSpPr>
            <a:spLocks noChangeArrowheads="1"/>
          </p:cNvSpPr>
          <p:nvPr/>
        </p:nvSpPr>
        <p:spPr bwMode="auto">
          <a:xfrm>
            <a:off x="250825" y="3573463"/>
            <a:ext cx="8496300" cy="289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96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Пищевая</a:t>
            </a:r>
            <a:r>
              <a:rPr lang="ru-RU" sz="88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</a:t>
            </a:r>
            <a:r>
              <a:rPr lang="ru-RU" sz="8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</a:t>
            </a:r>
            <a:r>
              <a:rPr lang="ru-RU" sz="88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аллергия!!!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727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7274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274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72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2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72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2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727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727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727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40" grpId="0"/>
      <p:bldP spid="37274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362950" cy="5959475"/>
          </a:xfrm>
        </p:spPr>
        <p:txBody>
          <a:bodyPr/>
          <a:lstStyle/>
          <a:p>
            <a:r>
              <a:rPr lang="ru-RU" sz="4000"/>
              <a:t/>
            </a:r>
            <a:br>
              <a:rPr lang="ru-RU" sz="4000"/>
            </a:br>
            <a:r>
              <a:rPr lang="ru-RU" sz="8800" b="1">
                <a:solidFill>
                  <a:srgbClr val="FF3300"/>
                </a:solidFill>
              </a:rPr>
              <a:t>54% семей -</a:t>
            </a:r>
            <a:r>
              <a:rPr lang="ru-RU" sz="4000"/>
              <a:t> </a:t>
            </a:r>
            <a:r>
              <a:rPr lang="ru-RU" sz="6000" b="1"/>
              <a:t>СТРАДАЮТ ИЗБЫТОЧНОЙ МАССОЙ ТЕЛА;</a:t>
            </a:r>
            <a:r>
              <a:rPr lang="ru-RU" sz="4000"/>
              <a:t/>
            </a:r>
            <a:br>
              <a:rPr lang="ru-RU" sz="4000"/>
            </a:br>
            <a:endParaRPr lang="ru-RU" sz="400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717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717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717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5460" name="Picture 4" descr="46c0e10aaa981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sp>
        <p:nvSpPr>
          <p:cNvPr id="275463" name="Rectangle 7"/>
          <p:cNvSpPr>
            <a:spLocks noChangeArrowheads="1"/>
          </p:cNvSpPr>
          <p:nvPr/>
        </p:nvSpPr>
        <p:spPr bwMode="auto">
          <a:xfrm>
            <a:off x="900113" y="0"/>
            <a:ext cx="7777162" cy="1555750"/>
          </a:xfrm>
          <a:prstGeom prst="rect">
            <a:avLst/>
          </a:prstGeom>
          <a:gradFill rotWithShape="0">
            <a:gsLst>
              <a:gs pos="0">
                <a:schemeClr val="bg1">
                  <a:alpha val="63000"/>
                </a:schemeClr>
              </a:gs>
              <a:gs pos="100000">
                <a:srgbClr val="FFFFFF">
                  <a:alpha val="14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ru-RU" sz="9600" b="1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12% - дети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6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8229600" cy="1143000"/>
          </a:xfrm>
        </p:spPr>
        <p:txBody>
          <a:bodyPr/>
          <a:lstStyle/>
          <a:p>
            <a:r>
              <a:rPr lang="ru-RU" sz="4800" b="1">
                <a:solidFill>
                  <a:srgbClr val="FF3300"/>
                </a:solidFill>
              </a:rPr>
              <a:t>Вывод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113"/>
            <a:ext cx="8229600" cy="42148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  <a:p>
            <a:pPr algn="ctr">
              <a:buFont typeface="Wingdings" pitchFamily="2" charset="2"/>
              <a:buNone/>
            </a:pPr>
            <a:r>
              <a:rPr lang="ru-RU" sz="4400" b="1"/>
              <a:t>Гипотеза подтвердилась:</a:t>
            </a:r>
          </a:p>
          <a:p>
            <a:pPr algn="ctr">
              <a:buFont typeface="Wingdings" pitchFamily="2" charset="2"/>
              <a:buNone/>
            </a:pPr>
            <a:r>
              <a:rPr lang="ru-RU" sz="4400" b="1"/>
              <a:t>характер питания современной семьи не соответствует рекомендациям ВОЗ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809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809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809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6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0" grpId="0"/>
      <p:bldP spid="38093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r>
              <a:rPr lang="ru-RU" b="1">
                <a:solidFill>
                  <a:schemeClr val="folHlink"/>
                </a:solidFill>
              </a:rPr>
              <a:t>Наше питание: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052513"/>
            <a:ext cx="8086725" cy="24479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b="1">
                <a:solidFill>
                  <a:schemeClr val="folHlink"/>
                </a:solidFill>
              </a:rPr>
              <a:t>Бедно </a:t>
            </a:r>
          </a:p>
          <a:p>
            <a:r>
              <a:rPr lang="ru-RU"/>
              <a:t>Витаминами </a:t>
            </a:r>
          </a:p>
          <a:p>
            <a:r>
              <a:rPr lang="ru-RU"/>
              <a:t>Клетчаткой</a:t>
            </a:r>
          </a:p>
          <a:p>
            <a:r>
              <a:rPr lang="ru-RU"/>
              <a:t>Рыбой и морепродуктами</a:t>
            </a:r>
          </a:p>
        </p:txBody>
      </p:sp>
      <p:sp>
        <p:nvSpPr>
          <p:cNvPr id="389124" name="Rectangle 4"/>
          <p:cNvSpPr>
            <a:spLocks noChangeArrowheads="1"/>
          </p:cNvSpPr>
          <p:nvPr/>
        </p:nvSpPr>
        <p:spPr bwMode="auto">
          <a:xfrm>
            <a:off x="684213" y="4005263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ru-RU" sz="32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Богато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Жирами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Мясными продуктами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Рафинированными углеводами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</a:pPr>
            <a:endParaRPr lang="ru-RU" sz="3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89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89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89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0"/>
                            </p:stCondLst>
                            <p:childTnLst>
                              <p:par>
                                <p:cTn id="11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92" decel="100000"/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92" decel="100000"/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192" fill="hold"/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192" fill="hold"/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20"/>
                            </p:stCondLst>
                            <p:childTnLst>
                              <p:par>
                                <p:cTn id="21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92" decel="100000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92" decel="100000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192" fill="hold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192" fill="hold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20"/>
                            </p:stCondLst>
                            <p:childTnLst>
                              <p:par>
                                <p:cTn id="31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92" decel="100000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192" decel="100000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192" fill="hold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192" fill="hold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20"/>
                            </p:stCondLst>
                            <p:childTnLst>
                              <p:par>
                                <p:cTn id="41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92" decel="100000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92" decel="100000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192" fill="hold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192" fill="hold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20"/>
                            </p:stCondLst>
                            <p:childTnLst>
                              <p:par>
                                <p:cTn id="51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92" decel="100000"/>
                                        <p:tgtEl>
                                          <p:spTgt spid="389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92" decel="100000"/>
                                        <p:tgtEl>
                                          <p:spTgt spid="3891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5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6" dur="192" fill="hold"/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7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8" dur="192" fill="hold"/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2" grpId="0"/>
      <p:bldP spid="389123" grpId="0" build="p"/>
      <p:bldP spid="38912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8" name="Rectangle 4"/>
          <p:cNvSpPr>
            <a:spLocks noChangeArrowheads="1"/>
          </p:cNvSpPr>
          <p:nvPr/>
        </p:nvSpPr>
        <p:spPr bwMode="auto">
          <a:xfrm>
            <a:off x="179388" y="288925"/>
            <a:ext cx="8785225" cy="613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3200">
                <a:solidFill>
                  <a:srgbClr val="FFFF00"/>
                </a:solidFill>
              </a:rPr>
              <a:t>Заключение:</a:t>
            </a:r>
          </a:p>
          <a:p>
            <a:pPr algn="ctr"/>
            <a:r>
              <a:rPr lang="ru-RU" sz="2600"/>
              <a:t>Я создала эту презентацию, для того чтобы показать, как питаются и что едят люди. Наше питание не сходится с требованием ВОЗ. Мы питаемся, так как нам нравится, ходим в те заведения, которые предлагают нам вредную пищу. На данный момент люди очень заняты, и им некогда поесть полезную пищу, и они питаются на быструю руку, некоторые любят запихать в себя сладкое, чтобы желудок не просил, есть, а потом приходят домой и едят, что ни будь тяжелое, ложатся спать. На желудок идет большая нагрузка и от этого в нашей стране большой процент заболеваний связанных с пищеварительной системой. </a:t>
            </a:r>
            <a:r>
              <a:rPr lang="ru-RU" sz="2600" b="1"/>
              <a:t>Это происходит не только в нашей стране - это происходит везде!</a:t>
            </a:r>
            <a:r>
              <a:rPr lang="ru-RU" sz="2600"/>
              <a:t> </a:t>
            </a:r>
          </a:p>
        </p:txBody>
      </p:sp>
    </p:spTree>
  </p:cSld>
  <p:clrMapOvr>
    <a:masterClrMapping/>
  </p:clrMapOvr>
  <p:transition>
    <p:cover dir="r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2" name="Rectangle 4"/>
          <p:cNvSpPr>
            <a:spLocks noChangeArrowheads="1"/>
          </p:cNvSpPr>
          <p:nvPr/>
        </p:nvSpPr>
        <p:spPr bwMode="auto">
          <a:xfrm>
            <a:off x="0" y="404813"/>
            <a:ext cx="91440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 algn="ctr"/>
            <a:r>
              <a:rPr lang="ru-RU" sz="3200"/>
              <a:t>Литература</a:t>
            </a:r>
          </a:p>
          <a:p>
            <a:pPr marL="342900" indent="-342900" algn="ctr"/>
            <a:endParaRPr lang="ru-RU" sz="2800"/>
          </a:p>
          <a:p>
            <a:pPr marL="342900" indent="-342900" algn="ctr">
              <a:buFontTx/>
              <a:buAutoNum type="arabicPeriod"/>
            </a:pPr>
            <a:r>
              <a:rPr lang="ru-RU" sz="2800"/>
              <a:t>Пикеринг В.Р. Биология человека в диаграммах. Учебное пособие. М., Астрель-АСТ, 2003.</a:t>
            </a:r>
          </a:p>
          <a:p>
            <a:pPr marL="342900" indent="-342900" algn="ctr"/>
            <a:r>
              <a:rPr lang="ru-RU" sz="2800"/>
              <a:t>2. Роджерс К., Хендерсон К. Изучаем анатомию. Человек. Учебное пособие. М., Росмэн, 2003.</a:t>
            </a:r>
          </a:p>
        </p:txBody>
      </p:sp>
    </p:spTree>
  </p:cSld>
  <p:clrMapOvr>
    <a:masterClrMapping/>
  </p:clrMapOvr>
  <p:transition>
    <p:cover dir="ru"/>
  </p:transition>
</p:sld>
</file>

<file path=ppt/theme/theme1.xml><?xml version="1.0" encoding="utf-8"?>
<a:theme xmlns:a="http://schemas.openxmlformats.org/drawingml/2006/main" name="Лучи">
  <a:themeElements>
    <a:clrScheme name="Лучи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Луч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1176</TotalTime>
  <Words>714</Words>
  <Application>Microsoft Office PowerPoint</Application>
  <PresentationFormat>Экран (4:3)</PresentationFormat>
  <Paragraphs>155</Paragraphs>
  <Slides>42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42</vt:i4>
      </vt:variant>
    </vt:vector>
  </HeadingPairs>
  <TitlesOfParts>
    <vt:vector size="51" baseType="lpstr">
      <vt:lpstr>Arial</vt:lpstr>
      <vt:lpstr>Times New Roman</vt:lpstr>
      <vt:lpstr>Wingdings</vt:lpstr>
      <vt:lpstr>Arial Black</vt:lpstr>
      <vt:lpstr>Лучи</vt:lpstr>
      <vt:lpstr>Диаграмма Microsoft Office Excel</vt:lpstr>
      <vt:lpstr>Диаграмма Microsoft Excel</vt:lpstr>
      <vt:lpstr>Фотография Microsoft Photo Editor 3.0</vt:lpstr>
      <vt:lpstr>Диаграмма Microsoft Graph</vt:lpstr>
      <vt:lpstr>Слайд 1</vt:lpstr>
      <vt:lpstr>Слайд 2</vt:lpstr>
      <vt:lpstr>Цель исследования:</vt:lpstr>
      <vt:lpstr>Гипотеза:</vt:lpstr>
      <vt:lpstr>АНКЕТА Анализ характера питания конкретной семьи</vt:lpstr>
      <vt:lpstr>Слайд 6</vt:lpstr>
      <vt:lpstr>Слайд 7</vt:lpstr>
      <vt:lpstr>Слайд 8</vt:lpstr>
      <vt:lpstr>Слайд 9</vt:lpstr>
      <vt:lpstr>Слайд 10</vt:lpstr>
      <vt:lpstr>Что вы изучаете, покупая продукты?</vt:lpstr>
      <vt:lpstr>Слайд 12</vt:lpstr>
      <vt:lpstr>Слайд 13</vt:lpstr>
      <vt:lpstr>Слайд 14</vt:lpstr>
      <vt:lpstr>Слайд 15</vt:lpstr>
      <vt:lpstr>Слайд 16</vt:lpstr>
      <vt:lpstr>Пищевые добавки – вещества, добавляемые в продукты питания для придания им желаемых свойств (аромата, цвета, вкуса, длительности хранения и др.)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Очень интересно, что в мире 27,3%  семей страдают аллергическими заболеваниями</vt:lpstr>
      <vt:lpstr>Слайд 36</vt:lpstr>
      <vt:lpstr> 54% семей - СТРАДАЮТ ИЗБЫТОЧНОЙ МАССОЙ ТЕЛА; </vt:lpstr>
      <vt:lpstr>Слайд 38</vt:lpstr>
      <vt:lpstr>Вывод</vt:lpstr>
      <vt:lpstr>Наше питание:</vt:lpstr>
      <vt:lpstr>Слайд 41</vt:lpstr>
      <vt:lpstr>Слайд 42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Настя</dc:creator>
  <cp:lastModifiedBy>User</cp:lastModifiedBy>
  <cp:revision>86</cp:revision>
  <dcterms:created xsi:type="dcterms:W3CDTF">2001-12-31T21:22:03Z</dcterms:created>
  <dcterms:modified xsi:type="dcterms:W3CDTF">2015-08-28T07:42:50Z</dcterms:modified>
</cp:coreProperties>
</file>