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  <p:sldMasterId id="2147483864" r:id="rId2"/>
  </p:sldMasterIdLst>
  <p:sldIdLst>
    <p:sldId id="264" r:id="rId3"/>
    <p:sldId id="265" r:id="rId4"/>
    <p:sldId id="258" r:id="rId5"/>
    <p:sldId id="260" r:id="rId6"/>
    <p:sldId id="262" r:id="rId7"/>
    <p:sldId id="259" r:id="rId8"/>
    <p:sldId id="266" r:id="rId9"/>
    <p:sldId id="267" r:id="rId10"/>
    <p:sldId id="271" r:id="rId11"/>
    <p:sldId id="268" r:id="rId12"/>
    <p:sldId id="276" r:id="rId13"/>
    <p:sldId id="275" r:id="rId14"/>
    <p:sldId id="272" r:id="rId15"/>
    <p:sldId id="270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FF3399"/>
    <a:srgbClr val="6600CC"/>
    <a:srgbClr val="D60093"/>
    <a:srgbClr val="666633"/>
    <a:srgbClr val="00CC00"/>
    <a:srgbClr val="008000"/>
    <a:srgbClr val="99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2240" autoAdjust="0"/>
  </p:normalViewPr>
  <p:slideViewPr>
    <p:cSldViewPr>
      <p:cViewPr varScale="1">
        <p:scale>
          <a:sx n="85" d="100"/>
          <a:sy n="85" d="100"/>
        </p:scale>
        <p:origin x="-152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0FD0E-BA7B-4933-A5A9-B8871A94FBCE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C6E9B-A96B-4854-961E-7702D230B3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92E8F8-2A03-4D48-8227-254E45FAB58D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D1D3E6-7AB0-41E3-90FC-129F2D5107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4D3FE4-50EF-4A27-9646-3D79C6698B94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5B0B0-070C-4B8C-ACDE-CC8A49A739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E34EF-63B6-4784-94A1-2EDB102C65DF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76397F-50BB-479F-9C0F-549B85D682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9AD64-4D34-44FF-87DE-792CEDD7CD83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D67EF7-A104-460B-B83E-37DF01D950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97AB9-CFDC-4D7E-8485-AAC2C8C75F15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00562-59D8-4612-ABF5-381482A81E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AC2166-4643-4477-8BB1-1AE35676F1D2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3AC0F5-DB28-4B3D-A169-920801F1FE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57130-52F8-4BEB-9926-3C553C4ED0EC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6626F-F63F-4B50-80C0-9B0D260C6C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EB24A6-FADA-44AE-992A-58A36EBF3CD2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925370-E207-444B-8BB7-1D478EB846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C524D2-044C-4BC1-BDD7-9445B57E4CF7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19A46-B755-4FEE-A4AA-6D527AB0E2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0FEDBC-A6BF-4FF8-B363-EDB534176965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106AF6-051A-4155-9243-4FC1B246FE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630FBC-C536-4BBE-B60C-EEE831298859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0D358-BF70-45C3-9D5D-864DC93C35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CCBEFD-CBBE-439D-BC86-BD304839729E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3078B-1E02-4841-8C94-E80B0E13EE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59A5BC-A8C2-44FA-A2EC-9578777D48F4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A63962-77BB-4908-BDF2-A3C8746AE4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6E022A-6DA0-4C67-8C02-AAC9F6585084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0A862A-CC4C-4547-9605-8966748505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FBD25-DDCE-4DF9-8E6B-0ED26B31C135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3DCAF-FA9F-458A-BEE1-087259A301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FF7490-4AC2-4B09-893B-A0EF59840C58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2A727-6908-4804-BC54-C7F7E06FB8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A0715-8A07-40C4-8325-FD5FA268F3A4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15140-35F7-4D19-A2DA-E16B7AEBE0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1AA6F4-558E-4DBF-B72B-751A5093CC73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F1D0DB-8790-44BD-B33E-D8BC9E7967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DC79F-44B7-4ED9-BB48-B8466BF8E33D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3DFB0-5D33-4759-93FB-EB73FC5A2D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055CC-4BC5-4F02-AD56-4D38FEA5C667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F0895F-A0ED-45BA-B46E-3D463D8C84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79E4CA-1AEF-4D05-A7A5-267DF0441602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7D385-DA34-4EDE-92DF-FED2EB5A31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B7D7678-6642-4A1A-B44F-26506B219835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EA7BA94-F549-4C4B-99C4-9959136850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4" r:id="rId2"/>
    <p:sldLayoutId id="2147483873" r:id="rId3"/>
    <p:sldLayoutId id="2147483872" r:id="rId4"/>
    <p:sldLayoutId id="2147483871" r:id="rId5"/>
    <p:sldLayoutId id="2147483870" r:id="rId6"/>
    <p:sldLayoutId id="2147483869" r:id="rId7"/>
    <p:sldLayoutId id="2147483868" r:id="rId8"/>
    <p:sldLayoutId id="2147483867" r:id="rId9"/>
    <p:sldLayoutId id="2147483866" r:id="rId10"/>
    <p:sldLayoutId id="214748386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721D56C-FB8D-4A40-B344-ECCC2E288291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9867967-58BE-466B-8B65-1C460F2728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5" r:id="rId2"/>
    <p:sldLayoutId id="2147483884" r:id="rId3"/>
    <p:sldLayoutId id="2147483883" r:id="rId4"/>
    <p:sldLayoutId id="2147483882" r:id="rId5"/>
    <p:sldLayoutId id="2147483881" r:id="rId6"/>
    <p:sldLayoutId id="2147483880" r:id="rId7"/>
    <p:sldLayoutId id="2147483879" r:id="rId8"/>
    <p:sldLayoutId id="2147483878" r:id="rId9"/>
    <p:sldLayoutId id="2147483877" r:id="rId10"/>
    <p:sldLayoutId id="2147483876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203575" y="4221163"/>
            <a:ext cx="5399088" cy="332105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300" b="1" smtClean="0">
                <a:solidFill>
                  <a:srgbClr val="FF3399"/>
                </a:solidFill>
                <a:latin typeface="Bookman Old Style" pitchFamily="18" charset="0"/>
              </a:rPr>
              <a:t>  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000" b="1" smtClean="0">
                <a:solidFill>
                  <a:srgbClr val="FF66FF"/>
                </a:solidFill>
                <a:latin typeface="Arial" charset="0"/>
              </a:rPr>
              <a:t>Ларионова Виктория</a:t>
            </a:r>
            <a:r>
              <a:rPr lang="ru-RU" sz="2000" b="1" smtClean="0">
                <a:solidFill>
                  <a:srgbClr val="FF66FF"/>
                </a:solidFill>
                <a:latin typeface="Bookman Old Style" pitchFamily="18" charset="0"/>
              </a:rPr>
              <a:t/>
            </a:r>
            <a:br>
              <a:rPr lang="ru-RU" sz="2000" b="1" smtClean="0">
                <a:solidFill>
                  <a:srgbClr val="FF66FF"/>
                </a:solidFill>
                <a:latin typeface="Bookman Old Style" pitchFamily="18" charset="0"/>
              </a:rPr>
            </a:br>
            <a:r>
              <a:rPr lang="ru-RU" sz="2000" b="1" smtClean="0">
                <a:latin typeface="Bookman Old Style" pitchFamily="18" charset="0"/>
              </a:rPr>
              <a:t>       </a:t>
            </a:r>
          </a:p>
          <a:p>
            <a:pPr>
              <a:buFont typeface="Arial" charset="0"/>
              <a:buNone/>
            </a:pPr>
            <a:r>
              <a:rPr lang="ru-RU" b="1" smtClean="0">
                <a:solidFill>
                  <a:srgbClr val="9900CC"/>
                </a:solidFill>
                <a:latin typeface="Bookman Old Style" pitchFamily="18" charset="0"/>
              </a:rPr>
              <a:t> </a:t>
            </a:r>
            <a:r>
              <a:rPr lang="ru-RU" sz="1600" b="1" smtClean="0">
                <a:solidFill>
                  <a:srgbClr val="9900CC"/>
                </a:solidFill>
                <a:latin typeface="Georgia" pitchFamily="18" charset="0"/>
              </a:rPr>
              <a:t>6 класс,</a:t>
            </a:r>
            <a:r>
              <a:rPr lang="ru-RU" sz="1600" b="1" smtClean="0">
                <a:solidFill>
                  <a:srgbClr val="9900CC"/>
                </a:solidFill>
                <a:latin typeface="Arial" charset="0"/>
              </a:rPr>
              <a:t> </a:t>
            </a:r>
            <a:r>
              <a:rPr lang="ru-RU" sz="1600" b="1" smtClean="0">
                <a:solidFill>
                  <a:srgbClr val="9900CC"/>
                </a:solidFill>
                <a:latin typeface="Georgia" pitchFamily="18" charset="0"/>
              </a:rPr>
              <a:t>  МОУ Садовская СОШ, с. Садовое, Тамбовский район, Амурская</a:t>
            </a:r>
            <a:r>
              <a:rPr lang="ru-RU" sz="1600" b="1" smtClean="0">
                <a:solidFill>
                  <a:srgbClr val="9900CC"/>
                </a:solidFill>
                <a:latin typeface="Arial" charset="0"/>
              </a:rPr>
              <a:t> </a:t>
            </a:r>
            <a:r>
              <a:rPr lang="ru-RU" sz="1600" b="1" smtClean="0">
                <a:solidFill>
                  <a:srgbClr val="9900CC"/>
                </a:solidFill>
                <a:latin typeface="Georgia" pitchFamily="18" charset="0"/>
              </a:rPr>
              <a:t>область</a:t>
            </a:r>
            <a:r>
              <a:rPr lang="ru-RU" sz="1600" smtClean="0">
                <a:solidFill>
                  <a:srgbClr val="9900CC"/>
                </a:solidFill>
                <a:latin typeface="Georgia" pitchFamily="18" charset="0"/>
              </a:rPr>
              <a:t/>
            </a:r>
            <a:br>
              <a:rPr lang="ru-RU" sz="1600" smtClean="0">
                <a:solidFill>
                  <a:srgbClr val="9900CC"/>
                </a:solidFill>
                <a:latin typeface="Georgia" pitchFamily="18" charset="0"/>
              </a:rPr>
            </a:br>
            <a:endParaRPr lang="ru-RU" sz="1600" smtClean="0">
              <a:solidFill>
                <a:srgbClr val="9900CC"/>
              </a:solidFill>
              <a:latin typeface="Georgia" pitchFamily="18" charset="0"/>
            </a:endParaRPr>
          </a:p>
        </p:txBody>
      </p:sp>
      <p:pic>
        <p:nvPicPr>
          <p:cNvPr id="307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388" y="2349500"/>
            <a:ext cx="2808287" cy="3100388"/>
          </a:xfrm>
        </p:spPr>
      </p:pic>
      <p:sp>
        <p:nvSpPr>
          <p:cNvPr id="2" name="Заголовок 1"/>
          <p:cNvSpPr>
            <a:spLocks/>
          </p:cNvSpPr>
          <p:nvPr/>
        </p:nvSpPr>
        <p:spPr bwMode="auto">
          <a:xfrm>
            <a:off x="179388" y="0"/>
            <a:ext cx="4968875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600" b="1">
                <a:solidFill>
                  <a:srgbClr val="9900CC"/>
                </a:solidFill>
                <a:latin typeface="Georgia" pitchFamily="18" charset="0"/>
              </a:rPr>
              <a:t>Тема опыта:</a:t>
            </a:r>
          </a:p>
        </p:txBody>
      </p:sp>
      <p:sp>
        <p:nvSpPr>
          <p:cNvPr id="4" name="Подзаголовок 2"/>
          <p:cNvSpPr>
            <a:spLocks/>
          </p:cNvSpPr>
          <p:nvPr/>
        </p:nvSpPr>
        <p:spPr bwMode="auto">
          <a:xfrm>
            <a:off x="1476375" y="549275"/>
            <a:ext cx="6929438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000" b="1" dirty="0">
                <a:solidFill>
                  <a:srgbClr val="7030A0"/>
                </a:solidFill>
                <a:latin typeface="+mn-lt"/>
              </a:rPr>
              <a:t>Выяснение лучшего способа размножения 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000" b="1" dirty="0" err="1">
                <a:solidFill>
                  <a:srgbClr val="7030A0"/>
                </a:solidFill>
                <a:latin typeface="+mn-lt"/>
              </a:rPr>
              <a:t>узамбарской</a:t>
            </a:r>
            <a:r>
              <a:rPr lang="ru-RU" sz="4000" b="1" dirty="0">
                <a:solidFill>
                  <a:srgbClr val="7030A0"/>
                </a:solidFill>
                <a:latin typeface="+mn-lt"/>
              </a:rPr>
              <a:t>  фиалки в зимний период 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4000" b="1" dirty="0">
              <a:solidFill>
                <a:srgbClr val="6600CC"/>
              </a:solidFill>
              <a:latin typeface="Georgia" pitchFamily="18" charset="0"/>
            </a:endParaRP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3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7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  <p:bldP spid="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rgbClr val="6600CC"/>
                </a:solidFill>
                <a:latin typeface="Georgia" pitchFamily="18" charset="0"/>
              </a:rPr>
              <a:t>Узамбарская</a:t>
            </a:r>
            <a:r>
              <a:rPr lang="ru-RU" b="1" dirty="0" smtClean="0">
                <a:solidFill>
                  <a:srgbClr val="6600CC"/>
                </a:solidFill>
                <a:latin typeface="Georgia" pitchFamily="18" charset="0"/>
              </a:rPr>
              <a:t> фиалка</a:t>
            </a:r>
            <a:endParaRPr lang="ru-RU" dirty="0">
              <a:solidFill>
                <a:srgbClr val="6600CC"/>
              </a:solidFill>
              <a:latin typeface="Georgia" pitchFamily="18" charset="0"/>
            </a:endParaRPr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57313" y="1428750"/>
            <a:ext cx="6357937" cy="47688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5" y="357188"/>
            <a:ext cx="8786813" cy="2286000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sz="4900" b="1" dirty="0" smtClean="0">
                <a:solidFill>
                  <a:srgbClr val="9900CC"/>
                </a:solidFill>
                <a:latin typeface="Georgia" pitchFamily="18" charset="0"/>
              </a:rPr>
              <a:t>     </a:t>
            </a:r>
            <a:r>
              <a:rPr lang="ru-RU" sz="3600" b="1" u="sng" dirty="0" smtClean="0">
                <a:solidFill>
                  <a:srgbClr val="9900CC"/>
                </a:solidFill>
                <a:latin typeface="Georgia" pitchFamily="18" charset="0"/>
              </a:rPr>
              <a:t>Цель:</a:t>
            </a:r>
            <a:r>
              <a:rPr lang="ru-RU" dirty="0" smtClean="0">
                <a:latin typeface="Georgia" pitchFamily="18" charset="0"/>
              </a:rPr>
              <a:t/>
            </a:r>
            <a:br>
              <a:rPr lang="ru-RU" dirty="0" smtClean="0">
                <a:latin typeface="Georgia" pitchFamily="18" charset="0"/>
              </a:rPr>
            </a:br>
            <a:r>
              <a:rPr lang="ru-RU" dirty="0" smtClean="0">
                <a:latin typeface="Georgia" pitchFamily="18" charset="0"/>
              </a:rPr>
              <a:t>  </a:t>
            </a:r>
            <a:r>
              <a:rPr lang="ru-RU" sz="2400" dirty="0" smtClean="0"/>
              <a:t> </a:t>
            </a:r>
            <a:r>
              <a:rPr lang="ru-RU" sz="3100" dirty="0" smtClean="0"/>
              <a:t>выявить наиболее благоприятные условия   для     </a:t>
            </a:r>
            <a:br>
              <a:rPr lang="ru-RU" sz="3100" dirty="0" smtClean="0"/>
            </a:br>
            <a:r>
              <a:rPr lang="ru-RU" sz="3100" dirty="0" smtClean="0"/>
              <a:t>    выращивания новых молодых</a:t>
            </a:r>
            <a:r>
              <a:rPr lang="ru-RU" sz="3100" b="1" dirty="0" smtClean="0"/>
              <a:t> </a:t>
            </a:r>
            <a:r>
              <a:rPr lang="ru-RU" sz="3100" dirty="0" smtClean="0"/>
              <a:t>растений </a:t>
            </a:r>
            <a:r>
              <a:rPr lang="ru-RU" sz="3100" dirty="0" err="1" smtClean="0"/>
              <a:t>Saintpaulia</a:t>
            </a:r>
            <a:r>
              <a:rPr lang="ru-RU" sz="3100" dirty="0" smtClean="0"/>
              <a:t> </a:t>
            </a:r>
            <a:br>
              <a:rPr lang="ru-RU" sz="3100" dirty="0" smtClean="0"/>
            </a:br>
            <a:r>
              <a:rPr lang="ru-RU" sz="3100" dirty="0" smtClean="0"/>
              <a:t>    </a:t>
            </a:r>
            <a:r>
              <a:rPr lang="ru-RU" sz="3100" dirty="0" err="1" smtClean="0"/>
              <a:t>Сенполия</a:t>
            </a:r>
            <a:r>
              <a:rPr lang="ru-RU" sz="3100" dirty="0" smtClean="0"/>
              <a:t>, </a:t>
            </a:r>
            <a:r>
              <a:rPr lang="ru-RU" sz="3100" dirty="0" err="1" smtClean="0"/>
              <a:t>узамбарской</a:t>
            </a:r>
            <a:r>
              <a:rPr lang="ru-RU" sz="3100" dirty="0" smtClean="0"/>
              <a:t> фиалки, в зимний период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b="1" dirty="0"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43188"/>
            <a:ext cx="8229600" cy="3482975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u="sng" dirty="0" smtClean="0">
                <a:solidFill>
                  <a:srgbClr val="9900CC"/>
                </a:solidFill>
              </a:rPr>
              <a:t>  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9900CC"/>
                </a:solidFill>
                <a:latin typeface="Georgia" pitchFamily="18" charset="0"/>
              </a:rPr>
              <a:t>  </a:t>
            </a:r>
            <a:r>
              <a:rPr lang="ru-RU" b="1" u="sng" dirty="0" smtClean="0">
                <a:solidFill>
                  <a:srgbClr val="9900CC"/>
                </a:solidFill>
                <a:latin typeface="Georgia" pitchFamily="18" charset="0"/>
              </a:rPr>
              <a:t> Задачи: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 smtClean="0"/>
              <a:t>Изучить  литературу по морфологическим и  биологическим особенностям   </a:t>
            </a:r>
            <a:r>
              <a:rPr lang="ru-RU" sz="2800" dirty="0" err="1" smtClean="0"/>
              <a:t>Saintpaulia</a:t>
            </a:r>
            <a:r>
              <a:rPr lang="ru-RU" sz="2800" dirty="0" smtClean="0"/>
              <a:t> </a:t>
            </a:r>
            <a:r>
              <a:rPr lang="ru-RU" sz="2800" dirty="0" err="1" smtClean="0"/>
              <a:t>Сенполия</a:t>
            </a:r>
            <a:r>
              <a:rPr lang="ru-RU" sz="2800" dirty="0" smtClean="0"/>
              <a:t>, </a:t>
            </a:r>
            <a:r>
              <a:rPr lang="ru-RU" sz="2800" dirty="0" err="1" smtClean="0"/>
              <a:t>узамбарской</a:t>
            </a:r>
            <a:r>
              <a:rPr lang="ru-RU" sz="2800" dirty="0" smtClean="0"/>
              <a:t> фиалки.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 smtClean="0"/>
              <a:t>Изучить различные  способы размножения </a:t>
            </a:r>
            <a:r>
              <a:rPr lang="ru-RU" sz="2800" dirty="0" err="1" smtClean="0"/>
              <a:t>узамбарской</a:t>
            </a:r>
            <a:r>
              <a:rPr lang="ru-RU" sz="2800" dirty="0" smtClean="0"/>
              <a:t> фиалки.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 smtClean="0"/>
              <a:t>Вырастить новые растения </a:t>
            </a:r>
            <a:r>
              <a:rPr lang="ru-RU" sz="2800" dirty="0" err="1" smtClean="0"/>
              <a:t>Saintpaulia</a:t>
            </a:r>
            <a:r>
              <a:rPr lang="ru-RU" sz="2800" dirty="0" smtClean="0"/>
              <a:t>  </a:t>
            </a:r>
            <a:r>
              <a:rPr lang="ru-RU" sz="2800" dirty="0" err="1" smtClean="0"/>
              <a:t>Сенполия</a:t>
            </a:r>
            <a:r>
              <a:rPr lang="ru-RU" sz="2800" b="1" dirty="0" smtClean="0"/>
              <a:t> </a:t>
            </a:r>
            <a:r>
              <a:rPr lang="ru-RU" sz="2800" dirty="0" smtClean="0"/>
              <a:t>разными способами в зимнее время.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Материал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для опыта.</a:t>
            </a:r>
            <a:br>
              <a:rPr lang="ru-RU" b="1" dirty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</a:br>
            <a:endParaRPr lang="ru-RU" b="1" dirty="0">
              <a:solidFill>
                <a:schemeClr val="accent2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 rtlCol="0"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 </a:t>
            </a:r>
            <a:r>
              <a:rPr lang="ru-RU" sz="3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Узамбарская</a:t>
            </a:r>
            <a:r>
              <a:rPr lang="ru-RU" sz="3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фиалка</a:t>
            </a:r>
            <a:endParaRPr lang="ru-RU" sz="3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    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Научная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классификация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Царство:	Растения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Отдел:	</a:t>
            </a:r>
            <a:r>
              <a:rPr lang="ru-RU" dirty="0" smtClean="0"/>
              <a:t>    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/>
              <a:t> </a:t>
            </a:r>
            <a:r>
              <a:rPr lang="ru-RU" dirty="0" smtClean="0"/>
              <a:t>                      Покрытосеменные</a:t>
            </a:r>
            <a:endParaRPr lang="ru-RU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Класс:	Двудольные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Порядок:	</a:t>
            </a:r>
            <a:r>
              <a:rPr lang="ru-RU" dirty="0" err="1"/>
              <a:t>Ясноткоцветные</a:t>
            </a:r>
            <a:endParaRPr lang="ru-RU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Семейство:	</a:t>
            </a:r>
            <a:r>
              <a:rPr lang="ru-RU" dirty="0" err="1"/>
              <a:t>Геснериевые</a:t>
            </a:r>
            <a:endParaRPr lang="ru-RU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Род:	</a:t>
            </a:r>
            <a:r>
              <a:rPr lang="ru-RU" dirty="0" smtClean="0"/>
              <a:t>                </a:t>
            </a:r>
            <a:r>
              <a:rPr lang="ru-RU" dirty="0" err="1" smtClean="0"/>
              <a:t>Сенполия</a:t>
            </a:r>
            <a:endParaRPr lang="ru-RU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/>
              <a:t> </a:t>
            </a:r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48200" y="2143125"/>
            <a:ext cx="4313238" cy="323373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88" y="214313"/>
            <a:ext cx="8229600" cy="1143000"/>
          </a:xfrm>
        </p:spPr>
        <p:txBody>
          <a:bodyPr/>
          <a:lstStyle/>
          <a:p>
            <a:r>
              <a:rPr lang="ru-RU" b="1" smtClean="0">
                <a:solidFill>
                  <a:srgbClr val="008000"/>
                </a:solidFill>
                <a:latin typeface="Georgia" pitchFamily="18" charset="0"/>
              </a:rPr>
              <a:t>Методика опыта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dirty="0" smtClean="0"/>
              <a:t>   </a:t>
            </a:r>
            <a:r>
              <a:rPr lang="ru-RU" sz="3600" dirty="0" smtClean="0">
                <a:solidFill>
                  <a:srgbClr val="666633"/>
                </a:solidFill>
              </a:rPr>
              <a:t>Размножение </a:t>
            </a:r>
            <a:r>
              <a:rPr lang="ru-RU" sz="3600" dirty="0">
                <a:solidFill>
                  <a:srgbClr val="666633"/>
                </a:solidFill>
              </a:rPr>
              <a:t>комнатных растений  листовыми </a:t>
            </a:r>
            <a:r>
              <a:rPr lang="ru-RU" sz="3600" dirty="0" smtClean="0">
                <a:solidFill>
                  <a:srgbClr val="666633"/>
                </a:solidFill>
              </a:rPr>
              <a:t>черенками</a:t>
            </a:r>
            <a:r>
              <a:rPr lang="ru-RU" sz="3600" dirty="0">
                <a:solidFill>
                  <a:srgbClr val="666633"/>
                </a:solidFill>
              </a:rPr>
              <a:t> </a:t>
            </a:r>
            <a:r>
              <a:rPr lang="ru-RU" sz="3600" dirty="0" smtClean="0">
                <a:solidFill>
                  <a:srgbClr val="666633"/>
                </a:solidFill>
              </a:rPr>
              <a:t>- 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dirty="0"/>
              <a:t> </a:t>
            </a:r>
            <a:r>
              <a:rPr lang="ru-RU" sz="3600" dirty="0" smtClean="0"/>
              <a:t> </a:t>
            </a:r>
            <a:r>
              <a:rPr lang="ru-RU" sz="3600" b="1" dirty="0" err="1" smtClean="0">
                <a:solidFill>
                  <a:schemeClr val="accent3">
                    <a:lumMod val="50000"/>
                  </a:schemeClr>
                </a:solidFill>
              </a:rPr>
              <a:t>автовегетативный</a:t>
            </a: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  <a:t>    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  <a:t>          способ </a:t>
            </a:r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</a:rPr>
              <a:t>. </a:t>
            </a:r>
            <a:endParaRPr lang="ru-RU" sz="36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0180" name="Picture 4" descr="D:\фотографии\фото фиалки\PIC_001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48200" y="2347913"/>
            <a:ext cx="4038600" cy="30289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rgbClr val="990099"/>
                </a:solidFill>
                <a:latin typeface="Georgia" pitchFamily="18" charset="0"/>
              </a:rPr>
              <a:t>Схема опыта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7030A0"/>
                </a:solidFill>
              </a:rPr>
              <a:t>Вариант  </a:t>
            </a:r>
            <a:r>
              <a:rPr lang="ru-RU" b="1" dirty="0" smtClean="0">
                <a:solidFill>
                  <a:srgbClr val="7030A0"/>
                </a:solidFill>
              </a:rPr>
              <a:t>1 </a:t>
            </a:r>
            <a:r>
              <a:rPr lang="ru-RU" dirty="0" smtClean="0">
                <a:solidFill>
                  <a:srgbClr val="7030A0"/>
                </a:solidFill>
              </a:rPr>
              <a:t>– Выращивание </a:t>
            </a:r>
            <a:r>
              <a:rPr lang="ru-RU" dirty="0">
                <a:solidFill>
                  <a:srgbClr val="7030A0"/>
                </a:solidFill>
              </a:rPr>
              <a:t>сенполии  листовыми черенками,  укорененными в </a:t>
            </a:r>
            <a:r>
              <a:rPr lang="ru-RU" dirty="0" smtClean="0">
                <a:solidFill>
                  <a:srgbClr val="7030A0"/>
                </a:solidFill>
              </a:rPr>
              <a:t>грунте.</a:t>
            </a:r>
            <a:endParaRPr lang="ru-RU" dirty="0">
              <a:solidFill>
                <a:srgbClr val="7030A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7030A0"/>
                </a:solidFill>
              </a:rPr>
              <a:t>Вариант 2 </a:t>
            </a:r>
            <a:r>
              <a:rPr lang="ru-RU" dirty="0" smtClean="0">
                <a:solidFill>
                  <a:srgbClr val="7030A0"/>
                </a:solidFill>
              </a:rPr>
              <a:t>– Выращивание </a:t>
            </a:r>
            <a:r>
              <a:rPr lang="ru-RU" dirty="0">
                <a:solidFill>
                  <a:srgbClr val="7030A0"/>
                </a:solidFill>
              </a:rPr>
              <a:t>сенполии листовыми черенками,  укорененными в </a:t>
            </a:r>
            <a:r>
              <a:rPr lang="ru-RU" dirty="0" smtClean="0">
                <a:solidFill>
                  <a:srgbClr val="7030A0"/>
                </a:solidFill>
              </a:rPr>
              <a:t>грунте, закрытом пленкой.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b="1" dirty="0" smtClean="0">
                <a:solidFill>
                  <a:srgbClr val="7030A0"/>
                </a:solidFill>
              </a:rPr>
              <a:t>Вариант </a:t>
            </a:r>
            <a:r>
              <a:rPr lang="ru-RU" b="1" dirty="0">
                <a:solidFill>
                  <a:srgbClr val="7030A0"/>
                </a:solidFill>
              </a:rPr>
              <a:t>3 </a:t>
            </a:r>
            <a:r>
              <a:rPr lang="ru-RU" dirty="0">
                <a:solidFill>
                  <a:srgbClr val="7030A0"/>
                </a:solidFill>
              </a:rPr>
              <a:t>– Выращивание сенполии листовыми черенками, укорененными в </a:t>
            </a:r>
            <a:r>
              <a:rPr lang="ru-RU" dirty="0" smtClean="0">
                <a:solidFill>
                  <a:srgbClr val="7030A0"/>
                </a:solidFill>
              </a:rPr>
              <a:t>воде, с последующей высадкой в грунт, закрытый пленкой.</a:t>
            </a:r>
            <a:endParaRPr lang="ru-RU" dirty="0">
              <a:solidFill>
                <a:srgbClr val="7030A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43363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Вариант 1</a:t>
            </a:r>
            <a:endParaRPr lang="ru-RU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20482" name="Picture 2" descr="D:\фотографии\оыт Вики\PIC_000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09600" y="1600200"/>
            <a:ext cx="3733800" cy="4525963"/>
          </a:xfrm>
        </p:spPr>
      </p:pic>
      <p:pic>
        <p:nvPicPr>
          <p:cNvPr id="20484" name="Picture 4" descr="D:\фотографии\оыт Вики\PIC_000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072063" y="1571625"/>
            <a:ext cx="3394075" cy="4525963"/>
          </a:xfrm>
        </p:spPr>
      </p:pic>
      <p:sp>
        <p:nvSpPr>
          <p:cNvPr id="11" name="Заголовок 7"/>
          <p:cNvSpPr txBox="1">
            <a:spLocks/>
          </p:cNvSpPr>
          <p:nvPr/>
        </p:nvSpPr>
        <p:spPr>
          <a:xfrm>
            <a:off x="500063" y="285750"/>
            <a:ext cx="4043362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dirty="0">
                <a:latin typeface="+mj-lt"/>
                <a:ea typeface="+mj-ea"/>
                <a:cs typeface="+mj-cs"/>
              </a:rPr>
              <a:t>Вариант 1</a:t>
            </a:r>
          </a:p>
        </p:txBody>
      </p:sp>
      <p:sp>
        <p:nvSpPr>
          <p:cNvPr id="13" name="Заголовок 7"/>
          <p:cNvSpPr txBox="1">
            <a:spLocks/>
          </p:cNvSpPr>
          <p:nvPr/>
        </p:nvSpPr>
        <p:spPr>
          <a:xfrm>
            <a:off x="4786313" y="357188"/>
            <a:ext cx="4043362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Вариант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8" presetClass="entr" presetSubtype="12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2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5400" b="1" dirty="0" smtClean="0">
                <a:solidFill>
                  <a:schemeClr val="accent3">
                    <a:lumMod val="50000"/>
                  </a:schemeClr>
                </a:solidFill>
              </a:rPr>
              <a:t>Вариант 3</a:t>
            </a:r>
            <a:endParaRPr lang="ru-RU" sz="5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1506" name="Picture 2" descr="D:\фотографии\оыт Вики\PIC_001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2347913"/>
            <a:ext cx="4038600" cy="3028950"/>
          </a:xfrm>
        </p:spPr>
      </p:pic>
      <p:pic>
        <p:nvPicPr>
          <p:cNvPr id="21507" name="Picture 3" descr="D:\фотографии\оыт Вики\PIC_001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648200" y="2347913"/>
            <a:ext cx="4038600" cy="30289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2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100" b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31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3100" b="1" dirty="0" smtClean="0">
                <a:solidFill>
                  <a:schemeClr val="accent3">
                    <a:lumMod val="50000"/>
                  </a:schemeClr>
                </a:solidFill>
              </a:rPr>
              <a:t>Фенологическая таблица наблюдений </a:t>
            </a:r>
            <a:br>
              <a:rPr lang="ru-RU" sz="31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3100" b="1" dirty="0" smtClean="0">
                <a:solidFill>
                  <a:schemeClr val="accent3">
                    <a:lumMod val="50000"/>
                  </a:schemeClr>
                </a:solidFill>
              </a:rPr>
              <a:t>за развитием растения </a:t>
            </a:r>
            <a:r>
              <a:rPr lang="ru-RU" sz="3100" b="1" dirty="0" err="1" smtClean="0">
                <a:solidFill>
                  <a:schemeClr val="accent3">
                    <a:lumMod val="50000"/>
                  </a:schemeClr>
                </a:solidFill>
              </a:rPr>
              <a:t>сенполия</a:t>
            </a:r>
            <a:r>
              <a:rPr lang="ru-RU" sz="31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br>
              <a:rPr lang="ru-RU" sz="31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3100" b="1" dirty="0" smtClean="0">
                <a:solidFill>
                  <a:schemeClr val="accent3">
                    <a:lumMod val="50000"/>
                  </a:schemeClr>
                </a:solidFill>
              </a:rPr>
              <a:t>выращиваемой из листового черенка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00063" y="1428750"/>
          <a:ext cx="8215312" cy="5326380"/>
        </p:xfrm>
        <a:graphic>
          <a:graphicData uri="http://schemas.openxmlformats.org/drawingml/2006/table">
            <a:tbl>
              <a:tblPr/>
              <a:tblGrid>
                <a:gridCol w="4357687"/>
                <a:gridCol w="1428750"/>
                <a:gridCol w="1143000"/>
                <a:gridCol w="1285875"/>
              </a:tblGrid>
              <a:tr h="400050"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3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3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Варианты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00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3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3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3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77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3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Срезание  и высадка листовых черенков для укоренения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3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3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февраля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3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3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февраля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3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3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февраля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77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3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Появление  первых корешков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3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3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3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3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февраля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3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Массовое появление корешков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3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3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3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марта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3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Высадка молодых растений  в  горшки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3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3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3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марта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77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3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Укоренение листового черенка (появление молодых листочков)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3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3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марта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3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10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3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марта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3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3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марта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5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Первые результаты: Вариант 3</a:t>
            </a:r>
            <a:br>
              <a:rPr lang="ru-RU" sz="3600" b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Высадка черенков для укоренения</a:t>
            </a:r>
            <a:endParaRPr lang="ru-RU" sz="3600" b="1" dirty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22530" name="Picture 2" descr="C:\Documents and Settings\Andrey\My Documents\Опыт Вариант 3\PIC_000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14375" y="2357438"/>
            <a:ext cx="3143250" cy="4191000"/>
          </a:xfrm>
        </p:spPr>
      </p:pic>
      <p:pic>
        <p:nvPicPr>
          <p:cNvPr id="22531" name="Picture 3" descr="C:\Documents and Settings\Andrey\My Documents\Опыт Вариант 3\PIC_00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0" y="2714625"/>
            <a:ext cx="4038600" cy="30289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8573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800" b="1" dirty="0" smtClean="0"/>
              <a:t>Вариант 2</a:t>
            </a:r>
            <a:br>
              <a:rPr lang="ru-RU" sz="4800" b="1" dirty="0" smtClean="0"/>
            </a:br>
            <a:r>
              <a:rPr lang="ru-RU" sz="4000" b="1" dirty="0" smtClean="0"/>
              <a:t>Укоренение происходит быстрее</a:t>
            </a:r>
            <a:br>
              <a:rPr lang="ru-RU" sz="4000" b="1" dirty="0" smtClean="0"/>
            </a:br>
            <a:r>
              <a:rPr lang="ru-RU" sz="4000" b="1" dirty="0" smtClean="0"/>
              <a:t> на 1,5-2 недели</a:t>
            </a:r>
            <a:endParaRPr lang="ru-RU" sz="4800" b="1" dirty="0"/>
          </a:p>
        </p:txBody>
      </p:sp>
      <p:pic>
        <p:nvPicPr>
          <p:cNvPr id="1026" name="Picture 2" descr="D:\фотографии\опыт Вики\PIC_001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00063" y="2286000"/>
            <a:ext cx="4429125" cy="3322638"/>
          </a:xfrm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149850" y="2000250"/>
            <a:ext cx="3200400" cy="392906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4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Экономика нашего труда</a:t>
            </a:r>
          </a:p>
        </p:txBody>
      </p:sp>
      <p:sp>
        <p:nvSpPr>
          <p:cNvPr id="2048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mtClean="0"/>
              <a:t>Наши затраты</a:t>
            </a:r>
          </a:p>
        </p:txBody>
      </p:sp>
      <p:sp>
        <p:nvSpPr>
          <p:cNvPr id="2048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smtClean="0"/>
              <a:t>свободные в этот период ящички для рассады помидоров;</a:t>
            </a:r>
          </a:p>
          <a:p>
            <a:r>
              <a:rPr lang="ru-RU" smtClean="0"/>
              <a:t>прозрачная  пленка от использованных пакетов ;</a:t>
            </a:r>
          </a:p>
          <a:p>
            <a:r>
              <a:rPr lang="ru-RU" smtClean="0"/>
              <a:t>  обрезки ненужной проволоки.</a:t>
            </a:r>
          </a:p>
          <a:p>
            <a:endParaRPr lang="ru-RU" smtClean="0"/>
          </a:p>
        </p:txBody>
      </p:sp>
      <p:sp>
        <p:nvSpPr>
          <p:cNvPr id="2048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smtClean="0"/>
              <a:t> Наша прибыль</a:t>
            </a:r>
          </a:p>
        </p:txBody>
      </p:sp>
      <p:sp>
        <p:nvSpPr>
          <p:cNvPr id="2048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ru-RU" sz="3200" smtClean="0"/>
              <a:t>    70 молодых </a:t>
            </a:r>
          </a:p>
          <a:p>
            <a:pPr>
              <a:buFont typeface="Arial" charset="0"/>
              <a:buNone/>
            </a:pPr>
            <a:r>
              <a:rPr lang="ru-RU" sz="3200" smtClean="0"/>
              <a:t>    кустиков разноцветных сенполий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Выводы</a:t>
            </a:r>
          </a:p>
        </p:txBody>
      </p:sp>
      <p:sp>
        <p:nvSpPr>
          <p:cNvPr id="2150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Выращивание семполии листовыми черенками  - самый дешевый способ получения новых растений для цветоводов- любителей.</a:t>
            </a:r>
          </a:p>
          <a:p>
            <a:r>
              <a:rPr lang="ru-RU" smtClean="0"/>
              <a:t>Самыми комфортными условиями для размножения листовыми черенками является выращивание их прямой посадкой в грунт под пленочное укрытие.</a:t>
            </a:r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9925"/>
          </a:xfrm>
        </p:spPr>
        <p:txBody>
          <a:bodyPr/>
          <a:lstStyle/>
          <a:p>
            <a:r>
              <a:rPr lang="ru-RU" b="1" smtClean="0">
                <a:solidFill>
                  <a:srgbClr val="D60093"/>
                </a:solidFill>
                <a:latin typeface="Georgia" pitchFamily="18" charset="0"/>
              </a:rPr>
              <a:t>Клумба на окне</a:t>
            </a:r>
          </a:p>
        </p:txBody>
      </p:sp>
      <p:pic>
        <p:nvPicPr>
          <p:cNvPr id="52227" name="Picture 3" descr="D:\фотографии\фото фиалки\PIC_000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2347913"/>
            <a:ext cx="4038600" cy="3028950"/>
          </a:xfrm>
        </p:spPr>
      </p:pic>
      <p:pic>
        <p:nvPicPr>
          <p:cNvPr id="52228" name="Picture 4" descr="D:\фотографии\фото фиалки\PIC_000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" y="2347913"/>
            <a:ext cx="4186238" cy="30289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20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2000"/>
                                        <p:tgtEl>
                                          <p:spTgt spid="52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551</TotalTime>
  <Words>269</Words>
  <Application>Microsoft Office PowerPoint</Application>
  <PresentationFormat>Экран (4:3)</PresentationFormat>
  <Paragraphs>82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Calibri</vt:lpstr>
      <vt:lpstr>Arial</vt:lpstr>
      <vt:lpstr>Bookman Old Style</vt:lpstr>
      <vt:lpstr>Georgia</vt:lpstr>
      <vt:lpstr>Times New Roman</vt:lpstr>
      <vt:lpstr>1_Тема Office</vt:lpstr>
      <vt:lpstr>Тема Office</vt:lpstr>
      <vt:lpstr>Слайд 1</vt:lpstr>
      <vt:lpstr> Узамбарская фиалка</vt:lpstr>
      <vt:lpstr>      Цель:    выявить наиболее благоприятные условия   для          выращивания новых молодых растений Saintpaulia      Сенполия, узамбарской фиалки, в зимний период </vt:lpstr>
      <vt:lpstr> Материал для опыта. </vt:lpstr>
      <vt:lpstr>Методика опыта</vt:lpstr>
      <vt:lpstr>Схема опыта</vt:lpstr>
      <vt:lpstr>Вариант 1</vt:lpstr>
      <vt:lpstr>Вариант 3</vt:lpstr>
      <vt:lpstr> Фенологическая таблица наблюдений  за развитием растения сенполия,  выращиваемой из листового черенка  </vt:lpstr>
      <vt:lpstr>Первые результаты: Вариант 3 Высадка черенков для укоренения</vt:lpstr>
      <vt:lpstr>Вариант 2 Укоренение происходит быстрее  на 1,5-2 недели</vt:lpstr>
      <vt:lpstr>Экономика нашего труда</vt:lpstr>
      <vt:lpstr>Выводы</vt:lpstr>
      <vt:lpstr>Клумба на окне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Ларионова Виктория  5 класс, МОУ Садовская СОШ,    с. Садовое,  Тамбовский район,  Амурская область </dc:title>
  <dc:creator>121</dc:creator>
  <cp:lastModifiedBy>User</cp:lastModifiedBy>
  <cp:revision>52</cp:revision>
  <dcterms:created xsi:type="dcterms:W3CDTF">2009-03-03T07:53:14Z</dcterms:created>
  <dcterms:modified xsi:type="dcterms:W3CDTF">2015-08-26T15:41:04Z</dcterms:modified>
</cp:coreProperties>
</file>