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4" r:id="rId3"/>
    <p:sldId id="280" r:id="rId4"/>
    <p:sldId id="270" r:id="rId5"/>
    <p:sldId id="268" r:id="rId6"/>
    <p:sldId id="258" r:id="rId7"/>
    <p:sldId id="275" r:id="rId8"/>
    <p:sldId id="276" r:id="rId9"/>
    <p:sldId id="277" r:id="rId10"/>
    <p:sldId id="261" r:id="rId11"/>
    <p:sldId id="266" r:id="rId12"/>
    <p:sldId id="272" r:id="rId13"/>
    <p:sldId id="279" r:id="rId14"/>
    <p:sldId id="27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99"/>
    <a:srgbClr val="FFFF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0" autoAdjust="0"/>
    <p:restoredTop sz="94662" autoAdjust="0"/>
  </p:normalViewPr>
  <p:slideViewPr>
    <p:cSldViewPr>
      <p:cViewPr varScale="1">
        <p:scale>
          <a:sx n="55" d="100"/>
          <a:sy n="55" d="100"/>
        </p:scale>
        <p:origin x="-130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4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4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39797A9-0E34-440C-8C2E-23FF19F5931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3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03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3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03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A134572-028F-46D0-B6C7-08CB0D290A4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3BFB61-EABC-4356-A512-2D7C25DE346D}" type="slidenum">
              <a:rPr lang="ru-RU"/>
              <a:pPr/>
              <a:t>1</a:t>
            </a:fld>
            <a:endParaRPr lang="ru-RU"/>
          </a:p>
        </p:txBody>
      </p:sp>
      <p:sp>
        <p:nvSpPr>
          <p:cNvPr id="405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BCB98-DF1A-4EBD-BDE9-5D5F126F6BD9}" type="slidenum">
              <a:rPr lang="ru-RU"/>
              <a:pPr/>
              <a:t>2</a:t>
            </a:fld>
            <a:endParaRPr lang="ru-RU"/>
          </a:p>
        </p:txBody>
      </p:sp>
      <p:sp>
        <p:nvSpPr>
          <p:cNvPr id="406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A618C5-3797-4500-ACF8-E3EDB4611F5B}" type="slidenum">
              <a:rPr lang="ru-RU"/>
              <a:pPr/>
              <a:t>4</a:t>
            </a:fld>
            <a:endParaRPr lang="ru-RU"/>
          </a:p>
        </p:txBody>
      </p:sp>
      <p:sp>
        <p:nvSpPr>
          <p:cNvPr id="407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7597C7-6FA1-4DBF-969E-5733F5097ED9}" type="slidenum">
              <a:rPr lang="ru-RU"/>
              <a:pPr/>
              <a:t>5</a:t>
            </a:fld>
            <a:endParaRPr lang="ru-RU"/>
          </a:p>
        </p:txBody>
      </p:sp>
      <p:sp>
        <p:nvSpPr>
          <p:cNvPr id="408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F9384C-1E1E-4B8A-ACC5-E735DB446078}" type="slidenum">
              <a:rPr lang="ru-RU"/>
              <a:pPr/>
              <a:t>6</a:t>
            </a:fld>
            <a:endParaRPr lang="ru-RU"/>
          </a:p>
        </p:txBody>
      </p:sp>
      <p:sp>
        <p:nvSpPr>
          <p:cNvPr id="409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1BA45F-B74F-4E34-A03E-66439F7A16EE}" type="slidenum">
              <a:rPr lang="ru-RU"/>
              <a:pPr/>
              <a:t>10</a:t>
            </a:fld>
            <a:endParaRPr lang="ru-RU"/>
          </a:p>
        </p:txBody>
      </p:sp>
      <p:sp>
        <p:nvSpPr>
          <p:cNvPr id="415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0F2994-17B1-485A-AEAF-E12F8C4AFC05}" type="slidenum">
              <a:rPr lang="ru-RU"/>
              <a:pPr/>
              <a:t>11</a:t>
            </a:fld>
            <a:endParaRPr lang="ru-RU"/>
          </a:p>
        </p:txBody>
      </p:sp>
      <p:sp>
        <p:nvSpPr>
          <p:cNvPr id="416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354DA7-BEEB-42AA-A5E2-A4BDA1B1B3D6}" type="slidenum">
              <a:rPr lang="ru-RU"/>
              <a:pPr/>
              <a:t>12</a:t>
            </a:fld>
            <a:endParaRPr lang="ru-RU"/>
          </a:p>
        </p:txBody>
      </p:sp>
      <p:sp>
        <p:nvSpPr>
          <p:cNvPr id="417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28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481283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84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85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86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87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88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89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90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91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292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93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94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95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96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97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98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299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0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1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2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3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4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5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6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07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08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09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10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11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12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13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14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15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16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81317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1318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131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8132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81321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0548E39-D121-47C0-AA18-B45E6E3C98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96761-A925-4853-8CCC-FCA082F23F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2B0E5-D9AE-441F-B2E0-D67C9E0CCD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B4E2FA-8592-4F8F-82B9-E5F234ED1F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2E3CC-B94A-4FEE-9383-41335F4098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4535D-5B53-4CDE-B5C8-B9F3352512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1847A1-6F49-4D7F-A6F1-C22854B971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EAAFB-8C46-48CD-8A01-9ED663A076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0661D-1B2F-43D9-B1A4-4F132B65C5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45B00-BB0F-4C35-BBFE-C7B5895E3E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0B013-7375-4736-82B4-A7709AE581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4535E0B-87A9-4597-B0DD-B050E9E891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AF1E44E-32E2-4043-A0E9-063E9174CE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2EC2C14-A81F-4312-9724-49A0098619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258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48025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6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6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6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7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8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8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8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8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8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8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8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8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8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8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9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029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29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8029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8029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8029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8029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48029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F3B07A-1D7B-49BE-AA9B-4E8D55B8B17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11188" y="2133600"/>
            <a:ext cx="7772400" cy="944563"/>
          </a:xfrm>
        </p:spPr>
        <p:txBody>
          <a:bodyPr/>
          <a:lstStyle/>
          <a:p>
            <a:r>
              <a:rPr lang="ru-RU" sz="6600" b="1" dirty="0"/>
              <a:t>Определение качества мёда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797425"/>
            <a:ext cx="5905500" cy="12954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ru-RU" sz="1600">
                <a:latin typeface="Arial" charset="0"/>
              </a:rPr>
              <a:t>Автор: Тарасов Павел</a:t>
            </a:r>
          </a:p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ru-RU" sz="1600">
                <a:latin typeface="Arial" charset="0"/>
              </a:rPr>
              <a:t>             ученик 6 класса  </a:t>
            </a:r>
          </a:p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ru-RU" sz="1600">
                <a:latin typeface="Arial" charset="0"/>
              </a:rPr>
              <a:t>Руководитель:</a:t>
            </a:r>
            <a:r>
              <a:rPr lang="ru-RU" sz="1600"/>
              <a:t> Бодаевская Ирина Владимировна,</a:t>
            </a:r>
          </a:p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ru-RU" sz="1600"/>
              <a:t>                       учитель географии и биологии</a:t>
            </a:r>
          </a:p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ru-RU" sz="1600">
                <a:latin typeface="Arial" charset="0"/>
              </a:rPr>
              <a:t>                          МОУ «Гимназия №26», г. Омск</a:t>
            </a:r>
          </a:p>
          <a:p>
            <a:pPr algn="l">
              <a:lnSpc>
                <a:spcPct val="80000"/>
              </a:lnSpc>
              <a:spcBef>
                <a:spcPct val="0"/>
              </a:spcBef>
            </a:pPr>
            <a:endParaRPr lang="ru-RU" sz="1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549275"/>
            <a:ext cx="8229600" cy="561657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800" b="1" i="1" u="sng">
                <a:latin typeface="Arial" charset="0"/>
              </a:rPr>
              <a:t>Цель</a:t>
            </a:r>
            <a:r>
              <a:rPr lang="ru-RU" sz="2800" b="1" i="1">
                <a:latin typeface="Arial" charset="0"/>
              </a:rPr>
              <a:t>:</a:t>
            </a:r>
            <a:r>
              <a:rPr lang="ru-RU" sz="2800">
                <a:latin typeface="Arial" charset="0"/>
              </a:rPr>
              <a:t> изучение качества, а следовательно, полезности мёда 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b="1" i="1" u="sng">
                <a:latin typeface="Arial" charset="0"/>
              </a:rPr>
              <a:t>Задачи</a:t>
            </a:r>
            <a:r>
              <a:rPr lang="ru-RU" sz="2800" b="1" i="1">
                <a:latin typeface="Arial" charset="0"/>
              </a:rPr>
              <a:t>:</a:t>
            </a:r>
          </a:p>
          <a:p>
            <a:pPr marL="0" indent="0"/>
            <a:r>
              <a:rPr lang="ru-RU" sz="2800">
                <a:latin typeface="Arial" charset="0"/>
              </a:rPr>
              <a:t> выяснить полезные свойства мёда</a:t>
            </a:r>
          </a:p>
          <a:p>
            <a:pPr marL="0" indent="0"/>
            <a:r>
              <a:rPr lang="ru-RU" sz="2800">
                <a:latin typeface="Arial" charset="0"/>
              </a:rPr>
              <a:t> изучить состав и классификацию мёда</a:t>
            </a:r>
          </a:p>
          <a:p>
            <a:pPr marL="0" indent="0" algn="just"/>
            <a:r>
              <a:rPr lang="ru-RU" sz="2800">
                <a:latin typeface="Arial" charset="0"/>
              </a:rPr>
              <a:t> определить натуральность образцов мёда различными методами</a:t>
            </a:r>
          </a:p>
          <a:p>
            <a:pPr marL="0" indent="0" algn="just">
              <a:buFont typeface="Wingdings" pitchFamily="2" charset="2"/>
              <a:buNone/>
            </a:pPr>
            <a:r>
              <a:rPr lang="ru-RU" sz="2800" b="1" i="1" u="sng">
                <a:latin typeface="Arial" charset="0"/>
              </a:rPr>
              <a:t>Гипотеза</a:t>
            </a:r>
            <a:r>
              <a:rPr lang="ru-RU" sz="2800" b="1" i="1">
                <a:latin typeface="Arial" charset="0"/>
              </a:rPr>
              <a:t>:</a:t>
            </a:r>
            <a:r>
              <a:rPr lang="ru-RU" sz="2800">
                <a:latin typeface="Arial" charset="0"/>
              </a:rPr>
              <a:t> натуральность  мёда возможно надежно определить в домашних условиях</a:t>
            </a:r>
          </a:p>
          <a:p>
            <a:pPr marL="0" indent="0" algn="just">
              <a:buFont typeface="Wingdings" pitchFamily="2" charset="2"/>
              <a:buNone/>
            </a:pPr>
            <a:r>
              <a:rPr lang="ru-RU" sz="2800" b="1" i="1" u="sng">
                <a:latin typeface="Arial" charset="0"/>
              </a:rPr>
              <a:t>Актуальность</a:t>
            </a:r>
            <a:r>
              <a:rPr lang="ru-RU" sz="2800" b="1" i="1">
                <a:latin typeface="Arial" charset="0"/>
              </a:rPr>
              <a:t>: </a:t>
            </a:r>
            <a:r>
              <a:rPr lang="ru-RU" sz="2800">
                <a:latin typeface="Arial" charset="0"/>
              </a:rPr>
              <a:t>увеличение спроса на мёд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Полезность мёда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785225" cy="4573588"/>
          </a:xfrm>
        </p:spPr>
        <p:txBody>
          <a:bodyPr/>
          <a:lstStyle/>
          <a:p>
            <a:r>
              <a:rPr lang="ru-RU"/>
              <a:t>быстрое восстановление работоспособности</a:t>
            </a:r>
          </a:p>
          <a:p>
            <a:r>
              <a:rPr lang="ru-RU"/>
              <a:t>повышение устойчивости организма к инфекциям</a:t>
            </a:r>
          </a:p>
          <a:p>
            <a:r>
              <a:rPr lang="ru-RU"/>
              <a:t>применение при лечении заболеваний сердца, кожи, верхних дыхательных путей, лёгких и многих других </a:t>
            </a:r>
          </a:p>
          <a:p>
            <a:r>
              <a:rPr lang="ru-RU"/>
              <a:t>продление жизни человека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Образцы мёда</a:t>
            </a:r>
          </a:p>
        </p:txBody>
      </p:sp>
      <p:pic>
        <p:nvPicPr>
          <p:cNvPr id="324614" name="Picture 6" descr="DSCN5873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0" y="1484313"/>
            <a:ext cx="5975350" cy="4646612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8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4000" b="1"/>
              <a:t>Определение  консистенции и запаха</a:t>
            </a:r>
          </a:p>
        </p:txBody>
      </p:sp>
      <p:pic>
        <p:nvPicPr>
          <p:cNvPr id="313353" name="Picture 9" descr="DSCN5875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22350" y="1600200"/>
            <a:ext cx="2919413" cy="2190750"/>
          </a:xfrm>
          <a:noFill/>
          <a:ln/>
        </p:spPr>
      </p:pic>
      <p:pic>
        <p:nvPicPr>
          <p:cNvPr id="313355" name="Picture 11" descr="DSCN5878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218113" y="1627188"/>
            <a:ext cx="2919412" cy="2193925"/>
          </a:xfrm>
          <a:noFill/>
          <a:ln/>
        </p:spPr>
      </p:pic>
      <p:pic>
        <p:nvPicPr>
          <p:cNvPr id="313356" name="Picture 12" descr="DSCN5881"/>
          <p:cNvPicPr>
            <a:picLocks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1042988" y="4005263"/>
            <a:ext cx="2917825" cy="2190750"/>
          </a:xfrm>
          <a:noFill/>
          <a:ln/>
        </p:spPr>
      </p:pic>
      <p:pic>
        <p:nvPicPr>
          <p:cNvPr id="313358" name="Picture 14" descr="DSCN5880"/>
          <p:cNvPicPr>
            <a:picLocks noChangeAspect="1" noChangeArrowheads="1"/>
          </p:cNvPicPr>
          <p:nvPr>
            <p:ph sz="quarter" idx="2"/>
          </p:nvPr>
        </p:nvPicPr>
        <p:blipFill>
          <a:blip r:embed="rId6"/>
          <a:srcRect/>
          <a:stretch>
            <a:fillRect/>
          </a:stretch>
        </p:blipFill>
        <p:spPr>
          <a:xfrm>
            <a:off x="5219700" y="4005263"/>
            <a:ext cx="2919413" cy="2189162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7538" y="307975"/>
            <a:ext cx="7931150" cy="939800"/>
          </a:xfrm>
        </p:spPr>
        <p:txBody>
          <a:bodyPr/>
          <a:lstStyle/>
          <a:p>
            <a:r>
              <a:rPr lang="ru-RU" sz="3600" b="1"/>
              <a:t>Органолептические показатели мёда</a:t>
            </a:r>
          </a:p>
        </p:txBody>
      </p:sp>
      <p:graphicFrame>
        <p:nvGraphicFramePr>
          <p:cNvPr id="31168" name="Group 448"/>
          <p:cNvGraphicFramePr>
            <a:graphicFrameLocks noGrp="1"/>
          </p:cNvGraphicFramePr>
          <p:nvPr>
            <p:ph idx="1"/>
          </p:nvPr>
        </p:nvGraphicFramePr>
        <p:xfrm>
          <a:off x="179388" y="1341438"/>
          <a:ext cx="8785225" cy="4840289"/>
        </p:xfrm>
        <a:graphic>
          <a:graphicData uri="http://schemas.openxmlformats.org/drawingml/2006/table">
            <a:tbl>
              <a:tblPr/>
              <a:tblGrid>
                <a:gridCol w="2160587"/>
                <a:gridCol w="1490663"/>
                <a:gridCol w="182562"/>
                <a:gridCol w="1227138"/>
                <a:gridCol w="1789112"/>
                <a:gridCol w="1935163"/>
              </a:tblGrid>
              <a:tr h="2889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Показатели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Образцы мёда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искусственный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липовый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гречишный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разнотравный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Внешний вид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механические примеси отсутствуют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Консистенция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жидкий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вязкий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очень вязкий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очень вязкий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Кристаллизация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отсутствует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салообразная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мелкозернистая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мелкозернистая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Цвет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янтарный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светлый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светло-коричневый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жёлтый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Аромат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приятный слабый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специфический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специфический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приятный сильный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Вкус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сладкий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сладкий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горьковатый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сладкий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35" name="Rectangle 11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73025" cy="73025"/>
          </a:xfrm>
        </p:spPr>
        <p:txBody>
          <a:bodyPr/>
          <a:lstStyle/>
          <a:p>
            <a:pPr lvl="4">
              <a:lnSpc>
                <a:spcPct val="80000"/>
              </a:lnSpc>
            </a:pPr>
            <a:endParaRPr lang="ru-RU" sz="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Примеси</a:t>
            </a:r>
          </a:p>
        </p:txBody>
      </p:sp>
      <p:graphicFrame>
        <p:nvGraphicFramePr>
          <p:cNvPr id="443587" name="Group 195"/>
          <p:cNvGraphicFramePr>
            <a:graphicFrameLocks noGrp="1"/>
          </p:cNvGraphicFramePr>
          <p:nvPr>
            <p:ph sz="half" idx="1"/>
          </p:nvPr>
        </p:nvGraphicFramePr>
        <p:xfrm>
          <a:off x="323850" y="1628775"/>
          <a:ext cx="4752975" cy="4426904"/>
        </p:xfrm>
        <a:graphic>
          <a:graphicData uri="http://schemas.openxmlformats.org/drawingml/2006/table">
            <a:tbl>
              <a:tblPr/>
              <a:tblGrid>
                <a:gridCol w="1439863"/>
                <a:gridCol w="1368425"/>
                <a:gridCol w="1944687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Примесь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Реактив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Реакция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Мел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уксус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вскипание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Сахарный сироп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ляпис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помутнение, белый осадок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Крахмал, мука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йод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синее окрашивание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5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Падевый мёд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этиловый спирт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сильное помутнение, молочно-белое окрашивание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43569" name="Picture 177" descr="DSCN5890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64163" y="1628775"/>
            <a:ext cx="3563937" cy="334962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Содержание воды в мёде</a:t>
            </a:r>
          </a:p>
        </p:txBody>
      </p:sp>
      <p:graphicFrame>
        <p:nvGraphicFramePr>
          <p:cNvPr id="453637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844675"/>
          <a:ext cx="4035425" cy="4530725"/>
        </p:xfrm>
        <a:graphic>
          <a:graphicData uri="http://schemas.openxmlformats.org/presentationml/2006/ole">
            <p:oleObj spid="_x0000_s453637" name="Диаграмма" r:id="rId3" imgW="4038742" imgH="4533789" progId="MSGraph.Chart.8">
              <p:embed followColorScheme="full"/>
            </p:oleObj>
          </a:graphicData>
        </a:graphic>
      </p:graphicFrame>
      <p:pic>
        <p:nvPicPr>
          <p:cNvPr id="453639" name="Picture 7" descr="DSCN5883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5025" y="2133600"/>
            <a:ext cx="4038600" cy="302895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Диастазная активность мёда</a:t>
            </a:r>
          </a:p>
        </p:txBody>
      </p:sp>
      <p:graphicFrame>
        <p:nvGraphicFramePr>
          <p:cNvPr id="455685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44500" y="1600200"/>
          <a:ext cx="4030663" cy="4524375"/>
        </p:xfrm>
        <a:graphic>
          <a:graphicData uri="http://schemas.openxmlformats.org/presentationml/2006/ole">
            <p:oleObj spid="_x0000_s455685" name="Диаграмма" r:id="rId3" imgW="4038742" imgH="4533789" progId="MSGraph.Chart.8">
              <p:embed followColorScheme="full"/>
            </p:oleObj>
          </a:graphicData>
        </a:graphic>
      </p:graphicFrame>
      <p:pic>
        <p:nvPicPr>
          <p:cNvPr id="455687" name="Picture 7" descr="DSCN5922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1916113"/>
            <a:ext cx="4038600" cy="346392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Исследования под микроскопом</a:t>
            </a:r>
          </a:p>
        </p:txBody>
      </p:sp>
      <p:pic>
        <p:nvPicPr>
          <p:cNvPr id="239631" name="Picture 15" descr="DSCN5911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351088"/>
            <a:ext cx="4035425" cy="3028950"/>
          </a:xfrm>
          <a:noFill/>
          <a:ln/>
        </p:spPr>
      </p:pic>
      <p:pic>
        <p:nvPicPr>
          <p:cNvPr id="239636" name="Picture 20" descr="DSCN5909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51375" y="2351088"/>
            <a:ext cx="4035425" cy="302895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b="1"/>
              <a:t>Результаты исследований под микроскопом</a:t>
            </a:r>
          </a:p>
        </p:txBody>
      </p:sp>
      <p:pic>
        <p:nvPicPr>
          <p:cNvPr id="309256" name="Picture 8" descr="DSCN5900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22350" y="1600200"/>
            <a:ext cx="2919413" cy="2190750"/>
          </a:xfrm>
          <a:noFill/>
          <a:ln/>
        </p:spPr>
      </p:pic>
      <p:pic>
        <p:nvPicPr>
          <p:cNvPr id="309257" name="Picture 9" descr="DSCN5904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202238" y="1600200"/>
            <a:ext cx="2919412" cy="2190750"/>
          </a:xfrm>
          <a:noFill/>
          <a:ln/>
        </p:spPr>
      </p:pic>
      <p:pic>
        <p:nvPicPr>
          <p:cNvPr id="309258" name="Picture 10" descr="DSCN5905"/>
          <p:cNvPicPr>
            <a:picLocks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1022350" y="3940175"/>
            <a:ext cx="2919413" cy="2190750"/>
          </a:xfrm>
          <a:noFill/>
          <a:ln/>
        </p:spPr>
      </p:pic>
      <p:pic>
        <p:nvPicPr>
          <p:cNvPr id="309259" name="Picture 11" descr="DSCN5908"/>
          <p:cNvPicPr>
            <a:picLocks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5202238" y="3940175"/>
            <a:ext cx="2919412" cy="219075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Исследование под люминоскопом</a:t>
            </a:r>
          </a:p>
        </p:txBody>
      </p:sp>
      <p:sp>
        <p:nvSpPr>
          <p:cNvPr id="33588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4038600" cy="45307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000" b="1"/>
              <a:t>Свечение:</a:t>
            </a:r>
          </a:p>
          <a:p>
            <a:pPr marL="0" indent="0">
              <a:buFont typeface="Wingdings" pitchFamily="2" charset="2"/>
              <a:buNone/>
            </a:pPr>
            <a:r>
              <a:rPr lang="ru-RU" sz="2000" i="1"/>
              <a:t>Жёлтый с зеленоватым оттенком</a:t>
            </a:r>
            <a:r>
              <a:rPr lang="ru-RU" sz="2000"/>
              <a:t> – натуральный мед высокого качества</a:t>
            </a:r>
          </a:p>
          <a:p>
            <a:pPr marL="0" indent="0">
              <a:buFont typeface="Wingdings" pitchFamily="2" charset="2"/>
              <a:buNone/>
            </a:pPr>
            <a:endParaRPr lang="ru-RU" sz="2000"/>
          </a:p>
          <a:p>
            <a:pPr marL="0" indent="0">
              <a:buFont typeface="Wingdings" pitchFamily="2" charset="2"/>
              <a:buNone/>
            </a:pPr>
            <a:r>
              <a:rPr lang="ru-RU" sz="2000" i="1"/>
              <a:t>Травянисто- или сине-зелёный</a:t>
            </a:r>
            <a:r>
              <a:rPr lang="ru-RU" sz="2000"/>
              <a:t> - натуральный мед низкого качества</a:t>
            </a:r>
          </a:p>
          <a:p>
            <a:pPr marL="0" indent="0">
              <a:buFont typeface="Wingdings" pitchFamily="2" charset="2"/>
              <a:buNone/>
            </a:pPr>
            <a:endParaRPr lang="ru-RU" sz="2000"/>
          </a:p>
          <a:p>
            <a:pPr marL="0" indent="0">
              <a:buFont typeface="Wingdings" pitchFamily="2" charset="2"/>
              <a:buNone/>
            </a:pPr>
            <a:r>
              <a:rPr lang="ru-RU" sz="2000" i="1"/>
              <a:t>Свинцово-серый</a:t>
            </a:r>
            <a:r>
              <a:rPr lang="ru-RU" sz="2000"/>
              <a:t> – искусственный или фальсифицированный мед</a:t>
            </a:r>
          </a:p>
        </p:txBody>
      </p:sp>
      <p:pic>
        <p:nvPicPr>
          <p:cNvPr id="335879" name="Picture 7" descr="DSCN5957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07000" y="1600200"/>
            <a:ext cx="2919413" cy="2189163"/>
          </a:xfrm>
          <a:noFill/>
          <a:ln/>
        </p:spPr>
      </p:pic>
      <p:pic>
        <p:nvPicPr>
          <p:cNvPr id="335880" name="Picture 8" descr="DSCN5914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207000" y="3941763"/>
            <a:ext cx="2919413" cy="2189162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229600" cy="792163"/>
          </a:xfrm>
        </p:spPr>
        <p:txBody>
          <a:bodyPr/>
          <a:lstStyle/>
          <a:p>
            <a:r>
              <a:rPr lang="ru-RU" b="1"/>
              <a:t>Полученные результаты</a:t>
            </a:r>
          </a:p>
        </p:txBody>
      </p:sp>
      <p:graphicFrame>
        <p:nvGraphicFramePr>
          <p:cNvPr id="482432" name="Group 128"/>
          <p:cNvGraphicFramePr>
            <a:graphicFrameLocks noGrp="1"/>
          </p:cNvGraphicFramePr>
          <p:nvPr>
            <p:ph idx="1"/>
          </p:nvPr>
        </p:nvGraphicFramePr>
        <p:xfrm>
          <a:off x="468313" y="1268413"/>
          <a:ext cx="8353425" cy="4852987"/>
        </p:xfrm>
        <a:graphic>
          <a:graphicData uri="http://schemas.openxmlformats.org/drawingml/2006/table">
            <a:tbl>
              <a:tblPr/>
              <a:tblGrid>
                <a:gridCol w="1446212"/>
                <a:gridCol w="1120775"/>
                <a:gridCol w="1182688"/>
                <a:gridCol w="1250950"/>
                <a:gridCol w="1184275"/>
                <a:gridCol w="989012"/>
                <a:gridCol w="1179513"/>
              </a:tblGrid>
              <a:tr h="5048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Мед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Домашние методы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Лабораторные методы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6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Органо-лепти-ческие показа-тели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Примеси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5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Массовая доля воды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Диастаз-ное число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Микро-скоп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Люмино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-скоп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Искусст-венный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Липовый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Гречишный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Разно-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травный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6" name="Text Box 8"/>
          <p:cNvSpPr txBox="1">
            <a:spLocks noChangeArrowheads="1"/>
          </p:cNvSpPr>
          <p:nvPr/>
        </p:nvSpPr>
        <p:spPr bwMode="auto">
          <a:xfrm>
            <a:off x="179388" y="260350"/>
            <a:ext cx="8785225" cy="567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FFFF"/>
                </a:solidFill>
              </a:rPr>
              <a:t>Выводы:</a:t>
            </a:r>
          </a:p>
          <a:p>
            <a:r>
              <a:rPr lang="ru-RU">
                <a:solidFill>
                  <a:srgbClr val="FFFFFF"/>
                </a:solidFill>
              </a:rPr>
              <a:t>        </a:t>
            </a:r>
          </a:p>
          <a:p>
            <a:r>
              <a:rPr lang="ru-RU">
                <a:solidFill>
                  <a:srgbClr val="FFFFFF"/>
                </a:solidFill>
              </a:rPr>
              <a:t>        По результатам лабораторных исследований можно сделать вывод, что из купленных образцов мёда самым качественным будет разнотравный мёд, гречишный мёд имеет низкое качество, липовый мед фальсифицирован сахарным сиропом или смешен с более дешёвыми сортами мёда.</a:t>
            </a:r>
          </a:p>
          <a:p>
            <a:endParaRPr lang="ru-RU">
              <a:solidFill>
                <a:srgbClr val="FFFFFF"/>
              </a:solidFill>
            </a:endParaRPr>
          </a:p>
          <a:p>
            <a:r>
              <a:rPr lang="ru-RU">
                <a:solidFill>
                  <a:srgbClr val="FFFFFF"/>
                </a:solidFill>
              </a:rPr>
              <a:t>        Результаты, полученные в домашних условиях, не совпадают с результатами, полученными в лаборатории, и опровергают мою гипотезу. Полное исследование мёда возможно провести только в лаборатории. </a:t>
            </a:r>
          </a:p>
          <a:p>
            <a:endParaRPr lang="ru-RU">
              <a:solidFill>
                <a:srgbClr val="FFFFFF"/>
              </a:solidFill>
            </a:endParaRPr>
          </a:p>
          <a:p>
            <a:r>
              <a:rPr lang="ru-RU">
                <a:solidFill>
                  <a:srgbClr val="FFFFFF"/>
                </a:solidFill>
              </a:rPr>
              <a:t>       Я бы хотел порекомендовать, при покупке мёда обращать внимание на его внешний вид, прозрачный яркий мёд покупать не стоит. Покупки лучше делать у проверенных пчеловодов. Полностью застраховать от подделок может только личная пасека.</a:t>
            </a:r>
          </a:p>
          <a:p>
            <a:endParaRPr lang="ru-RU">
              <a:solidFill>
                <a:srgbClr val="FFFFFF"/>
              </a:solidFill>
            </a:endParaRPr>
          </a:p>
          <a:p>
            <a:r>
              <a:rPr lang="ru-RU">
                <a:solidFill>
                  <a:srgbClr val="FFFFFF"/>
                </a:solidFill>
              </a:rPr>
              <a:t>       Мёд – замечательный продукт. Будет интересно продолжить его изучение. Я бы хотел рассмотреть, как меняется в нем содержание ферментов, а, следовательно, полезность при хранении. Практическим результатом стала разработка памятки о профилактике и лечении гриппа. </a:t>
            </a:r>
          </a:p>
        </p:txBody>
      </p:sp>
      <p:graphicFrame>
        <p:nvGraphicFramePr>
          <p:cNvPr id="457737" name="Object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948488" y="5764213"/>
          <a:ext cx="1152525" cy="900112"/>
        </p:xfrm>
        <a:graphic>
          <a:graphicData uri="http://schemas.openxmlformats.org/presentationml/2006/ole">
            <p:oleObj spid="_x0000_s457737" name="Document" showAsIcon="1" r:id="rId3" imgW="914400" imgH="71424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вновесие">
  <a:themeElements>
    <a:clrScheme name="Равновесие 8">
      <a:dk1>
        <a:srgbClr val="000000"/>
      </a:dk1>
      <a:lt1>
        <a:srgbClr val="DDDDDD"/>
      </a:lt1>
      <a:dk2>
        <a:srgbClr val="000000"/>
      </a:dk2>
      <a:lt2>
        <a:srgbClr val="B8B7D1"/>
      </a:lt2>
      <a:accent1>
        <a:srgbClr val="F1F0F4"/>
      </a:accent1>
      <a:accent2>
        <a:srgbClr val="C1BCFC"/>
      </a:accent2>
      <a:accent3>
        <a:srgbClr val="EBEBEB"/>
      </a:accent3>
      <a:accent4>
        <a:srgbClr val="000000"/>
      </a:accent4>
      <a:accent5>
        <a:srgbClr val="F7F6F8"/>
      </a:accent5>
      <a:accent6>
        <a:srgbClr val="AFAAE4"/>
      </a:accent6>
      <a:hlink>
        <a:srgbClr val="5454C6"/>
      </a:hlink>
      <a:folHlink>
        <a:srgbClr val="6A6F86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1012</TotalTime>
  <Words>440</Words>
  <Application>Microsoft Office PowerPoint</Application>
  <PresentationFormat>Экран (4:3)</PresentationFormat>
  <Paragraphs>139</Paragraphs>
  <Slides>14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Tahoma</vt:lpstr>
      <vt:lpstr>Wingdings</vt:lpstr>
      <vt:lpstr>Равновесие</vt:lpstr>
      <vt:lpstr>Диаграмма Microsoft Graph</vt:lpstr>
      <vt:lpstr>Документ Microsoft Office Word 97 - 2003</vt:lpstr>
      <vt:lpstr>Определение качества мёда</vt:lpstr>
      <vt:lpstr>Слайд 2</vt:lpstr>
      <vt:lpstr>Полезность мёда</vt:lpstr>
      <vt:lpstr>Образцы мёда</vt:lpstr>
      <vt:lpstr>Определение  консистенции и запаха</vt:lpstr>
      <vt:lpstr>Органолептические показатели мёда</vt:lpstr>
      <vt:lpstr>Примеси</vt:lpstr>
      <vt:lpstr>Содержание воды в мёде</vt:lpstr>
      <vt:lpstr>Диастазная активность мёда</vt:lpstr>
      <vt:lpstr>Исследования под микроскопом</vt:lpstr>
      <vt:lpstr>Результаты исследований под микроскопом</vt:lpstr>
      <vt:lpstr>Исследование под люминоскопом</vt:lpstr>
      <vt:lpstr>Полученные результаты</vt:lpstr>
      <vt:lpstr>Слайд 14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27</cp:revision>
  <dcterms:created xsi:type="dcterms:W3CDTF">2009-01-29T15:06:05Z</dcterms:created>
  <dcterms:modified xsi:type="dcterms:W3CDTF">2015-08-28T08:34:01Z</dcterms:modified>
</cp:coreProperties>
</file>