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7" r:id="rId14"/>
    <p:sldId id="278" r:id="rId15"/>
    <p:sldId id="268" r:id="rId16"/>
    <p:sldId id="269" r:id="rId17"/>
    <p:sldId id="270" r:id="rId18"/>
    <p:sldId id="271" r:id="rId19"/>
    <p:sldId id="272" r:id="rId20"/>
    <p:sldId id="275" r:id="rId21"/>
    <p:sldId id="274" r:id="rId22"/>
    <p:sldId id="273" r:id="rId23"/>
    <p:sldId id="276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988B4590-114E-4212-AA0F-336E645E0F4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54535502-EB6B-4712-9E28-261697172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590-114E-4212-AA0F-336E645E0F4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35502-EB6B-4712-9E28-261697172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590-114E-4212-AA0F-336E645E0F4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35502-EB6B-4712-9E28-261697172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590-114E-4212-AA0F-336E645E0F4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35502-EB6B-4712-9E28-261697172C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590-114E-4212-AA0F-336E645E0F4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35502-EB6B-4712-9E28-261697172C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590-114E-4212-AA0F-336E645E0F4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35502-EB6B-4712-9E28-261697172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590-114E-4212-AA0F-336E645E0F4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35502-EB6B-4712-9E28-261697172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988B4590-114E-4212-AA0F-336E645E0F4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54535502-EB6B-4712-9E28-261697172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988B4590-114E-4212-AA0F-336E645E0F4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54535502-EB6B-4712-9E28-261697172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590-114E-4212-AA0F-336E645E0F4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35502-EB6B-4712-9E28-261697172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4590-114E-4212-AA0F-336E645E0F4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35502-EB6B-4712-9E28-261697172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88B4590-114E-4212-AA0F-336E645E0F47}" type="datetimeFigureOut">
              <a:rPr lang="ru-RU" smtClean="0"/>
              <a:pPr/>
              <a:t>25.08.2015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4535502-EB6B-4712-9E28-261697172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1" y="1412776"/>
            <a:ext cx="5723468" cy="2210249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Формирование экологической культуры и здорового образа жизни учащихся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7200" y="4437112"/>
            <a:ext cx="5712179" cy="82351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8368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План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628800"/>
            <a:ext cx="6984776" cy="4248472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dirty="0"/>
              <a:t>Понятия «экология», «экологическое образование» и «экологическое воспитание</a:t>
            </a:r>
            <a:r>
              <a:rPr lang="ru-RU" dirty="0" smtClean="0"/>
              <a:t>».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dirty="0" smtClean="0"/>
              <a:t>Задачи </a:t>
            </a:r>
            <a:r>
              <a:rPr lang="ru-RU" dirty="0"/>
              <a:t>и содержание экологического воспитания школьников. </a:t>
            </a:r>
            <a:endParaRPr lang="ru-RU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ru-RU" dirty="0" err="1" smtClean="0"/>
              <a:t>Валеология</a:t>
            </a:r>
            <a:r>
              <a:rPr lang="ru-RU" dirty="0" smtClean="0"/>
              <a:t> </a:t>
            </a:r>
            <a:r>
              <a:rPr lang="ru-RU" dirty="0"/>
              <a:t>как наука о здоровом образе жизни и оздоровлении организма </a:t>
            </a:r>
            <a:r>
              <a:rPr lang="ru-RU" dirty="0" smtClean="0"/>
              <a:t>человека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dirty="0" smtClean="0"/>
              <a:t>Санитарно-гигиенические </a:t>
            </a:r>
            <a:r>
              <a:rPr lang="ru-RU" dirty="0"/>
              <a:t>условия оздоровления учащихся в учебном </a:t>
            </a:r>
            <a:r>
              <a:rPr lang="ru-RU" dirty="0" smtClean="0"/>
              <a:t>заведении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dirty="0" smtClean="0"/>
              <a:t>Нравственно-психологическое </a:t>
            </a:r>
            <a:r>
              <a:rPr lang="ru-RU" dirty="0"/>
              <a:t>оздоровление учащихся в учебном </a:t>
            </a:r>
            <a:r>
              <a:rPr lang="ru-RU" dirty="0" smtClean="0"/>
              <a:t>процессе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dirty="0" smtClean="0"/>
              <a:t>Формы </a:t>
            </a:r>
            <a:r>
              <a:rPr lang="ru-RU" dirty="0"/>
              <a:t>и методы </a:t>
            </a:r>
            <a:r>
              <a:rPr lang="ru-RU" dirty="0" err="1"/>
              <a:t>валео</a:t>
            </a:r>
            <a:r>
              <a:rPr lang="be-BY" dirty="0"/>
              <a:t>л</a:t>
            </a:r>
            <a:r>
              <a:rPr lang="ru-RU" dirty="0" err="1"/>
              <a:t>огического</a:t>
            </a:r>
            <a:r>
              <a:rPr lang="ru-RU" dirty="0"/>
              <a:t> воспитания школьников.</a:t>
            </a:r>
            <a:endParaRPr lang="ru-RU" i="1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8029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980728"/>
            <a:ext cx="67687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Термин «экология» впервые в 1866 г. употребил немецкий биолог Э. Геккель, образовав его от греческих слов «</a:t>
            </a:r>
            <a:r>
              <a:rPr lang="ru-RU" sz="3200" dirty="0" err="1" smtClean="0"/>
              <a:t>ойкос</a:t>
            </a:r>
            <a:r>
              <a:rPr lang="ru-RU" sz="3200" dirty="0" smtClean="0"/>
              <a:t>» (дом, жилище) и «логос» (мысль).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225103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экология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844824"/>
            <a:ext cx="6196405" cy="3878245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н</a:t>
            </a:r>
            <a:r>
              <a:rPr lang="ru-RU" dirty="0" smtClean="0"/>
              <a:t>аука </a:t>
            </a:r>
            <a:r>
              <a:rPr lang="ru-RU" dirty="0"/>
              <a:t>об отношениях растительных и животных организмов и образуемых ими сообществ между собой и окружающей средой</a:t>
            </a:r>
          </a:p>
        </p:txBody>
      </p:sp>
      <p:pic>
        <p:nvPicPr>
          <p:cNvPr id="1026" name="Picture 2" descr="http://orshatut.by/wp-content/uploads/2011/09/76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996952"/>
            <a:ext cx="3132000" cy="313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4059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Экологические проблемы: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ru-RU" dirty="0" smtClean="0"/>
              <a:t>проблема продовольствия;</a:t>
            </a:r>
          </a:p>
          <a:p>
            <a:pPr marL="457200" indent="-457200">
              <a:buAutoNum type="arabicParenR"/>
            </a:pPr>
            <a:r>
              <a:rPr lang="ru-RU" dirty="0" smtClean="0"/>
              <a:t>проблема энергии; </a:t>
            </a:r>
            <a:endParaRPr lang="ru-RU" dirty="0"/>
          </a:p>
          <a:p>
            <a:pPr marL="457200" indent="-457200">
              <a:buAutoNum type="arabicParenR"/>
            </a:pPr>
            <a:r>
              <a:rPr lang="ru-RU" dirty="0" smtClean="0"/>
              <a:t>проблема </a:t>
            </a:r>
            <a:r>
              <a:rPr lang="ru-RU" dirty="0"/>
              <a:t>ресурсов; </a:t>
            </a:r>
          </a:p>
          <a:p>
            <a:pPr marL="457200" indent="-457200">
              <a:buAutoNum type="arabicParenR"/>
            </a:pPr>
            <a:r>
              <a:rPr lang="ru-RU" dirty="0" smtClean="0"/>
              <a:t>проблема </a:t>
            </a:r>
            <a:r>
              <a:rPr lang="ru-RU" dirty="0"/>
              <a:t>демографии; </a:t>
            </a:r>
          </a:p>
          <a:p>
            <a:pPr marL="457200" indent="-457200">
              <a:buAutoNum type="arabicParenR"/>
            </a:pPr>
            <a:r>
              <a:rPr lang="ru-RU" dirty="0" smtClean="0"/>
              <a:t>проблема </a:t>
            </a:r>
            <a:r>
              <a:rPr lang="ru-RU" dirty="0"/>
              <a:t>генофонда; </a:t>
            </a:r>
          </a:p>
          <a:p>
            <a:pPr marL="457200" indent="-457200">
              <a:buAutoNum type="arabicParenR"/>
            </a:pPr>
            <a:r>
              <a:rPr lang="ru-RU" dirty="0" smtClean="0"/>
              <a:t>проблема </a:t>
            </a:r>
            <a:r>
              <a:rPr lang="ru-RU" dirty="0"/>
              <a:t>биосферы; </a:t>
            </a:r>
          </a:p>
          <a:p>
            <a:pPr marL="457200" indent="-457200">
              <a:buAutoNum type="arabicParenR"/>
            </a:pPr>
            <a:r>
              <a:rPr lang="ru-RU" dirty="0" smtClean="0"/>
              <a:t>проблема </a:t>
            </a:r>
            <a:r>
              <a:rPr lang="ru-RU" dirty="0"/>
              <a:t>здоровья человека.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855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Экологическое воспитание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целенаправленная </a:t>
            </a:r>
            <a:r>
              <a:rPr lang="ru-RU" dirty="0"/>
              <a:t>систематическая деятельность по формированию личности, готовой к практической экологической деятельности, к пропаганде экологических идей, к защите и улучшению состояния окружающей </a:t>
            </a:r>
            <a:r>
              <a:rPr lang="ru-RU" dirty="0" smtClean="0"/>
              <a:t>среды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8485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Цель экологического воспитания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r>
              <a:rPr lang="ru-RU" sz="3200" dirty="0" smtClean="0"/>
              <a:t>формирование </a:t>
            </a:r>
            <a:r>
              <a:rPr lang="ru-RU" sz="3200" dirty="0"/>
              <a:t>у школьников экологической культуры</a:t>
            </a:r>
          </a:p>
        </p:txBody>
      </p:sp>
    </p:spTree>
    <p:extLst>
      <p:ext uri="{BB962C8B-B14F-4D97-AF65-F5344CB8AC3E}">
        <p14:creationId xmlns="" xmlns:p14="http://schemas.microsoft.com/office/powerpoint/2010/main" val="5236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Экологическая культура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2564904"/>
            <a:ext cx="2520280" cy="11521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Экологическое сознание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4221088"/>
            <a:ext cx="2520280" cy="11521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Экологическая деятельность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72039" y="2570127"/>
            <a:ext cx="2520280" cy="11521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Экологическое мышление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001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Экологическое сознание включает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119257"/>
            <a:ext cx="6912768" cy="3603812"/>
          </a:xfrm>
        </p:spPr>
        <p:txBody>
          <a:bodyPr>
            <a:normAutofit/>
          </a:bodyPr>
          <a:lstStyle/>
          <a:p>
            <a:pPr lvl="0" algn="just"/>
            <a:r>
              <a:rPr lang="ru-RU" sz="3600" dirty="0" smtClean="0"/>
              <a:t>экологические знания;</a:t>
            </a:r>
            <a:endParaRPr lang="ru-RU" sz="3600" dirty="0"/>
          </a:p>
          <a:p>
            <a:pPr lvl="0" algn="just"/>
            <a:r>
              <a:rPr lang="ru-RU" sz="3600" dirty="0"/>
              <a:t>эстетические </a:t>
            </a:r>
            <a:r>
              <a:rPr lang="ru-RU" sz="3600" dirty="0" smtClean="0"/>
              <a:t>чувства;</a:t>
            </a:r>
            <a:endParaRPr lang="ru-RU" sz="3600" dirty="0"/>
          </a:p>
          <a:p>
            <a:pPr lvl="0" algn="just"/>
            <a:r>
              <a:rPr lang="ru-RU" sz="3600" dirty="0"/>
              <a:t>экологическую </a:t>
            </a:r>
            <a:r>
              <a:rPr lang="ru-RU" sz="3600" dirty="0" smtClean="0"/>
              <a:t>ответственность.     </a:t>
            </a:r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3921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3071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12776"/>
            <a:ext cx="6984776" cy="4310293"/>
          </a:xfrm>
        </p:spPr>
        <p:txBody>
          <a:bodyPr>
            <a:normAutofit/>
          </a:bodyPr>
          <a:lstStyle/>
          <a:p>
            <a:r>
              <a:rPr lang="ru-RU" u="sng" dirty="0"/>
              <a:t>Экологическое мышление</a:t>
            </a:r>
            <a:r>
              <a:rPr lang="ru-RU" dirty="0"/>
              <a:t> проявляется в умении осмысливать экологические явления, устанавливать связи и зависимости, существующие в мире растений и животных, делать выводы, обобщения и заключения относительно состояния природы, разумно взаимодействовать с </a:t>
            </a:r>
            <a:r>
              <a:rPr lang="ru-RU" dirty="0" smtClean="0"/>
              <a:t>ней.</a:t>
            </a:r>
            <a:endParaRPr lang="ru-RU" dirty="0"/>
          </a:p>
          <a:p>
            <a:r>
              <a:rPr lang="ru-RU" u="sng" dirty="0" smtClean="0"/>
              <a:t>Экологическая </a:t>
            </a:r>
            <a:r>
              <a:rPr lang="ru-RU" u="sng" dirty="0"/>
              <a:t>деятельность</a:t>
            </a:r>
            <a:r>
              <a:rPr lang="ru-RU" dirty="0"/>
              <a:t> – активная природоохранительная деятельность и грамотная пропаганда экологических знаний.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4209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0514" y="688273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>Задачи</a:t>
            </a:r>
            <a:r>
              <a:rPr lang="ru-RU" dirty="0" smtClean="0"/>
              <a:t> </a:t>
            </a:r>
            <a:r>
              <a:rPr lang="ru-RU" dirty="0"/>
              <a:t>экологического </a:t>
            </a:r>
            <a:r>
              <a:rPr lang="ru-RU" dirty="0" smtClean="0"/>
              <a:t>воспитания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2119257"/>
            <a:ext cx="6421328" cy="3603812"/>
          </a:xfrm>
        </p:spPr>
        <p:txBody>
          <a:bodyPr>
            <a:noAutofit/>
          </a:bodyPr>
          <a:lstStyle/>
          <a:p>
            <a:pPr lvl="0" algn="just"/>
            <a:r>
              <a:rPr lang="ru-RU" sz="1800" dirty="0" smtClean="0"/>
              <a:t>формирование </a:t>
            </a:r>
            <a:r>
              <a:rPr lang="ru-RU" sz="1800" dirty="0"/>
              <a:t>у учащихся интереса к изучению законов природы; содействие в осознании ими значимости природы как среды обитания человека;</a:t>
            </a:r>
          </a:p>
          <a:p>
            <a:pPr lvl="0" algn="just"/>
            <a:r>
              <a:rPr lang="ru-RU" sz="1800" dirty="0"/>
              <a:t> развитие у детей чувства ответственности за состояние окружающей среды, за собственные жизнь и здоровье, а также жизнь и здоровье окружающих; </a:t>
            </a:r>
          </a:p>
          <a:p>
            <a:pPr lvl="0" algn="just"/>
            <a:r>
              <a:rPr lang="ru-RU" sz="1800" dirty="0"/>
              <a:t>формирование у учащихся нравственно-эстетического отношения к природе, содействие восприятию ими природы как эстетического совершенства; </a:t>
            </a:r>
          </a:p>
          <a:p>
            <a:pPr lvl="0" algn="just"/>
            <a:r>
              <a:rPr lang="ru-RU" sz="1800" dirty="0"/>
              <a:t>стимулирование активного участия школьников в природоохранительной деятельности и пропаганде экологических знаний.  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421616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Пути экологического воспитания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у</a:t>
            </a:r>
            <a:r>
              <a:rPr lang="ru-RU" sz="3600" dirty="0" smtClean="0"/>
              <a:t>чебный процесс;</a:t>
            </a:r>
          </a:p>
          <a:p>
            <a:r>
              <a:rPr lang="ru-RU" sz="3600" dirty="0"/>
              <a:t>в</a:t>
            </a:r>
            <a:r>
              <a:rPr lang="ru-RU" sz="3600" dirty="0" smtClean="0"/>
              <a:t>неклассная воспитательная работа.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122669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3544082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738134"/>
            <a:ext cx="3443485" cy="48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996952"/>
            <a:ext cx="3184041" cy="30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7974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490663"/>
            <a:ext cx="5143500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6761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Формы воспитательной работы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2708920"/>
            <a:ext cx="2808312" cy="11521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систематические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4149080"/>
            <a:ext cx="2808312" cy="11521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периодические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637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систематические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119257"/>
            <a:ext cx="6696744" cy="36038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dirty="0"/>
          </a:p>
          <a:p>
            <a:pPr lvl="0" algn="just"/>
            <a:r>
              <a:rPr lang="ru-RU" dirty="0"/>
              <a:t>деятельность экологических клубов («Родная природа», «Наш край», «Зеленый дом» и т.д</a:t>
            </a:r>
            <a:r>
              <a:rPr lang="ru-RU" dirty="0" smtClean="0"/>
              <a:t>.); </a:t>
            </a:r>
          </a:p>
          <a:p>
            <a:pPr lvl="0" algn="just"/>
            <a:r>
              <a:rPr lang="ru-RU" dirty="0" smtClean="0"/>
              <a:t>разработка </a:t>
            </a:r>
            <a:r>
              <a:rPr lang="ru-RU" dirty="0"/>
              <a:t>экологической </a:t>
            </a:r>
            <a:r>
              <a:rPr lang="ru-RU" dirty="0" smtClean="0"/>
              <a:t>тропы;</a:t>
            </a:r>
            <a:endParaRPr lang="ru-RU" dirty="0"/>
          </a:p>
          <a:p>
            <a:pPr lvl="0" algn="just"/>
            <a:r>
              <a:rPr lang="ru-RU" dirty="0"/>
              <a:t>деятельность туристско-краеведческих кружков и </a:t>
            </a:r>
            <a:r>
              <a:rPr lang="ru-RU" dirty="0" smtClean="0"/>
              <a:t>секций;</a:t>
            </a:r>
            <a:endParaRPr lang="ru-RU" dirty="0"/>
          </a:p>
          <a:p>
            <a:pPr lvl="0" algn="just"/>
            <a:r>
              <a:rPr lang="ru-RU" dirty="0"/>
              <a:t>работа отрядов «Зеленый патруль», осуществляющих санитарную охрану окружающей </a:t>
            </a:r>
            <a:r>
              <a:rPr lang="ru-RU" dirty="0" smtClean="0"/>
              <a:t>среды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1710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периодические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772816"/>
            <a:ext cx="6565344" cy="395025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беседы, викторины и конкурсы на экологическую тематику («Природа и фантазия», «Читаем Красную книгу», «Зеленая аптека», «Необыкновенные звери», «Человек и природа», «Экологическая газета» и др.);</a:t>
            </a:r>
          </a:p>
          <a:p>
            <a:r>
              <a:rPr lang="ru-RU" dirty="0" smtClean="0"/>
              <a:t>трудовые </a:t>
            </a:r>
            <a:r>
              <a:rPr lang="ru-RU" dirty="0"/>
              <a:t>акции по уборке, благоустройству и озеленению </a:t>
            </a:r>
            <a:r>
              <a:rPr lang="ru-RU" dirty="0" smtClean="0"/>
              <a:t>территории </a:t>
            </a:r>
            <a:r>
              <a:rPr lang="ru-RU" dirty="0"/>
              <a:t>и жилого района;</a:t>
            </a:r>
          </a:p>
          <a:p>
            <a:r>
              <a:rPr lang="ru-RU" dirty="0" smtClean="0"/>
              <a:t>дискуссии </a:t>
            </a:r>
            <a:r>
              <a:rPr lang="ru-RU" dirty="0"/>
              <a:t>и диспуты («Будущее планеты в наших руках», «Человек и природа: трагедия или гармония» и др.);</a:t>
            </a:r>
          </a:p>
          <a:p>
            <a:r>
              <a:rPr lang="ru-RU" dirty="0" smtClean="0"/>
              <a:t>литературно-музыкальные </a:t>
            </a:r>
            <a:r>
              <a:rPr lang="ru-RU" dirty="0"/>
              <a:t>композиции и тематические вечера («Мир природы – мир красоты», «Тема природы в произведениях художников и поэтов» и др</a:t>
            </a:r>
            <a:r>
              <a:rPr lang="ru-RU" dirty="0" smtClean="0"/>
              <a:t>.);</a:t>
            </a:r>
          </a:p>
          <a:p>
            <a:r>
              <a:rPr lang="ru-RU" dirty="0" smtClean="0"/>
              <a:t>встречи </a:t>
            </a:r>
            <a:r>
              <a:rPr lang="ru-RU" dirty="0"/>
              <a:t>и беседы со специалистами (экологами, работниками лесного хозяйства, сотрудниками агропромышленного комплекса и т.д.);</a:t>
            </a:r>
          </a:p>
          <a:p>
            <a:pPr lvl="0"/>
            <a:r>
              <a:rPr lang="ru-RU" dirty="0"/>
              <a:t>экскурсии на природу с выполнением </a:t>
            </a:r>
            <a:r>
              <a:rPr lang="ru-RU" dirty="0" smtClean="0"/>
              <a:t>различных;</a:t>
            </a:r>
            <a:endParaRPr lang="ru-RU" dirty="0"/>
          </a:p>
          <a:p>
            <a:r>
              <a:rPr lang="ru-RU" dirty="0"/>
              <a:t>читательские конференции по произведениям художественной литературы, посвященным миру </a:t>
            </a:r>
            <a:r>
              <a:rPr lang="ru-RU" dirty="0" smtClean="0"/>
              <a:t>природы.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9316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u="sng" dirty="0"/>
              <a:t>Принципы экологического </a:t>
            </a:r>
            <a:br>
              <a:rPr lang="ru-RU" sz="3600" u="sng" dirty="0"/>
            </a:br>
            <a:r>
              <a:rPr lang="ru-RU" sz="3600" u="sng" dirty="0" smtClean="0"/>
              <a:t>воспитания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119257"/>
            <a:ext cx="7128792" cy="3603812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ru-RU" dirty="0" smtClean="0"/>
              <a:t>междисциплинарный </a:t>
            </a:r>
            <a:r>
              <a:rPr lang="ru-RU" dirty="0"/>
              <a:t>подход в формировании экологической культуры; </a:t>
            </a:r>
          </a:p>
          <a:p>
            <a:pPr lvl="0" algn="just"/>
            <a:r>
              <a:rPr lang="ru-RU" dirty="0"/>
              <a:t>систематичность и непрерывность изучения экологического материала; </a:t>
            </a:r>
          </a:p>
          <a:p>
            <a:pPr lvl="0" algn="just"/>
            <a:r>
              <a:rPr lang="ru-RU" dirty="0"/>
              <a:t>единство интеллектуального и эмоционально-волевого начал в деятельности учащихся по изучению и улучшению окружающей природной среды; </a:t>
            </a:r>
          </a:p>
          <a:p>
            <a:pPr lvl="0" algn="just"/>
            <a:r>
              <a:rPr lang="ru-RU" dirty="0"/>
              <a:t>взаимосвязь глобального, национального и краеведческого уровней в раскрытии экологических проблем в учебном процессе.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5625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603306"/>
          </a:xfrm>
        </p:spPr>
        <p:txBody>
          <a:bodyPr>
            <a:normAutofit fontScale="90000"/>
          </a:bodyPr>
          <a:lstStyle/>
          <a:p>
            <a:r>
              <a:rPr lang="ru-RU" dirty="0"/>
              <a:t>Показатели экологической воспитанности: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132857"/>
            <a:ext cx="6196405" cy="2520280"/>
          </a:xfrm>
        </p:spPr>
        <p:txBody>
          <a:bodyPr/>
          <a:lstStyle/>
          <a:p>
            <a:pPr lvl="0"/>
            <a:r>
              <a:rPr lang="ru-RU" dirty="0" smtClean="0"/>
              <a:t>понимание </a:t>
            </a:r>
            <a:r>
              <a:rPr lang="ru-RU" dirty="0"/>
              <a:t>экологических проблем;</a:t>
            </a:r>
          </a:p>
          <a:p>
            <a:pPr lvl="0"/>
            <a:r>
              <a:rPr lang="ru-RU" dirty="0"/>
              <a:t>сознание ответственности;</a:t>
            </a:r>
          </a:p>
          <a:p>
            <a:pPr lvl="0"/>
            <a:r>
              <a:rPr lang="ru-RU" dirty="0"/>
              <a:t>активная природоохранительная деятельность;</a:t>
            </a:r>
          </a:p>
          <a:p>
            <a:pPr lvl="0"/>
            <a:r>
              <a:rPr lang="ru-RU" dirty="0"/>
              <a:t>развитое чувство любви к природе (умение видеть и наслаждаться).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2985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2" y="1781175"/>
            <a:ext cx="3754820" cy="37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2048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3848539" cy="26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96952"/>
            <a:ext cx="4525708" cy="31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3503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348880"/>
            <a:ext cx="448627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234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1905000"/>
            <a:ext cx="429577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9640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Здоровье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это </a:t>
            </a:r>
            <a:r>
              <a:rPr lang="ru-RU" dirty="0"/>
              <a:t>состояние полного физического, духовного и социального благополучия</a:t>
            </a:r>
          </a:p>
        </p:txBody>
      </p:sp>
    </p:spTree>
    <p:extLst>
      <p:ext uri="{BB962C8B-B14F-4D97-AF65-F5344CB8AC3E}">
        <p14:creationId xmlns="" xmlns:p14="http://schemas.microsoft.com/office/powerpoint/2010/main" val="117147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Здоровье </a:t>
            </a:r>
            <a:r>
              <a:rPr lang="ru-RU" dirty="0"/>
              <a:t>зависит от следующих факторов: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50 </a:t>
            </a:r>
            <a:r>
              <a:rPr lang="ru-RU" dirty="0"/>
              <a:t>%- образа жизни, </a:t>
            </a:r>
            <a:endParaRPr lang="ru-RU" dirty="0" smtClean="0"/>
          </a:p>
          <a:p>
            <a:r>
              <a:rPr lang="ru-RU" dirty="0" smtClean="0"/>
              <a:t>20</a:t>
            </a:r>
            <a:r>
              <a:rPr lang="ru-RU" dirty="0"/>
              <a:t>%- наследственности, </a:t>
            </a:r>
            <a:endParaRPr lang="ru-RU" dirty="0" smtClean="0"/>
          </a:p>
          <a:p>
            <a:r>
              <a:rPr lang="ru-RU" dirty="0" smtClean="0"/>
              <a:t>20 </a:t>
            </a:r>
            <a:r>
              <a:rPr lang="ru-RU" dirty="0"/>
              <a:t>%-экологической обстановки, </a:t>
            </a:r>
            <a:endParaRPr lang="ru-RU" dirty="0" smtClean="0"/>
          </a:p>
          <a:p>
            <a:r>
              <a:rPr lang="ru-RU" dirty="0" smtClean="0"/>
              <a:t>10 </a:t>
            </a:r>
            <a:r>
              <a:rPr lang="ru-RU" dirty="0"/>
              <a:t>% - </a:t>
            </a:r>
            <a:r>
              <a:rPr lang="ru-RU" dirty="0" smtClean="0"/>
              <a:t>здравоохранения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9133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П</a:t>
            </a:r>
            <a:r>
              <a:rPr lang="ru-RU" u="sng" dirty="0" smtClean="0"/>
              <a:t>ричины, приведшие </a:t>
            </a:r>
            <a:br>
              <a:rPr lang="ru-RU" u="sng" dirty="0" smtClean="0"/>
            </a:br>
            <a:r>
              <a:rPr lang="ru-RU" u="sng" dirty="0" smtClean="0"/>
              <a:t>к нарушению здоровья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ухудшение </a:t>
            </a:r>
            <a:r>
              <a:rPr lang="ru-RU" dirty="0"/>
              <a:t>экологического состояния окружающей </a:t>
            </a:r>
            <a:r>
              <a:rPr lang="ru-RU" dirty="0" smtClean="0"/>
              <a:t>среды;</a:t>
            </a:r>
            <a:endParaRPr lang="ru-RU" dirty="0"/>
          </a:p>
          <a:p>
            <a:r>
              <a:rPr lang="ru-RU" dirty="0" smtClean="0"/>
              <a:t>завышенные </a:t>
            </a:r>
            <a:r>
              <a:rPr lang="ru-RU" dirty="0"/>
              <a:t>учебные нагрузки школьников, вызывающие повышенную нервозность и быструю утомляемость;</a:t>
            </a:r>
          </a:p>
          <a:p>
            <a:r>
              <a:rPr lang="ru-RU" dirty="0" smtClean="0"/>
              <a:t>малоподвижный </a:t>
            </a:r>
            <a:r>
              <a:rPr lang="ru-RU" dirty="0"/>
              <a:t>образ жизни и несоответствие физических нагрузок в школе и </a:t>
            </a:r>
            <a:r>
              <a:rPr lang="ru-RU" dirty="0" smtClean="0"/>
              <a:t>дома;</a:t>
            </a:r>
            <a:endParaRPr lang="ru-RU" dirty="0"/>
          </a:p>
          <a:p>
            <a:r>
              <a:rPr lang="ru-RU" dirty="0" smtClean="0"/>
              <a:t>нерегулярность </a:t>
            </a:r>
            <a:r>
              <a:rPr lang="ru-RU" dirty="0"/>
              <a:t>и несбалансированность питания детей;</a:t>
            </a:r>
          </a:p>
          <a:p>
            <a:r>
              <a:rPr lang="ru-RU" dirty="0" smtClean="0"/>
              <a:t>неблагоприятный </a:t>
            </a:r>
            <a:r>
              <a:rPr lang="ru-RU" dirty="0"/>
              <a:t>психологический климат и периодически возникающие стрессы в ходе учебно-воспитательного процесса </a:t>
            </a:r>
            <a:r>
              <a:rPr lang="ru-RU" dirty="0" smtClean="0"/>
              <a:t>и </a:t>
            </a:r>
            <a:r>
              <a:rPr lang="ru-RU" dirty="0"/>
              <a:t>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5906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В 1980 г. И.И. </a:t>
            </a:r>
            <a:r>
              <a:rPr lang="ru-RU" dirty="0" err="1"/>
              <a:t>Брехман</a:t>
            </a:r>
            <a:r>
              <a:rPr lang="ru-RU" dirty="0"/>
              <a:t> ввел термин </a:t>
            </a:r>
            <a:r>
              <a:rPr lang="ru-RU" dirty="0" smtClean="0"/>
              <a:t>“</a:t>
            </a:r>
            <a:r>
              <a:rPr lang="ru-RU" dirty="0" err="1"/>
              <a:t>в</a:t>
            </a:r>
            <a:r>
              <a:rPr lang="ru-RU" dirty="0" err="1" smtClean="0"/>
              <a:t>алеология</a:t>
            </a:r>
            <a:r>
              <a:rPr lang="ru-RU" dirty="0"/>
              <a:t>” (от лат. </a:t>
            </a:r>
            <a:r>
              <a:rPr lang="en-US" dirty="0" err="1" smtClean="0"/>
              <a:t>valeo</a:t>
            </a:r>
            <a:r>
              <a:rPr lang="ru-RU" dirty="0"/>
              <a:t>- здравствовать, быть здоровым), которым он обозначил науку о здоровье и здоровом образе жизни </a:t>
            </a:r>
            <a:r>
              <a:rPr lang="ru-RU" dirty="0" smtClean="0"/>
              <a:t>человека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924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3105835"/>
            <a:ext cx="698477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u="sng" dirty="0" smtClean="0"/>
              <a:t>Главный закон </a:t>
            </a:r>
            <a:r>
              <a:rPr lang="ru-RU" sz="4400" u="sng" dirty="0" err="1"/>
              <a:t>валеологии</a:t>
            </a:r>
            <a:r>
              <a:rPr lang="ru-RU" sz="4400" u="sng" dirty="0"/>
              <a:t> – </a:t>
            </a:r>
            <a:r>
              <a:rPr lang="ru-RU" sz="4400" u="sng" dirty="0" smtClean="0"/>
              <a:t>закон </a:t>
            </a:r>
            <a:r>
              <a:rPr lang="ru-RU" sz="4400" u="sng" dirty="0"/>
              <a:t>меры</a:t>
            </a:r>
            <a:endParaRPr lang="ru-RU" sz="4400" dirty="0"/>
          </a:p>
        </p:txBody>
      </p:sp>
    </p:spTree>
    <p:extLst>
      <p:ext uri="{BB962C8B-B14F-4D97-AF65-F5344CB8AC3E}">
        <p14:creationId xmlns="" xmlns:p14="http://schemas.microsoft.com/office/powerpoint/2010/main" val="254859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9604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387282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Санитарно-гигиенические условия оздоровления учащихся в учебном заведении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119257"/>
            <a:ext cx="7200800" cy="3603812"/>
          </a:xfrm>
        </p:spPr>
        <p:txBody>
          <a:bodyPr/>
          <a:lstStyle/>
          <a:p>
            <a:pPr algn="just"/>
            <a:r>
              <a:rPr lang="ru-RU" dirty="0" smtClean="0"/>
              <a:t>Необходимо </a:t>
            </a:r>
            <a:r>
              <a:rPr lang="ru-RU" dirty="0"/>
              <a:t>планирование учебного процесса в течение каждого дня, каждой недели и учебной четверти с учетом биоритмов развивающейся </a:t>
            </a:r>
            <a:r>
              <a:rPr lang="ru-RU" dirty="0" smtClean="0"/>
              <a:t>личности; </a:t>
            </a:r>
          </a:p>
          <a:p>
            <a:pPr algn="just"/>
            <a:r>
              <a:rPr lang="ru-RU" dirty="0" smtClean="0"/>
              <a:t>Необходимо </a:t>
            </a:r>
            <a:r>
              <a:rPr lang="ru-RU" dirty="0"/>
              <a:t>создавать оптимальные условия по оборудованию школьных помещений, где осуществляется жизнедеятельность </a:t>
            </a:r>
            <a:r>
              <a:rPr lang="ru-RU" dirty="0" smtClean="0"/>
              <a:t>учащихся;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облюдение </a:t>
            </a:r>
            <a:r>
              <a:rPr lang="ru-RU" dirty="0"/>
              <a:t>гигиенических </a:t>
            </a:r>
            <a:r>
              <a:rPr lang="ru-RU" dirty="0" smtClean="0"/>
              <a:t>норм.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6794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/>
              <a:t>Нравственно-психологическое оздоровление учащихся в учебном процессе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2119257"/>
            <a:ext cx="7056784" cy="360381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создание благоприятного психологического климата во взаимоотношениях учителя с учащимися и учащихся между собой, ориентация педагога на поддержку, одобрение, поощрение и стимулирование школьников;</a:t>
            </a:r>
          </a:p>
          <a:p>
            <a:pPr algn="just"/>
            <a:r>
              <a:rPr lang="ru-RU" dirty="0" smtClean="0"/>
              <a:t>рациональное </a:t>
            </a:r>
            <a:r>
              <a:rPr lang="ru-RU" dirty="0"/>
              <a:t>построение учебного процесса с учетом биоритмов развивающейся личности;</a:t>
            </a:r>
          </a:p>
          <a:p>
            <a:pPr algn="just"/>
            <a:r>
              <a:rPr lang="ru-RU" dirty="0" smtClean="0"/>
              <a:t>создание </a:t>
            </a:r>
            <a:r>
              <a:rPr lang="ru-RU" dirty="0"/>
              <a:t>гибких учебных планов и программ, позволяющих дифференцировать обучение школьников в зависимости от их обучаемости и индивидуальных особенностей;</a:t>
            </a:r>
          </a:p>
          <a:p>
            <a:pPr algn="just"/>
            <a:r>
              <a:rPr lang="ru-RU" dirty="0" smtClean="0"/>
              <a:t>организация </a:t>
            </a:r>
            <a:r>
              <a:rPr lang="ru-RU" dirty="0"/>
              <a:t>компенсирующего обучения для нуждающихся учеников в виде консультаций, взаимопомощи и т.д.;</a:t>
            </a:r>
          </a:p>
          <a:p>
            <a:pPr algn="just"/>
            <a:r>
              <a:rPr lang="ru-RU" dirty="0" smtClean="0"/>
              <a:t>устранение </a:t>
            </a:r>
            <a:r>
              <a:rPr lang="ru-RU" dirty="0"/>
              <a:t>шаблонности и однообразия в обучении, активизация познавательной деятельности учащихся на основе выполнения творческих работ и самостоятельного поиска решения дидактических задач.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257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err="1"/>
              <a:t>Валеологическая</a:t>
            </a:r>
            <a:r>
              <a:rPr lang="ru-RU" sz="2400" b="1" dirty="0"/>
              <a:t> служба </a:t>
            </a:r>
            <a:r>
              <a:rPr lang="ru-RU" sz="2400" b="1" dirty="0" smtClean="0"/>
              <a:t>выполняет следующие функции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д</a:t>
            </a:r>
            <a:r>
              <a:rPr lang="ru-RU" b="1" i="1" dirty="0" smtClean="0"/>
              <a:t>иагностическую</a:t>
            </a:r>
            <a:endParaRPr lang="ru-RU" dirty="0" smtClean="0"/>
          </a:p>
          <a:p>
            <a:r>
              <a:rPr lang="ru-RU" b="1" i="1" dirty="0"/>
              <a:t>п</a:t>
            </a:r>
            <a:r>
              <a:rPr lang="ru-RU" b="1" i="1" dirty="0" smtClean="0"/>
              <a:t>рофилактическую</a:t>
            </a:r>
            <a:endParaRPr lang="ru-RU" dirty="0" smtClean="0"/>
          </a:p>
          <a:p>
            <a:r>
              <a:rPr lang="ru-RU" b="1" i="1" dirty="0"/>
              <a:t>к</a:t>
            </a:r>
            <a:r>
              <a:rPr lang="ru-RU" b="1" i="1" dirty="0" smtClean="0"/>
              <a:t>орректирующую</a:t>
            </a:r>
            <a:endParaRPr lang="ru-RU" dirty="0"/>
          </a:p>
          <a:p>
            <a:r>
              <a:rPr lang="ru-RU" b="1" i="1" dirty="0"/>
              <a:t>к</a:t>
            </a:r>
            <a:r>
              <a:rPr lang="ru-RU" b="1" i="1" dirty="0" smtClean="0"/>
              <a:t>онсультативную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9959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Пути </a:t>
            </a:r>
            <a:r>
              <a:rPr lang="ru-RU" b="1" dirty="0" err="1" smtClean="0"/>
              <a:t>валеологического</a:t>
            </a:r>
            <a:r>
              <a:rPr lang="ru-RU" b="1" dirty="0" smtClean="0"/>
              <a:t> воспитания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949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</a:t>
            </a:r>
            <a:r>
              <a:rPr lang="ru-RU" dirty="0" smtClean="0"/>
              <a:t>редства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55" y="1988840"/>
            <a:ext cx="3456000" cy="23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89623"/>
            <a:ext cx="28575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7895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Средства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66131"/>
            <a:ext cx="2105025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52028"/>
            <a:ext cx="2857500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837831"/>
            <a:ext cx="3348000" cy="22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6662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22" y="1042988"/>
            <a:ext cx="5058684" cy="31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29000"/>
            <a:ext cx="3934135" cy="26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4022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96</TotalTime>
  <Words>841</Words>
  <Application>Microsoft Office PowerPoint</Application>
  <PresentationFormat>Экран (4:3)</PresentationFormat>
  <Paragraphs>102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Кнопка</vt:lpstr>
      <vt:lpstr>Формирование экологической культуры и здорового образа жизни учащихся</vt:lpstr>
      <vt:lpstr>План </vt:lpstr>
      <vt:lpstr>Слайд 3</vt:lpstr>
      <vt:lpstr>экология</vt:lpstr>
      <vt:lpstr>Экологические проблемы: </vt:lpstr>
      <vt:lpstr>Экологическое воспитание </vt:lpstr>
      <vt:lpstr>Цель экологического воспитания </vt:lpstr>
      <vt:lpstr>Экологическая культура</vt:lpstr>
      <vt:lpstr>Экологическое сознание включает </vt:lpstr>
      <vt:lpstr>Слайд 10</vt:lpstr>
      <vt:lpstr> Задачи экологического воспитания </vt:lpstr>
      <vt:lpstr>Пути экологического воспитания</vt:lpstr>
      <vt:lpstr>Слайд 13</vt:lpstr>
      <vt:lpstr>Слайд 14</vt:lpstr>
      <vt:lpstr>Формы воспитательной работы </vt:lpstr>
      <vt:lpstr>систематические</vt:lpstr>
      <vt:lpstr>периодические</vt:lpstr>
      <vt:lpstr>Принципы экологического  воспитания </vt:lpstr>
      <vt:lpstr>Показатели экологической воспитанности: </vt:lpstr>
      <vt:lpstr>Слайд 20</vt:lpstr>
      <vt:lpstr>Слайд 21</vt:lpstr>
      <vt:lpstr>Слайд 22</vt:lpstr>
      <vt:lpstr>Слайд 23</vt:lpstr>
      <vt:lpstr>Здоровье</vt:lpstr>
      <vt:lpstr>Здоровье зависит от следующих факторов: </vt:lpstr>
      <vt:lpstr>Причины, приведшие  к нарушению здоровья детей</vt:lpstr>
      <vt:lpstr>Слайд 27</vt:lpstr>
      <vt:lpstr>Слайд 28</vt:lpstr>
      <vt:lpstr>Слайд 29</vt:lpstr>
      <vt:lpstr>Санитарно-гигиенические условия оздоровления учащихся в учебном заведении </vt:lpstr>
      <vt:lpstr>Нравственно-психологическое оздоровление учащихся в учебном процессе </vt:lpstr>
      <vt:lpstr>Валеологическая служба выполняет следующие функции </vt:lpstr>
      <vt:lpstr>Пути валеологического воспитания</vt:lpstr>
      <vt:lpstr>Средства</vt:lpstr>
      <vt:lpstr>Средства </vt:lpstr>
      <vt:lpstr>Слайд 36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экологической культуры и здорового образа жизни учащихся</dc:title>
  <dc:creator>User</dc:creator>
  <cp:lastModifiedBy>User</cp:lastModifiedBy>
  <cp:revision>12</cp:revision>
  <dcterms:created xsi:type="dcterms:W3CDTF">2011-10-10T15:23:30Z</dcterms:created>
  <dcterms:modified xsi:type="dcterms:W3CDTF">2015-08-25T06:26:04Z</dcterms:modified>
</cp:coreProperties>
</file>