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9" r:id="rId1"/>
  </p:sldMasterIdLst>
  <p:sldIdLst>
    <p:sldId id="263" r:id="rId2"/>
    <p:sldId id="266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67" r:id="rId14"/>
    <p:sldId id="264" r:id="rId15"/>
    <p:sldId id="282" r:id="rId16"/>
    <p:sldId id="283" r:id="rId17"/>
    <p:sldId id="258" r:id="rId18"/>
    <p:sldId id="262" r:id="rId19"/>
    <p:sldId id="281" r:id="rId20"/>
    <p:sldId id="279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3333CC"/>
    <a:srgbClr val="BADFF2"/>
    <a:srgbClr val="FFFF66"/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595" autoAdjust="0"/>
  </p:normalViewPr>
  <p:slideViewPr>
    <p:cSldViewPr>
      <p:cViewPr varScale="1">
        <p:scale>
          <a:sx n="55" d="100"/>
          <a:sy n="55" d="100"/>
        </p:scale>
        <p:origin x="-130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5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64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64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08F47-51D1-4F27-A743-CF6A8E5984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4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4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4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194" grpId="0"/>
      <p:bldP spid="264195" grpId="0" build="p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D78EA4-3324-4511-A506-7C51587374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FAED5F-544D-461D-8898-D4C6BC9718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4637FE-68C2-46A6-84E0-FCC29DBC6C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58F98E-B401-449F-9168-F62AF2B441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908705-A504-4D48-BB3F-2F37890A8D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86DD30-1FBD-41EF-AE6B-3D7AB36A68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EF8701-5158-4E81-8AF2-28B4742BC9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A1A487-332F-4497-97BF-AEDB57BA68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EA667D-7A12-450B-8D17-B64E923D5F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78D74F-9C4C-4F4B-B931-C61EA9A0EB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45B5794-6056-4847-8830-2286FFCB0D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631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31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31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E7791EB7-8DD8-431F-8E1B-34DB3E7727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63175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263176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63177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263178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  <p:sldLayoutId id="2147483914" r:id="rId12"/>
  </p:sldLayoutIdLst>
  <p:transition spd="slow">
    <p:circl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uhod_limon.doc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hyperlink" Target="limon_v_kulinarii.doc" TargetMode="External"/><Relationship Id="rId7" Type="http://schemas.openxmlformats.org/officeDocument/2006/relationships/image" Target="../media/image36.jpeg"/><Relationship Id="rId2" Type="http://schemas.openxmlformats.org/officeDocument/2006/relationships/hyperlink" Target="limon_v_medizine.doc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hyperlink" Target="limon_interer.doc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lemoland.com/dir/medicine/" TargetMode="External"/><Relationship Id="rId2" Type="http://schemas.openxmlformats.org/officeDocument/2006/relationships/hyperlink" Target="http://lemonoff.ru/lechenie-limonami/astma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hyperlink" Target="http://limon-room.narod.ru/" TargetMode="External"/><Relationship Id="rId4" Type="http://schemas.openxmlformats.org/officeDocument/2006/relationships/hyperlink" Target="http://limon.yx-kak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2988" y="333375"/>
            <a:ext cx="7772400" cy="2127250"/>
          </a:xfrm>
        </p:spPr>
        <p:txBody>
          <a:bodyPr/>
          <a:lstStyle/>
          <a:p>
            <a:pPr eaLnBrk="1" hangingPunct="1"/>
            <a:r>
              <a:rPr lang="ru-RU" sz="4000" b="1" dirty="0" smtClean="0">
                <a:solidFill>
                  <a:schemeClr val="bg2"/>
                </a:solidFill>
                <a:latin typeface="Georgia" pitchFamily="18" charset="0"/>
              </a:rPr>
              <a:t>ЦИТРУСОВОЕ ХОББИ, </a:t>
            </a:r>
            <a:br>
              <a:rPr lang="ru-RU" sz="4000" b="1" dirty="0" smtClean="0">
                <a:solidFill>
                  <a:schemeClr val="bg2"/>
                </a:solidFill>
                <a:latin typeface="Georgia" pitchFamily="18" charset="0"/>
              </a:rPr>
            </a:br>
            <a:r>
              <a:rPr lang="ru-RU" sz="4000" b="1" dirty="0" smtClean="0">
                <a:solidFill>
                  <a:schemeClr val="bg2"/>
                </a:solidFill>
                <a:latin typeface="Georgia" pitchFamily="18" charset="0"/>
              </a:rPr>
              <a:t>или как вырастить лимон в домашних условиях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00538" y="5484813"/>
            <a:ext cx="4843462" cy="1373187"/>
          </a:xfrm>
        </p:spPr>
        <p:txBody>
          <a:bodyPr/>
          <a:lstStyle/>
          <a:p>
            <a:pPr algn="r" eaLnBrk="1" hangingPunct="1"/>
            <a:r>
              <a:rPr lang="ru-RU" sz="1400" b="1" i="1" u="sng" smtClean="0">
                <a:solidFill>
                  <a:srgbClr val="FF0000"/>
                </a:solidFill>
                <a:latin typeface="Georgia" pitchFamily="18" charset="0"/>
              </a:rPr>
              <a:t>Автор</a:t>
            </a:r>
            <a:r>
              <a:rPr lang="ru-RU" sz="1400" b="1" smtClean="0">
                <a:solidFill>
                  <a:srgbClr val="FF0000"/>
                </a:solidFill>
                <a:latin typeface="Georgia" pitchFamily="18" charset="0"/>
              </a:rPr>
              <a:t> Логунова Наталья, </a:t>
            </a:r>
          </a:p>
          <a:p>
            <a:pPr algn="r" eaLnBrk="1" hangingPunct="1"/>
            <a:r>
              <a:rPr lang="ru-RU" sz="1400" b="1" smtClean="0">
                <a:solidFill>
                  <a:srgbClr val="FF0000"/>
                </a:solidFill>
                <a:latin typeface="Georgia" pitchFamily="18" charset="0"/>
              </a:rPr>
              <a:t>учащаяся  3 "А" класса </a:t>
            </a:r>
          </a:p>
          <a:p>
            <a:pPr algn="r" eaLnBrk="1" hangingPunct="1"/>
            <a:r>
              <a:rPr lang="ru-RU" sz="1400" b="1" smtClean="0">
                <a:solidFill>
                  <a:srgbClr val="FF0000"/>
                </a:solidFill>
                <a:latin typeface="Georgia" pitchFamily="18" charset="0"/>
              </a:rPr>
              <a:t>МОУ гимназии</a:t>
            </a:r>
          </a:p>
          <a:p>
            <a:pPr algn="r" eaLnBrk="1" hangingPunct="1"/>
            <a:r>
              <a:rPr lang="ru-RU" sz="1400" b="1" smtClean="0">
                <a:solidFill>
                  <a:srgbClr val="FF0000"/>
                </a:solidFill>
                <a:latin typeface="Georgia" pitchFamily="18" charset="0"/>
              </a:rPr>
              <a:t>Научный руководитель Еникеева М. И., учитель начальных классов МОУ гимназии</a:t>
            </a:r>
          </a:p>
          <a:p>
            <a:pPr eaLnBrk="1" hangingPunct="1"/>
            <a:endParaRPr lang="ru-RU" smtClean="0">
              <a:solidFill>
                <a:srgbClr val="FFFF0A"/>
              </a:solidFill>
              <a:latin typeface="Georgia" pitchFamily="18" charset="0"/>
            </a:endParaRPr>
          </a:p>
        </p:txBody>
      </p:sp>
      <p:pic>
        <p:nvPicPr>
          <p:cNvPr id="3078" name="Picture 6" descr="IMG_39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7763" y="3429000"/>
            <a:ext cx="2628900" cy="1971675"/>
          </a:xfrm>
          <a:prstGeom prst="rect">
            <a:avLst/>
          </a:prstGeom>
          <a:noFill/>
        </p:spPr>
      </p:pic>
      <p:pic>
        <p:nvPicPr>
          <p:cNvPr id="3079" name="Picture 6" descr="Изображение 30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3357563"/>
            <a:ext cx="3311525" cy="248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 descr="I:\лимон\2386084.jpg"/>
          <p:cNvPicPr>
            <a:picLocks noChangeAspect="1" noChangeArrowheads="1"/>
          </p:cNvPicPr>
          <p:nvPr/>
        </p:nvPicPr>
        <p:blipFill>
          <a:blip r:embed="rId2">
            <a:lum bright="30000"/>
          </a:blip>
          <a:srcRect/>
          <a:stretch>
            <a:fillRect/>
          </a:stretch>
        </p:blipFill>
        <p:spPr bwMode="auto">
          <a:xfrm>
            <a:off x="214313" y="0"/>
            <a:ext cx="89296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57813" y="571500"/>
            <a:ext cx="3328987" cy="28575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000" b="1" smtClean="0">
                <a:solidFill>
                  <a:srgbClr val="739900"/>
                </a:solidFill>
                <a:latin typeface="Georgia" pitchFamily="18" charset="0"/>
              </a:rPr>
              <a:t>Вы узнаете: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ru-RU" sz="2000" b="1" smtClean="0">
                <a:latin typeface="Georgia" pitchFamily="18" charset="0"/>
              </a:rPr>
              <a:t>О родине лимона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ru-RU" sz="2000" b="1" smtClean="0">
                <a:latin typeface="Georgia" pitchFamily="18" charset="0"/>
              </a:rPr>
              <a:t>Истории полезных свойств лимона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ru-RU" sz="2000" b="1" smtClean="0">
                <a:latin typeface="Georgia" pitchFamily="18" charset="0"/>
              </a:rPr>
              <a:t>Как вырастить комнатный лимон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ru-RU" sz="2000" b="1" smtClean="0">
                <a:latin typeface="Georgia" pitchFamily="18" charset="0"/>
              </a:rPr>
              <a:t>Сорта лимонов</a:t>
            </a:r>
          </a:p>
          <a:p>
            <a:pPr eaLnBrk="1" hangingPunct="1">
              <a:buFont typeface="Wingdings" pitchFamily="2" charset="2"/>
              <a:buChar char="q"/>
            </a:pPr>
            <a:endParaRPr lang="ru-RU" sz="2000" b="1" smtClean="0">
              <a:latin typeface="Georgia" pitchFamily="18" charset="0"/>
            </a:endParaRPr>
          </a:p>
          <a:p>
            <a:pPr eaLnBrk="1" hangingPunct="1"/>
            <a:endParaRPr lang="ru-RU" smtClean="0">
              <a:latin typeface="Georgia" pitchFamily="18" charset="0"/>
            </a:endParaRPr>
          </a:p>
        </p:txBody>
      </p:sp>
      <p:sp>
        <p:nvSpPr>
          <p:cNvPr id="4100" name="Заголовок 3"/>
          <p:cNvSpPr>
            <a:spLocks noGrp="1"/>
          </p:cNvSpPr>
          <p:nvPr>
            <p:ph type="title"/>
          </p:nvPr>
        </p:nvSpPr>
        <p:spPr>
          <a:xfrm>
            <a:off x="468313" y="333375"/>
            <a:ext cx="4259262" cy="1417638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009900"/>
                </a:solidFill>
                <a:latin typeface="Georgia" pitchFamily="18" charset="0"/>
              </a:rPr>
              <a:t>Содержание работы</a:t>
            </a:r>
          </a:p>
        </p:txBody>
      </p:sp>
      <p:sp>
        <p:nvSpPr>
          <p:cNvPr id="4101" name="TextBox 6"/>
          <p:cNvSpPr txBox="1">
            <a:spLocks noChangeArrowheads="1"/>
          </p:cNvSpPr>
          <p:nvPr/>
        </p:nvSpPr>
        <p:spPr bwMode="auto">
          <a:xfrm>
            <a:off x="4429125" y="1928813"/>
            <a:ext cx="36433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4102" name="Rectangle 2"/>
          <p:cNvSpPr>
            <a:spLocks noChangeArrowheads="1"/>
          </p:cNvSpPr>
          <p:nvPr/>
        </p:nvSpPr>
        <p:spPr bwMode="auto">
          <a:xfrm>
            <a:off x="1500188" y="2008188"/>
            <a:ext cx="300037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 b="1">
                <a:solidFill>
                  <a:srgbClr val="739900"/>
                </a:solidFill>
                <a:latin typeface="Georgia" pitchFamily="18" charset="0"/>
                <a:cs typeface="Times New Roman" pitchFamily="18" charset="0"/>
              </a:rPr>
              <a:t>А также найдете: </a:t>
            </a:r>
          </a:p>
          <a:p>
            <a:pPr>
              <a:buFont typeface="Wingdings" pitchFamily="2" charset="2"/>
              <a:buChar char="q"/>
            </a:pPr>
            <a:r>
              <a:rPr lang="ru-RU" sz="2000" b="1">
                <a:latin typeface="Georgia" pitchFamily="18" charset="0"/>
                <a:cs typeface="Times New Roman" pitchFamily="18" charset="0"/>
              </a:rPr>
              <a:t>Лимон в кулинарии</a:t>
            </a:r>
          </a:p>
          <a:p>
            <a:pPr eaLnBrk="0" hangingPunct="0">
              <a:buFont typeface="Wingdings" pitchFamily="2" charset="2"/>
              <a:buChar char="q"/>
            </a:pPr>
            <a:r>
              <a:rPr lang="ru-RU" sz="2000" b="1">
                <a:latin typeface="Georgia" pitchFamily="18" charset="0"/>
                <a:cs typeface="Times New Roman" pitchFamily="18" charset="0"/>
              </a:rPr>
              <a:t>Лимон в медицине</a:t>
            </a:r>
          </a:p>
          <a:p>
            <a:pPr eaLnBrk="0" hangingPunct="0">
              <a:buFont typeface="Wingdings" pitchFamily="2" charset="2"/>
              <a:buChar char="q"/>
            </a:pPr>
            <a:r>
              <a:rPr lang="ru-RU" sz="2000" b="1">
                <a:latin typeface="Georgia" pitchFamily="18" charset="0"/>
                <a:cs typeface="Times New Roman" pitchFamily="18" charset="0"/>
              </a:rPr>
              <a:t>Лимон в интерьере</a:t>
            </a:r>
          </a:p>
          <a:p>
            <a:pPr eaLnBrk="0" hangingPunct="0">
              <a:buFont typeface="Wingdings" pitchFamily="2" charset="2"/>
              <a:buChar char="q"/>
            </a:pPr>
            <a:r>
              <a:rPr lang="ru-RU" sz="2000" b="1">
                <a:latin typeface="Georgia" pitchFamily="18" charset="0"/>
                <a:cs typeface="Times New Roman" pitchFamily="18" charset="0"/>
              </a:rPr>
              <a:t>Алмаз «лимон»</a:t>
            </a:r>
            <a:endParaRPr lang="ru-RU" sz="2000" b="1">
              <a:latin typeface="Georgia" pitchFamily="18" charset="0"/>
            </a:endParaRPr>
          </a:p>
        </p:txBody>
      </p:sp>
      <p:sp>
        <p:nvSpPr>
          <p:cNvPr id="4103" name="Rectangle 3"/>
          <p:cNvSpPr>
            <a:spLocks noChangeArrowheads="1"/>
          </p:cNvSpPr>
          <p:nvPr/>
        </p:nvSpPr>
        <p:spPr bwMode="auto">
          <a:xfrm>
            <a:off x="5572125" y="3435350"/>
            <a:ext cx="28575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 b="1">
                <a:solidFill>
                  <a:srgbClr val="739900"/>
                </a:solidFill>
                <a:latin typeface="Georgia" pitchFamily="18" charset="0"/>
                <a:cs typeface="Times New Roman" pitchFamily="18" charset="0"/>
              </a:rPr>
              <a:t>И еще: </a:t>
            </a:r>
            <a:endParaRPr lang="ru-RU" sz="2400">
              <a:solidFill>
                <a:srgbClr val="739900"/>
              </a:solidFill>
              <a:latin typeface="Georgia" pitchFamily="18" charset="0"/>
              <a:cs typeface="Times New Roman" pitchFamily="18" charset="0"/>
            </a:endParaRPr>
          </a:p>
          <a:p>
            <a:pPr eaLnBrk="0" hangingPunct="0"/>
            <a:r>
              <a:rPr lang="ru-RU" sz="2400" b="1">
                <a:latin typeface="Georgia" pitchFamily="18" charset="0"/>
                <a:cs typeface="Times New Roman" pitchFamily="18" charset="0"/>
              </a:rPr>
              <a:t>Фотографии моего лимона</a:t>
            </a:r>
            <a:endParaRPr lang="ru-RU" sz="2400" b="1">
              <a:latin typeface="Georgia" pitchFamily="18" charset="0"/>
            </a:endParaRPr>
          </a:p>
        </p:txBody>
      </p:sp>
      <p:sp>
        <p:nvSpPr>
          <p:cNvPr id="4104" name="Rectangle 4"/>
          <p:cNvSpPr>
            <a:spLocks noChangeArrowheads="1"/>
          </p:cNvSpPr>
          <p:nvPr/>
        </p:nvSpPr>
        <p:spPr bwMode="auto">
          <a:xfrm>
            <a:off x="1763713" y="4518025"/>
            <a:ext cx="3500437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 b="1">
                <a:solidFill>
                  <a:srgbClr val="739900"/>
                </a:solidFill>
                <a:latin typeface="Georgia" pitchFamily="18" charset="0"/>
                <a:cs typeface="Times New Roman" pitchFamily="18" charset="0"/>
              </a:rPr>
              <a:t>Что-то непонятно?</a:t>
            </a:r>
            <a:r>
              <a:rPr lang="ru-RU" sz="2400">
                <a:latin typeface="Georgia" pitchFamily="18" charset="0"/>
                <a:cs typeface="Times New Roman" pitchFamily="18" charset="0"/>
              </a:rPr>
              <a:t/>
            </a:r>
            <a:br>
              <a:rPr lang="ru-RU" sz="2400">
                <a:latin typeface="Georgia" pitchFamily="18" charset="0"/>
                <a:cs typeface="Times New Roman" pitchFamily="18" charset="0"/>
              </a:rPr>
            </a:br>
            <a:r>
              <a:rPr lang="ru-RU" sz="2400" b="1">
                <a:latin typeface="Georgia" pitchFamily="18" charset="0"/>
                <a:cs typeface="Times New Roman" pitchFamily="18" charset="0"/>
              </a:rPr>
              <a:t>Я дам вам источники информации о выращивании комнатного лимона</a:t>
            </a:r>
            <a:endParaRPr lang="ru-RU" sz="2400" b="1">
              <a:latin typeface="Georgia" pitchFamily="18" charset="0"/>
            </a:endParaRPr>
          </a:p>
        </p:txBody>
      </p:sp>
      <p:pic>
        <p:nvPicPr>
          <p:cNvPr id="4105" name="Picture 7" descr="MCj0423575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1857375"/>
            <a:ext cx="857250" cy="97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7" descr="MCj0423575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3" y="357188"/>
            <a:ext cx="857250" cy="97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7" name="Picture 7" descr="MCj0423575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0" y="3143250"/>
            <a:ext cx="857250" cy="97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8" name="Picture 7" descr="MCj0423575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4214813"/>
            <a:ext cx="857250" cy="97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Прямоугольник 20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64038" y="146050"/>
            <a:ext cx="1493837" cy="1206500"/>
          </a:xfrm>
          <a:prstGeom prst="rect">
            <a:avLst/>
          </a:prstGeom>
          <a:noFill/>
        </p:spPr>
      </p:pic>
      <p:pic>
        <p:nvPicPr>
          <p:cNvPr id="23" name="Прямоугольник 22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2300" y="1646238"/>
            <a:ext cx="1414463" cy="1139825"/>
          </a:xfrm>
          <a:prstGeom prst="rect">
            <a:avLst/>
          </a:prstGeom>
          <a:noFill/>
        </p:spPr>
      </p:pic>
      <p:pic>
        <p:nvPicPr>
          <p:cNvPr id="24" name="Прямоугольник 23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5025" y="2932113"/>
            <a:ext cx="1414463" cy="1139825"/>
          </a:xfrm>
          <a:prstGeom prst="rect">
            <a:avLst/>
          </a:prstGeom>
          <a:noFill/>
        </p:spPr>
      </p:pic>
      <p:pic>
        <p:nvPicPr>
          <p:cNvPr id="25" name="Прямоугольник 24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22325" y="4005263"/>
            <a:ext cx="1414463" cy="11398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/>
          <a:p>
            <a:pPr eaLnBrk="1" hangingPunct="1">
              <a:defRPr/>
            </a:pPr>
            <a:r>
              <a:rPr lang="ru-RU" sz="6000" b="1" cap="all" dirty="0" smtClean="0"/>
              <a:t/>
            </a:r>
            <a:br>
              <a:rPr lang="ru-RU" sz="6000" b="1" cap="all" dirty="0" smtClean="0"/>
            </a:br>
            <a:r>
              <a:rPr lang="ru-RU" sz="6000" b="1" cap="all" dirty="0" smtClean="0"/>
              <a:t/>
            </a:r>
            <a:br>
              <a:rPr lang="ru-RU" sz="6000" b="1" cap="all" dirty="0" smtClean="0"/>
            </a:br>
            <a:r>
              <a:rPr lang="ru-RU" sz="6000" b="1" cap="all" dirty="0" smtClean="0"/>
              <a:t/>
            </a:r>
            <a:br>
              <a:rPr lang="ru-RU" sz="6000" b="1" cap="all" dirty="0" smtClean="0"/>
            </a:br>
            <a:r>
              <a:rPr lang="ru-RU" sz="6000" b="1" cap="all" dirty="0" smtClean="0"/>
              <a:t/>
            </a:r>
            <a:br>
              <a:rPr lang="ru-RU" sz="6000" b="1" cap="all" dirty="0" smtClean="0"/>
            </a:br>
            <a:r>
              <a:rPr lang="ru-RU" sz="6000" b="1" cap="all" dirty="0" smtClean="0"/>
              <a:t/>
            </a:r>
            <a:br>
              <a:rPr lang="ru-RU" sz="6000" b="1" cap="all" dirty="0" smtClean="0"/>
            </a:br>
            <a:r>
              <a:rPr lang="ru-RU" sz="6000" b="1" cap="all" dirty="0" smtClean="0"/>
              <a:t/>
            </a:r>
            <a:br>
              <a:rPr lang="ru-RU" sz="6000" b="1" cap="all" dirty="0" smtClean="0"/>
            </a:br>
            <a:r>
              <a:rPr lang="ru-RU" sz="6000" b="1" cap="all" dirty="0" smtClean="0"/>
              <a:t/>
            </a:r>
            <a:br>
              <a:rPr lang="ru-RU" sz="6000" b="1" cap="all" dirty="0" smtClean="0"/>
            </a:br>
            <a:r>
              <a:rPr lang="ru-RU" sz="6000" b="1" cap="all" dirty="0" smtClean="0"/>
              <a:t/>
            </a:r>
            <a:br>
              <a:rPr lang="ru-RU" sz="6000" b="1" cap="all" dirty="0" smtClean="0"/>
            </a:br>
            <a:r>
              <a:rPr lang="ru-RU" sz="6000" b="1" cap="all" dirty="0" smtClean="0"/>
              <a:t/>
            </a:r>
            <a:br>
              <a:rPr lang="ru-RU" sz="6000" b="1" cap="all" dirty="0" smtClean="0"/>
            </a:br>
            <a:r>
              <a:rPr lang="ru-RU" sz="6000" b="1" cap="all" dirty="0" smtClean="0"/>
              <a:t/>
            </a:r>
            <a:br>
              <a:rPr lang="ru-RU" sz="6000" b="1" cap="all" dirty="0" smtClean="0"/>
            </a:br>
            <a:r>
              <a:rPr lang="ru-RU" sz="6000" b="1" cap="all" dirty="0" smtClean="0"/>
              <a:t/>
            </a:r>
            <a:br>
              <a:rPr lang="ru-RU" sz="6000" b="1" cap="all" dirty="0" smtClean="0"/>
            </a:br>
            <a:r>
              <a:rPr lang="ru-RU" sz="6000" b="1" cap="all" dirty="0" smtClean="0"/>
              <a:t>О родине лимона</a:t>
            </a:r>
            <a:endParaRPr lang="ru-RU" sz="6000" b="1" cap="all" dirty="0" smtClean="0">
              <a:solidFill>
                <a:srgbClr val="009900"/>
              </a:solidFill>
            </a:endParaRPr>
          </a:p>
        </p:txBody>
      </p:sp>
      <p:sp>
        <p:nvSpPr>
          <p:cNvPr id="27651" name="Текст 5"/>
          <p:cNvSpPr>
            <a:spLocks noGrp="1"/>
          </p:cNvSpPr>
          <p:nvPr>
            <p:ph type="body" idx="4294967295"/>
          </p:nvPr>
        </p:nvSpPr>
        <p:spPr>
          <a:xfrm>
            <a:off x="714375" y="1557338"/>
            <a:ext cx="7772400" cy="4535487"/>
          </a:xfrm>
        </p:spPr>
        <p:txBody>
          <a:bodyPr anchor="b"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	</a:t>
            </a:r>
            <a:r>
              <a:rPr lang="ru-RU" sz="2400" smtClean="0">
                <a:latin typeface="Georgia" pitchFamily="18" charset="0"/>
              </a:rPr>
              <a:t>Родина лимона в Индии, Китае и на экзотических тихоокеанских тропических островах. Удивительно, но фрукт ни разу не был известен дикорастущим. Выращивают лимоны на Кавказе и Черноморском побережье, Средней Азии.  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smtClean="0">
                <a:latin typeface="Georgia" pitchFamily="18" charset="0"/>
              </a:rPr>
              <a:t> </a:t>
            </a:r>
            <a:r>
              <a:rPr lang="en-US" sz="2400" smtClean="0">
                <a:latin typeface="Georgia" pitchFamily="18" charset="0"/>
              </a:rPr>
              <a:t>	</a:t>
            </a:r>
            <a:r>
              <a:rPr lang="ru-RU" sz="2400" smtClean="0">
                <a:latin typeface="Georgia" pitchFamily="18" charset="0"/>
              </a:rPr>
              <a:t>Йоги называют его уникальным средством для поддержания здоровья. «Каждый человек, - говорят они, - должен приучить себя к тому, чтобы съедать один лимон в день или употреблять сок одного лимона».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latin typeface="Georgia" pitchFamily="18" charset="0"/>
              </a:rPr>
              <a:t>	</a:t>
            </a:r>
            <a:r>
              <a:rPr lang="ru-RU" sz="2400" smtClean="0">
                <a:latin typeface="Georgia" pitchFamily="18" charset="0"/>
              </a:rPr>
              <a:t>Слово </a:t>
            </a:r>
            <a:r>
              <a:rPr lang="ru-RU" sz="2400" smtClean="0">
                <a:solidFill>
                  <a:srgbClr val="FF0000"/>
                </a:solidFill>
                <a:latin typeface="Georgia" pitchFamily="18" charset="0"/>
              </a:rPr>
              <a:t>«лимон»</a:t>
            </a:r>
            <a:r>
              <a:rPr lang="ru-RU" sz="2400" smtClean="0">
                <a:latin typeface="Georgia" pitchFamily="18" charset="0"/>
              </a:rPr>
              <a:t> произошло от малайского «лемо». В Китае это растение называется «ли-мунг», что означает «полезный для матерей».</a:t>
            </a:r>
          </a:p>
        </p:txBody>
      </p:sp>
      <p:sp>
        <p:nvSpPr>
          <p:cNvPr id="27652" name="Rectangle 6"/>
          <p:cNvSpPr>
            <a:spLocks noChangeArrowheads="1"/>
          </p:cNvSpPr>
          <p:nvPr/>
        </p:nvSpPr>
        <p:spPr bwMode="auto">
          <a:xfrm>
            <a:off x="1187450" y="404813"/>
            <a:ext cx="5500688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4800" b="1">
                <a:solidFill>
                  <a:srgbClr val="009900"/>
                </a:solidFill>
                <a:latin typeface="Georgia" pitchFamily="18" charset="0"/>
                <a:ea typeface="Times New Roman" pitchFamily="18" charset="0"/>
                <a:cs typeface="Arial" charset="0"/>
              </a:rPr>
              <a:t>О родине лимона</a:t>
            </a:r>
          </a:p>
        </p:txBody>
      </p:sp>
      <p:pic>
        <p:nvPicPr>
          <p:cNvPr id="27653" name="Picture 5" descr="img_0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04025" y="260350"/>
            <a:ext cx="1990725" cy="18478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smtClean="0">
                <a:solidFill>
                  <a:srgbClr val="009900"/>
                </a:solidFill>
                <a:latin typeface="Georgia" pitchFamily="18" charset="0"/>
              </a:rPr>
              <a:t>ИСТОРИИ ПОЛЕЗНЫХ</a:t>
            </a:r>
            <a:r>
              <a:rPr lang="en-US" sz="3200" b="1" smtClean="0">
                <a:solidFill>
                  <a:srgbClr val="009900"/>
                </a:solidFill>
                <a:latin typeface="Georgia" pitchFamily="18" charset="0"/>
              </a:rPr>
              <a:t/>
            </a:r>
            <a:br>
              <a:rPr lang="en-US" sz="3200" b="1" smtClean="0">
                <a:solidFill>
                  <a:srgbClr val="009900"/>
                </a:solidFill>
                <a:latin typeface="Georgia" pitchFamily="18" charset="0"/>
              </a:rPr>
            </a:br>
            <a:r>
              <a:rPr lang="ru-RU" sz="3200" b="1" smtClean="0">
                <a:solidFill>
                  <a:srgbClr val="009900"/>
                </a:solidFill>
                <a:latin typeface="Georgia" pitchFamily="18" charset="0"/>
              </a:rPr>
              <a:t> СВОЙСТВ ЛИМОНА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89338" y="1557338"/>
            <a:ext cx="5375275" cy="45307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 smtClean="0"/>
              <a:t>		</a:t>
            </a:r>
          </a:p>
          <a:p>
            <a:pPr>
              <a:buFont typeface="Wingdings" pitchFamily="2" charset="2"/>
              <a:buNone/>
            </a:pPr>
            <a:r>
              <a:rPr lang="en-US" sz="2400" smtClean="0"/>
              <a:t>		</a:t>
            </a:r>
            <a:r>
              <a:rPr lang="ru-RU" sz="2400" smtClean="0">
                <a:latin typeface="Georgia" pitchFamily="18" charset="0"/>
              </a:rPr>
              <a:t>История полезных свойств лимона началась с древних римлян, тогда это было лучшее из доступных противоядий. Позже выяснилось, что фрукт может победить цингу. Потом уже лимонный сок стали добавлять к разным напиткам, в том числе и в кофе.</a:t>
            </a:r>
          </a:p>
        </p:txBody>
      </p:sp>
      <p:pic>
        <p:nvPicPr>
          <p:cNvPr id="28676" name="Picture 4" descr="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628775"/>
            <a:ext cx="3505200" cy="26416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smtClean="0">
                <a:solidFill>
                  <a:srgbClr val="009900"/>
                </a:solidFill>
                <a:latin typeface="Georgia" pitchFamily="18" charset="0"/>
              </a:rPr>
              <a:t>ИСТОРИИ ПОЛЕЗНЫХ</a:t>
            </a:r>
            <a:r>
              <a:rPr lang="en-US" sz="3200" b="1" smtClean="0">
                <a:solidFill>
                  <a:srgbClr val="009900"/>
                </a:solidFill>
                <a:latin typeface="Georgia" pitchFamily="18" charset="0"/>
              </a:rPr>
              <a:t/>
            </a:r>
            <a:br>
              <a:rPr lang="en-US" sz="3200" b="1" smtClean="0">
                <a:solidFill>
                  <a:srgbClr val="009900"/>
                </a:solidFill>
                <a:latin typeface="Georgia" pitchFamily="18" charset="0"/>
              </a:rPr>
            </a:br>
            <a:r>
              <a:rPr lang="ru-RU" sz="3200" b="1" smtClean="0">
                <a:solidFill>
                  <a:srgbClr val="009900"/>
                </a:solidFill>
                <a:latin typeface="Georgia" pitchFamily="18" charset="0"/>
              </a:rPr>
              <a:t> СВОЙСТВ ЛИМОНА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79838" y="1600200"/>
            <a:ext cx="5184775" cy="45307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 smtClean="0"/>
              <a:t>		</a:t>
            </a:r>
            <a:r>
              <a:rPr lang="ru-RU" sz="2400" smtClean="0">
                <a:latin typeface="Georgia" pitchFamily="18" charset="0"/>
              </a:rPr>
              <a:t>Тысячелетиями из лимона готовят пищу и делают лекарственные препараты. Высокоэффективная борьба с различными болезнями возможна благодаря содержанию в плодах органических кислот, сахара и витаминов С, В1, В2, РР. Минеральные соли улучшают обмен веществ.</a:t>
            </a:r>
            <a:r>
              <a:rPr lang="ru-RU" sz="2400" smtClean="0"/>
              <a:t> </a:t>
            </a:r>
          </a:p>
        </p:txBody>
      </p:sp>
      <p:pic>
        <p:nvPicPr>
          <p:cNvPr id="29700" name="Picture 4" descr="lemon3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628775"/>
            <a:ext cx="2857500" cy="40862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smtClean="0">
                <a:solidFill>
                  <a:srgbClr val="009900"/>
                </a:solidFill>
                <a:latin typeface="Georgia" pitchFamily="18" charset="0"/>
              </a:rPr>
              <a:t>ИСТОРИИ ПОЛЕЗНЫХ</a:t>
            </a:r>
            <a:r>
              <a:rPr lang="en-US" sz="3200" b="1" smtClean="0">
                <a:solidFill>
                  <a:srgbClr val="009900"/>
                </a:solidFill>
                <a:latin typeface="Georgia" pitchFamily="18" charset="0"/>
              </a:rPr>
              <a:t/>
            </a:r>
            <a:br>
              <a:rPr lang="en-US" sz="3200" b="1" smtClean="0">
                <a:solidFill>
                  <a:srgbClr val="009900"/>
                </a:solidFill>
                <a:latin typeface="Georgia" pitchFamily="18" charset="0"/>
              </a:rPr>
            </a:br>
            <a:r>
              <a:rPr lang="ru-RU" sz="3200" b="1" smtClean="0">
                <a:solidFill>
                  <a:srgbClr val="009900"/>
                </a:solidFill>
                <a:latin typeface="Georgia" pitchFamily="18" charset="0"/>
              </a:rPr>
              <a:t> СВОЙСТВ ЛИМОНА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700213"/>
            <a:ext cx="5292725" cy="489585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/>
              <a:t>        </a:t>
            </a:r>
            <a:r>
              <a:rPr lang="ru-RU" sz="2100" i="1" smtClean="0">
                <a:latin typeface="Georgia" pitchFamily="18" charset="0"/>
              </a:rPr>
              <a:t>Лимонный сок</a:t>
            </a:r>
            <a:r>
              <a:rPr lang="ru-RU" sz="2100" smtClean="0">
                <a:latin typeface="Georgia" pitchFamily="18" charset="0"/>
              </a:rPr>
              <a:t> используют против инфекций. Мякоть фрукта тонизирует, выводит из организма яды и токсины. Пища, насыщенная лимонами, отдаляет старость, ускоряет выздоровление и снижает вероятность раковых заболеваний.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100" smtClean="0">
                <a:latin typeface="Georgia" pitchFamily="18" charset="0"/>
              </a:rPr>
              <a:t>       </a:t>
            </a:r>
            <a:r>
              <a:rPr lang="en-US" sz="2100" smtClean="0">
                <a:latin typeface="Georgia" pitchFamily="18" charset="0"/>
              </a:rPr>
              <a:t>	</a:t>
            </a:r>
            <a:r>
              <a:rPr lang="ru-RU" sz="2100" smtClean="0">
                <a:latin typeface="Georgia" pitchFamily="18" charset="0"/>
              </a:rPr>
              <a:t> Ни одно блюдо не обходится без лимона. Он улучшает вкус и придает приятный аромат рыбе и мясу, выпечке и салатам. А косметика? Витамины и ферменты мякоти и цедры этого цитрусового удовлетворяют большую часть потребностей нашего организма в питательных веществах. </a:t>
            </a:r>
          </a:p>
        </p:txBody>
      </p:sp>
      <p:pic>
        <p:nvPicPr>
          <p:cNvPr id="30726" name="Picture 6" descr="lim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4163" y="1773238"/>
            <a:ext cx="3529012" cy="314166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39825"/>
          </a:xfrm>
        </p:spPr>
        <p:txBody>
          <a:bodyPr/>
          <a:lstStyle/>
          <a:p>
            <a:pPr algn="ctr"/>
            <a:r>
              <a:rPr lang="ru-RU" sz="3200" b="1" smtClean="0">
                <a:solidFill>
                  <a:srgbClr val="009900"/>
                </a:solidFill>
                <a:latin typeface="Georgia" pitchFamily="18" charset="0"/>
              </a:rPr>
              <a:t>ИСТОРИИ ПОЛЕЗНЫХ</a:t>
            </a:r>
            <a:r>
              <a:rPr lang="en-US" sz="3200" b="1" smtClean="0">
                <a:solidFill>
                  <a:srgbClr val="009900"/>
                </a:solidFill>
                <a:latin typeface="Georgia" pitchFamily="18" charset="0"/>
              </a:rPr>
              <a:t/>
            </a:r>
            <a:br>
              <a:rPr lang="en-US" sz="3200" b="1" smtClean="0">
                <a:solidFill>
                  <a:srgbClr val="009900"/>
                </a:solidFill>
                <a:latin typeface="Georgia" pitchFamily="18" charset="0"/>
              </a:rPr>
            </a:br>
            <a:r>
              <a:rPr lang="ru-RU" sz="3200" b="1" smtClean="0">
                <a:solidFill>
                  <a:srgbClr val="009900"/>
                </a:solidFill>
                <a:latin typeface="Georgia" pitchFamily="18" charset="0"/>
              </a:rPr>
              <a:t> СВОЙСТВ ЛИМОНА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4663" y="1600200"/>
            <a:ext cx="4402137" cy="49244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100" smtClean="0">
                <a:latin typeface="Georgia" pitchFamily="18" charset="0"/>
              </a:rPr>
              <a:t>Кислота лимона снижает повышенную кислотность желудка. Cок и кожицу используют как антисептики, а листочки превосходно снимают жар. Витамин С укрепляет иммунитет, повышая сопротивляемость организма к различным видам микробов.  </a:t>
            </a:r>
          </a:p>
          <a:p>
            <a:pPr>
              <a:lnSpc>
                <a:spcPct val="90000"/>
              </a:lnSpc>
            </a:pPr>
            <a:r>
              <a:rPr lang="ru-RU" sz="2100" smtClean="0">
                <a:latin typeface="Georgia" pitchFamily="18" charset="0"/>
              </a:rPr>
              <a:t>   Один лимон содержит всю суточную норму в витамине С: сок - 33%, столовая ложка кожуры - 13%. Также лимон стимулирует аппетит и улучшает пищеварение. </a:t>
            </a:r>
          </a:p>
        </p:txBody>
      </p:sp>
      <p:pic>
        <p:nvPicPr>
          <p:cNvPr id="31753" name="Picture 9" descr="1208371728_1_foodart_kolomensky_com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557338"/>
            <a:ext cx="3816350" cy="40322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4" name="Picture 6" descr="I:\лимон\2386084.jpg"/>
          <p:cNvPicPr>
            <a:picLocks noChangeAspect="1" noChangeArrowheads="1"/>
          </p:cNvPicPr>
          <p:nvPr/>
        </p:nvPicPr>
        <p:blipFill>
          <a:blip r:embed="rId2">
            <a:lum bright="30000"/>
          </a:blip>
          <a:srcRect/>
          <a:stretch>
            <a:fillRect/>
          </a:stretch>
        </p:blipFill>
        <p:spPr bwMode="auto">
          <a:xfrm>
            <a:off x="214313" y="0"/>
            <a:ext cx="89296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4213" y="2133600"/>
            <a:ext cx="7772400" cy="1470025"/>
          </a:xfrm>
        </p:spPr>
        <p:txBody>
          <a:bodyPr/>
          <a:lstStyle/>
          <a:p>
            <a:pPr algn="ctr"/>
            <a:r>
              <a:rPr lang="ru-RU" b="1" smtClean="0">
                <a:solidFill>
                  <a:srgbClr val="009900"/>
                </a:solidFill>
                <a:latin typeface="Georgia" pitchFamily="18" charset="0"/>
              </a:rPr>
              <a:t>КАК ВЫРАСТИТЬ КОМНАТНЫЙ ЛИМОН?</a:t>
            </a: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422525"/>
          </a:xfrm>
        </p:spPr>
        <p:txBody>
          <a:bodyPr/>
          <a:lstStyle/>
          <a:p>
            <a:r>
              <a:rPr lang="ru-RU" b="1" i="1" smtClean="0">
                <a:latin typeface="Georgia" pitchFamily="18" charset="0"/>
              </a:rPr>
              <a:t>Где может расти лимон?</a:t>
            </a:r>
          </a:p>
          <a:p>
            <a:r>
              <a:rPr lang="ru-RU" b="1" i="1" smtClean="0">
                <a:latin typeface="Georgia" pitchFamily="18" charset="0"/>
              </a:rPr>
              <a:t>Что любит лимон?</a:t>
            </a:r>
          </a:p>
          <a:p>
            <a:r>
              <a:rPr lang="ru-RU" b="1" i="1" smtClean="0">
                <a:latin typeface="Georgia" pitchFamily="18" charset="0"/>
              </a:rPr>
              <a:t>Что не любит лимон?</a:t>
            </a:r>
          </a:p>
          <a:p>
            <a:r>
              <a:rPr lang="ru-RU" b="1" i="1" smtClean="0">
                <a:latin typeface="Georgia" pitchFamily="18" charset="0"/>
              </a:rPr>
              <a:t>Рекомендации.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ru-RU" sz="4800" b="1" smtClean="0">
                <a:solidFill>
                  <a:srgbClr val="009900"/>
                </a:solidFill>
                <a:latin typeface="Georgia" pitchFamily="18" charset="0"/>
              </a:rPr>
              <a:t>Где может расти лимон?</a:t>
            </a:r>
            <a:r>
              <a:rPr lang="ru-RU" sz="4800" b="1" smtClean="0">
                <a:solidFill>
                  <a:srgbClr val="009900"/>
                </a:solidFill>
              </a:rPr>
              <a:t> </a:t>
            </a:r>
            <a:r>
              <a:rPr lang="ru-RU" sz="4800" b="1" smtClean="0"/>
              <a:t> 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1773238"/>
            <a:ext cx="8229600" cy="4530725"/>
          </a:xfrm>
          <a:solidFill>
            <a:srgbClr val="FFFF66"/>
          </a:solidFill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		</a:t>
            </a:r>
            <a:r>
              <a:rPr lang="ru-RU" smtClean="0">
                <a:latin typeface="Georgia" pitchFamily="18" charset="0"/>
              </a:rPr>
              <a:t>Лимон - это вечнозелёное растение. Произрастает в тёплых странах. В нашей местности можно выращивать дома. 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mtClean="0"/>
              <a:t>                     </a:t>
            </a:r>
          </a:p>
        </p:txBody>
      </p:sp>
      <p:pic>
        <p:nvPicPr>
          <p:cNvPr id="35844" name="Picture 5" descr="Цветы лимона Пондероз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9700" y="3573463"/>
            <a:ext cx="316865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1258888" y="3789363"/>
            <a:ext cx="3960812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Лимон, может расти в любом помещении, где много света и тепла.</a:t>
            </a:r>
          </a:p>
        </p:txBody>
      </p:sp>
      <p:pic>
        <p:nvPicPr>
          <p:cNvPr id="35846" name="Picture 7" descr="MCj0423575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3429000"/>
            <a:ext cx="857250" cy="97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smtClean="0">
                <a:solidFill>
                  <a:srgbClr val="009900"/>
                </a:solidFill>
                <a:latin typeface="Georgia" pitchFamily="18" charset="0"/>
              </a:rPr>
              <a:t>Что любит лимон?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229600" cy="3997325"/>
          </a:xfrm>
        </p:spPr>
        <p:txBody>
          <a:bodyPr/>
          <a:lstStyle/>
          <a:p>
            <a:r>
              <a:rPr lang="ru-RU" b="1" smtClean="0">
                <a:latin typeface="Georgia" pitchFamily="18" charset="0"/>
              </a:rPr>
              <a:t>обилие света </a:t>
            </a:r>
            <a:r>
              <a:rPr lang="ru-RU" smtClean="0">
                <a:latin typeface="Georgia" pitchFamily="18" charset="0"/>
              </a:rPr>
              <a:t>(чем больше света, тем больше листьев)</a:t>
            </a:r>
          </a:p>
          <a:p>
            <a:r>
              <a:rPr lang="ru-RU" b="1" smtClean="0">
                <a:latin typeface="Georgia" pitchFamily="18" charset="0"/>
              </a:rPr>
              <a:t> периодическое вскапывание поверхности земли</a:t>
            </a:r>
          </a:p>
          <a:p>
            <a:r>
              <a:rPr lang="ru-RU" b="1" smtClean="0">
                <a:latin typeface="Georgia" pitchFamily="18" charset="0"/>
              </a:rPr>
              <a:t> лёгкое шевеление веточек, например ветром </a:t>
            </a:r>
            <a:r>
              <a:rPr lang="ru-RU" smtClean="0">
                <a:latin typeface="Georgia" pitchFamily="18" charset="0"/>
              </a:rPr>
              <a:t>(отдельная веточка, торчащая из окна, и слегка покачиваемая ветром, зацветает первой) </a:t>
            </a:r>
          </a:p>
        </p:txBody>
      </p:sp>
      <p:pic>
        <p:nvPicPr>
          <p:cNvPr id="36868" name="Picture 4" descr="0120082417234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77050" y="260350"/>
            <a:ext cx="1905000" cy="19335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 smtClean="0">
                <a:solidFill>
                  <a:srgbClr val="009900"/>
                </a:solidFill>
                <a:latin typeface="Georgia" pitchFamily="18" charset="0"/>
              </a:rPr>
              <a:t>Что не любит лимон?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smtClean="0"/>
              <a:t> </a:t>
            </a:r>
            <a:r>
              <a:rPr lang="ru-RU" b="1" smtClean="0">
                <a:latin typeface="Georgia" pitchFamily="18" charset="0"/>
              </a:rPr>
              <a:t>сквозняков </a:t>
            </a:r>
            <a:r>
              <a:rPr lang="ru-RU" smtClean="0">
                <a:latin typeface="Georgia" pitchFamily="18" charset="0"/>
              </a:rPr>
              <a:t>(может простудиться на холоде)</a:t>
            </a:r>
          </a:p>
          <a:p>
            <a:r>
              <a:rPr lang="en-US" b="1" smtClean="0">
                <a:latin typeface="Georgia" pitchFamily="18" charset="0"/>
              </a:rPr>
              <a:t> </a:t>
            </a:r>
            <a:r>
              <a:rPr lang="ru-RU" b="1" smtClean="0">
                <a:latin typeface="Georgia" pitchFamily="18" charset="0"/>
              </a:rPr>
              <a:t>засуху </a:t>
            </a:r>
            <a:r>
              <a:rPr lang="ru-RU" smtClean="0">
                <a:latin typeface="Georgia" pitchFamily="18" charset="0"/>
              </a:rPr>
              <a:t>(лимон нужно периодически поливать и не допускать пересыхания почвы)</a:t>
            </a:r>
          </a:p>
          <a:p>
            <a:r>
              <a:rPr lang="ru-RU" b="1" smtClean="0">
                <a:latin typeface="Georgia" pitchFamily="18" charset="0"/>
              </a:rPr>
              <a:t> очень сильных удобрений </a:t>
            </a:r>
            <a:endParaRPr lang="en-US" b="1" smtClean="0">
              <a:latin typeface="Georgia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en-US" smtClean="0">
                <a:latin typeface="Georgia" pitchFamily="18" charset="0"/>
              </a:rPr>
              <a:t>   </a:t>
            </a:r>
            <a:r>
              <a:rPr lang="ru-RU" smtClean="0">
                <a:latin typeface="Georgia" pitchFamily="18" charset="0"/>
              </a:rPr>
              <a:t>(он может вообще обходиться без удобрений, если его пересаживать) </a:t>
            </a:r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6825" y="4941888"/>
            <a:ext cx="3027363" cy="164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6375" y="4941888"/>
            <a:ext cx="2154238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009900"/>
                </a:solidFill>
                <a:latin typeface="Georgia" pitchFamily="18" charset="0"/>
              </a:rPr>
              <a:t>   </a:t>
            </a:r>
            <a:r>
              <a:rPr lang="ru-RU" b="1" smtClean="0">
                <a:solidFill>
                  <a:srgbClr val="009900"/>
                </a:solidFill>
                <a:latin typeface="Georgia" pitchFamily="18" charset="0"/>
              </a:rPr>
              <a:t>РЕКОМЕНДАЦИИ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844675"/>
            <a:ext cx="8229600" cy="45307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600" b="1" smtClean="0">
                <a:latin typeface="Georgia" pitchFamily="18" charset="0"/>
              </a:rPr>
              <a:t>Дерево лимона часто и обильно плодоносит. </a:t>
            </a:r>
            <a:r>
              <a:rPr lang="ru-RU" sz="2600" smtClean="0">
                <a:latin typeface="Georgia" pitchFamily="18" charset="0"/>
              </a:rPr>
              <a:t>Лишние плоды, следует обрезать. Количество их определяют по количеству здоровых листьев. На каждый плод лимона - должно быть не менее 20 листочков.</a:t>
            </a:r>
            <a:endParaRPr lang="ru-RU" sz="2600" b="1" smtClean="0">
              <a:latin typeface="Georgia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2600" b="1" smtClean="0">
                <a:latin typeface="Georgia" pitchFamily="18" charset="0"/>
              </a:rPr>
              <a:t>Лимон часто цветёт. </a:t>
            </a:r>
            <a:r>
              <a:rPr lang="ru-RU" sz="2600" smtClean="0">
                <a:latin typeface="Georgia" pitchFamily="18" charset="0"/>
              </a:rPr>
              <a:t>При наличии растущих плодов на ветках, рекомендую, бутоны цветов не медля - обрывать, что соответственно, уменьшит трату жизненных сил растения. </a:t>
            </a:r>
          </a:p>
          <a:p>
            <a:pPr>
              <a:lnSpc>
                <a:spcPct val="90000"/>
              </a:lnSpc>
            </a:pPr>
            <a:r>
              <a:rPr lang="ru-RU" sz="2600" b="1" smtClean="0">
                <a:solidFill>
                  <a:srgbClr val="FF0000"/>
                </a:solidFill>
                <a:latin typeface="Georgia" pitchFamily="18" charset="0"/>
                <a:hlinkClick r:id="rId2" action="ppaction://hlinkfile"/>
              </a:rPr>
              <a:t>Уход за комнатным лимоном</a:t>
            </a:r>
            <a:endParaRPr lang="ru-RU" sz="2600" b="1" smtClean="0">
              <a:solidFill>
                <a:srgbClr val="FF0000"/>
              </a:solidFill>
              <a:latin typeface="Georgia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600" smtClean="0">
              <a:solidFill>
                <a:srgbClr val="FF0000"/>
              </a:solidFill>
              <a:latin typeface="Georgia" pitchFamily="18" charset="0"/>
            </a:endParaRPr>
          </a:p>
        </p:txBody>
      </p:sp>
      <p:pic>
        <p:nvPicPr>
          <p:cNvPr id="38916" name="Picture 4" descr="limon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4388" y="0"/>
            <a:ext cx="1635125" cy="194468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smtClean="0">
                <a:solidFill>
                  <a:srgbClr val="009900"/>
                </a:solidFill>
                <a:latin typeface="Georgia" pitchFamily="18" charset="0"/>
              </a:rPr>
              <a:t>ТАК ВСЁ НАЧИНАЛОСЬ</a:t>
            </a:r>
            <a:r>
              <a:rPr lang="ru-RU" sz="4000" smtClean="0">
                <a:latin typeface="Arial" charset="0"/>
              </a:rPr>
              <a:t>	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4663" y="1600200"/>
            <a:ext cx="4464050" cy="45656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b="1" smtClean="0">
                <a:latin typeface="Georgia" pitchFamily="18" charset="0"/>
              </a:rPr>
              <a:t>	</a:t>
            </a:r>
            <a:r>
              <a:rPr lang="ru-RU" b="1" smtClean="0">
                <a:latin typeface="Georgia" pitchFamily="18" charset="0"/>
              </a:rPr>
              <a:t>В таком состоянии у нас в семье появился лимон. Листья опали. Торчали одни палочки. У нас появились сомнения – живой ли он?</a:t>
            </a:r>
          </a:p>
          <a:p>
            <a:endParaRPr lang="ru-RU" b="1" smtClean="0">
              <a:latin typeface="Georgia" pitchFamily="18" charset="0"/>
            </a:endParaRPr>
          </a:p>
        </p:txBody>
      </p:sp>
      <p:pic>
        <p:nvPicPr>
          <p:cNvPr id="24580" name="Picture 4" descr="IMG_3912"/>
          <p:cNvPicPr>
            <a:picLocks noChangeAspect="1" noChangeArrowheads="1"/>
          </p:cNvPicPr>
          <p:nvPr/>
        </p:nvPicPr>
        <p:blipFill>
          <a:blip r:embed="rId2" cstate="print"/>
          <a:srcRect l="62846" b="51244"/>
          <a:stretch>
            <a:fillRect/>
          </a:stretch>
        </p:blipFill>
        <p:spPr bwMode="auto">
          <a:xfrm>
            <a:off x="539750" y="1628775"/>
            <a:ext cx="3144838" cy="30956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1" name="Rectangle 11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z="3600" b="1" smtClean="0">
                <a:solidFill>
                  <a:srgbClr val="009900"/>
                </a:solidFill>
                <a:latin typeface="Georgia" pitchFamily="18" charset="0"/>
              </a:rPr>
              <a:t>А ТЕПЕРЬ ЭТО МОЛОДОЕ ДЕРЕВЦЕ</a:t>
            </a:r>
          </a:p>
        </p:txBody>
      </p:sp>
      <p:sp>
        <p:nvSpPr>
          <p:cNvPr id="5122" name="Содержимое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506913" cy="46799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000" smtClean="0"/>
              <a:t>   		</a:t>
            </a:r>
            <a:r>
              <a:rPr lang="ru-RU" sz="2400" smtClean="0">
                <a:latin typeface="Georgia" pitchFamily="18" charset="0"/>
              </a:rPr>
              <a:t>Молодое дерево лимона, высотой около метра. На нём висит маленький плод. В определённое время на дереве будут цветы. Когда цветёт лимон, в комнате очень приятный запах. После цветения сразу появляются маленькие плоды - завязь. А когда лимон созреет, то он очень вкусный и полезный.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539750" y="692150"/>
            <a:ext cx="74882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pic>
        <p:nvPicPr>
          <p:cNvPr id="5133" name="Picture 5" descr="IMG_003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51500" y="908050"/>
            <a:ext cx="3025775" cy="26797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5134" name="Picture 6" descr="Изображение 30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3716338"/>
            <a:ext cx="3311525" cy="248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smtClean="0">
                <a:solidFill>
                  <a:srgbClr val="009900"/>
                </a:solidFill>
                <a:latin typeface="Georgia" pitchFamily="18" charset="0"/>
              </a:rPr>
              <a:t>МНЕ ПРИЯТНО </a:t>
            </a:r>
            <a:br>
              <a:rPr lang="ru-RU" sz="4000" b="1" smtClean="0">
                <a:solidFill>
                  <a:srgbClr val="009900"/>
                </a:solidFill>
                <a:latin typeface="Georgia" pitchFamily="18" charset="0"/>
              </a:rPr>
            </a:br>
            <a:r>
              <a:rPr lang="ru-RU" sz="4000" b="1" smtClean="0">
                <a:solidFill>
                  <a:srgbClr val="009900"/>
                </a:solidFill>
                <a:latin typeface="Georgia" pitchFamily="18" charset="0"/>
              </a:rPr>
              <a:t>ЗАБОТИТЬСЯ О НЁМ…</a:t>
            </a:r>
          </a:p>
        </p:txBody>
      </p:sp>
      <p:pic>
        <p:nvPicPr>
          <p:cNvPr id="47107" name="Picture 3" descr="IMG_39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484313"/>
            <a:ext cx="2879725" cy="2159000"/>
          </a:xfrm>
          <a:prstGeom prst="rect">
            <a:avLst/>
          </a:prstGeom>
          <a:noFill/>
        </p:spPr>
      </p:pic>
      <p:pic>
        <p:nvPicPr>
          <p:cNvPr id="47108" name="Picture 4" descr="IMG_390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1376363"/>
            <a:ext cx="2806700" cy="2105025"/>
          </a:xfrm>
          <a:prstGeom prst="rect">
            <a:avLst/>
          </a:prstGeom>
          <a:noFill/>
        </p:spPr>
      </p:pic>
      <p:pic>
        <p:nvPicPr>
          <p:cNvPr id="47109" name="Picture 5" descr="IMG_39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288" y="3716338"/>
            <a:ext cx="2855912" cy="2143125"/>
          </a:xfrm>
          <a:prstGeom prst="rect">
            <a:avLst/>
          </a:prstGeom>
          <a:noFill/>
        </p:spPr>
      </p:pic>
      <p:pic>
        <p:nvPicPr>
          <p:cNvPr id="47110" name="Picture 6" descr="Изображение 30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19475" y="4149725"/>
            <a:ext cx="3240088" cy="243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1" name="Text Box 7"/>
          <p:cNvSpPr txBox="1">
            <a:spLocks noChangeArrowheads="1"/>
          </p:cNvSpPr>
          <p:nvPr/>
        </p:nvSpPr>
        <p:spPr bwMode="auto">
          <a:xfrm>
            <a:off x="684213" y="6165850"/>
            <a:ext cx="34559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47112" name="Text Box 8"/>
          <p:cNvSpPr txBox="1">
            <a:spLocks noChangeArrowheads="1"/>
          </p:cNvSpPr>
          <p:nvPr/>
        </p:nvSpPr>
        <p:spPr bwMode="auto">
          <a:xfrm>
            <a:off x="539750" y="5949950"/>
            <a:ext cx="3024188" cy="117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1400">
                <a:latin typeface="Georgia" pitchFamily="18" charset="0"/>
              </a:rPr>
              <a:t>Была зима за окнами,</a:t>
            </a:r>
            <a:br>
              <a:rPr lang="ru-RU" sz="1400">
                <a:latin typeface="Georgia" pitchFamily="18" charset="0"/>
              </a:rPr>
            </a:br>
            <a:r>
              <a:rPr lang="ru-RU" sz="1400">
                <a:latin typeface="Georgia" pitchFamily="18" charset="0"/>
              </a:rPr>
              <a:t>На улице мороз,</a:t>
            </a:r>
            <a:br>
              <a:rPr lang="ru-RU" sz="1400">
                <a:latin typeface="Georgia" pitchFamily="18" charset="0"/>
              </a:rPr>
            </a:br>
            <a:r>
              <a:rPr lang="ru-RU" sz="1400">
                <a:latin typeface="Georgia" pitchFamily="18" charset="0"/>
              </a:rPr>
              <a:t>У нас на подоконнике</a:t>
            </a:r>
            <a:br>
              <a:rPr lang="ru-RU" sz="1400">
                <a:latin typeface="Georgia" pitchFamily="18" charset="0"/>
              </a:rPr>
            </a:br>
            <a:r>
              <a:rPr lang="ru-RU" sz="1400">
                <a:latin typeface="Georgia" pitchFamily="18" charset="0"/>
              </a:rPr>
              <a:t>Лимон зелёный рос.</a:t>
            </a:r>
          </a:p>
          <a:p>
            <a:pPr>
              <a:spcBef>
                <a:spcPct val="50000"/>
              </a:spcBef>
            </a:pPr>
            <a:endParaRPr lang="ru-RU" sz="1400">
              <a:latin typeface="Georgia" pitchFamily="18" charset="0"/>
            </a:endParaRPr>
          </a:p>
        </p:txBody>
      </p:sp>
      <p:sp>
        <p:nvSpPr>
          <p:cNvPr id="47113" name="Text Box 9"/>
          <p:cNvSpPr txBox="1">
            <a:spLocks noChangeArrowheads="1"/>
          </p:cNvSpPr>
          <p:nvPr/>
        </p:nvSpPr>
        <p:spPr bwMode="auto">
          <a:xfrm>
            <a:off x="3419475" y="1484313"/>
            <a:ext cx="1657350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>
                <a:latin typeface="Georgia" pitchFamily="18" charset="0"/>
              </a:rPr>
              <a:t>Мы следили за лимоном,</a:t>
            </a:r>
            <a:br>
              <a:rPr lang="ru-RU">
                <a:latin typeface="Georgia" pitchFamily="18" charset="0"/>
              </a:rPr>
            </a:br>
            <a:r>
              <a:rPr lang="ru-RU">
                <a:latin typeface="Georgia" pitchFamily="18" charset="0"/>
              </a:rPr>
              <a:t>Каждый листик берегли,</a:t>
            </a:r>
            <a:br>
              <a:rPr lang="ru-RU">
                <a:latin typeface="Georgia" pitchFamily="18" charset="0"/>
              </a:rPr>
            </a:br>
            <a:r>
              <a:rPr lang="ru-RU">
                <a:latin typeface="Georgia" pitchFamily="18" charset="0"/>
              </a:rPr>
              <a:t>С каждым листиком зелёным</a:t>
            </a:r>
            <a:br>
              <a:rPr lang="ru-RU">
                <a:latin typeface="Georgia" pitchFamily="18" charset="0"/>
              </a:rPr>
            </a:br>
            <a:r>
              <a:rPr lang="ru-RU">
                <a:latin typeface="Georgia" pitchFamily="18" charset="0"/>
              </a:rPr>
              <a:t>Мы возились как могли.</a:t>
            </a:r>
          </a:p>
          <a:p>
            <a:pPr>
              <a:spcBef>
                <a:spcPct val="50000"/>
              </a:spcBef>
            </a:pPr>
            <a:endParaRPr lang="ru-RU">
              <a:latin typeface="Georgia" pitchFamily="18" charset="0"/>
            </a:endParaRPr>
          </a:p>
        </p:txBody>
      </p:sp>
      <p:sp>
        <p:nvSpPr>
          <p:cNvPr id="47114" name="Text Box 10"/>
          <p:cNvSpPr txBox="1">
            <a:spLocks noChangeArrowheads="1"/>
          </p:cNvSpPr>
          <p:nvPr/>
        </p:nvSpPr>
        <p:spPr bwMode="auto">
          <a:xfrm>
            <a:off x="5435600" y="3429000"/>
            <a:ext cx="31686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Georgia" pitchFamily="18" charset="0"/>
              </a:rPr>
              <a:t>Каждый листик молодой</a:t>
            </a:r>
            <a:br>
              <a:rPr lang="ru-RU">
                <a:latin typeface="Georgia" pitchFamily="18" charset="0"/>
              </a:rPr>
            </a:br>
            <a:r>
              <a:rPr lang="ru-RU">
                <a:latin typeface="Georgia" pitchFamily="18" charset="0"/>
              </a:rPr>
              <a:t>Обмывали мы водой.</a:t>
            </a:r>
            <a:br>
              <a:rPr lang="ru-RU">
                <a:latin typeface="Georgia" pitchFamily="18" charset="0"/>
              </a:rPr>
            </a:br>
            <a:endParaRPr lang="ru-RU">
              <a:latin typeface="Georgia" pitchFamily="18" charset="0"/>
            </a:endParaRPr>
          </a:p>
        </p:txBody>
      </p:sp>
      <p:sp>
        <p:nvSpPr>
          <p:cNvPr id="47115" name="Text Box 11"/>
          <p:cNvSpPr txBox="1">
            <a:spLocks noChangeArrowheads="1"/>
          </p:cNvSpPr>
          <p:nvPr/>
        </p:nvSpPr>
        <p:spPr bwMode="auto">
          <a:xfrm>
            <a:off x="6732588" y="4508500"/>
            <a:ext cx="2232025" cy="145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>
                <a:latin typeface="Georgia" pitchFamily="18" charset="0"/>
              </a:rPr>
              <a:t>Наконец-то через год</a:t>
            </a:r>
            <a:br>
              <a:rPr lang="ru-RU">
                <a:latin typeface="Georgia" pitchFamily="18" charset="0"/>
              </a:rPr>
            </a:br>
            <a:r>
              <a:rPr lang="ru-RU">
                <a:latin typeface="Georgia" pitchFamily="18" charset="0"/>
              </a:rPr>
              <a:t>Появился первый плод.</a:t>
            </a:r>
          </a:p>
          <a:p>
            <a: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900">
                <a:latin typeface="Arial" charset="0"/>
              </a:rPr>
              <a:t>                                        </a:t>
            </a:r>
            <a:r>
              <a:rPr lang="ru-RU" sz="900">
                <a:latin typeface="Georgia" pitchFamily="18" charset="0"/>
              </a:rPr>
              <a:t>(Агния Барто)</a:t>
            </a:r>
          </a:p>
          <a:p>
            <a:pPr>
              <a:spcBef>
                <a:spcPct val="50000"/>
              </a:spcBef>
            </a:pPr>
            <a:endParaRPr lang="ru-RU" sz="900">
              <a:latin typeface="Georgia" pitchFamily="18" charset="0"/>
            </a:endParaRPr>
          </a:p>
        </p:txBody>
      </p:sp>
      <p:sp>
        <p:nvSpPr>
          <p:cNvPr id="47116" name="WordArt 12"/>
          <p:cNvSpPr>
            <a:spLocks noChangeArrowheads="1" noChangeShapeType="1" noTextEdit="1"/>
          </p:cNvSpPr>
          <p:nvPr/>
        </p:nvSpPr>
        <p:spPr bwMode="auto">
          <a:xfrm>
            <a:off x="323850" y="5516563"/>
            <a:ext cx="25717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FFFF66"/>
                  </a:solidFill>
                  <a:round/>
                  <a:headEnd/>
                  <a:tailEnd/>
                </a:ln>
                <a:solidFill>
                  <a:schemeClr val="bg2"/>
                </a:solidFill>
                <a:latin typeface="Impact"/>
              </a:rPr>
              <a:t>1.</a:t>
            </a:r>
          </a:p>
        </p:txBody>
      </p:sp>
      <p:sp>
        <p:nvSpPr>
          <p:cNvPr id="47117" name="WordArt 13"/>
          <p:cNvSpPr>
            <a:spLocks noChangeArrowheads="1" noChangeShapeType="1" noTextEdit="1"/>
          </p:cNvSpPr>
          <p:nvPr/>
        </p:nvSpPr>
        <p:spPr bwMode="auto">
          <a:xfrm>
            <a:off x="323850" y="3068638"/>
            <a:ext cx="25717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FFFF66"/>
                  </a:solidFill>
                  <a:round/>
                  <a:headEnd/>
                  <a:tailEnd/>
                </a:ln>
                <a:solidFill>
                  <a:schemeClr val="bg2"/>
                </a:solidFill>
                <a:latin typeface="Impact"/>
              </a:rPr>
              <a:t>2.</a:t>
            </a:r>
          </a:p>
        </p:txBody>
      </p:sp>
      <p:sp>
        <p:nvSpPr>
          <p:cNvPr id="47118" name="WordArt 14"/>
          <p:cNvSpPr>
            <a:spLocks noChangeArrowheads="1" noChangeShapeType="1" noTextEdit="1"/>
          </p:cNvSpPr>
          <p:nvPr/>
        </p:nvSpPr>
        <p:spPr bwMode="auto">
          <a:xfrm>
            <a:off x="5435600" y="2924175"/>
            <a:ext cx="25717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FFFF66"/>
                  </a:solidFill>
                  <a:round/>
                  <a:headEnd/>
                  <a:tailEnd/>
                </a:ln>
                <a:solidFill>
                  <a:schemeClr val="bg2"/>
                </a:solidFill>
                <a:latin typeface="Impact"/>
              </a:rPr>
              <a:t>3.</a:t>
            </a:r>
          </a:p>
        </p:txBody>
      </p:sp>
      <p:sp>
        <p:nvSpPr>
          <p:cNvPr id="47119" name="WordArt 15"/>
          <p:cNvSpPr>
            <a:spLocks noChangeArrowheads="1" noChangeShapeType="1" noTextEdit="1"/>
          </p:cNvSpPr>
          <p:nvPr/>
        </p:nvSpPr>
        <p:spPr bwMode="auto">
          <a:xfrm>
            <a:off x="6516688" y="6021388"/>
            <a:ext cx="25717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FFFF66"/>
                  </a:solidFill>
                  <a:round/>
                  <a:headEnd/>
                  <a:tailEnd/>
                </a:ln>
                <a:solidFill>
                  <a:schemeClr val="bg2"/>
                </a:solidFill>
                <a:latin typeface="Impact"/>
              </a:rPr>
              <a:t>4.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dd1c75e8dcf4efa7568abe9650b8e6be"/>
          <p:cNvPicPr>
            <a:picLocks noChangeAspect="1" noChangeArrowheads="1"/>
          </p:cNvPicPr>
          <p:nvPr/>
        </p:nvPicPr>
        <p:blipFill>
          <a:blip r:embed="rId2"/>
          <a:srcRect l="48630" t="56296" r="5975" b="13242"/>
          <a:stretch>
            <a:fillRect/>
          </a:stretch>
        </p:blipFill>
        <p:spPr bwMode="auto">
          <a:xfrm>
            <a:off x="4716463" y="4292600"/>
            <a:ext cx="4100512" cy="2089150"/>
          </a:xfrm>
          <a:prstGeom prst="rect">
            <a:avLst/>
          </a:prstGeom>
          <a:noFill/>
        </p:spPr>
      </p:pic>
      <p:sp>
        <p:nvSpPr>
          <p:cNvPr id="48131" name="Rectangle 3"/>
          <p:cNvSpPr>
            <a:spLocks noGrp="1" noChangeArrowheads="1"/>
          </p:cNvSpPr>
          <p:nvPr>
            <p:ph type="title"/>
          </p:nvPr>
        </p:nvSpPr>
        <p:spPr>
          <a:xfrm>
            <a:off x="395288" y="692150"/>
            <a:ext cx="4752975" cy="581025"/>
          </a:xfrm>
        </p:spPr>
        <p:txBody>
          <a:bodyPr/>
          <a:lstStyle/>
          <a:p>
            <a:r>
              <a:rPr lang="ru-RU" b="1" smtClean="0">
                <a:solidFill>
                  <a:srgbClr val="009900"/>
                </a:solidFill>
                <a:latin typeface="Georgia" pitchFamily="18" charset="0"/>
              </a:rPr>
              <a:t>Чай с лимоном</a:t>
            </a:r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4835525" cy="485298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mtClean="0"/>
              <a:t>   </a:t>
            </a:r>
          </a:p>
        </p:txBody>
      </p:sp>
      <p:pic>
        <p:nvPicPr>
          <p:cNvPr id="48133" name="Picture 5" descr="IMG_394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3573463"/>
            <a:ext cx="3959225" cy="2970212"/>
          </a:xfrm>
          <a:prstGeom prst="rect">
            <a:avLst/>
          </a:prstGeom>
          <a:noFill/>
        </p:spPr>
      </p:pic>
      <p:pic>
        <p:nvPicPr>
          <p:cNvPr id="48134" name="Picture 6" descr="IMG_394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6825" y="188913"/>
            <a:ext cx="3384550" cy="2538412"/>
          </a:xfrm>
          <a:prstGeom prst="rect">
            <a:avLst/>
          </a:prstGeom>
          <a:noFill/>
        </p:spPr>
      </p:pic>
      <p:sp>
        <p:nvSpPr>
          <p:cNvPr id="48135" name="Text Box 7"/>
          <p:cNvSpPr txBox="1">
            <a:spLocks noChangeArrowheads="1"/>
          </p:cNvSpPr>
          <p:nvPr/>
        </p:nvSpPr>
        <p:spPr bwMode="auto">
          <a:xfrm>
            <a:off x="4787900" y="2708275"/>
            <a:ext cx="39592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Georgia" pitchFamily="18" charset="0"/>
              </a:rPr>
              <a:t>Ясно солнышко свежим пряником </a:t>
            </a:r>
            <a:br>
              <a:rPr lang="ru-RU">
                <a:latin typeface="Georgia" pitchFamily="18" charset="0"/>
              </a:rPr>
            </a:br>
            <a:r>
              <a:rPr lang="ru-RU">
                <a:latin typeface="Georgia" pitchFamily="18" charset="0"/>
              </a:rPr>
              <a:t>Улыбается мне в окне, </a:t>
            </a:r>
            <a:br>
              <a:rPr lang="ru-RU">
                <a:latin typeface="Georgia" pitchFamily="18" charset="0"/>
              </a:rPr>
            </a:br>
            <a:r>
              <a:rPr lang="ru-RU">
                <a:latin typeface="Georgia" pitchFamily="18" charset="0"/>
              </a:rPr>
              <a:t>А я нынче встала рано–раненько, </a:t>
            </a:r>
            <a:br>
              <a:rPr lang="ru-RU">
                <a:latin typeface="Georgia" pitchFamily="18" charset="0"/>
              </a:rPr>
            </a:br>
            <a:r>
              <a:rPr lang="ru-RU">
                <a:latin typeface="Georgia" pitchFamily="18" charset="0"/>
              </a:rPr>
              <a:t>Чай с лимоном пить в тишине.</a:t>
            </a:r>
          </a:p>
        </p:txBody>
      </p:sp>
      <p:sp>
        <p:nvSpPr>
          <p:cNvPr id="48136" name="Text Box 8"/>
          <p:cNvSpPr txBox="1">
            <a:spLocks noChangeArrowheads="1"/>
          </p:cNvSpPr>
          <p:nvPr/>
        </p:nvSpPr>
        <p:spPr bwMode="auto">
          <a:xfrm>
            <a:off x="611188" y="1484313"/>
            <a:ext cx="3598862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>
                <a:latin typeface="Georgia" pitchFamily="18" charset="0"/>
              </a:rPr>
              <a:t>Важно и значимо также с чем чай пить и что в него добавлять. Для меня самое любимое—это чай с лимоном. Лимон лишает чай крепости и приносит радость. И поведение и настроение вмиг меняется, стоит добавить только в чаёк лимончик. 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74700"/>
          </a:xfrm>
          <a:solidFill>
            <a:srgbClr val="FFFF66"/>
          </a:solidFill>
        </p:spPr>
        <p:txBody>
          <a:bodyPr/>
          <a:lstStyle/>
          <a:p>
            <a:pPr algn="ctr" eaLnBrk="1" hangingPunct="1"/>
            <a:r>
              <a:rPr lang="ru-RU" sz="4800" b="1" smtClean="0">
                <a:solidFill>
                  <a:srgbClr val="009900"/>
                </a:solidFill>
                <a:latin typeface="Georgia" pitchFamily="18" charset="0"/>
              </a:rPr>
              <a:t>Сорта лимонов</a:t>
            </a:r>
          </a:p>
        </p:txBody>
      </p:sp>
      <p:pic>
        <p:nvPicPr>
          <p:cNvPr id="8195" name="Picture 4" descr="Лимон Павловский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411413" y="1557338"/>
            <a:ext cx="1819275" cy="2736850"/>
          </a:xfrm>
          <a:noFill/>
        </p:spPr>
      </p:pic>
      <p:pic>
        <p:nvPicPr>
          <p:cNvPr id="8196" name="Picture 6" descr="Лимон Лунари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484313"/>
            <a:ext cx="155733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8" name="Rectangle 8"/>
          <p:cNvSpPr>
            <a:spLocks noChangeArrowheads="1"/>
          </p:cNvSpPr>
          <p:nvPr/>
        </p:nvSpPr>
        <p:spPr bwMode="auto">
          <a:xfrm>
            <a:off x="4572000" y="3357563"/>
            <a:ext cx="1584325" cy="358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latin typeface="Georgia" pitchFamily="18" charset="0"/>
              </a:rPr>
              <a:t>Лунарио</a:t>
            </a:r>
          </a:p>
        </p:txBody>
      </p:sp>
      <p:pic>
        <p:nvPicPr>
          <p:cNvPr id="8199" name="Picture 9" descr="Лимон Пондероз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1557338"/>
            <a:ext cx="1584325" cy="155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0" name="Rectangle 10"/>
          <p:cNvSpPr>
            <a:spLocks noChangeArrowheads="1"/>
          </p:cNvSpPr>
          <p:nvPr/>
        </p:nvSpPr>
        <p:spPr bwMode="auto">
          <a:xfrm>
            <a:off x="468313" y="2924175"/>
            <a:ext cx="1582737" cy="3603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latin typeface="Georgia" pitchFamily="18" charset="0"/>
              </a:rPr>
              <a:t>Пондероза</a:t>
            </a:r>
          </a:p>
        </p:txBody>
      </p:sp>
      <p:sp>
        <p:nvSpPr>
          <p:cNvPr id="8201" name="Rectangle 12"/>
          <p:cNvSpPr>
            <a:spLocks noChangeArrowheads="1"/>
          </p:cNvSpPr>
          <p:nvPr/>
        </p:nvSpPr>
        <p:spPr bwMode="auto">
          <a:xfrm>
            <a:off x="2411413" y="3933825"/>
            <a:ext cx="1800225" cy="3603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latin typeface="Georgia" pitchFamily="18" charset="0"/>
              </a:rPr>
              <a:t>Павловский</a:t>
            </a:r>
          </a:p>
        </p:txBody>
      </p:sp>
      <p:pic>
        <p:nvPicPr>
          <p:cNvPr id="8203" name="Picture 4" descr="Лимон Лисбон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2225" y="1484313"/>
            <a:ext cx="2303463" cy="228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4" name="Rectangle 10"/>
          <p:cNvSpPr>
            <a:spLocks noChangeArrowheads="1"/>
          </p:cNvSpPr>
          <p:nvPr/>
        </p:nvSpPr>
        <p:spPr bwMode="auto">
          <a:xfrm>
            <a:off x="6659563" y="3573463"/>
            <a:ext cx="2016125" cy="3603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latin typeface="Georgia" pitchFamily="18" charset="0"/>
              </a:rPr>
              <a:t>Лисбон</a:t>
            </a:r>
          </a:p>
        </p:txBody>
      </p:sp>
      <p:pic>
        <p:nvPicPr>
          <p:cNvPr id="8205" name="Picture 6" descr="Цитрон Павловский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8313" y="3500438"/>
            <a:ext cx="1695450" cy="226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6" name="Rectangle 9"/>
          <p:cNvSpPr>
            <a:spLocks noChangeArrowheads="1"/>
          </p:cNvSpPr>
          <p:nvPr/>
        </p:nvSpPr>
        <p:spPr bwMode="auto">
          <a:xfrm>
            <a:off x="468313" y="5734050"/>
            <a:ext cx="1727200" cy="3603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latin typeface="Georgia" pitchFamily="18" charset="0"/>
              </a:rPr>
              <a:t>Цитрон</a:t>
            </a:r>
          </a:p>
        </p:txBody>
      </p:sp>
      <p:pic>
        <p:nvPicPr>
          <p:cNvPr id="8207" name="Picture 5" descr="Лимон Юбилейный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27313" y="4365625"/>
            <a:ext cx="2519362" cy="196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8" name="Rectangle 11"/>
          <p:cNvSpPr>
            <a:spLocks noChangeArrowheads="1"/>
          </p:cNvSpPr>
          <p:nvPr/>
        </p:nvSpPr>
        <p:spPr bwMode="auto">
          <a:xfrm>
            <a:off x="2843213" y="6237288"/>
            <a:ext cx="2016125" cy="3603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latin typeface="Georgia" pitchFamily="18" charset="0"/>
              </a:rPr>
              <a:t>Юбилейный</a:t>
            </a:r>
          </a:p>
        </p:txBody>
      </p:sp>
      <p:pic>
        <p:nvPicPr>
          <p:cNvPr id="8209" name="Picture 5" descr="Цитрон Рука Будды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364163" y="4005263"/>
            <a:ext cx="2244725" cy="244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10" name="Rectangle 6"/>
          <p:cNvSpPr>
            <a:spLocks noChangeArrowheads="1"/>
          </p:cNvSpPr>
          <p:nvPr/>
        </p:nvSpPr>
        <p:spPr bwMode="auto">
          <a:xfrm>
            <a:off x="6804025" y="6165850"/>
            <a:ext cx="2016125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latin typeface="Georgia" pitchFamily="18" charset="0"/>
              </a:rPr>
              <a:t>Рука Будды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77813"/>
            <a:ext cx="8362950" cy="990600"/>
          </a:xfrm>
          <a:solidFill>
            <a:srgbClr val="FFFF66"/>
          </a:solidFill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009900"/>
                </a:solidFill>
              </a:rPr>
              <a:t>        </a:t>
            </a:r>
            <a:r>
              <a:rPr lang="ru-RU" b="1" smtClean="0">
                <a:solidFill>
                  <a:srgbClr val="009900"/>
                </a:solidFill>
                <a:latin typeface="Georgia" pitchFamily="18" charset="0"/>
              </a:rPr>
              <a:t>ЛИМОН в …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  </a:t>
            </a:r>
            <a:r>
              <a:rPr lang="ru-RU" sz="4000" smtClean="0">
                <a:latin typeface="Georgia" pitchFamily="18" charset="0"/>
                <a:hlinkClick r:id="rId2" action="ppaction://hlinkfile"/>
              </a:rPr>
              <a:t>медицине;</a:t>
            </a:r>
            <a:endParaRPr lang="ru-RU" sz="4000" smtClean="0">
              <a:latin typeface="Georgia" pitchFamily="18" charset="0"/>
            </a:endParaRPr>
          </a:p>
          <a:p>
            <a:pPr eaLnBrk="1" hangingPunct="1"/>
            <a:r>
              <a:rPr lang="ru-RU" sz="4000" smtClean="0">
                <a:latin typeface="Georgia" pitchFamily="18" charset="0"/>
              </a:rPr>
              <a:t>  </a:t>
            </a:r>
            <a:r>
              <a:rPr lang="ru-RU" sz="4000" smtClean="0">
                <a:latin typeface="Georgia" pitchFamily="18" charset="0"/>
                <a:hlinkClick r:id="rId3" action="ppaction://hlinkfile"/>
              </a:rPr>
              <a:t>кулинарии; </a:t>
            </a:r>
            <a:endParaRPr lang="ru-RU" sz="4000" smtClean="0">
              <a:latin typeface="Georgia" pitchFamily="18" charset="0"/>
            </a:endParaRPr>
          </a:p>
          <a:p>
            <a:pPr eaLnBrk="1" hangingPunct="1"/>
            <a:r>
              <a:rPr lang="ru-RU" sz="4000" smtClean="0">
                <a:latin typeface="Georgia" pitchFamily="18" charset="0"/>
              </a:rPr>
              <a:t>  </a:t>
            </a:r>
            <a:r>
              <a:rPr lang="ru-RU" sz="4000" smtClean="0">
                <a:latin typeface="Georgia" pitchFamily="18" charset="0"/>
                <a:hlinkClick r:id="rId4" action="ppaction://hlinkfile"/>
              </a:rPr>
              <a:t>интерьере</a:t>
            </a:r>
            <a:endParaRPr lang="ru-RU" sz="4000" smtClean="0">
              <a:latin typeface="Georgia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ru-RU" sz="4000" smtClean="0">
              <a:latin typeface="Georgia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ru-RU" sz="4000" smtClean="0">
              <a:latin typeface="Georgia" pitchFamily="18" charset="0"/>
            </a:endParaRPr>
          </a:p>
        </p:txBody>
      </p:sp>
      <p:pic>
        <p:nvPicPr>
          <p:cNvPr id="11271" name="Picture 7" descr="[Image]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7088" y="4149725"/>
            <a:ext cx="11715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2" name="Picture 8" descr="Комнатный лимон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67400" y="620713"/>
            <a:ext cx="2592388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3" name="Picture 9" descr="Лимоны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63938" y="4221163"/>
            <a:ext cx="18002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4" name="Picture 10" descr="[Image]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659563" y="4076700"/>
            <a:ext cx="1831975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47725"/>
          </a:xfrm>
        </p:spPr>
        <p:txBody>
          <a:bodyPr/>
          <a:lstStyle/>
          <a:p>
            <a:r>
              <a:rPr lang="ru-RU" sz="4000" b="1" smtClean="0">
                <a:solidFill>
                  <a:srgbClr val="009900"/>
                </a:solidFill>
                <a:latin typeface="Georgia" pitchFamily="18" charset="0"/>
              </a:rPr>
              <a:t>ИНТЕРЕСНЕНЬКОЕ…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773238"/>
            <a:ext cx="8229600" cy="44640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400" smtClean="0">
                <a:solidFill>
                  <a:srgbClr val="FF0000"/>
                </a:solidFill>
                <a:latin typeface="Georgia" pitchFamily="18" charset="0"/>
              </a:rPr>
              <a:t>Алмаз «лимон»</a:t>
            </a:r>
          </a:p>
          <a:p>
            <a:r>
              <a:rPr lang="ru-RU" sz="2400" smtClean="0">
                <a:latin typeface="Georgia" pitchFamily="18" charset="0"/>
              </a:rPr>
              <a:t>В Якутии был обнаружен </a:t>
            </a:r>
            <a:r>
              <a:rPr lang="ru-RU" sz="2400" u="sng" smtClean="0">
                <a:latin typeface="Georgia" pitchFamily="18" charset="0"/>
              </a:rPr>
              <a:t>уникальный алмаз светло-лимонного цвета</a:t>
            </a:r>
            <a:r>
              <a:rPr lang="ru-RU" sz="2400" smtClean="0">
                <a:latin typeface="Georgia" pitchFamily="18" charset="0"/>
              </a:rPr>
              <a:t>. Драгоценный алмаз имеет такие размеры: 17х17х22 мм, окрас лимонный. </a:t>
            </a:r>
          </a:p>
          <a:p>
            <a:r>
              <a:rPr lang="ru-RU" sz="2400" smtClean="0">
                <a:latin typeface="Georgia" pitchFamily="18" charset="0"/>
              </a:rPr>
              <a:t>  Алмаз настолько высокой степени чистоты, что </a:t>
            </a:r>
            <a:r>
              <a:rPr lang="ru-RU" sz="2400" u="sng" smtClean="0">
                <a:latin typeface="Georgia" pitchFamily="18" charset="0"/>
              </a:rPr>
              <a:t>кристаллик внутри его можно увидеть невооруженным глазом</a:t>
            </a:r>
            <a:r>
              <a:rPr lang="ru-RU" sz="2400" smtClean="0">
                <a:latin typeface="Georgia" pitchFamily="18" charset="0"/>
              </a:rPr>
              <a:t>. </a:t>
            </a:r>
            <a:br>
              <a:rPr lang="ru-RU" sz="2400" smtClean="0">
                <a:latin typeface="Georgia" pitchFamily="18" charset="0"/>
              </a:rPr>
            </a:br>
            <a:r>
              <a:rPr lang="ru-RU" sz="2400" smtClean="0">
                <a:latin typeface="Georgia" pitchFamily="18" charset="0"/>
              </a:rPr>
              <a:t>  Найденный камень пополнил собой ряд уникальных находок современности. Лимонный алмаз практически идеальной формы в 301,55 карата!</a:t>
            </a:r>
          </a:p>
        </p:txBody>
      </p:sp>
      <p:pic>
        <p:nvPicPr>
          <p:cNvPr id="43012" name="Picture 4" descr="[Image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59563" y="404813"/>
            <a:ext cx="2305050" cy="172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6059488" cy="1063625"/>
          </a:xfrm>
        </p:spPr>
        <p:txBody>
          <a:bodyPr/>
          <a:lstStyle/>
          <a:p>
            <a:pPr algn="ctr"/>
            <a:r>
              <a:rPr lang="ru-RU" sz="4000" b="1" smtClean="0">
                <a:solidFill>
                  <a:srgbClr val="009900"/>
                </a:solidFill>
                <a:latin typeface="Georgia" pitchFamily="18" charset="0"/>
              </a:rPr>
              <a:t>Источники </a:t>
            </a:r>
            <a:br>
              <a:rPr lang="ru-RU" sz="4000" b="1" smtClean="0">
                <a:solidFill>
                  <a:srgbClr val="009900"/>
                </a:solidFill>
                <a:latin typeface="Georgia" pitchFamily="18" charset="0"/>
              </a:rPr>
            </a:br>
            <a:r>
              <a:rPr lang="ru-RU" sz="4000" b="1" smtClean="0">
                <a:solidFill>
                  <a:srgbClr val="009900"/>
                </a:solidFill>
                <a:latin typeface="Georgia" pitchFamily="18" charset="0"/>
              </a:rPr>
              <a:t>информации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915025" cy="4530725"/>
          </a:xfrm>
        </p:spPr>
        <p:txBody>
          <a:bodyPr/>
          <a:lstStyle/>
          <a:p>
            <a:r>
              <a:rPr lang="ru-RU" smtClean="0">
                <a:solidFill>
                  <a:schemeClr val="bg2"/>
                </a:solidFill>
                <a:latin typeface="Georgia" pitchFamily="18" charset="0"/>
                <a:hlinkClick r:id="rId2"/>
              </a:rPr>
              <a:t>http://lemonoff.ru/lechenie-limonami/astma/</a:t>
            </a:r>
            <a:r>
              <a:rPr lang="ru-RU" smtClean="0">
                <a:solidFill>
                  <a:schemeClr val="bg2"/>
                </a:solidFill>
                <a:latin typeface="Georgia" pitchFamily="18" charset="0"/>
              </a:rPr>
              <a:t> </a:t>
            </a:r>
          </a:p>
          <a:p>
            <a:r>
              <a:rPr lang="ru-RU" smtClean="0">
                <a:solidFill>
                  <a:schemeClr val="bg2"/>
                </a:solidFill>
                <a:latin typeface="Georgia" pitchFamily="18" charset="0"/>
                <a:hlinkClick r:id="rId3"/>
              </a:rPr>
              <a:t>http://lemoland.com/dir/medicine/</a:t>
            </a:r>
            <a:endParaRPr lang="ru-RU" smtClean="0">
              <a:solidFill>
                <a:schemeClr val="bg2"/>
              </a:solidFill>
              <a:latin typeface="Georgia" pitchFamily="18" charset="0"/>
            </a:endParaRPr>
          </a:p>
          <a:p>
            <a:r>
              <a:rPr lang="ru-RU" smtClean="0">
                <a:solidFill>
                  <a:schemeClr val="bg2"/>
                </a:solidFill>
                <a:latin typeface="Georgia" pitchFamily="18" charset="0"/>
              </a:rPr>
              <a:t> </a:t>
            </a:r>
            <a:r>
              <a:rPr lang="ru-RU" smtClean="0">
                <a:solidFill>
                  <a:schemeClr val="bg2"/>
                </a:solidFill>
                <a:latin typeface="Georgia" pitchFamily="18" charset="0"/>
                <a:hlinkClick r:id="rId4"/>
              </a:rPr>
              <a:t>http://limon.yx-kak.ru/</a:t>
            </a:r>
            <a:r>
              <a:rPr lang="ru-RU" smtClean="0">
                <a:solidFill>
                  <a:schemeClr val="bg2"/>
                </a:solidFill>
                <a:latin typeface="Georgia" pitchFamily="18" charset="0"/>
              </a:rPr>
              <a:t> </a:t>
            </a:r>
          </a:p>
          <a:p>
            <a:r>
              <a:rPr lang="ru-RU" smtClean="0">
                <a:solidFill>
                  <a:schemeClr val="bg2"/>
                </a:solidFill>
                <a:latin typeface="Georgia" pitchFamily="18" charset="0"/>
                <a:hlinkClick r:id="rId5"/>
              </a:rPr>
              <a:t>http://limon-room.narod.ru/</a:t>
            </a:r>
            <a:r>
              <a:rPr lang="ru-RU" smtClean="0">
                <a:solidFill>
                  <a:schemeClr val="bg2"/>
                </a:solidFill>
                <a:latin typeface="Georgia" pitchFamily="18" charset="0"/>
              </a:rPr>
              <a:t> </a:t>
            </a:r>
          </a:p>
          <a:p>
            <a:endParaRPr lang="ru-RU" smtClean="0">
              <a:solidFill>
                <a:schemeClr val="bg2"/>
              </a:solidFill>
              <a:latin typeface="Georgia" pitchFamily="18" charset="0"/>
            </a:endParaRPr>
          </a:p>
        </p:txBody>
      </p:sp>
      <p:pic>
        <p:nvPicPr>
          <p:cNvPr id="40965" name="Picture 5" descr="Лимон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32588" y="260350"/>
            <a:ext cx="2160587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Уровень">
  <a:themeElements>
    <a:clrScheme name="Уровень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Уровень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Уровень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Level</Template>
  <TotalTime>532</TotalTime>
  <Words>422</Words>
  <Application>Microsoft Office PowerPoint</Application>
  <PresentationFormat>Экран (4:3)</PresentationFormat>
  <Paragraphs>96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8" baseType="lpstr">
      <vt:lpstr>Verdana</vt:lpstr>
      <vt:lpstr>Arial</vt:lpstr>
      <vt:lpstr>Garamond</vt:lpstr>
      <vt:lpstr>Wingdings</vt:lpstr>
      <vt:lpstr>Calibri</vt:lpstr>
      <vt:lpstr>Times New Roman</vt:lpstr>
      <vt:lpstr>Georgia</vt:lpstr>
      <vt:lpstr>Уровень</vt:lpstr>
      <vt:lpstr>ЦИТРУСОВОЕ ХОББИ,  или как вырастить лимон в домашних условиях</vt:lpstr>
      <vt:lpstr>Содержание работы</vt:lpstr>
      <vt:lpstr>           О родине лимона</vt:lpstr>
      <vt:lpstr>ИСТОРИИ ПОЛЕЗНЫХ  СВОЙСТВ ЛИМОНА</vt:lpstr>
      <vt:lpstr>ИСТОРИИ ПОЛЕЗНЫХ  СВОЙСТВ ЛИМОНА</vt:lpstr>
      <vt:lpstr>ИСТОРИИ ПОЛЕЗНЫХ  СВОЙСТВ ЛИМОНА</vt:lpstr>
      <vt:lpstr>ИСТОРИИ ПОЛЕЗНЫХ  СВОЙСТВ ЛИМОНА</vt:lpstr>
      <vt:lpstr>КАК ВЫРАСТИТЬ КОМНАТНЫЙ ЛИМОН?</vt:lpstr>
      <vt:lpstr>Где может расти лимон?  </vt:lpstr>
      <vt:lpstr>Что любит лимон?</vt:lpstr>
      <vt:lpstr>Что не любит лимон?</vt:lpstr>
      <vt:lpstr>   РЕКОМЕНДАЦИИ</vt:lpstr>
      <vt:lpstr>ТАК ВСЁ НАЧИНАЛОСЬ </vt:lpstr>
      <vt:lpstr>А ТЕПЕРЬ ЭТО МОЛОДОЕ ДЕРЕВЦЕ</vt:lpstr>
      <vt:lpstr>МНЕ ПРИЯТНО  ЗАБОТИТЬСЯ О НЁМ…</vt:lpstr>
      <vt:lpstr>Чай с лимоном</vt:lpstr>
      <vt:lpstr>Сорта лимонов</vt:lpstr>
      <vt:lpstr>        ЛИМОН в …</vt:lpstr>
      <vt:lpstr>ИНТЕРЕСНЕНЬКОЕ…</vt:lpstr>
      <vt:lpstr>Источники  информации</vt:lpstr>
    </vt:vector>
  </TitlesOfParts>
  <Company>Roga &amp; Kopita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Lagun</dc:creator>
  <cp:lastModifiedBy>User</cp:lastModifiedBy>
  <cp:revision>25</cp:revision>
  <dcterms:created xsi:type="dcterms:W3CDTF">2008-10-20T16:07:26Z</dcterms:created>
  <dcterms:modified xsi:type="dcterms:W3CDTF">2015-08-28T08:43:30Z</dcterms:modified>
</cp:coreProperties>
</file>