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sldIdLst>
    <p:sldId id="256" r:id="rId2"/>
    <p:sldId id="283" r:id="rId3"/>
    <p:sldId id="280" r:id="rId4"/>
    <p:sldId id="263" r:id="rId5"/>
    <p:sldId id="257" r:id="rId6"/>
    <p:sldId id="258" r:id="rId7"/>
    <p:sldId id="259" r:id="rId8"/>
    <p:sldId id="262" r:id="rId9"/>
    <p:sldId id="277" r:id="rId10"/>
    <p:sldId id="284" r:id="rId11"/>
    <p:sldId id="264" r:id="rId12"/>
    <p:sldId id="265" r:id="rId13"/>
    <p:sldId id="260" r:id="rId14"/>
    <p:sldId id="261" r:id="rId15"/>
    <p:sldId id="281" r:id="rId16"/>
    <p:sldId id="266" r:id="rId17"/>
    <p:sldId id="276" r:id="rId18"/>
    <p:sldId id="272" r:id="rId19"/>
    <p:sldId id="273" r:id="rId20"/>
    <p:sldId id="274" r:id="rId21"/>
    <p:sldId id="282" r:id="rId22"/>
    <p:sldId id="270" r:id="rId23"/>
    <p:sldId id="267" r:id="rId24"/>
    <p:sldId id="269" r:id="rId25"/>
    <p:sldId id="268" r:id="rId26"/>
    <p:sldId id="271" r:id="rId27"/>
    <p:sldId id="278" r:id="rId28"/>
    <p:sldId id="275" r:id="rId2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1"/>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010" autoAdjust="0"/>
    <p:restoredTop sz="94660"/>
  </p:normalViewPr>
  <p:slideViewPr>
    <p:cSldViewPr>
      <p:cViewPr varScale="1">
        <p:scale>
          <a:sx n="53" d="100"/>
          <a:sy n="53" d="100"/>
        </p:scale>
        <p:origin x="-136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bg>
      <p:bgPr>
        <a:gradFill rotWithShape="0">
          <a:gsLst>
            <a:gs pos="0">
              <a:schemeClr val="bg1"/>
            </a:gs>
            <a:gs pos="100000">
              <a:schemeClr val="bg1">
                <a:gamma/>
                <a:shade val="48627"/>
                <a:invGamma/>
              </a:schemeClr>
            </a:gs>
          </a:gsLst>
          <a:lin ang="2700000" scaled="1"/>
        </a:grad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498475" y="1311275"/>
            <a:ext cx="10429875" cy="5908675"/>
            <a:chOff x="-313" y="824"/>
            <a:chExt cx="6570" cy="3722"/>
          </a:xfrm>
        </p:grpSpPr>
        <p:sp>
          <p:nvSpPr>
            <p:cNvPr id="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8"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9"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10"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11"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1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13"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1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1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16"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1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1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19" name="Rectangle 17"/>
            <p:cNvSpPr>
              <a:spLocks noChangeArrowheads="1"/>
            </p:cNvSpPr>
            <p:nvPr userDrawn="1"/>
          </p:nvSpPr>
          <p:spPr bwMode="hidden">
            <a:xfrm rot="18603245" flipV="1">
              <a:off x="4053"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a:defRPr/>
              </a:pPr>
              <a:endParaRPr lang="ru-RU">
                <a:latin typeface="Arial" pitchFamily="34" charset="0"/>
              </a:endParaRPr>
            </a:p>
          </p:txBody>
        </p:sp>
        <p:sp>
          <p:nvSpPr>
            <p:cNvPr id="20" name="Rectangle 18"/>
            <p:cNvSpPr>
              <a:spLocks noChangeArrowheads="1"/>
            </p:cNvSpPr>
            <p:nvPr userDrawn="1"/>
          </p:nvSpPr>
          <p:spPr bwMode="hidden">
            <a:xfrm rot="39991575" flipH="1" flipV="1">
              <a:off x="5369"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a:defRPr/>
              </a:pPr>
              <a:endParaRPr lang="ru-RU">
                <a:latin typeface="Arial" pitchFamily="34" charset="0"/>
              </a:endParaRPr>
            </a:p>
          </p:txBody>
        </p:sp>
        <p:sp>
          <p:nvSpPr>
            <p:cNvPr id="2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a:defRPr/>
              </a:pPr>
              <a:endParaRPr lang="ru-RU">
                <a:latin typeface="Arial" pitchFamily="34" charset="0"/>
              </a:endParaRPr>
            </a:p>
          </p:txBody>
        </p:sp>
        <p:sp>
          <p:nvSpPr>
            <p:cNvPr id="22"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a:defRPr/>
              </a:pPr>
              <a:endParaRPr lang="ru-RU">
                <a:latin typeface="Arial" pitchFamily="34" charset="0"/>
              </a:endParaRPr>
            </a:p>
          </p:txBody>
        </p:sp>
        <p:sp>
          <p:nvSpPr>
            <p:cNvPr id="23"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a:defRPr/>
              </a:pPr>
              <a:endParaRPr lang="ru-RU">
                <a:latin typeface="Arial" pitchFamily="34" charset="0"/>
              </a:endParaRPr>
            </a:p>
          </p:txBody>
        </p:sp>
        <p:sp>
          <p:nvSpPr>
            <p:cNvPr id="24"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a:defRPr/>
              </a:pPr>
              <a:endParaRPr lang="ru-RU">
                <a:latin typeface="Arial" pitchFamily="34" charset="0"/>
              </a:endParaRPr>
            </a:p>
          </p:txBody>
        </p:sp>
        <p:sp>
          <p:nvSpPr>
            <p:cNvPr id="2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a:defRPr/>
              </a:pPr>
              <a:endParaRPr lang="ru-RU">
                <a:latin typeface="Arial" pitchFamily="34" charset="0"/>
              </a:endParaRPr>
            </a:p>
          </p:txBody>
        </p:sp>
        <p:sp>
          <p:nvSpPr>
            <p:cNvPr id="2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a:defRPr/>
              </a:pPr>
              <a:endParaRPr lang="ru-RU">
                <a:latin typeface="Arial" pitchFamily="34" charset="0"/>
              </a:endParaRPr>
            </a:p>
          </p:txBody>
        </p:sp>
        <p:sp>
          <p:nvSpPr>
            <p:cNvPr id="2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2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ru-RU">
                <a:latin typeface="Arial" pitchFamily="34" charset="0"/>
              </a:endParaRPr>
            </a:p>
          </p:txBody>
        </p:sp>
        <p:sp>
          <p:nvSpPr>
            <p:cNvPr id="2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ru-RU">
                <a:latin typeface="Arial" pitchFamily="34" charset="0"/>
              </a:endParaRPr>
            </a:p>
          </p:txBody>
        </p:sp>
        <p:sp>
          <p:nvSpPr>
            <p:cNvPr id="3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ru-RU">
                <a:latin typeface="Arial" pitchFamily="34" charset="0"/>
              </a:endParaRPr>
            </a:p>
          </p:txBody>
        </p:sp>
        <p:sp>
          <p:nvSpPr>
            <p:cNvPr id="3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a:defRPr/>
              </a:pPr>
              <a:endParaRPr lang="ru-RU">
                <a:latin typeface="Arial" pitchFamily="34" charset="0"/>
              </a:endParaRPr>
            </a:p>
          </p:txBody>
        </p:sp>
        <p:sp>
          <p:nvSpPr>
            <p:cNvPr id="3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3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3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3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3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a:defRPr/>
              </a:pPr>
              <a:endParaRPr lang="ru-RU">
                <a:latin typeface="Arial" pitchFamily="34" charset="0"/>
              </a:endParaRPr>
            </a:p>
          </p:txBody>
        </p:sp>
        <p:sp>
          <p:nvSpPr>
            <p:cNvPr id="3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3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39"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4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4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4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43"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4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4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4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4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4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4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5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5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52"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5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5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5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5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5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5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5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6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6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6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6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64"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65"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6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6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6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6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7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7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7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7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7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75"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7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77"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7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7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80"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8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82"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8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8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85"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8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8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88"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89"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90"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9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9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9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9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9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9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9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9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9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0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0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0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03"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04"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0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06"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0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0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0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1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1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12"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1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1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15"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16"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17"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1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19"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2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21"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2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23"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2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2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2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2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28"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29"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3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3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3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33"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3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3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3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3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3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3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4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4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42"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4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4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45"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46"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4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4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4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5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5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5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5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54"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5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56"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5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5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5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6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61"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62"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6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64"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6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6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67"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68"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6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7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7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72"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7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74"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7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76"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7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7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7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8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81"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8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8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8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8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8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8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8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8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9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91"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9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9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9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9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96"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97"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98" name="Oval 196"/>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199" name="Oval 197"/>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0" name="Oval 198"/>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1" name="Oval 199"/>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2" name="Oval 200"/>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3" name="Oval 201"/>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4" name="Oval 202"/>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 name="Oval 203"/>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 name="Oval 204"/>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7" name="Oval 205"/>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8" name="Oval 206"/>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9" name="Oval 207"/>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10" name="Oval 208"/>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11" name="Oval 209"/>
            <p:cNvSpPr>
              <a:spLocks noChangeArrowheads="1"/>
            </p:cNvSpPr>
            <p:nvPr/>
          </p:nvSpPr>
          <p:spPr bwMode="hidden">
            <a:xfrm>
              <a:off x="5161" y="2314"/>
              <a:ext cx="140"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12" name="Oval 210"/>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13" name="Oval 211"/>
            <p:cNvSpPr>
              <a:spLocks noChangeArrowheads="1"/>
            </p:cNvSpPr>
            <p:nvPr/>
          </p:nvSpPr>
          <p:spPr bwMode="hidden">
            <a:xfrm>
              <a:off x="5581" y="1933"/>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14" name="Oval 212"/>
            <p:cNvSpPr>
              <a:spLocks noChangeArrowheads="1"/>
            </p:cNvSpPr>
            <p:nvPr/>
          </p:nvSpPr>
          <p:spPr bwMode="hidden">
            <a:xfrm>
              <a:off x="5689" y="1811"/>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15" name="Oval 213"/>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1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1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1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19" name="Oval 217"/>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ru-RU">
                <a:latin typeface="Arial" pitchFamily="34" charset="0"/>
              </a:endParaRPr>
            </a:p>
          </p:txBody>
        </p:sp>
      </p:grpSp>
      <p:sp>
        <p:nvSpPr>
          <p:cNvPr id="21722" name="Rectangle 218"/>
          <p:cNvSpPr>
            <a:spLocks noGrp="1" noChangeArrowheads="1"/>
          </p:cNvSpPr>
          <p:nvPr>
            <p:ph type="ctrTitle" sz="quarter"/>
          </p:nvPr>
        </p:nvSpPr>
        <p:spPr>
          <a:xfrm>
            <a:off x="685800" y="1844675"/>
            <a:ext cx="7772400" cy="1736725"/>
          </a:xfrm>
        </p:spPr>
        <p:txBody>
          <a:bodyPr anchor="b" anchorCtr="1"/>
          <a:lstStyle>
            <a:lvl1pPr>
              <a:defRPr sz="5400"/>
            </a:lvl1pPr>
          </a:lstStyle>
          <a:p>
            <a:r>
              <a:rPr lang="ru-RU"/>
              <a:t>Образец заголовка</a:t>
            </a:r>
          </a:p>
        </p:txBody>
      </p:sp>
      <p:sp>
        <p:nvSpPr>
          <p:cNvPr id="21723" name="Rectangle 219"/>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220" name="Rectangle 220"/>
          <p:cNvSpPr>
            <a:spLocks noGrp="1" noChangeArrowheads="1"/>
          </p:cNvSpPr>
          <p:nvPr>
            <p:ph type="dt" sz="quarter" idx="10"/>
          </p:nvPr>
        </p:nvSpPr>
        <p:spPr/>
        <p:txBody>
          <a:bodyPr/>
          <a:lstStyle>
            <a:lvl1pPr>
              <a:defRPr smtClean="0"/>
            </a:lvl1pPr>
          </a:lstStyle>
          <a:p>
            <a:pPr>
              <a:defRPr/>
            </a:pPr>
            <a:endParaRPr lang="ru-RU"/>
          </a:p>
        </p:txBody>
      </p:sp>
      <p:sp>
        <p:nvSpPr>
          <p:cNvPr id="221" name="Rectangle 221"/>
          <p:cNvSpPr>
            <a:spLocks noGrp="1" noChangeArrowheads="1"/>
          </p:cNvSpPr>
          <p:nvPr>
            <p:ph type="ftr" sz="quarter" idx="11"/>
          </p:nvPr>
        </p:nvSpPr>
        <p:spPr>
          <a:xfrm>
            <a:off x="3124200" y="6248400"/>
            <a:ext cx="2895600" cy="457200"/>
          </a:xfrm>
        </p:spPr>
        <p:txBody>
          <a:bodyPr/>
          <a:lstStyle>
            <a:lvl1pPr>
              <a:defRPr smtClean="0"/>
            </a:lvl1pPr>
          </a:lstStyle>
          <a:p>
            <a:pPr>
              <a:defRPr/>
            </a:pPr>
            <a:endParaRPr lang="ru-RU"/>
          </a:p>
        </p:txBody>
      </p:sp>
      <p:sp>
        <p:nvSpPr>
          <p:cNvPr id="222" name="Rectangle 222"/>
          <p:cNvSpPr>
            <a:spLocks noGrp="1" noChangeArrowheads="1"/>
          </p:cNvSpPr>
          <p:nvPr>
            <p:ph type="sldNum" sz="quarter" idx="12"/>
          </p:nvPr>
        </p:nvSpPr>
        <p:spPr/>
        <p:txBody>
          <a:bodyPr/>
          <a:lstStyle>
            <a:lvl1pPr>
              <a:defRPr smtClean="0"/>
            </a:lvl1pPr>
          </a:lstStyle>
          <a:p>
            <a:pPr>
              <a:defRPr/>
            </a:pPr>
            <a:fld id="{7CE5FB2F-8A43-45E4-96FD-09D354973E1F}"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18"/>
          <p:cNvSpPr>
            <a:spLocks noGrp="1" noChangeArrowheads="1"/>
          </p:cNvSpPr>
          <p:nvPr>
            <p:ph type="sldNum" sz="quarter" idx="10"/>
          </p:nvPr>
        </p:nvSpPr>
        <p:spPr>
          <a:ln/>
        </p:spPr>
        <p:txBody>
          <a:bodyPr/>
          <a:lstStyle>
            <a:lvl1pPr>
              <a:defRPr/>
            </a:lvl1pPr>
          </a:lstStyle>
          <a:p>
            <a:pPr>
              <a:defRPr/>
            </a:pPr>
            <a:fld id="{6FBE9426-8F75-4312-AFDF-A3CDF5C1A355}" type="slidenum">
              <a:rPr lang="ru-RU"/>
              <a:pPr>
                <a:defRPr/>
              </a:pPr>
              <a:t>‹#›</a:t>
            </a:fld>
            <a:endParaRPr lang="ru-RU"/>
          </a:p>
        </p:txBody>
      </p:sp>
      <p:sp>
        <p:nvSpPr>
          <p:cNvPr id="5" name="Rectangle 219"/>
          <p:cNvSpPr>
            <a:spLocks noGrp="1" noChangeArrowheads="1"/>
          </p:cNvSpPr>
          <p:nvPr>
            <p:ph type="dt" sz="half" idx="11"/>
          </p:nvPr>
        </p:nvSpPr>
        <p:spPr>
          <a:ln/>
        </p:spPr>
        <p:txBody>
          <a:bodyPr/>
          <a:lstStyle>
            <a:lvl1pPr>
              <a:defRPr/>
            </a:lvl1pPr>
          </a:lstStyle>
          <a:p>
            <a:pPr>
              <a:defRPr/>
            </a:pPr>
            <a:endParaRPr lang="ru-RU"/>
          </a:p>
        </p:txBody>
      </p:sp>
      <p:sp>
        <p:nvSpPr>
          <p:cNvPr id="6" name="Rectangle 220"/>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18"/>
          <p:cNvSpPr>
            <a:spLocks noGrp="1" noChangeArrowheads="1"/>
          </p:cNvSpPr>
          <p:nvPr>
            <p:ph type="sldNum" sz="quarter" idx="10"/>
          </p:nvPr>
        </p:nvSpPr>
        <p:spPr>
          <a:ln/>
        </p:spPr>
        <p:txBody>
          <a:bodyPr/>
          <a:lstStyle>
            <a:lvl1pPr>
              <a:defRPr/>
            </a:lvl1pPr>
          </a:lstStyle>
          <a:p>
            <a:pPr>
              <a:defRPr/>
            </a:pPr>
            <a:fld id="{B5F718C6-5272-47AC-AB30-6F1A8863338A}" type="slidenum">
              <a:rPr lang="ru-RU"/>
              <a:pPr>
                <a:defRPr/>
              </a:pPr>
              <a:t>‹#›</a:t>
            </a:fld>
            <a:endParaRPr lang="ru-RU"/>
          </a:p>
        </p:txBody>
      </p:sp>
      <p:sp>
        <p:nvSpPr>
          <p:cNvPr id="5" name="Rectangle 219"/>
          <p:cNvSpPr>
            <a:spLocks noGrp="1" noChangeArrowheads="1"/>
          </p:cNvSpPr>
          <p:nvPr>
            <p:ph type="dt" sz="half" idx="11"/>
          </p:nvPr>
        </p:nvSpPr>
        <p:spPr>
          <a:ln/>
        </p:spPr>
        <p:txBody>
          <a:bodyPr/>
          <a:lstStyle>
            <a:lvl1pPr>
              <a:defRPr/>
            </a:lvl1pPr>
          </a:lstStyle>
          <a:p>
            <a:pPr>
              <a:defRPr/>
            </a:pPr>
            <a:endParaRPr lang="ru-RU"/>
          </a:p>
        </p:txBody>
      </p:sp>
      <p:sp>
        <p:nvSpPr>
          <p:cNvPr id="6" name="Rectangle 220"/>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18"/>
          <p:cNvSpPr>
            <a:spLocks noGrp="1" noChangeArrowheads="1"/>
          </p:cNvSpPr>
          <p:nvPr>
            <p:ph type="sldNum" sz="quarter" idx="10"/>
          </p:nvPr>
        </p:nvSpPr>
        <p:spPr>
          <a:ln/>
        </p:spPr>
        <p:txBody>
          <a:bodyPr/>
          <a:lstStyle>
            <a:lvl1pPr>
              <a:defRPr/>
            </a:lvl1pPr>
          </a:lstStyle>
          <a:p>
            <a:pPr>
              <a:defRPr/>
            </a:pPr>
            <a:fld id="{71AB5408-4025-492B-8C74-D4C2F83BB4BE}" type="slidenum">
              <a:rPr lang="ru-RU"/>
              <a:pPr>
                <a:defRPr/>
              </a:pPr>
              <a:t>‹#›</a:t>
            </a:fld>
            <a:endParaRPr lang="ru-RU"/>
          </a:p>
        </p:txBody>
      </p:sp>
      <p:sp>
        <p:nvSpPr>
          <p:cNvPr id="6" name="Rectangle 219"/>
          <p:cNvSpPr>
            <a:spLocks noGrp="1" noChangeArrowheads="1"/>
          </p:cNvSpPr>
          <p:nvPr>
            <p:ph type="dt" sz="half" idx="11"/>
          </p:nvPr>
        </p:nvSpPr>
        <p:spPr>
          <a:ln/>
        </p:spPr>
        <p:txBody>
          <a:bodyPr/>
          <a:lstStyle>
            <a:lvl1pPr>
              <a:defRPr/>
            </a:lvl1pPr>
          </a:lstStyle>
          <a:p>
            <a:pPr>
              <a:defRPr/>
            </a:pPr>
            <a:endParaRPr lang="ru-RU"/>
          </a:p>
        </p:txBody>
      </p:sp>
      <p:sp>
        <p:nvSpPr>
          <p:cNvPr id="7" name="Rectangle 220"/>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18"/>
          <p:cNvSpPr>
            <a:spLocks noGrp="1" noChangeArrowheads="1"/>
          </p:cNvSpPr>
          <p:nvPr>
            <p:ph type="sldNum" sz="quarter" idx="10"/>
          </p:nvPr>
        </p:nvSpPr>
        <p:spPr>
          <a:ln/>
        </p:spPr>
        <p:txBody>
          <a:bodyPr/>
          <a:lstStyle>
            <a:lvl1pPr>
              <a:defRPr/>
            </a:lvl1pPr>
          </a:lstStyle>
          <a:p>
            <a:pPr>
              <a:defRPr/>
            </a:pPr>
            <a:fld id="{1A26D37A-1E04-477F-96D4-89EE05235473}" type="slidenum">
              <a:rPr lang="ru-RU"/>
              <a:pPr>
                <a:defRPr/>
              </a:pPr>
              <a:t>‹#›</a:t>
            </a:fld>
            <a:endParaRPr lang="ru-RU"/>
          </a:p>
        </p:txBody>
      </p:sp>
      <p:sp>
        <p:nvSpPr>
          <p:cNvPr id="8" name="Rectangle 219"/>
          <p:cNvSpPr>
            <a:spLocks noGrp="1" noChangeArrowheads="1"/>
          </p:cNvSpPr>
          <p:nvPr>
            <p:ph type="dt" sz="half" idx="11"/>
          </p:nvPr>
        </p:nvSpPr>
        <p:spPr>
          <a:ln/>
        </p:spPr>
        <p:txBody>
          <a:bodyPr/>
          <a:lstStyle>
            <a:lvl1pPr>
              <a:defRPr/>
            </a:lvl1pPr>
          </a:lstStyle>
          <a:p>
            <a:pPr>
              <a:defRPr/>
            </a:pPr>
            <a:endParaRPr lang="ru-RU"/>
          </a:p>
        </p:txBody>
      </p:sp>
      <p:sp>
        <p:nvSpPr>
          <p:cNvPr id="9" name="Rectangle 220"/>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18"/>
          <p:cNvSpPr>
            <a:spLocks noGrp="1" noChangeArrowheads="1"/>
          </p:cNvSpPr>
          <p:nvPr>
            <p:ph type="sldNum" sz="quarter" idx="10"/>
          </p:nvPr>
        </p:nvSpPr>
        <p:spPr>
          <a:ln/>
        </p:spPr>
        <p:txBody>
          <a:bodyPr/>
          <a:lstStyle>
            <a:lvl1pPr>
              <a:defRPr/>
            </a:lvl1pPr>
          </a:lstStyle>
          <a:p>
            <a:pPr>
              <a:defRPr/>
            </a:pPr>
            <a:fld id="{3C340655-C32A-4FA4-AC08-D4072C813D41}" type="slidenum">
              <a:rPr lang="ru-RU"/>
              <a:pPr>
                <a:defRPr/>
              </a:pPr>
              <a:t>‹#›</a:t>
            </a:fld>
            <a:endParaRPr lang="ru-RU"/>
          </a:p>
        </p:txBody>
      </p:sp>
      <p:sp>
        <p:nvSpPr>
          <p:cNvPr id="4" name="Rectangle 219"/>
          <p:cNvSpPr>
            <a:spLocks noGrp="1" noChangeArrowheads="1"/>
          </p:cNvSpPr>
          <p:nvPr>
            <p:ph type="dt" sz="half" idx="11"/>
          </p:nvPr>
        </p:nvSpPr>
        <p:spPr>
          <a:ln/>
        </p:spPr>
        <p:txBody>
          <a:bodyPr/>
          <a:lstStyle>
            <a:lvl1pPr>
              <a:defRPr/>
            </a:lvl1pPr>
          </a:lstStyle>
          <a:p>
            <a:pPr>
              <a:defRPr/>
            </a:pPr>
            <a:endParaRPr lang="ru-RU"/>
          </a:p>
        </p:txBody>
      </p:sp>
      <p:sp>
        <p:nvSpPr>
          <p:cNvPr id="5" name="Rectangle 220"/>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18"/>
          <p:cNvSpPr>
            <a:spLocks noGrp="1" noChangeArrowheads="1"/>
          </p:cNvSpPr>
          <p:nvPr>
            <p:ph type="sldNum" sz="quarter" idx="10"/>
          </p:nvPr>
        </p:nvSpPr>
        <p:spPr>
          <a:ln/>
        </p:spPr>
        <p:txBody>
          <a:bodyPr/>
          <a:lstStyle>
            <a:lvl1pPr>
              <a:defRPr/>
            </a:lvl1pPr>
          </a:lstStyle>
          <a:p>
            <a:pPr>
              <a:defRPr/>
            </a:pPr>
            <a:fld id="{CD5A8978-4E6C-4109-8811-BF4BA6E33148}" type="slidenum">
              <a:rPr lang="ru-RU"/>
              <a:pPr>
                <a:defRPr/>
              </a:pPr>
              <a:t>‹#›</a:t>
            </a:fld>
            <a:endParaRPr lang="ru-RU"/>
          </a:p>
        </p:txBody>
      </p:sp>
      <p:sp>
        <p:nvSpPr>
          <p:cNvPr id="3" name="Rectangle 219"/>
          <p:cNvSpPr>
            <a:spLocks noGrp="1" noChangeArrowheads="1"/>
          </p:cNvSpPr>
          <p:nvPr>
            <p:ph type="dt" sz="half" idx="11"/>
          </p:nvPr>
        </p:nvSpPr>
        <p:spPr>
          <a:ln/>
        </p:spPr>
        <p:txBody>
          <a:bodyPr/>
          <a:lstStyle>
            <a:lvl1pPr>
              <a:defRPr/>
            </a:lvl1pPr>
          </a:lstStyle>
          <a:p>
            <a:pPr>
              <a:defRPr/>
            </a:pPr>
            <a:endParaRPr lang="ru-RU"/>
          </a:p>
        </p:txBody>
      </p:sp>
      <p:sp>
        <p:nvSpPr>
          <p:cNvPr id="4" name="Rectangle 220"/>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18"/>
          <p:cNvSpPr>
            <a:spLocks noGrp="1" noChangeArrowheads="1"/>
          </p:cNvSpPr>
          <p:nvPr>
            <p:ph type="sldNum" sz="quarter" idx="10"/>
          </p:nvPr>
        </p:nvSpPr>
        <p:spPr>
          <a:ln/>
        </p:spPr>
        <p:txBody>
          <a:bodyPr/>
          <a:lstStyle>
            <a:lvl1pPr>
              <a:defRPr/>
            </a:lvl1pPr>
          </a:lstStyle>
          <a:p>
            <a:pPr>
              <a:defRPr/>
            </a:pPr>
            <a:fld id="{68175F4D-7EB4-4250-A238-D0A87A5E7C96}" type="slidenum">
              <a:rPr lang="ru-RU"/>
              <a:pPr>
                <a:defRPr/>
              </a:pPr>
              <a:t>‹#›</a:t>
            </a:fld>
            <a:endParaRPr lang="ru-RU"/>
          </a:p>
        </p:txBody>
      </p:sp>
      <p:sp>
        <p:nvSpPr>
          <p:cNvPr id="6" name="Rectangle 219"/>
          <p:cNvSpPr>
            <a:spLocks noGrp="1" noChangeArrowheads="1"/>
          </p:cNvSpPr>
          <p:nvPr>
            <p:ph type="dt" sz="half" idx="11"/>
          </p:nvPr>
        </p:nvSpPr>
        <p:spPr>
          <a:ln/>
        </p:spPr>
        <p:txBody>
          <a:bodyPr/>
          <a:lstStyle>
            <a:lvl1pPr>
              <a:defRPr/>
            </a:lvl1pPr>
          </a:lstStyle>
          <a:p>
            <a:pPr>
              <a:defRPr/>
            </a:pPr>
            <a:endParaRPr lang="ru-RU"/>
          </a:p>
        </p:txBody>
      </p:sp>
      <p:sp>
        <p:nvSpPr>
          <p:cNvPr id="7" name="Rectangle 220"/>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18"/>
          <p:cNvSpPr>
            <a:spLocks noGrp="1" noChangeArrowheads="1"/>
          </p:cNvSpPr>
          <p:nvPr>
            <p:ph type="sldNum" sz="quarter" idx="10"/>
          </p:nvPr>
        </p:nvSpPr>
        <p:spPr>
          <a:ln/>
        </p:spPr>
        <p:txBody>
          <a:bodyPr/>
          <a:lstStyle>
            <a:lvl1pPr>
              <a:defRPr/>
            </a:lvl1pPr>
          </a:lstStyle>
          <a:p>
            <a:pPr>
              <a:defRPr/>
            </a:pPr>
            <a:fld id="{58FD6199-268C-4DEC-B353-EAD69DCE332D}" type="slidenum">
              <a:rPr lang="ru-RU"/>
              <a:pPr>
                <a:defRPr/>
              </a:pPr>
              <a:t>‹#›</a:t>
            </a:fld>
            <a:endParaRPr lang="ru-RU"/>
          </a:p>
        </p:txBody>
      </p:sp>
      <p:sp>
        <p:nvSpPr>
          <p:cNvPr id="6" name="Rectangle 219"/>
          <p:cNvSpPr>
            <a:spLocks noGrp="1" noChangeArrowheads="1"/>
          </p:cNvSpPr>
          <p:nvPr>
            <p:ph type="dt" sz="half" idx="11"/>
          </p:nvPr>
        </p:nvSpPr>
        <p:spPr>
          <a:ln/>
        </p:spPr>
        <p:txBody>
          <a:bodyPr/>
          <a:lstStyle>
            <a:lvl1pPr>
              <a:defRPr/>
            </a:lvl1pPr>
          </a:lstStyle>
          <a:p>
            <a:pPr>
              <a:defRPr/>
            </a:pPr>
            <a:endParaRPr lang="ru-RU"/>
          </a:p>
        </p:txBody>
      </p:sp>
      <p:sp>
        <p:nvSpPr>
          <p:cNvPr id="7" name="Rectangle 220"/>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18"/>
          <p:cNvSpPr>
            <a:spLocks noGrp="1" noChangeArrowheads="1"/>
          </p:cNvSpPr>
          <p:nvPr>
            <p:ph type="sldNum" sz="quarter" idx="10"/>
          </p:nvPr>
        </p:nvSpPr>
        <p:spPr>
          <a:ln/>
        </p:spPr>
        <p:txBody>
          <a:bodyPr/>
          <a:lstStyle>
            <a:lvl1pPr>
              <a:defRPr/>
            </a:lvl1pPr>
          </a:lstStyle>
          <a:p>
            <a:pPr>
              <a:defRPr/>
            </a:pPr>
            <a:fld id="{B7C3C955-F53E-4C2C-92D8-9A692DD7D7FF}" type="slidenum">
              <a:rPr lang="ru-RU"/>
              <a:pPr>
                <a:defRPr/>
              </a:pPr>
              <a:t>‹#›</a:t>
            </a:fld>
            <a:endParaRPr lang="ru-RU"/>
          </a:p>
        </p:txBody>
      </p:sp>
      <p:sp>
        <p:nvSpPr>
          <p:cNvPr id="5" name="Rectangle 219"/>
          <p:cNvSpPr>
            <a:spLocks noGrp="1" noChangeArrowheads="1"/>
          </p:cNvSpPr>
          <p:nvPr>
            <p:ph type="dt" sz="half" idx="11"/>
          </p:nvPr>
        </p:nvSpPr>
        <p:spPr>
          <a:ln/>
        </p:spPr>
        <p:txBody>
          <a:bodyPr/>
          <a:lstStyle>
            <a:lvl1pPr>
              <a:defRPr/>
            </a:lvl1pPr>
          </a:lstStyle>
          <a:p>
            <a:pPr>
              <a:defRPr/>
            </a:pPr>
            <a:endParaRPr lang="ru-RU"/>
          </a:p>
        </p:txBody>
      </p:sp>
      <p:sp>
        <p:nvSpPr>
          <p:cNvPr id="6" name="Rectangle 220"/>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946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94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18"/>
          <p:cNvSpPr>
            <a:spLocks noGrp="1" noChangeArrowheads="1"/>
          </p:cNvSpPr>
          <p:nvPr>
            <p:ph type="sldNum" sz="quarter" idx="10"/>
          </p:nvPr>
        </p:nvSpPr>
        <p:spPr>
          <a:ln/>
        </p:spPr>
        <p:txBody>
          <a:bodyPr/>
          <a:lstStyle>
            <a:lvl1pPr>
              <a:defRPr/>
            </a:lvl1pPr>
          </a:lstStyle>
          <a:p>
            <a:pPr>
              <a:defRPr/>
            </a:pPr>
            <a:fld id="{E1FBB57C-6CF7-4145-82EF-754230D2D3D2}" type="slidenum">
              <a:rPr lang="ru-RU"/>
              <a:pPr>
                <a:defRPr/>
              </a:pPr>
              <a:t>‹#›</a:t>
            </a:fld>
            <a:endParaRPr lang="ru-RU"/>
          </a:p>
        </p:txBody>
      </p:sp>
      <p:sp>
        <p:nvSpPr>
          <p:cNvPr id="5" name="Rectangle 219"/>
          <p:cNvSpPr>
            <a:spLocks noGrp="1" noChangeArrowheads="1"/>
          </p:cNvSpPr>
          <p:nvPr>
            <p:ph type="dt" sz="half" idx="11"/>
          </p:nvPr>
        </p:nvSpPr>
        <p:spPr>
          <a:ln/>
        </p:spPr>
        <p:txBody>
          <a:bodyPr/>
          <a:lstStyle>
            <a:lvl1pPr>
              <a:defRPr/>
            </a:lvl1pPr>
          </a:lstStyle>
          <a:p>
            <a:pPr>
              <a:defRPr/>
            </a:pPr>
            <a:endParaRPr lang="ru-RU"/>
          </a:p>
        </p:txBody>
      </p:sp>
      <p:sp>
        <p:nvSpPr>
          <p:cNvPr id="6" name="Rectangle 220"/>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33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3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18"/>
          <p:cNvSpPr>
            <a:spLocks noGrp="1" noChangeArrowheads="1"/>
          </p:cNvSpPr>
          <p:nvPr>
            <p:ph type="sldNum" sz="quarter" idx="10"/>
          </p:nvPr>
        </p:nvSpPr>
        <p:spPr>
          <a:ln/>
        </p:spPr>
        <p:txBody>
          <a:bodyPr/>
          <a:lstStyle>
            <a:lvl1pPr>
              <a:defRPr/>
            </a:lvl1pPr>
          </a:lstStyle>
          <a:p>
            <a:pPr>
              <a:defRPr/>
            </a:pPr>
            <a:fld id="{E68713BA-AF45-4197-B8FE-7A5575BFDFA2}" type="slidenum">
              <a:rPr lang="ru-RU"/>
              <a:pPr>
                <a:defRPr/>
              </a:pPr>
              <a:t>‹#›</a:t>
            </a:fld>
            <a:endParaRPr lang="ru-RU"/>
          </a:p>
        </p:txBody>
      </p:sp>
      <p:sp>
        <p:nvSpPr>
          <p:cNvPr id="6" name="Rectangle 219"/>
          <p:cNvSpPr>
            <a:spLocks noGrp="1" noChangeArrowheads="1"/>
          </p:cNvSpPr>
          <p:nvPr>
            <p:ph type="dt" sz="half" idx="11"/>
          </p:nvPr>
        </p:nvSpPr>
        <p:spPr>
          <a:ln/>
        </p:spPr>
        <p:txBody>
          <a:bodyPr/>
          <a:lstStyle>
            <a:lvl1pPr>
              <a:defRPr/>
            </a:lvl1pPr>
          </a:lstStyle>
          <a:p>
            <a:pPr>
              <a:defRPr/>
            </a:pPr>
            <a:endParaRPr lang="ru-RU"/>
          </a:p>
        </p:txBody>
      </p:sp>
      <p:sp>
        <p:nvSpPr>
          <p:cNvPr id="7" name="Rectangle 220"/>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3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33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18"/>
          <p:cNvSpPr>
            <a:spLocks noGrp="1" noChangeArrowheads="1"/>
          </p:cNvSpPr>
          <p:nvPr>
            <p:ph type="sldNum" sz="quarter" idx="10"/>
          </p:nvPr>
        </p:nvSpPr>
        <p:spPr>
          <a:ln/>
        </p:spPr>
        <p:txBody>
          <a:bodyPr/>
          <a:lstStyle>
            <a:lvl1pPr>
              <a:defRPr/>
            </a:lvl1pPr>
          </a:lstStyle>
          <a:p>
            <a:pPr>
              <a:defRPr/>
            </a:pPr>
            <a:fld id="{D0EDEF0E-F369-4634-8871-A0FD21EDB792}" type="slidenum">
              <a:rPr lang="ru-RU"/>
              <a:pPr>
                <a:defRPr/>
              </a:pPr>
              <a:t>‹#›</a:t>
            </a:fld>
            <a:endParaRPr lang="ru-RU"/>
          </a:p>
        </p:txBody>
      </p:sp>
      <p:sp>
        <p:nvSpPr>
          <p:cNvPr id="6" name="Rectangle 219"/>
          <p:cNvSpPr>
            <a:spLocks noGrp="1" noChangeArrowheads="1"/>
          </p:cNvSpPr>
          <p:nvPr>
            <p:ph type="dt" sz="half" idx="11"/>
          </p:nvPr>
        </p:nvSpPr>
        <p:spPr>
          <a:ln/>
        </p:spPr>
        <p:txBody>
          <a:bodyPr/>
          <a:lstStyle>
            <a:lvl1pPr>
              <a:defRPr/>
            </a:lvl1pPr>
          </a:lstStyle>
          <a:p>
            <a:pPr>
              <a:defRPr/>
            </a:pPr>
            <a:endParaRPr lang="ru-RU"/>
          </a:p>
        </p:txBody>
      </p:sp>
      <p:sp>
        <p:nvSpPr>
          <p:cNvPr id="7" name="Rectangle 220"/>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457200" y="1600200"/>
            <a:ext cx="4038600" cy="21907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907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57200" y="3943350"/>
            <a:ext cx="4038600" cy="21907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4648200" y="3943350"/>
            <a:ext cx="4038600" cy="21907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18"/>
          <p:cNvSpPr>
            <a:spLocks noGrp="1" noChangeArrowheads="1"/>
          </p:cNvSpPr>
          <p:nvPr>
            <p:ph type="sldNum" sz="quarter" idx="10"/>
          </p:nvPr>
        </p:nvSpPr>
        <p:spPr>
          <a:ln/>
        </p:spPr>
        <p:txBody>
          <a:bodyPr/>
          <a:lstStyle>
            <a:lvl1pPr>
              <a:defRPr/>
            </a:lvl1pPr>
          </a:lstStyle>
          <a:p>
            <a:pPr>
              <a:defRPr/>
            </a:pPr>
            <a:fld id="{7EA230C0-913F-4A6F-BC4A-F484A0D4934C}" type="slidenum">
              <a:rPr lang="ru-RU"/>
              <a:pPr>
                <a:defRPr/>
              </a:pPr>
              <a:t>‹#›</a:t>
            </a:fld>
            <a:endParaRPr lang="ru-RU"/>
          </a:p>
        </p:txBody>
      </p:sp>
      <p:sp>
        <p:nvSpPr>
          <p:cNvPr id="8" name="Rectangle 219"/>
          <p:cNvSpPr>
            <a:spLocks noGrp="1" noChangeArrowheads="1"/>
          </p:cNvSpPr>
          <p:nvPr>
            <p:ph type="dt" sz="half" idx="11"/>
          </p:nvPr>
        </p:nvSpPr>
        <p:spPr>
          <a:ln/>
        </p:spPr>
        <p:txBody>
          <a:bodyPr/>
          <a:lstStyle>
            <a:lvl1pPr>
              <a:defRPr/>
            </a:lvl1pPr>
          </a:lstStyle>
          <a:p>
            <a:pPr>
              <a:defRPr/>
            </a:pPr>
            <a:endParaRPr lang="ru-RU"/>
          </a:p>
        </p:txBody>
      </p:sp>
      <p:sp>
        <p:nvSpPr>
          <p:cNvPr id="9" name="Rectangle 220"/>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496888" y="1308100"/>
            <a:ext cx="10429876" cy="5908675"/>
            <a:chOff x="-313" y="824"/>
            <a:chExt cx="6570" cy="3722"/>
          </a:xfrm>
        </p:grpSpPr>
        <p:sp>
          <p:nvSpPr>
            <p:cNvPr id="20483"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84"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85"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86"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87"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88"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89"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90"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91"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92"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93"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94"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95"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96"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497" name="Rectangle 17"/>
            <p:cNvSpPr>
              <a:spLocks noChangeArrowheads="1"/>
            </p:cNvSpPr>
            <p:nvPr userDrawn="1"/>
          </p:nvSpPr>
          <p:spPr bwMode="hidden">
            <a:xfrm rot="18603245" flipV="1">
              <a:off x="4053"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a:defRPr/>
              </a:pPr>
              <a:endParaRPr lang="ru-RU">
                <a:effectLst>
                  <a:outerShdw blurRad="38100" dist="38100" dir="2700000" algn="tl">
                    <a:srgbClr val="000000"/>
                  </a:outerShdw>
                </a:effectLst>
                <a:latin typeface="Arial" pitchFamily="34" charset="0"/>
              </a:endParaRPr>
            </a:p>
          </p:txBody>
        </p:sp>
        <p:sp>
          <p:nvSpPr>
            <p:cNvPr id="20498" name="Rectangle 18"/>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a:defRPr/>
              </a:pPr>
              <a:endParaRPr lang="ru-RU">
                <a:effectLst>
                  <a:outerShdw blurRad="38100" dist="38100" dir="2700000" algn="tl">
                    <a:srgbClr val="000000"/>
                  </a:outerShdw>
                </a:effectLst>
                <a:latin typeface="Arial" pitchFamily="34" charset="0"/>
              </a:endParaRPr>
            </a:p>
          </p:txBody>
        </p:sp>
        <p:sp>
          <p:nvSpPr>
            <p:cNvPr id="20499"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a:defRPr/>
              </a:pPr>
              <a:endParaRPr lang="ru-RU">
                <a:effectLst>
                  <a:outerShdw blurRad="38100" dist="38100" dir="2700000" algn="tl">
                    <a:srgbClr val="000000"/>
                  </a:outerShdw>
                </a:effectLst>
                <a:latin typeface="Arial" pitchFamily="34" charset="0"/>
              </a:endParaRPr>
            </a:p>
          </p:txBody>
        </p:sp>
        <p:sp>
          <p:nvSpPr>
            <p:cNvPr id="20500"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a:defRPr/>
              </a:pPr>
              <a:endParaRPr lang="ru-RU">
                <a:effectLst>
                  <a:outerShdw blurRad="38100" dist="38100" dir="2700000" algn="tl">
                    <a:srgbClr val="000000"/>
                  </a:outerShdw>
                </a:effectLst>
                <a:latin typeface="Arial" pitchFamily="34" charset="0"/>
              </a:endParaRPr>
            </a:p>
          </p:txBody>
        </p:sp>
        <p:sp>
          <p:nvSpPr>
            <p:cNvPr id="20501"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a:defRPr/>
              </a:pPr>
              <a:endParaRPr lang="ru-RU">
                <a:effectLst>
                  <a:outerShdw blurRad="38100" dist="38100" dir="2700000" algn="tl">
                    <a:srgbClr val="000000"/>
                  </a:outerShdw>
                </a:effectLst>
                <a:latin typeface="Arial" pitchFamily="34" charset="0"/>
              </a:endParaRPr>
            </a:p>
          </p:txBody>
        </p:sp>
        <p:sp>
          <p:nvSpPr>
            <p:cNvPr id="20502"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a:defRPr/>
              </a:pPr>
              <a:endParaRPr lang="ru-RU">
                <a:effectLst>
                  <a:outerShdw blurRad="38100" dist="38100" dir="2700000" algn="tl">
                    <a:srgbClr val="000000"/>
                  </a:outerShdw>
                </a:effectLst>
                <a:latin typeface="Arial" pitchFamily="34" charset="0"/>
              </a:endParaRPr>
            </a:p>
          </p:txBody>
        </p:sp>
        <p:sp>
          <p:nvSpPr>
            <p:cNvPr id="20503"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a:defRPr/>
              </a:pPr>
              <a:endParaRPr lang="ru-RU">
                <a:effectLst>
                  <a:outerShdw blurRad="38100" dist="38100" dir="2700000" algn="tl">
                    <a:srgbClr val="000000"/>
                  </a:outerShdw>
                </a:effectLst>
                <a:latin typeface="Arial" pitchFamily="34" charset="0"/>
              </a:endParaRPr>
            </a:p>
          </p:txBody>
        </p:sp>
        <p:sp>
          <p:nvSpPr>
            <p:cNvPr id="20504"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a:defRPr/>
              </a:pPr>
              <a:endParaRPr lang="ru-RU">
                <a:effectLst>
                  <a:outerShdw blurRad="38100" dist="38100" dir="2700000" algn="tl">
                    <a:srgbClr val="000000"/>
                  </a:outerShdw>
                </a:effectLst>
                <a:latin typeface="Arial" pitchFamily="34" charset="0"/>
              </a:endParaRPr>
            </a:p>
          </p:txBody>
        </p:sp>
        <p:sp>
          <p:nvSpPr>
            <p:cNvPr id="20505"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506"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ru-RU">
                <a:effectLst>
                  <a:outerShdw blurRad="38100" dist="38100" dir="2700000" algn="tl">
                    <a:srgbClr val="000000"/>
                  </a:outerShdw>
                </a:effectLst>
                <a:latin typeface="Arial" pitchFamily="34" charset="0"/>
              </a:endParaRPr>
            </a:p>
          </p:txBody>
        </p:sp>
        <p:sp>
          <p:nvSpPr>
            <p:cNvPr id="20507"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ru-RU">
                <a:effectLst>
                  <a:outerShdw blurRad="38100" dist="38100" dir="2700000" algn="tl">
                    <a:srgbClr val="000000"/>
                  </a:outerShdw>
                </a:effectLst>
                <a:latin typeface="Arial" pitchFamily="34" charset="0"/>
              </a:endParaRPr>
            </a:p>
          </p:txBody>
        </p:sp>
        <p:sp>
          <p:nvSpPr>
            <p:cNvPr id="20508"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ru-RU">
                <a:effectLst>
                  <a:outerShdw blurRad="38100" dist="38100" dir="2700000" algn="tl">
                    <a:srgbClr val="000000"/>
                  </a:outerShdw>
                </a:effectLst>
                <a:latin typeface="Arial" pitchFamily="34" charset="0"/>
              </a:endParaRPr>
            </a:p>
          </p:txBody>
        </p:sp>
        <p:sp>
          <p:nvSpPr>
            <p:cNvPr id="20509"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a:defRPr/>
              </a:pPr>
              <a:endParaRPr lang="ru-RU">
                <a:effectLst>
                  <a:outerShdw blurRad="38100" dist="38100" dir="2700000" algn="tl">
                    <a:srgbClr val="000000"/>
                  </a:outerShdw>
                </a:effectLst>
                <a:latin typeface="Arial" pitchFamily="34" charset="0"/>
              </a:endParaRPr>
            </a:p>
          </p:txBody>
        </p:sp>
        <p:sp>
          <p:nvSpPr>
            <p:cNvPr id="20510"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511"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512"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513"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514"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a:defRPr/>
              </a:pPr>
              <a:endParaRPr lang="ru-RU">
                <a:effectLst>
                  <a:outerShdw blurRad="38100" dist="38100" dir="2700000" algn="tl">
                    <a:srgbClr val="000000"/>
                  </a:outerShdw>
                </a:effectLst>
                <a:latin typeface="Arial" pitchFamily="34" charset="0"/>
              </a:endParaRPr>
            </a:p>
          </p:txBody>
        </p:sp>
        <p:sp>
          <p:nvSpPr>
            <p:cNvPr id="20515"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16"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17"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18"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19"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20"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21"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22"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23"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24"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25"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26"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27"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28"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29"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30"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31"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32"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33"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34"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35"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36"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37"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38"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39"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40"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41"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42"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43"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44"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45"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46"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47"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48"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49"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50"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51"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52"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53"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54"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55"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56"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57"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58"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59"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60"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61"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62"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63"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64"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65"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66"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67"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68"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69"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70"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71"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72"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73"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74"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75"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76"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77"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78"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79"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80"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81"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82"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83"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84"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85"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86"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87"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88"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89"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90"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91"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92"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93"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94"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95"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96"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97"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98"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599"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00"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01"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02"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03"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04"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05"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06"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07"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08"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09"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10"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11"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12"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13"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14"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15"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16"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17"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18"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19"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20"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21"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22"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23"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24"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25"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26"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27"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28"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29"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30"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31"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32"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33"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34"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35"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36"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37"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38"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39"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40"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41"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42"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43"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44"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45"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46"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47"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48"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49"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50"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51"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52"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53"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54"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55"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56"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57"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58"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59"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60"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61"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62"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63"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64"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65"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66"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67"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68"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69"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70"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71"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72"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73"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74"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75"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76" name="Oval 196"/>
            <p:cNvSpPr>
              <a:spLocks noChangeArrowheads="1"/>
            </p:cNvSpPr>
            <p:nvPr/>
          </p:nvSpPr>
          <p:spPr bwMode="hidden">
            <a:xfrm>
              <a:off x="3255" y="4071"/>
              <a:ext cx="196" cy="10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77" name="Oval 197"/>
            <p:cNvSpPr>
              <a:spLocks noChangeArrowheads="1"/>
            </p:cNvSpPr>
            <p:nvPr/>
          </p:nvSpPr>
          <p:spPr bwMode="hidden">
            <a:xfrm>
              <a:off x="3651" y="3693"/>
              <a:ext cx="196" cy="11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78" name="Oval 198"/>
            <p:cNvSpPr>
              <a:spLocks noChangeArrowheads="1"/>
            </p:cNvSpPr>
            <p:nvPr/>
          </p:nvSpPr>
          <p:spPr bwMode="hidden">
            <a:xfrm>
              <a:off x="4773" y="3705"/>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79" name="Oval 199"/>
            <p:cNvSpPr>
              <a:spLocks noChangeArrowheads="1"/>
            </p:cNvSpPr>
            <p:nvPr/>
          </p:nvSpPr>
          <p:spPr bwMode="hidden">
            <a:xfrm>
              <a:off x="4491" y="4049"/>
              <a:ext cx="196" cy="10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80" name="Oval 200"/>
            <p:cNvSpPr>
              <a:spLocks noChangeArrowheads="1"/>
            </p:cNvSpPr>
            <p:nvPr/>
          </p:nvSpPr>
          <p:spPr bwMode="hidden">
            <a:xfrm>
              <a:off x="3989" y="3396"/>
              <a:ext cx="168" cy="9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81" name="Oval 201"/>
            <p:cNvSpPr>
              <a:spLocks noChangeArrowheads="1"/>
            </p:cNvSpPr>
            <p:nvPr/>
          </p:nvSpPr>
          <p:spPr bwMode="hidden">
            <a:xfrm>
              <a:off x="4263" y="3141"/>
              <a:ext cx="167"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82" name="Oval 202"/>
            <p:cNvSpPr>
              <a:spLocks noChangeArrowheads="1"/>
            </p:cNvSpPr>
            <p:nvPr/>
          </p:nvSpPr>
          <p:spPr bwMode="hidden">
            <a:xfrm>
              <a:off x="5044" y="3418"/>
              <a:ext cx="167" cy="9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83" name="Oval 203"/>
            <p:cNvSpPr>
              <a:spLocks noChangeArrowheads="1"/>
            </p:cNvSpPr>
            <p:nvPr/>
          </p:nvSpPr>
          <p:spPr bwMode="hidden">
            <a:xfrm>
              <a:off x="4553" y="28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84" name="Oval 204"/>
            <p:cNvSpPr>
              <a:spLocks noChangeArrowheads="1"/>
            </p:cNvSpPr>
            <p:nvPr/>
          </p:nvSpPr>
          <p:spPr bwMode="hidden">
            <a:xfrm>
              <a:off x="5293" y="3116"/>
              <a:ext cx="168"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85" name="Oval 205"/>
            <p:cNvSpPr>
              <a:spLocks noChangeArrowheads="1"/>
            </p:cNvSpPr>
            <p:nvPr/>
          </p:nvSpPr>
          <p:spPr bwMode="hidden">
            <a:xfrm>
              <a:off x="5497" y="2879"/>
              <a:ext cx="156" cy="89"/>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86" name="Oval 206"/>
            <p:cNvSpPr>
              <a:spLocks noChangeArrowheads="1"/>
            </p:cNvSpPr>
            <p:nvPr/>
          </p:nvSpPr>
          <p:spPr bwMode="hidden">
            <a:xfrm>
              <a:off x="4772" y="26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87" name="Oval 207"/>
            <p:cNvSpPr>
              <a:spLocks noChangeArrowheads="1"/>
            </p:cNvSpPr>
            <p:nvPr/>
          </p:nvSpPr>
          <p:spPr bwMode="hidden">
            <a:xfrm>
              <a:off x="4966" y="2488"/>
              <a:ext cx="156" cy="84"/>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88" name="Oval 208"/>
            <p:cNvSpPr>
              <a:spLocks noChangeArrowheads="1"/>
            </p:cNvSpPr>
            <p:nvPr/>
          </p:nvSpPr>
          <p:spPr bwMode="hidden">
            <a:xfrm>
              <a:off x="5444" y="2052"/>
              <a:ext cx="134"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89" name="Oval 209"/>
            <p:cNvSpPr>
              <a:spLocks noChangeArrowheads="1"/>
            </p:cNvSpPr>
            <p:nvPr/>
          </p:nvSpPr>
          <p:spPr bwMode="hidden">
            <a:xfrm>
              <a:off x="5161" y="2314"/>
              <a:ext cx="140"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90" name="Oval 210"/>
            <p:cNvSpPr>
              <a:spLocks noChangeArrowheads="1"/>
            </p:cNvSpPr>
            <p:nvPr/>
          </p:nvSpPr>
          <p:spPr bwMode="hidden">
            <a:xfrm>
              <a:off x="5318" y="2176"/>
              <a:ext cx="134" cy="6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91" name="Oval 211"/>
            <p:cNvSpPr>
              <a:spLocks noChangeArrowheads="1"/>
            </p:cNvSpPr>
            <p:nvPr/>
          </p:nvSpPr>
          <p:spPr bwMode="hidden">
            <a:xfrm>
              <a:off x="5581" y="1933"/>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92" name="Oval 212"/>
            <p:cNvSpPr>
              <a:spLocks noChangeArrowheads="1"/>
            </p:cNvSpPr>
            <p:nvPr/>
          </p:nvSpPr>
          <p:spPr bwMode="hidden">
            <a:xfrm>
              <a:off x="5689" y="1811"/>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93" name="Oval 213"/>
            <p:cNvSpPr>
              <a:spLocks noChangeArrowheads="1"/>
            </p:cNvSpPr>
            <p:nvPr/>
          </p:nvSpPr>
          <p:spPr bwMode="hidden">
            <a:xfrm>
              <a:off x="5663" y="2680"/>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94"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95"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96"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ru-RU">
                <a:latin typeface="Arial" pitchFamily="34" charset="0"/>
              </a:endParaRPr>
            </a:p>
          </p:txBody>
        </p:sp>
        <p:sp>
          <p:nvSpPr>
            <p:cNvPr id="20697" name="Oval 217"/>
            <p:cNvSpPr>
              <a:spLocks noChangeArrowheads="1"/>
            </p:cNvSpPr>
            <p:nvPr/>
          </p:nvSpPr>
          <p:spPr bwMode="hidden">
            <a:xfrm>
              <a:off x="5624" y="4010"/>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ru-RU">
                <a:latin typeface="Arial" pitchFamily="34" charset="0"/>
              </a:endParaRPr>
            </a:p>
          </p:txBody>
        </p:sp>
      </p:grpSp>
      <p:sp>
        <p:nvSpPr>
          <p:cNvPr id="20698" name="Rectangle 218"/>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outerShdw blurRad="38100" dist="38100" dir="2700000" algn="tl">
                    <a:srgbClr val="000000"/>
                  </a:outerShdw>
                </a:effectLst>
                <a:latin typeface="Arial" pitchFamily="34" charset="0"/>
              </a:defRPr>
            </a:lvl1pPr>
          </a:lstStyle>
          <a:p>
            <a:pPr>
              <a:defRPr/>
            </a:pPr>
            <a:fld id="{B4E6D4CE-BAC4-404E-B47C-22F8F67EB52B}" type="slidenum">
              <a:rPr lang="ru-RU"/>
              <a:pPr>
                <a:defRPr/>
              </a:pPr>
              <a:t>‹#›</a:t>
            </a:fld>
            <a:endParaRPr lang="ru-RU"/>
          </a:p>
        </p:txBody>
      </p:sp>
      <p:sp>
        <p:nvSpPr>
          <p:cNvPr id="20699" name="Rectangle 2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outerShdw blurRad="38100" dist="38100" dir="2700000" algn="tl">
                    <a:srgbClr val="000000"/>
                  </a:outerShdw>
                </a:effectLst>
                <a:latin typeface="Arial" pitchFamily="34" charset="0"/>
              </a:defRPr>
            </a:lvl1pPr>
          </a:lstStyle>
          <a:p>
            <a:pPr>
              <a:defRPr/>
            </a:pPr>
            <a:endParaRPr lang="ru-RU"/>
          </a:p>
        </p:txBody>
      </p:sp>
      <p:sp>
        <p:nvSpPr>
          <p:cNvPr id="20700" name="Rectangle 220"/>
          <p:cNvSpPr>
            <a:spLocks noGrp="1" noChangeArrowheads="1"/>
          </p:cNvSpPr>
          <p:nvPr>
            <p:ph type="ftr" sz="quarter" idx="3"/>
          </p:nvPr>
        </p:nvSpPr>
        <p:spPr bwMode="auto">
          <a:xfrm>
            <a:off x="31242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outerShdw blurRad="38100" dist="38100" dir="2700000" algn="tl">
                    <a:srgbClr val="000000"/>
                  </a:outerShdw>
                </a:effectLst>
                <a:latin typeface="Arial" pitchFamily="34" charset="0"/>
              </a:defRPr>
            </a:lvl1pPr>
          </a:lstStyle>
          <a:p>
            <a:pPr>
              <a:defRPr/>
            </a:pPr>
            <a:endParaRPr lang="ru-RU"/>
          </a:p>
        </p:txBody>
      </p:sp>
      <p:sp>
        <p:nvSpPr>
          <p:cNvPr id="20701" name="Rectangle 221"/>
          <p:cNvSpPr>
            <a:spLocks noGrp="1" noChangeArrowheads="1"/>
          </p:cNvSpPr>
          <p:nvPr>
            <p:ph type="body" idx="1"/>
          </p:nvPr>
        </p:nvSpPr>
        <p:spPr bwMode="auto">
          <a:xfrm>
            <a:off x="457200" y="1600200"/>
            <a:ext cx="8229600" cy="4533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0702" name="Rectangle 22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Tree>
  </p:cSld>
  <p:clrMap bg1="dk2" tx1="lt1" bg2="dk1" tx2="lt2" accent1="accent1" accent2="accent2" accent3="accent3" accent4="accent4" accent5="accent5" accent6="accent6" hlink="hlink" folHlink="folHlink"/>
  <p:sldLayoutIdLst>
    <p:sldLayoutId id="2147483686"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702"/>
                                        </p:tgtEl>
                                        <p:attrNameLst>
                                          <p:attrName>style.visibility</p:attrName>
                                        </p:attrNameLst>
                                      </p:cBhvr>
                                      <p:to>
                                        <p:strVal val="visible"/>
                                      </p:to>
                                    </p:set>
                                    <p:animEffect transition="in" filter="fade">
                                      <p:cBhvr>
                                        <p:cTn id="7" dur="2000"/>
                                        <p:tgtEl>
                                          <p:spTgt spid="2070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701">
                                            <p:txEl>
                                              <p:pRg st="0" end="0"/>
                                            </p:txEl>
                                          </p:spTgt>
                                        </p:tgtEl>
                                        <p:attrNameLst>
                                          <p:attrName>style.visibility</p:attrName>
                                        </p:attrNameLst>
                                      </p:cBhvr>
                                      <p:to>
                                        <p:strVal val="visible"/>
                                      </p:to>
                                    </p:set>
                                    <p:animEffect transition="in" filter="wipe(left)">
                                      <p:cBhvr>
                                        <p:cTn id="12" dur="500"/>
                                        <p:tgtEl>
                                          <p:spTgt spid="20701">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0701">
                                            <p:txEl>
                                              <p:pRg st="1" end="1"/>
                                            </p:txEl>
                                          </p:spTgt>
                                        </p:tgtEl>
                                        <p:attrNameLst>
                                          <p:attrName>style.visibility</p:attrName>
                                        </p:attrNameLst>
                                      </p:cBhvr>
                                      <p:to>
                                        <p:strVal val="visible"/>
                                      </p:to>
                                    </p:set>
                                    <p:animEffect transition="in" filter="wipe(left)">
                                      <p:cBhvr>
                                        <p:cTn id="15" dur="500"/>
                                        <p:tgtEl>
                                          <p:spTgt spid="20701">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0701">
                                            <p:txEl>
                                              <p:pRg st="2" end="2"/>
                                            </p:txEl>
                                          </p:spTgt>
                                        </p:tgtEl>
                                        <p:attrNameLst>
                                          <p:attrName>style.visibility</p:attrName>
                                        </p:attrNameLst>
                                      </p:cBhvr>
                                      <p:to>
                                        <p:strVal val="visible"/>
                                      </p:to>
                                    </p:set>
                                    <p:animEffect transition="in" filter="wipe(left)">
                                      <p:cBhvr>
                                        <p:cTn id="18" dur="500"/>
                                        <p:tgtEl>
                                          <p:spTgt spid="20701">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0701">
                                            <p:txEl>
                                              <p:pRg st="3" end="3"/>
                                            </p:txEl>
                                          </p:spTgt>
                                        </p:tgtEl>
                                        <p:attrNameLst>
                                          <p:attrName>style.visibility</p:attrName>
                                        </p:attrNameLst>
                                      </p:cBhvr>
                                      <p:to>
                                        <p:strVal val="visible"/>
                                      </p:to>
                                    </p:set>
                                    <p:animEffect transition="in" filter="wipe(left)">
                                      <p:cBhvr>
                                        <p:cTn id="21" dur="500"/>
                                        <p:tgtEl>
                                          <p:spTgt spid="20701">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0701">
                                            <p:txEl>
                                              <p:pRg st="4" end="4"/>
                                            </p:txEl>
                                          </p:spTgt>
                                        </p:tgtEl>
                                        <p:attrNameLst>
                                          <p:attrName>style.visibility</p:attrName>
                                        </p:attrNameLst>
                                      </p:cBhvr>
                                      <p:to>
                                        <p:strVal val="visible"/>
                                      </p:to>
                                    </p:set>
                                    <p:animEffect transition="in" filter="wipe(left)">
                                      <p:cBhvr>
                                        <p:cTn id="24" dur="500"/>
                                        <p:tgtEl>
                                          <p:spTgt spid="2070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01" grpId="0" build="p">
        <p:tmplLst>
          <p:tmpl lvl="1">
            <p:tnLst>
              <p:par>
                <p:cTn presetID="22" presetClass="entr" presetSubtype="8" fill="hold" nodeType="clickEffect">
                  <p:stCondLst>
                    <p:cond delay="0"/>
                  </p:stCondLst>
                  <p:childTnLst>
                    <p:set>
                      <p:cBhvr>
                        <p:cTn dur="1" fill="hold">
                          <p:stCondLst>
                            <p:cond delay="0"/>
                          </p:stCondLst>
                        </p:cTn>
                        <p:tgtEl>
                          <p:spTgt spid="20701"/>
                        </p:tgtEl>
                        <p:attrNameLst>
                          <p:attrName>style.visibility</p:attrName>
                        </p:attrNameLst>
                      </p:cBhvr>
                      <p:to>
                        <p:strVal val="visible"/>
                      </p:to>
                    </p:set>
                    <p:animEffect transition="in" filter="wipe(left)">
                      <p:cBhvr>
                        <p:cTn dur="500"/>
                        <p:tgtEl>
                          <p:spTgt spid="20701"/>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20701"/>
                        </p:tgtEl>
                        <p:attrNameLst>
                          <p:attrName>style.visibility</p:attrName>
                        </p:attrNameLst>
                      </p:cBhvr>
                      <p:to>
                        <p:strVal val="visible"/>
                      </p:to>
                    </p:set>
                    <p:animEffect transition="in" filter="wipe(left)">
                      <p:cBhvr>
                        <p:cTn dur="500"/>
                        <p:tgtEl>
                          <p:spTgt spid="20701"/>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20701"/>
                        </p:tgtEl>
                        <p:attrNameLst>
                          <p:attrName>style.visibility</p:attrName>
                        </p:attrNameLst>
                      </p:cBhvr>
                      <p:to>
                        <p:strVal val="visible"/>
                      </p:to>
                    </p:set>
                    <p:animEffect transition="in" filter="wipe(left)">
                      <p:cBhvr>
                        <p:cTn dur="500"/>
                        <p:tgtEl>
                          <p:spTgt spid="20701"/>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20701"/>
                        </p:tgtEl>
                        <p:attrNameLst>
                          <p:attrName>style.visibility</p:attrName>
                        </p:attrNameLst>
                      </p:cBhvr>
                      <p:to>
                        <p:strVal val="visible"/>
                      </p:to>
                    </p:set>
                    <p:animEffect transition="in" filter="wipe(left)">
                      <p:cBhvr>
                        <p:cTn dur="500"/>
                        <p:tgtEl>
                          <p:spTgt spid="20701"/>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20701"/>
                        </p:tgtEl>
                        <p:attrNameLst>
                          <p:attrName>style.visibility</p:attrName>
                        </p:attrNameLst>
                      </p:cBhvr>
                      <p:to>
                        <p:strVal val="visible"/>
                      </p:to>
                    </p:set>
                    <p:animEffect transition="in" filter="wipe(left)">
                      <p:cBhvr>
                        <p:cTn dur="500"/>
                        <p:tgtEl>
                          <p:spTgt spid="20701"/>
                        </p:tgtEl>
                      </p:cBhvr>
                    </p:animEffect>
                  </p:childTnLst>
                </p:cTn>
              </p:par>
            </p:tnLst>
          </p:tmpl>
        </p:tmplLst>
      </p:bldP>
      <p:bldP spid="20702" grpId="0"/>
    </p:bld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Font typeface="Wingdings" pitchFamily="2" charset="2"/>
        <a:buBlip>
          <a:blip r:embed="rId16"/>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5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Blip>
          <a:blip r:embed="rId16"/>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i073.radikal.ru/0909/b1/400bf9f49f1d.jp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4.xml"/><Relationship Id="rId5" Type="http://schemas.openxmlformats.org/officeDocument/2006/relationships/image" Target="../media/image13.jpeg"/><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eaLnBrk="1" hangingPunct="1">
              <a:defRPr/>
            </a:pPr>
            <a:r>
              <a:rPr lang="ru-RU" sz="4000" smtClean="0"/>
              <a:t>Энергетика: «за и против»</a:t>
            </a:r>
          </a:p>
        </p:txBody>
      </p:sp>
      <p:sp>
        <p:nvSpPr>
          <p:cNvPr id="2055" name="Rectangle 7"/>
          <p:cNvSpPr>
            <a:spLocks noGrp="1" noChangeArrowheads="1"/>
          </p:cNvSpPr>
          <p:nvPr>
            <p:ph type="body" sz="half" idx="1"/>
          </p:nvPr>
        </p:nvSpPr>
        <p:spPr>
          <a:xfrm>
            <a:off x="457200" y="3716338"/>
            <a:ext cx="4038600" cy="2417762"/>
          </a:xfrm>
        </p:spPr>
        <p:txBody>
          <a:bodyPr/>
          <a:lstStyle/>
          <a:p>
            <a:pPr eaLnBrk="1" hangingPunct="1">
              <a:lnSpc>
                <a:spcPct val="90000"/>
              </a:lnSpc>
              <a:defRPr/>
            </a:pPr>
            <a:r>
              <a:rPr lang="ru-RU" sz="2800" smtClean="0"/>
              <a:t>Выполнили: Кох Сергей, Куцый Собир – ученики 8 класса Новорачейской ООШ</a:t>
            </a:r>
          </a:p>
        </p:txBody>
      </p:sp>
      <p:pic>
        <p:nvPicPr>
          <p:cNvPr id="3076" name="Picture 9" descr="Рисунок1"/>
          <p:cNvPicPr>
            <a:picLocks noChangeAspect="1" noChangeArrowheads="1"/>
          </p:cNvPicPr>
          <p:nvPr>
            <p:ph sz="half" idx="2"/>
          </p:nvPr>
        </p:nvPicPr>
        <p:blipFill>
          <a:blip r:embed="rId2"/>
          <a:srcRect/>
          <a:stretch>
            <a:fillRect/>
          </a:stretch>
        </p:blipFill>
        <p:spPr>
          <a:xfrm>
            <a:off x="4284663" y="1628775"/>
            <a:ext cx="4330700" cy="4089400"/>
          </a:xfrm>
          <a:noFill/>
        </p:spPr>
      </p:pic>
    </p:spTree>
  </p:cSld>
  <p:clrMapOvr>
    <a:masterClrMapping/>
  </p:clrMapOvr>
  <p:transition advTm="8735"/>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ru-RU" b="1" i="1" smtClean="0"/>
              <a:t>ЦЕЛЬ:</a:t>
            </a:r>
          </a:p>
        </p:txBody>
      </p:sp>
      <p:sp>
        <p:nvSpPr>
          <p:cNvPr id="50179" name="Rectangle 3"/>
          <p:cNvSpPr>
            <a:spLocks noGrp="1" noChangeArrowheads="1"/>
          </p:cNvSpPr>
          <p:nvPr>
            <p:ph type="body" idx="1"/>
          </p:nvPr>
        </p:nvSpPr>
        <p:spPr/>
        <p:txBody>
          <a:bodyPr/>
          <a:lstStyle/>
          <a:p>
            <a:pPr eaLnBrk="1" hangingPunct="1">
              <a:defRPr/>
            </a:pPr>
            <a:r>
              <a:rPr lang="ru-RU" b="1" i="1" smtClean="0"/>
              <a:t>Оценить положительные и отрицательные стороны использования ядерной энергии в современном обществе.</a:t>
            </a:r>
            <a:br>
              <a:rPr lang="ru-RU" b="1" i="1" smtClean="0"/>
            </a:br>
            <a:r>
              <a:rPr lang="ru-RU" b="1" i="1" smtClean="0"/>
              <a:t>Сформировать идеи, связанные с угрозой миру и человечеству при использовании ядерной энергии.</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lang="ru-RU" sz="4000" smtClean="0"/>
              <a:t>Применение атомной энергетики</a:t>
            </a:r>
          </a:p>
        </p:txBody>
      </p:sp>
      <p:sp>
        <p:nvSpPr>
          <p:cNvPr id="47107" name="Rectangle 3"/>
          <p:cNvSpPr>
            <a:spLocks noGrp="1" noChangeArrowheads="1"/>
          </p:cNvSpPr>
          <p:nvPr>
            <p:ph type="body" idx="1"/>
          </p:nvPr>
        </p:nvSpPr>
        <p:spPr/>
        <p:txBody>
          <a:bodyPr/>
          <a:lstStyle/>
          <a:p>
            <a:pPr eaLnBrk="1" hangingPunct="1">
              <a:lnSpc>
                <a:spcPct val="90000"/>
              </a:lnSpc>
              <a:defRPr/>
            </a:pPr>
            <a:r>
              <a:rPr lang="ru-RU" sz="2400" smtClean="0"/>
              <a:t> Энергия - это основа основ. Все блага  цивилизации,  все  материальные сферы деятельности человека - от стирки белья до исследования Луны  и  Марса - требуют расхода энергии. И чем дальше, тем больше.      На сегодняшний  день  энергия  атома  широко  используется  во  многих отраслях экономики. Строятся мощные подводные лодки и  надводные  корабли  с ядерными   энергетическими   установками. С    помощью    мирного    атома осуществляется поиск полезных ископаемых. Массовое  применение  в  биологии, сельском  хозяйстве,  медицине,  в  освоении  космоса  нашли   радиоактивные изотопы.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ru-RU" smtClean="0"/>
              <a:t>Энергетика: «ЗА»</a:t>
            </a:r>
          </a:p>
        </p:txBody>
      </p:sp>
      <p:sp>
        <p:nvSpPr>
          <p:cNvPr id="11267" name="Rectangle 3"/>
          <p:cNvSpPr>
            <a:spLocks noGrp="1" noChangeArrowheads="1"/>
          </p:cNvSpPr>
          <p:nvPr>
            <p:ph type="body" idx="1"/>
          </p:nvPr>
        </p:nvSpPr>
        <p:spPr/>
        <p:txBody>
          <a:bodyPr/>
          <a:lstStyle/>
          <a:p>
            <a:pPr eaLnBrk="1" hangingPunct="1">
              <a:lnSpc>
                <a:spcPct val="80000"/>
              </a:lnSpc>
              <a:defRPr/>
            </a:pPr>
            <a:r>
              <a:rPr lang="ru-RU" sz="2000" smtClean="0"/>
              <a:t>а) Атомная энергетика является на сегодняшний день лучшим видом получения энергии. Экономичность, большая мощность, экологичность при правильном использовании.</a:t>
            </a:r>
          </a:p>
          <a:p>
            <a:pPr eaLnBrk="1" hangingPunct="1">
              <a:lnSpc>
                <a:spcPct val="80000"/>
              </a:lnSpc>
              <a:defRPr/>
            </a:pPr>
            <a:r>
              <a:rPr lang="ru-RU" sz="2000" smtClean="0"/>
              <a:t>б) Атомные станции по сравнению с традиционными тепловыми      электростанциями обладают преимуществом в расходах на топливо, что особо ярко проявляется в тех регионах, где имеются трудности в обеспечении топливно-энергетическими ресурсами, а также устойчивой тенденцией роста затрат на добычу органического топлива.</a:t>
            </a:r>
          </a:p>
          <a:p>
            <a:pPr eaLnBrk="1" hangingPunct="1">
              <a:lnSpc>
                <a:spcPct val="80000"/>
              </a:lnSpc>
              <a:defRPr/>
            </a:pPr>
            <a:r>
              <a:rPr lang="ru-RU" sz="2000" smtClean="0"/>
              <a:t>в) Атомным станциям не свойственны также загрязнения природной среды      золой, дымовыми газами с CO2, NOх, SOх, сбросными водами, содержащими нефтепродукты.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defRPr/>
            </a:pPr>
            <a:r>
              <a:rPr lang="ru-RU" sz="4000" smtClean="0"/>
              <a:t>АЭС, ТЭЦ, ГЭС-современная цивилизация</a:t>
            </a:r>
          </a:p>
        </p:txBody>
      </p:sp>
      <p:sp>
        <p:nvSpPr>
          <p:cNvPr id="3075" name="Rectangle 3"/>
          <p:cNvSpPr>
            <a:spLocks noGrp="1" noChangeArrowheads="1"/>
          </p:cNvSpPr>
          <p:nvPr>
            <p:ph type="body" idx="1"/>
          </p:nvPr>
        </p:nvSpPr>
        <p:spPr/>
        <p:txBody>
          <a:bodyPr/>
          <a:lstStyle/>
          <a:p>
            <a:pPr eaLnBrk="1" hangingPunct="1">
              <a:lnSpc>
                <a:spcPct val="80000"/>
              </a:lnSpc>
              <a:defRPr/>
            </a:pPr>
            <a:r>
              <a:rPr lang="ru-RU" sz="1600" smtClean="0"/>
              <a:t>Современная цивилизация немыслима</a:t>
            </a:r>
            <a:r>
              <a:rPr lang="ru-RU" sz="1600" b="1" smtClean="0"/>
              <a:t> без электрической энергии</a:t>
            </a:r>
            <a:r>
              <a:rPr lang="ru-RU" sz="1600" smtClean="0"/>
              <a:t>. Выработка и использование электричества увеличивается с каждым годом, но перед человечеством уже маячит призрак грядущего </a:t>
            </a:r>
            <a:r>
              <a:rPr lang="ru-RU" sz="1600" b="1" smtClean="0"/>
              <a:t>энергетического голода</a:t>
            </a:r>
            <a:r>
              <a:rPr lang="ru-RU" sz="1600" smtClean="0"/>
              <a:t> из-за истощения месторождений горючих ископаемых и все больших экологических потерь при получении электроэнергии. </a:t>
            </a:r>
            <a:br>
              <a:rPr lang="ru-RU" sz="1600" smtClean="0"/>
            </a:br>
            <a:r>
              <a:rPr lang="ru-RU" sz="1600" smtClean="0"/>
              <a:t>Энергия, выделяющаяся в </a:t>
            </a:r>
            <a:r>
              <a:rPr lang="ru-RU" sz="1600" b="1" smtClean="0"/>
              <a:t>ядерных реакциях</a:t>
            </a:r>
            <a:r>
              <a:rPr lang="ru-RU" sz="1600" smtClean="0"/>
              <a:t>, в миллионы раз выше, чем та, которую дают обычные химические реакции (например, реакция горения), так что теплотворная способность ядерного топлива оказывается неизмеримо большей, чем обычного топлива. Использовать </a:t>
            </a:r>
            <a:r>
              <a:rPr lang="ru-RU" sz="1600" b="1" smtClean="0"/>
              <a:t>ядерное топливо</a:t>
            </a:r>
            <a:r>
              <a:rPr lang="ru-RU" sz="1600" smtClean="0"/>
              <a:t> для выработки электроэнергии -- чрезвычайно заманчивая идея.</a:t>
            </a:r>
            <a:br>
              <a:rPr lang="ru-RU" sz="1600" smtClean="0"/>
            </a:br>
            <a:r>
              <a:rPr lang="ru-RU" sz="1600" smtClean="0"/>
              <a:t>Преимущества </a:t>
            </a:r>
            <a:r>
              <a:rPr lang="ru-RU" sz="1600" b="1" smtClean="0"/>
              <a:t>атомных электростанций</a:t>
            </a:r>
            <a:r>
              <a:rPr lang="ru-RU" sz="1600" smtClean="0"/>
              <a:t> (АЭС) перед </a:t>
            </a:r>
            <a:r>
              <a:rPr lang="ru-RU" sz="1600" b="1" smtClean="0"/>
              <a:t>тепловыми</a:t>
            </a:r>
            <a:r>
              <a:rPr lang="ru-RU" sz="1600" smtClean="0"/>
              <a:t> (ТЭЦ) и </a:t>
            </a:r>
            <a:r>
              <a:rPr lang="ru-RU" sz="1600" b="1" smtClean="0"/>
              <a:t>гидроэлектростанциями</a:t>
            </a:r>
            <a:r>
              <a:rPr lang="ru-RU" sz="1600" smtClean="0"/>
              <a:t> (ГЭС) очевидны: нет отходов, газовых выбросов, нет необходимости вести огромные объемы строительства, возводить плотины и хоронить плодородные земли на дне водохранилищ. Пожалуй, более экологичны, чем АЭС, только электростанции, использующие </a:t>
            </a:r>
            <a:r>
              <a:rPr lang="ru-RU" sz="1600" b="1" smtClean="0"/>
              <a:t>энергию солнечного излучения</a:t>
            </a:r>
            <a:r>
              <a:rPr lang="ru-RU" sz="1600" smtClean="0"/>
              <a:t> или </a:t>
            </a:r>
            <a:r>
              <a:rPr lang="ru-RU" sz="1600" b="1" smtClean="0"/>
              <a:t>ветра</a:t>
            </a:r>
            <a:r>
              <a:rPr lang="ru-RU" sz="1600" smtClean="0"/>
              <a:t>. </a:t>
            </a:r>
            <a:br>
              <a:rPr lang="ru-RU" sz="1600" smtClean="0"/>
            </a:br>
            <a:r>
              <a:rPr lang="ru-RU" sz="1600" smtClean="0"/>
              <a:t>Но и ветряки, и гелиостанции пока маломощны и не могут обеспечить потребности людей в дешевой электроэнергии - а эта потребность все быстрее растет. </a:t>
            </a:r>
            <a:br>
              <a:rPr lang="ru-RU" sz="1600" smtClean="0"/>
            </a:br>
            <a:r>
              <a:rPr lang="ru-RU" sz="1600" smtClean="0"/>
              <a:t>И все же целесообразность строительства и эксплуатации АЭС часто ставят под сомнение из-за вредного воздействия радиоактивных веществ на окружающую среду и человека. </a:t>
            </a:r>
          </a:p>
        </p:txBody>
      </p:sp>
    </p:spTree>
    <p:custDataLst>
      <p:tags r:id="rId1"/>
    </p:custDataLst>
  </p:cSld>
  <p:clrMapOvr>
    <a:masterClrMapping/>
  </p:clrMapOvr>
  <p:transition advTm="14985"/>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defRPr/>
            </a:pPr>
            <a:r>
              <a:rPr lang="ru-RU" sz="2400" b="1" smtClean="0"/>
              <a:t>Перспективы атомной энергетики</a:t>
            </a:r>
            <a:br>
              <a:rPr lang="ru-RU" sz="2400" b="1" smtClean="0"/>
            </a:br>
            <a:endParaRPr lang="ru-RU" sz="2400" b="1" smtClean="0"/>
          </a:p>
        </p:txBody>
      </p:sp>
      <p:sp>
        <p:nvSpPr>
          <p:cNvPr id="4099" name="Rectangle 3"/>
          <p:cNvSpPr>
            <a:spLocks noGrp="1" noChangeArrowheads="1"/>
          </p:cNvSpPr>
          <p:nvPr>
            <p:ph type="body" idx="1"/>
          </p:nvPr>
        </p:nvSpPr>
        <p:spPr/>
        <p:txBody>
          <a:bodyPr/>
          <a:lstStyle/>
          <a:p>
            <a:pPr eaLnBrk="1" hangingPunct="1">
              <a:lnSpc>
                <a:spcPct val="80000"/>
              </a:lnSpc>
              <a:defRPr/>
            </a:pPr>
            <a:r>
              <a:rPr lang="ru-RU" sz="1400" smtClean="0"/>
              <a:t>После неплохого старта наша страна отстала от передовых стран мира в области развития атомной энергетики по всем параметрам. Конечно, от ядерной энергетики можно вообще отказаться. Тем самым будет полностью устранена опасность облучения людей и угроза ядерных аварий. Но тогда для удовлетворения потребностей в энергии придется наращивать строительство ТЭЦ и ГЭС. А это неизбежно приведет к большому загрязнению атмосферы вредными веществами, к накоплению в атмосфере избыточного количества углекислого газа, изменению климата Земли и нарушению теплового баланса в масштабах всей планеты. Между тем призрак энергетического голода начинает реально угрожать человечеству.</a:t>
            </a:r>
            <a:br>
              <a:rPr lang="ru-RU" sz="1400" smtClean="0"/>
            </a:br>
            <a:r>
              <a:rPr lang="ru-RU" sz="1400" b="1" smtClean="0"/>
              <a:t>Радиация</a:t>
            </a:r>
            <a:r>
              <a:rPr lang="ru-RU" sz="1400" smtClean="0"/>
              <a:t> - грозная и опасная сила, но при должном отношении с ней вполне можно работать. Характерно, что меньше всего боятся радиации те, кто постоянно имеет с ней дело и хорошо знает все связанные с ней опасности. В этом смысле интересно сравнить статистику и интуитивную оценку степени опасности различных факторов повседневной жизни. Так, установлено, что наибольшее число человеческих жизней уносят курение, алкоголь и автомобили. Между тем, по оценке людей из групп населения, различных по возрасту и образованию, наибольшую опасность жизни несут атомная энергетика и огнестрельное оружие (урон, приносимый человечеству курением и алкоголем, явно недооценивается).</a:t>
            </a:r>
            <a:br>
              <a:rPr lang="ru-RU" sz="1400" smtClean="0"/>
            </a:br>
            <a:r>
              <a:rPr lang="ru-RU" sz="1400" smtClean="0"/>
              <a:t>Специалисты, которые могут наиболее квалифицированно оценить достоинства и возможности использования ядерной энергетики, считают, что человечеству уже не обойтись без энергии атома. </a:t>
            </a:r>
            <a:r>
              <a:rPr lang="ru-RU" sz="1400" b="1" smtClean="0"/>
              <a:t>Ядерная энергетика</a:t>
            </a:r>
            <a:r>
              <a:rPr lang="ru-RU" sz="1400" smtClean="0"/>
              <a:t> - один из наиболее перспективных путей утоления энергетического голода человечества в условиях энергетических проблем, связанных с использованием ископаемого горючего топлива.</a:t>
            </a:r>
            <a:br>
              <a:rPr lang="ru-RU" sz="1400" smtClean="0"/>
            </a:br>
            <a:endParaRPr lang="ru-RU" sz="14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ru-RU" sz="4000" smtClean="0"/>
              <a:t>Преимущества атомной энергетики</a:t>
            </a:r>
          </a:p>
        </p:txBody>
      </p:sp>
      <p:sp>
        <p:nvSpPr>
          <p:cNvPr id="5123" name="Rectangle 3"/>
          <p:cNvSpPr>
            <a:spLocks noGrp="1" noChangeArrowheads="1"/>
          </p:cNvSpPr>
          <p:nvPr>
            <p:ph type="body" idx="1"/>
          </p:nvPr>
        </p:nvSpPr>
        <p:spPr/>
        <p:txBody>
          <a:bodyPr/>
          <a:lstStyle/>
          <a:p>
            <a:pPr eaLnBrk="1" hangingPunct="1">
              <a:lnSpc>
                <a:spcPct val="80000"/>
              </a:lnSpc>
              <a:defRPr/>
            </a:pPr>
            <a:r>
              <a:rPr lang="ru-RU" sz="1600" smtClean="0"/>
              <a:t>Есть очень много преимуществ атомных электростанций. Они полностью не зависят от мест добычи урана. Ядерное топливо компактно, срок его использования достаточно продолжителен. АЭС ориентированы на потребителя и становятся востребованы в тех местах, где существует острая нехватка органического топлива, а потребности в электроэнергии очень велики. Еще одним их достоинством является низкая стоимость полученной энергии, сравнительно небольшие затраты на строительство.</a:t>
            </a:r>
          </a:p>
          <a:p>
            <a:pPr eaLnBrk="1" hangingPunct="1">
              <a:lnSpc>
                <a:spcPct val="80000"/>
              </a:lnSpc>
              <a:defRPr/>
            </a:pPr>
            <a:r>
              <a:rPr lang="ru-RU" sz="1600" smtClean="0"/>
              <a:t>В сравнении с тепловыми электростанциями атомные электростанции не выделяют в атмосферу такого большого количества вредных веществ, и их работа не приводит к усилению парникового эффекта.</a:t>
            </a:r>
          </a:p>
          <a:p>
            <a:pPr eaLnBrk="1" hangingPunct="1">
              <a:lnSpc>
                <a:spcPct val="80000"/>
              </a:lnSpc>
              <a:defRPr/>
            </a:pPr>
            <a:r>
              <a:rPr lang="ru-RU" sz="1600" smtClean="0"/>
              <a:t>На данный момент перед учеными стоит задача повысить эффективность использования урана. Ее решают с помощью реакторов-размножителей на быстрых нейтронах (РБН). Совместно с реакторами на тепловых нейтронах они повышают энерговыработку с тонны природного урана в 20-30 раз. При полном использовании природного урана становится рентабельной его добыча из очень бедных руд и даже извлечение его из морской воды. Использование АЭС с РБН ведет к некоторым техническим трудностям, которые в данный момент пытаются решить.</a:t>
            </a:r>
          </a:p>
          <a:p>
            <a:pPr eaLnBrk="1" hangingPunct="1">
              <a:lnSpc>
                <a:spcPct val="80000"/>
              </a:lnSpc>
              <a:defRPr/>
            </a:pPr>
            <a:r>
              <a:rPr lang="ru-RU" sz="1600" smtClean="0"/>
              <a:t>В качестве топлива Россия может использовать высокообогащенный уран, освободившийся в результате сокращения численности ядерных боеголовок.</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pPr eaLnBrk="1" hangingPunct="1">
              <a:defRPr/>
            </a:pPr>
            <a:r>
              <a:rPr lang="ru-RU" smtClean="0"/>
              <a:t>Медицина</a:t>
            </a:r>
          </a:p>
        </p:txBody>
      </p:sp>
      <p:sp>
        <p:nvSpPr>
          <p:cNvPr id="8198" name="Rectangle 6"/>
          <p:cNvSpPr>
            <a:spLocks noGrp="1" noChangeArrowheads="1"/>
          </p:cNvSpPr>
          <p:nvPr>
            <p:ph type="body" sz="half" idx="2"/>
          </p:nvPr>
        </p:nvSpPr>
        <p:spPr/>
        <p:txBody>
          <a:bodyPr/>
          <a:lstStyle/>
          <a:p>
            <a:pPr algn="ctr" eaLnBrk="1" hangingPunct="1">
              <a:lnSpc>
                <a:spcPct val="80000"/>
              </a:lnSpc>
              <a:defRPr/>
            </a:pPr>
            <a:r>
              <a:rPr lang="ru-RU" sz="1800" i="1" smtClean="0"/>
              <a:t>Методы диагностики и терапии показали свою высокую эффективность. При облучении раковых клеток γ – лучами они прекращают своё деление. И если раковое заболевание находится на начальной стадии, то лечение является успешным</a:t>
            </a:r>
          </a:p>
          <a:p>
            <a:pPr algn="ctr" eaLnBrk="1" hangingPunct="1">
              <a:lnSpc>
                <a:spcPct val="80000"/>
              </a:lnSpc>
              <a:defRPr/>
            </a:pPr>
            <a:r>
              <a:rPr lang="ru-RU" sz="1800" i="1" smtClean="0"/>
              <a:t>Малые количества радиоактивных изотопов используются с целью диагностики. Например, при рентгеноскопии желудка используется радиоактивный барий</a:t>
            </a:r>
          </a:p>
          <a:p>
            <a:pPr algn="ctr" eaLnBrk="1" hangingPunct="1">
              <a:lnSpc>
                <a:spcPct val="80000"/>
              </a:lnSpc>
              <a:defRPr/>
            </a:pPr>
            <a:r>
              <a:rPr lang="ru-RU" sz="1800" i="1" smtClean="0"/>
              <a:t>Успешно применяются изотопы при исследовании йодного обмена щитовидной железы</a:t>
            </a:r>
            <a:endParaRPr lang="ru-RU" sz="1800" smtClean="0"/>
          </a:p>
        </p:txBody>
      </p:sp>
      <p:pic>
        <p:nvPicPr>
          <p:cNvPr id="10244" name="Picture 7" descr="Рисунок1"/>
          <p:cNvPicPr>
            <a:picLocks noChangeAspect="1" noChangeArrowheads="1"/>
          </p:cNvPicPr>
          <p:nvPr>
            <p:ph sz="half" idx="1"/>
          </p:nvPr>
        </p:nvPicPr>
        <p:blipFill>
          <a:blip r:embed="rId2"/>
          <a:srcRect/>
          <a:stretch>
            <a:fillRect/>
          </a:stretch>
        </p:blipFill>
        <p:spPr>
          <a:xfrm>
            <a:off x="803275" y="1600200"/>
            <a:ext cx="3346450" cy="4533900"/>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defRPr/>
            </a:pPr>
            <a:r>
              <a:rPr lang="ru-RU" smtClean="0"/>
              <a:t>Самые-самые</a:t>
            </a:r>
          </a:p>
        </p:txBody>
      </p:sp>
      <p:sp>
        <p:nvSpPr>
          <p:cNvPr id="37891" name="Rectangle 3"/>
          <p:cNvSpPr>
            <a:spLocks noGrp="1" noChangeArrowheads="1"/>
          </p:cNvSpPr>
          <p:nvPr>
            <p:ph type="body" sz="half" idx="1"/>
          </p:nvPr>
        </p:nvSpPr>
        <p:spPr/>
        <p:txBody>
          <a:bodyPr/>
          <a:lstStyle/>
          <a:p>
            <a:pPr eaLnBrk="1" hangingPunct="1">
              <a:defRPr/>
            </a:pPr>
            <a:r>
              <a:rPr lang="ru-RU" sz="1800" b="1" smtClean="0"/>
              <a:t>Касивадзаки-Карива-крупнейшая АЭС в мире</a:t>
            </a:r>
            <a:r>
              <a:rPr lang="ru-RU" sz="1800" smtClean="0"/>
              <a:t> по установленной мощности (на 2008 год) находится в Японском городе Касивадзаки префектуры Ниигата. В эксплуатации находятся пять кипящих ядерных реакторов (BWR) и два улучшенных кипящих ядерных реакторов (ABWR), суммарная мощность которых составляет 8.212 ГигаВатт</a:t>
            </a:r>
            <a:r>
              <a:rPr lang="ru-RU" sz="2800" smtClean="0"/>
              <a:t>. </a:t>
            </a:r>
          </a:p>
        </p:txBody>
      </p:sp>
      <p:pic>
        <p:nvPicPr>
          <p:cNvPr id="11268" name="Picture 5" descr="1236231019_99"/>
          <p:cNvPicPr>
            <a:picLocks noChangeAspect="1" noChangeArrowheads="1"/>
          </p:cNvPicPr>
          <p:nvPr>
            <p:ph sz="half" idx="2"/>
          </p:nvPr>
        </p:nvPicPr>
        <p:blipFill>
          <a:blip r:embed="rId2"/>
          <a:srcRect/>
          <a:stretch>
            <a:fillRect/>
          </a:stretch>
        </p:blipFill>
        <p:spPr>
          <a:xfrm>
            <a:off x="4572000" y="1628775"/>
            <a:ext cx="4038600" cy="3827463"/>
          </a:xfr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ru-RU" smtClean="0"/>
              <a:t>Самые-самые</a:t>
            </a:r>
          </a:p>
        </p:txBody>
      </p:sp>
      <p:sp>
        <p:nvSpPr>
          <p:cNvPr id="51203" name="Rectangle 3"/>
          <p:cNvSpPr>
            <a:spLocks noGrp="1" noChangeArrowheads="1"/>
          </p:cNvSpPr>
          <p:nvPr>
            <p:ph type="body" idx="1"/>
          </p:nvPr>
        </p:nvSpPr>
        <p:spPr/>
        <p:txBody>
          <a:bodyPr/>
          <a:lstStyle/>
          <a:p>
            <a:pPr eaLnBrk="1" hangingPunct="1">
              <a:defRPr/>
            </a:pPr>
            <a:r>
              <a:rPr lang="ru-RU" smtClean="0"/>
              <a:t>Запорожская </a:t>
            </a:r>
            <a:r>
              <a:rPr lang="ru-RU" b="1" smtClean="0"/>
              <a:t>АЭС</a:t>
            </a:r>
            <a:r>
              <a:rPr lang="ru-RU" smtClean="0"/>
              <a:t> </a:t>
            </a:r>
          </a:p>
        </p:txBody>
      </p:sp>
      <p:pic>
        <p:nvPicPr>
          <p:cNvPr id="12292" name="Picture 5" descr="Картинка 26 из 5990">
            <a:hlinkClick r:id="rId2"/>
          </p:cNvPr>
          <p:cNvPicPr>
            <a:picLocks noChangeAspect="1" noChangeArrowheads="1"/>
          </p:cNvPicPr>
          <p:nvPr/>
        </p:nvPicPr>
        <p:blipFill>
          <a:blip r:embed="rId3"/>
          <a:srcRect/>
          <a:stretch>
            <a:fillRect/>
          </a:stretch>
        </p:blipFill>
        <p:spPr bwMode="auto">
          <a:xfrm>
            <a:off x="1331913" y="2708275"/>
            <a:ext cx="6092825" cy="3679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ru-RU" sz="4000" smtClean="0"/>
              <a:t>Альтернативное заменение АЭС</a:t>
            </a:r>
          </a:p>
        </p:txBody>
      </p:sp>
      <p:sp>
        <p:nvSpPr>
          <p:cNvPr id="22531" name="Rectangle 3"/>
          <p:cNvSpPr>
            <a:spLocks noGrp="1" noChangeArrowheads="1"/>
          </p:cNvSpPr>
          <p:nvPr>
            <p:ph type="body" idx="1"/>
          </p:nvPr>
        </p:nvSpPr>
        <p:spPr/>
        <p:txBody>
          <a:bodyPr/>
          <a:lstStyle/>
          <a:p>
            <a:pPr eaLnBrk="1" hangingPunct="1">
              <a:lnSpc>
                <a:spcPct val="80000"/>
              </a:lnSpc>
              <a:defRPr/>
            </a:pPr>
            <a:r>
              <a:rPr lang="ru-RU" sz="2000" b="1" smtClean="0"/>
              <a:t>Энергия солнца.</a:t>
            </a:r>
          </a:p>
          <a:p>
            <a:pPr eaLnBrk="1" hangingPunct="1">
              <a:lnSpc>
                <a:spcPct val="80000"/>
              </a:lnSpc>
              <a:defRPr/>
            </a:pPr>
            <a:r>
              <a:rPr lang="ru-RU" sz="2000" smtClean="0"/>
              <a:t>Общее количество солнечной энергии, достигающее поверхности Земли в 6,7 раз больше мирового потенциала ресурсов органического топлива. Использование только 0,5 % этого запаса могло бы полностью покрыть мировую потребность в энергии на тысячелетия. На Сев. Технический потенциал солнечной энергии в России (2,3 млрд. т усл. топлива в год) приблизительно в 2 раза выше сегодняшнего потребления топлива.</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ru-RU" sz="4000" smtClean="0"/>
              <a:t>Альтернативное заменение АЭС</a:t>
            </a:r>
          </a:p>
        </p:txBody>
      </p:sp>
      <p:sp>
        <p:nvSpPr>
          <p:cNvPr id="23555" name="Rectangle 3"/>
          <p:cNvSpPr>
            <a:spLocks noGrp="1" noChangeArrowheads="1"/>
          </p:cNvSpPr>
          <p:nvPr>
            <p:ph type="body" idx="1"/>
          </p:nvPr>
        </p:nvSpPr>
        <p:spPr/>
        <p:txBody>
          <a:bodyPr/>
          <a:lstStyle/>
          <a:p>
            <a:pPr eaLnBrk="1" hangingPunct="1">
              <a:lnSpc>
                <a:spcPct val="80000"/>
              </a:lnSpc>
              <a:defRPr/>
            </a:pPr>
            <a:r>
              <a:rPr lang="ru-RU" sz="2000" smtClean="0"/>
              <a:t>Тепло земли.</a:t>
            </a:r>
          </a:p>
          <a:p>
            <a:pPr eaLnBrk="1" hangingPunct="1">
              <a:lnSpc>
                <a:spcPct val="80000"/>
              </a:lnSpc>
              <a:defRPr/>
            </a:pPr>
            <a:r>
              <a:rPr lang="ru-RU" sz="2000" smtClean="0"/>
              <a:t>Геотермальная энергия - в дословном переводе значит: земли тепловая энергия. Объём Земли составляет примерно 1085 млрд.куб.км и весь он, за исключением тонкого слоя земной коры , имеет очень высокую температуру.</a:t>
            </a:r>
          </a:p>
          <a:p>
            <a:pPr eaLnBrk="1" hangingPunct="1">
              <a:lnSpc>
                <a:spcPct val="80000"/>
              </a:lnSpc>
              <a:defRPr/>
            </a:pPr>
            <a:r>
              <a:rPr lang="ru-RU" sz="2000" smtClean="0"/>
              <a:t>Если учесть ещё и теплоемкость пород Земли, то станет ясно, что геотермальная теплота представляет собой, несомненно, самый крупный источник энергии, которым в настоящее время располагает человек. Причём это энергия в чистом виде, так как она уже существует как теплота, и поэтому для её получения не требуется сжигать топливо или создавать реакторы.</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ru-RU" sz="2400" smtClean="0"/>
              <a:t>Преимущества водо-графитовых реакторов</a:t>
            </a:r>
          </a:p>
        </p:txBody>
      </p:sp>
      <p:sp>
        <p:nvSpPr>
          <p:cNvPr id="6147" name="Rectangle 3"/>
          <p:cNvSpPr>
            <a:spLocks noGrp="1" noChangeArrowheads="1"/>
          </p:cNvSpPr>
          <p:nvPr>
            <p:ph type="body" idx="1"/>
          </p:nvPr>
        </p:nvSpPr>
        <p:spPr/>
        <p:txBody>
          <a:bodyPr/>
          <a:lstStyle/>
          <a:p>
            <a:pPr eaLnBrk="1" hangingPunct="1">
              <a:lnSpc>
                <a:spcPct val="80000"/>
              </a:lnSpc>
              <a:defRPr/>
            </a:pPr>
            <a:r>
              <a:rPr lang="ru-RU" sz="2000" smtClean="0"/>
              <a:t>Преимущества канального графитового реактора состоят в возможности использования графита одновременно в качестве замедлителя и конструкционного материала активной зоны, что допускает применение технологических каналов в сменяемом и несменяемом вариантах, использование твэлов в стержневом или трубчатом исполнении с односторонним или всесторонним охлаждением их теплоносителем. Конструктивная схема реактора и активной зоны позволяет организовать перегрузку топлива на работающем реакторе, применить зональный или секционный принцип построения активной зоны, допускающий профилирование энерговыделения и теплосъема, широкое использование типовых конструкций, реализацию ядерного перегрева пара, т. е. перегрева пара непосредственно в активной зоне.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ru-RU" sz="4000" smtClean="0"/>
              <a:t>Ядерная энергетика и окружающая среда</a:t>
            </a:r>
          </a:p>
        </p:txBody>
      </p:sp>
      <p:sp>
        <p:nvSpPr>
          <p:cNvPr id="7171" name="Rectangle 3"/>
          <p:cNvSpPr>
            <a:spLocks noGrp="1" noChangeArrowheads="1"/>
          </p:cNvSpPr>
          <p:nvPr>
            <p:ph type="body" idx="1"/>
          </p:nvPr>
        </p:nvSpPr>
        <p:spPr/>
        <p:txBody>
          <a:bodyPr/>
          <a:lstStyle/>
          <a:p>
            <a:pPr eaLnBrk="1" hangingPunct="1">
              <a:lnSpc>
                <a:spcPct val="80000"/>
              </a:lnSpc>
              <a:defRPr/>
            </a:pPr>
            <a:r>
              <a:rPr lang="ru-RU" sz="2000" smtClean="0"/>
              <a:t>На сегодняшний день ядерная энергетика и её влияние на окружающую среду являются самыми актуальными вопросами на международных съездах и собраниях. Особенно остро этот вопрос стал звучать после аварии на Чернобыльской атомной электростанции (ЧАЭС). На подобных съездах решаются вопросы, связанные с монтажными работами на АЭС. А также вопросы, затрагивающие состояние рабочего оборудования на данных станциях. Как известно работа атомных электростанций основывается на расщеплении урана на атомы. Поэтому добыча этого топлива для станций также является не маловажным вопросом на сегодняшний день. Многие вопросы, касающиеся атомных электростанций, так или иначе связаны с окружающей средой. Хотя работа атомных электростанций приносит большое количество полезной энергии, но, к сожалению, все «плюсы» в природе компенсируются своими «минусами». Атомная энергетика не исключение: в работе атомных электростанций сталкиваются с проблемами утилизации, хранения, переработки и транспортировки отходов.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ru-RU" sz="4000" smtClean="0"/>
              <a:t> </a:t>
            </a:r>
            <a:r>
              <a:rPr lang="ru-RU" sz="4000" b="1" smtClean="0"/>
              <a:t>Насколько опасна ядерная  энергетика?</a:t>
            </a:r>
            <a:r>
              <a:rPr lang="ru-RU" sz="4000" smtClean="0"/>
              <a:t> </a:t>
            </a:r>
          </a:p>
        </p:txBody>
      </p:sp>
      <p:sp>
        <p:nvSpPr>
          <p:cNvPr id="48131" name="Rectangle 3"/>
          <p:cNvSpPr>
            <a:spLocks noGrp="1" noChangeArrowheads="1"/>
          </p:cNvSpPr>
          <p:nvPr>
            <p:ph type="body" idx="1"/>
          </p:nvPr>
        </p:nvSpPr>
        <p:spPr/>
        <p:txBody>
          <a:bodyPr/>
          <a:lstStyle/>
          <a:p>
            <a:pPr eaLnBrk="1" hangingPunct="1">
              <a:lnSpc>
                <a:spcPct val="80000"/>
              </a:lnSpc>
              <a:defRPr/>
            </a:pPr>
            <a:r>
              <a:rPr lang="ru-RU" sz="2800" smtClean="0"/>
              <a:t> </a:t>
            </a:r>
            <a:r>
              <a:rPr lang="ru-RU" sz="2800" b="1" smtClean="0"/>
              <a:t>Атомная энергетика - активно развивающаяся отрасль. Очевидно,  что  ей предназначено большое будущее, так как запасы нефти, газа,  угля  постепенно иссякают, а уран - достаточно распространенный элемент на Земле. Но  следует помнить, что атомная энергетика связана с повышенной опасностью  для  людей, которая, в частности,  проявляется  в  крайне  неблагоприятных  последствиях аварий с разрушением атомных реакторов.</a:t>
            </a:r>
            <a:r>
              <a:rPr lang="ru-RU" sz="2800" smtClean="0"/>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ru-RU" smtClean="0"/>
              <a:t>Энергетика: «против»</a:t>
            </a:r>
          </a:p>
        </p:txBody>
      </p:sp>
      <p:sp>
        <p:nvSpPr>
          <p:cNvPr id="24579" name="Rectangle 3"/>
          <p:cNvSpPr>
            <a:spLocks noGrp="1" noChangeArrowheads="1"/>
          </p:cNvSpPr>
          <p:nvPr>
            <p:ph type="body" idx="1"/>
          </p:nvPr>
        </p:nvSpPr>
        <p:spPr/>
        <p:txBody>
          <a:bodyPr/>
          <a:lstStyle/>
          <a:p>
            <a:pPr eaLnBrk="1" hangingPunct="1">
              <a:defRPr/>
            </a:pPr>
            <a:r>
              <a:rPr lang="ru-RU" sz="2400" smtClean="0"/>
              <a:t>«против» атомных станций:</a:t>
            </a:r>
          </a:p>
          <a:p>
            <a:pPr eaLnBrk="1" hangingPunct="1">
              <a:defRPr/>
            </a:pPr>
            <a:r>
              <a:rPr lang="ru-RU" sz="2000" smtClean="0"/>
              <a:t>а) Ужасные последствия аварий на АЭС. </a:t>
            </a:r>
          </a:p>
          <a:p>
            <a:pPr eaLnBrk="1" hangingPunct="1">
              <a:defRPr/>
            </a:pPr>
            <a:r>
              <a:rPr lang="ru-RU" sz="2000" smtClean="0"/>
              <a:t>б) Локальное механическое воздействие на рельеф - при строительстве.</a:t>
            </a:r>
          </a:p>
          <a:p>
            <a:pPr eaLnBrk="1" hangingPunct="1">
              <a:defRPr/>
            </a:pPr>
            <a:r>
              <a:rPr lang="ru-RU" sz="2000" smtClean="0"/>
              <a:t>в) Повреждение особей в технологических системах - при эксплуатации.</a:t>
            </a:r>
          </a:p>
          <a:p>
            <a:pPr eaLnBrk="1" hangingPunct="1">
              <a:defRPr/>
            </a:pPr>
            <a:r>
              <a:rPr lang="ru-RU" sz="2000" smtClean="0"/>
              <a:t>г) Сток поверхностных и грунтовых вод, содержащих химические и радиоактивные компоненты.</a:t>
            </a:r>
          </a:p>
          <a:p>
            <a:pPr eaLnBrk="1" hangingPunct="1">
              <a:defRPr/>
            </a:pPr>
            <a:r>
              <a:rPr lang="ru-RU" sz="2000" smtClean="0"/>
              <a:t>д) Изменение характера землепользования и обменных процессов в непосредственной близости от АЭС.</a:t>
            </a:r>
          </a:p>
          <a:p>
            <a:pPr eaLnBrk="1" hangingPunct="1">
              <a:defRPr/>
            </a:pPr>
            <a:r>
              <a:rPr lang="ru-RU" sz="2000" smtClean="0"/>
              <a:t>е) Изменение микроклиматических характеристик прилежащих районов.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r>
              <a:rPr lang="ru-RU" smtClean="0"/>
              <a:t>Не только радиация</a:t>
            </a:r>
          </a:p>
        </p:txBody>
      </p:sp>
      <p:sp>
        <p:nvSpPr>
          <p:cNvPr id="36867" name="Rectangle 3"/>
          <p:cNvSpPr>
            <a:spLocks noGrp="1" noChangeArrowheads="1"/>
          </p:cNvSpPr>
          <p:nvPr>
            <p:ph type="body" idx="1"/>
          </p:nvPr>
        </p:nvSpPr>
        <p:spPr/>
        <p:txBody>
          <a:bodyPr/>
          <a:lstStyle/>
          <a:p>
            <a:pPr eaLnBrk="1" hangingPunct="1">
              <a:lnSpc>
                <a:spcPct val="80000"/>
              </a:lnSpc>
              <a:defRPr/>
            </a:pPr>
            <a:r>
              <a:rPr lang="ru-RU" sz="1600" smtClean="0"/>
              <a:t>Эксплуатация АЭС сопровождается не только опасностью радиационного загрязнения, но и другими видами воздействия на окружающую среду. Основным является тепловое воздействие. Оно в полтора-два раза выше, чем от тепловых электростанций. </a:t>
            </a:r>
            <a:br>
              <a:rPr lang="ru-RU" sz="1600" smtClean="0"/>
            </a:br>
            <a:r>
              <a:rPr lang="ru-RU" sz="1600" smtClean="0"/>
              <a:t>При работе АЭС возникает необходимость охлаждения отработанного водяного пара. Самым простым способом является охлаждение водой из реки, озера, моря или специально сооруженных бассейнов. Вода, нагретая на 5-15 °С, вновь возвращается в тот же источник. Но этот способ несет с собой опасность ухудшения экологической обстановки в водной среде в местах расположения АЭС.</a:t>
            </a:r>
            <a:br>
              <a:rPr lang="ru-RU" sz="1600" smtClean="0"/>
            </a:br>
            <a:r>
              <a:rPr lang="ru-RU" sz="1600" smtClean="0"/>
              <a:t>Большее применение находит система водоснабжения с использованием градирен, в которых охлаждение воды происходит за счет ее частичного испарения и охлаждения. Небольшие потери пополняются постоянной подпиткой свежей водой. При такой системе охлаждения в атмосферу выбрасывается огромного количество водяного пара и капельной влаги. Это может привести к увеличению количества выпадающих осадков, частоты образования туманов, облачности.</a:t>
            </a:r>
            <a:br>
              <a:rPr lang="ru-RU" sz="1600" smtClean="0"/>
            </a:br>
            <a:r>
              <a:rPr lang="ru-RU" sz="1600" smtClean="0"/>
              <a:t>В последние годы стали применять систему воздушного охлаждения водяного пара. В этом случае нет потерь воды, и она наиболее безвредна для окружающей среды. Однако такая система не работает при высокой средней температуре окружающего воздуха. Кроме того, себестоимость электроэнергии существенно возрастает.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ru-RU" smtClean="0"/>
              <a:t>Невидимый враг</a:t>
            </a:r>
          </a:p>
        </p:txBody>
      </p:sp>
      <p:sp>
        <p:nvSpPr>
          <p:cNvPr id="32771" name="Rectangle 3"/>
          <p:cNvSpPr>
            <a:spLocks noGrp="1" noChangeArrowheads="1"/>
          </p:cNvSpPr>
          <p:nvPr>
            <p:ph type="body" idx="1"/>
          </p:nvPr>
        </p:nvSpPr>
        <p:spPr/>
        <p:txBody>
          <a:bodyPr/>
          <a:lstStyle/>
          <a:p>
            <a:pPr eaLnBrk="1" hangingPunct="1">
              <a:lnSpc>
                <a:spcPct val="80000"/>
              </a:lnSpc>
              <a:defRPr/>
            </a:pPr>
            <a:r>
              <a:rPr lang="ru-RU" sz="1400" smtClean="0"/>
              <a:t>Ответственность за естественную </a:t>
            </a:r>
            <a:r>
              <a:rPr lang="ru-RU" sz="1400" b="1" smtClean="0"/>
              <a:t>земную радиацию</a:t>
            </a:r>
            <a:r>
              <a:rPr lang="ru-RU" sz="1400" smtClean="0"/>
              <a:t> в основном несут три радиоактивных элемента -- уран, торий и актиний. Эти химические элементы нестабильны; распадаясь, они выделяют энергию или становятся источниками ионизирующего излучения. Как правило, при распаде образуется невидимый, не имеющий вкуса и запаха тяжелый газ </a:t>
            </a:r>
            <a:r>
              <a:rPr lang="ru-RU" sz="1400" b="1" smtClean="0"/>
              <a:t>радон</a:t>
            </a:r>
            <a:r>
              <a:rPr lang="ru-RU" sz="1400" smtClean="0"/>
              <a:t>. Он существует в виде двух изотопов: </a:t>
            </a:r>
            <a:r>
              <a:rPr lang="ru-RU" sz="1400" b="1" smtClean="0"/>
              <a:t>радон--222</a:t>
            </a:r>
            <a:r>
              <a:rPr lang="ru-RU" sz="1400" smtClean="0"/>
              <a:t>, член радиоактивного ряда, образуемого продуктами распада </a:t>
            </a:r>
            <a:r>
              <a:rPr lang="ru-RU" sz="1400" b="1" smtClean="0"/>
              <a:t>урана-238</a:t>
            </a:r>
            <a:r>
              <a:rPr lang="ru-RU" sz="1400" smtClean="0"/>
              <a:t>, и </a:t>
            </a:r>
            <a:r>
              <a:rPr lang="ru-RU" sz="1400" b="1" smtClean="0"/>
              <a:t>радон-220</a:t>
            </a:r>
            <a:r>
              <a:rPr lang="ru-RU" sz="1400" smtClean="0"/>
              <a:t> (называемый также </a:t>
            </a:r>
            <a:r>
              <a:rPr lang="ru-RU" sz="1400" b="1" smtClean="0"/>
              <a:t>торон</a:t>
            </a:r>
            <a:r>
              <a:rPr lang="ru-RU" sz="1400" smtClean="0"/>
              <a:t>), член радиоактивного ряда </a:t>
            </a:r>
            <a:r>
              <a:rPr lang="ru-RU" sz="1400" b="1" smtClean="0"/>
              <a:t>тория-232</a:t>
            </a:r>
            <a:r>
              <a:rPr lang="ru-RU" sz="1400" smtClean="0"/>
              <a:t>. Радон постоянно образуется в глубинах Земли, накапливается в горных породах, а затем постепенно по трещинам перемещается к поверхности Земли.</a:t>
            </a:r>
            <a:br>
              <a:rPr lang="ru-RU" sz="1400" smtClean="0"/>
            </a:br>
            <a:r>
              <a:rPr lang="ru-RU" sz="1400" smtClean="0"/>
              <a:t>Облучение от радона человек очень часто получает, находясь у себя дома или на работе и не подозревая об опасности, -- в закрытом, непроветриваемом помещении, где повышена его концентрация этого газа -- источника радиации.</a:t>
            </a:r>
            <a:br>
              <a:rPr lang="ru-RU" sz="1400" smtClean="0"/>
            </a:br>
            <a:r>
              <a:rPr lang="ru-RU" sz="1400" b="1" smtClean="0"/>
              <a:t>Радон</a:t>
            </a:r>
            <a:r>
              <a:rPr lang="ru-RU" sz="1400" smtClean="0"/>
              <a:t> проникает в дом из грунта -- сквозь трещины в фундаменте и через пол -- и накапливается в основном на нижних этажах жилых и производственных построек. Но известны и такие случаи, когда жилые дома и производственные корпуса возводят непосредственно на старых отвалах горнодобывающих предприятий, где радиоактивные элементы присутствуют в значительных количествах. Если в строительстве производстве применяют такие материалы как гранит, пемза, глинозем, фосфогипс, красный кирпич, кальциево-силикатный шлак, источником радоновой радиации становится материал стен.</a:t>
            </a:r>
            <a:br>
              <a:rPr lang="ru-RU" sz="1400" smtClean="0"/>
            </a:br>
            <a:r>
              <a:rPr lang="ru-RU" sz="1400" smtClean="0"/>
              <a:t>Природный газ, используемый в газовых плитах (особенно сжиженный пропан в баллонах) -- тоже потенциальный источник радона. А если воду для бытовых нужд выкачивают из глубоко залегающих водяных пластов, насыщенных радоном, то высокая концентрация радона в воздухе даже при стирке белья! </a:t>
            </a:r>
            <a:br>
              <a:rPr lang="ru-RU" sz="1400" smtClean="0"/>
            </a:br>
            <a:r>
              <a:rPr lang="ru-RU" sz="1400" smtClean="0"/>
              <a:t>Кстати, было установлено, что средняя концентрация радона в ванной комнате, как правило, в 40 раз выше, чем в жилых комнатах и в несколько раз выше, чем на кухне.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ru-RU" smtClean="0"/>
              <a:t>Радиоактивный «мусор»</a:t>
            </a:r>
          </a:p>
        </p:txBody>
      </p:sp>
      <p:sp>
        <p:nvSpPr>
          <p:cNvPr id="33795" name="Rectangle 3"/>
          <p:cNvSpPr>
            <a:spLocks noGrp="1" noChangeArrowheads="1"/>
          </p:cNvSpPr>
          <p:nvPr>
            <p:ph type="body" idx="1"/>
          </p:nvPr>
        </p:nvSpPr>
        <p:spPr/>
        <p:txBody>
          <a:bodyPr/>
          <a:lstStyle/>
          <a:p>
            <a:pPr eaLnBrk="1" hangingPunct="1">
              <a:lnSpc>
                <a:spcPct val="80000"/>
              </a:lnSpc>
              <a:defRPr/>
            </a:pPr>
            <a:r>
              <a:rPr lang="ru-RU" sz="1800" smtClean="0"/>
              <a:t>Даже если атомная электростанция работает идеально и без малейших сбоев, ее эксплуатация неизбежно ведет к </a:t>
            </a:r>
            <a:r>
              <a:rPr lang="ru-RU" sz="1800" b="1" smtClean="0"/>
              <a:t>накоплению радиоактивных веществ</a:t>
            </a:r>
            <a:r>
              <a:rPr lang="ru-RU" sz="1800" smtClean="0"/>
              <a:t>. Поэтому людям приходится решать очень серьезную проблему, имя которой -- </a:t>
            </a:r>
            <a:r>
              <a:rPr lang="ru-RU" sz="1800" b="1" smtClean="0"/>
              <a:t>безопасное хранение отходов</a:t>
            </a:r>
            <a:r>
              <a:rPr lang="ru-RU" sz="1800" smtClean="0"/>
              <a:t>. </a:t>
            </a:r>
            <a:br>
              <a:rPr lang="ru-RU" sz="1800" smtClean="0"/>
            </a:br>
            <a:r>
              <a:rPr lang="ru-RU" sz="1800" smtClean="0"/>
              <a:t>Отходы любой отрасли промышленности при огромных масштабах производства энергии, различных изделий и материалов создают огромной проблемой. Загрязнение окружающей среды и атмосферы во многих районах нашей планеты внушает тревогу и опасения. Речь идет о возможности сохранения животного и растительного мира уже не в первозданном виде, а хотя бы в пределах минимальных экологических норм.</a:t>
            </a:r>
            <a:br>
              <a:rPr lang="ru-RU" sz="1800" smtClean="0"/>
            </a:br>
            <a:r>
              <a:rPr lang="ru-RU" sz="1800" smtClean="0"/>
              <a:t>Радиоактивные отходы образуются почти на всех стадиях </a:t>
            </a:r>
            <a:r>
              <a:rPr lang="ru-RU" sz="1800" b="1" smtClean="0"/>
              <a:t>ядерного цикла</a:t>
            </a:r>
            <a:r>
              <a:rPr lang="ru-RU" sz="1800" smtClean="0"/>
              <a:t>. Они накапливаются в виде жидких, твердых и газообразных веществ с разным уровнем активности и концентрации. Большинство отходов являются низкоактивными: это вода, используемая для очистки газов и поверхностей реактора, перчатки и обувь, загрязненные инструменты и перегоревшие лампочки из радиоактивных помещений, отработавшее оборудование, пыль, газовые фильтры и многое другое.</a:t>
            </a:r>
            <a:br>
              <a:rPr lang="ru-RU" sz="1800" smtClean="0"/>
            </a:br>
            <a:endParaRPr lang="ru-RU" sz="180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defRPr/>
            </a:pPr>
            <a:r>
              <a:rPr lang="ru-RU" sz="4000" smtClean="0"/>
              <a:t>Борьба с радиоактивным мусором</a:t>
            </a:r>
          </a:p>
        </p:txBody>
      </p:sp>
      <p:sp>
        <p:nvSpPr>
          <p:cNvPr id="34819" name="Rectangle 3"/>
          <p:cNvSpPr>
            <a:spLocks noGrp="1" noChangeArrowheads="1"/>
          </p:cNvSpPr>
          <p:nvPr>
            <p:ph type="body" idx="1"/>
          </p:nvPr>
        </p:nvSpPr>
        <p:spPr/>
        <p:txBody>
          <a:bodyPr/>
          <a:lstStyle/>
          <a:p>
            <a:pPr eaLnBrk="1" hangingPunct="1">
              <a:lnSpc>
                <a:spcPct val="80000"/>
              </a:lnSpc>
              <a:defRPr/>
            </a:pPr>
            <a:r>
              <a:rPr lang="ru-RU" sz="1800" smtClean="0"/>
              <a:t>Газы и загрязненную воду пропускают через специальные </a:t>
            </a:r>
            <a:r>
              <a:rPr lang="ru-RU" sz="1800" b="1" smtClean="0"/>
              <a:t>фильтры</a:t>
            </a:r>
            <a:r>
              <a:rPr lang="ru-RU" sz="1800" smtClean="0"/>
              <a:t>, пока они не достигнут чистоты атмосферного воздуха и питьевой воды. Ставшие радиоактивными фильтры перерабатывают вместе с твердыми отходами. Их смешивают с цементом и превращают в блоки или вместе с горячим битумом заливают в стальные емкости.</a:t>
            </a:r>
            <a:br>
              <a:rPr lang="ru-RU" sz="1800" smtClean="0"/>
            </a:br>
            <a:r>
              <a:rPr lang="ru-RU" sz="1800" smtClean="0"/>
              <a:t>Труднее всего подготовить к долговременному хранению высокоактивные отходы. Лучше всего такой "мусор" превращать в стекло и керамику. Для этого отходы прокаливают и сплавляют с веществами, образующими стеклокерамическую массу. Рассчитано, что для растворения 1 мм поверхностного слоя такой массы в воде потребуется не менее 100 лет.</a:t>
            </a:r>
            <a:br>
              <a:rPr lang="ru-RU" sz="1800" smtClean="0"/>
            </a:br>
            <a:r>
              <a:rPr lang="ru-RU" sz="1800" smtClean="0"/>
              <a:t>В отличие от многих химических отходов, опасность радиоактивных отходов со временем снижается. Бoльшая часть радиоактивных изотопов имеет период полураспада около 30 лет, поэтому уже через 300 лет они почти полностью исчезнут. Так что для окончательного удаления радиоактивных отходов необходимо строить такие долговременные хранилища, которые позволили бы надежно изолировать отходы от их проникновения в окружающую среду до полного распада радионуклидов. Такие хранилища называют </a:t>
            </a:r>
            <a:r>
              <a:rPr lang="ru-RU" sz="1800" b="1" smtClean="0"/>
              <a:t>могильниками</a:t>
            </a:r>
            <a:r>
              <a:rPr lang="ru-RU" sz="1800" smtClean="0"/>
              <a:t>.</a:t>
            </a:r>
            <a:br>
              <a:rPr lang="ru-RU" sz="1800" smtClean="0"/>
            </a:br>
            <a:endParaRPr lang="ru-RU" sz="180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ru-RU" sz="4000" smtClean="0"/>
              <a:t>Взрыв на Чернобыльской АЭС 26 апреля 1986 года.</a:t>
            </a:r>
          </a:p>
        </p:txBody>
      </p:sp>
      <p:sp>
        <p:nvSpPr>
          <p:cNvPr id="49155" name="Rectangle 3"/>
          <p:cNvSpPr>
            <a:spLocks noGrp="1" noChangeArrowheads="1"/>
          </p:cNvSpPr>
          <p:nvPr>
            <p:ph type="body" idx="1"/>
          </p:nvPr>
        </p:nvSpPr>
        <p:spPr>
          <a:xfrm>
            <a:off x="3779838" y="1628775"/>
            <a:ext cx="5364162" cy="4968875"/>
          </a:xfrm>
        </p:spPr>
        <p:txBody>
          <a:bodyPr/>
          <a:lstStyle/>
          <a:p>
            <a:pPr lvl="3" eaLnBrk="1" hangingPunct="1">
              <a:lnSpc>
                <a:spcPct val="80000"/>
              </a:lnSpc>
              <a:buFont typeface="Wingdings" pitchFamily="2" charset="2"/>
              <a:buNone/>
              <a:defRPr/>
            </a:pPr>
            <a:endParaRPr lang="ru-RU" sz="1200" smtClean="0"/>
          </a:p>
          <a:p>
            <a:pPr lvl="1" eaLnBrk="1" hangingPunct="1">
              <a:lnSpc>
                <a:spcPct val="80000"/>
              </a:lnSpc>
              <a:defRPr/>
            </a:pPr>
            <a:r>
              <a:rPr lang="ru-RU" sz="1600" smtClean="0"/>
              <a:t>25 апреля 4-й энергоблок был остановлен для планового ремонта, на время которого было запланировано несколько испытаний оборудования. В соответствии с программой мощность реактора была понижена, и тут начались проблемы, связанные с явлением «ксенонового отравления» (накоплением изотопа ксенона в реакторе, работающем на пониженной мощности, еще больше тормозящим работу реактора). Для компенсации отравления были подняты поглощающие стержни, начался рост мощности. Что произошло дальше, в точности не ясно. В докладе Международной консультативной группы по ядерной безопасности отмечено: «Достоверно не известно, с чего начался скачок мощности, приведший к разрушению реактора Чернобыльской АЭС». Этот внезапный скачок попытались заглушить, опустив поглощающие стержни, однако из-за их неудачной конструкции замедлить реакцию не удалось, и произошел взрыв.</a:t>
            </a:r>
          </a:p>
          <a:p>
            <a:pPr eaLnBrk="1" hangingPunct="1">
              <a:lnSpc>
                <a:spcPct val="80000"/>
              </a:lnSpc>
              <a:defRPr/>
            </a:pPr>
            <a:endParaRPr lang="ru-RU" sz="1800" smtClean="0"/>
          </a:p>
        </p:txBody>
      </p:sp>
      <p:sp>
        <p:nvSpPr>
          <p:cNvPr id="23556" name="AutoShape 5"/>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endParaRPr lang="ru-RU"/>
          </a:p>
        </p:txBody>
      </p:sp>
      <p:sp>
        <p:nvSpPr>
          <p:cNvPr id="23557" name="AutoShape 7"/>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endParaRPr lang="ru-RU"/>
          </a:p>
        </p:txBody>
      </p:sp>
      <p:pic>
        <p:nvPicPr>
          <p:cNvPr id="23558" name="Picture 11" descr="explocion-chernobyl1"/>
          <p:cNvPicPr>
            <a:picLocks noChangeAspect="1" noChangeArrowheads="1"/>
          </p:cNvPicPr>
          <p:nvPr/>
        </p:nvPicPr>
        <p:blipFill>
          <a:blip r:embed="rId2"/>
          <a:srcRect/>
          <a:stretch>
            <a:fillRect/>
          </a:stretch>
        </p:blipFill>
        <p:spPr bwMode="auto">
          <a:xfrm>
            <a:off x="179388" y="2205038"/>
            <a:ext cx="4183062" cy="2701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ru-RU" smtClean="0"/>
              <a:t>Чернобыль</a:t>
            </a:r>
          </a:p>
        </p:txBody>
      </p:sp>
      <p:sp>
        <p:nvSpPr>
          <p:cNvPr id="30723" name="Rectangle 3"/>
          <p:cNvSpPr>
            <a:spLocks noGrp="1" noChangeArrowheads="1"/>
          </p:cNvSpPr>
          <p:nvPr>
            <p:ph type="body" idx="1"/>
          </p:nvPr>
        </p:nvSpPr>
        <p:spPr>
          <a:xfrm>
            <a:off x="4932363" y="1773238"/>
            <a:ext cx="3754437" cy="4360862"/>
          </a:xfrm>
        </p:spPr>
        <p:txBody>
          <a:bodyPr/>
          <a:lstStyle/>
          <a:p>
            <a:pPr eaLnBrk="1" hangingPunct="1">
              <a:lnSpc>
                <a:spcPct val="80000"/>
              </a:lnSpc>
              <a:defRPr/>
            </a:pPr>
            <a:r>
              <a:rPr lang="ru-RU" sz="1800" smtClean="0"/>
              <a:t>Анализ Чернобыльской аварии убедительно подтверждает, что радиоактивное загрязнение окружающей среды является наиболее важным экологическим последствием радиационных аварий с выбросами радионуклидов, основным фактором, оказывающим влияние на состояние здоровья и условия жизни деятельности людей на территориях, подвергающихся радиоактивному загрязнению.</a:t>
            </a:r>
          </a:p>
        </p:txBody>
      </p:sp>
      <p:pic>
        <p:nvPicPr>
          <p:cNvPr id="30724" name="Picture 4" descr="Чернобыльская катастрофа"/>
          <p:cNvPicPr>
            <a:picLocks noChangeAspect="1" noChangeArrowheads="1"/>
          </p:cNvPicPr>
          <p:nvPr/>
        </p:nvPicPr>
        <p:blipFill>
          <a:blip r:embed="rId2"/>
          <a:srcRect/>
          <a:stretch>
            <a:fillRect/>
          </a:stretch>
        </p:blipFill>
        <p:spPr bwMode="auto">
          <a:xfrm>
            <a:off x="395288" y="1844675"/>
            <a:ext cx="4787900" cy="35893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p:cTn id="7" dur="3000" fill="hold"/>
                                        <p:tgtEl>
                                          <p:spTgt spid="30724"/>
                                        </p:tgtEl>
                                        <p:attrNameLst>
                                          <p:attrName>ppt_w</p:attrName>
                                        </p:attrNameLst>
                                      </p:cBhvr>
                                      <p:tavLst>
                                        <p:tav tm="0">
                                          <p:val>
                                            <p:fltVal val="0"/>
                                          </p:val>
                                        </p:tav>
                                        <p:tav tm="100000">
                                          <p:val>
                                            <p:strVal val="#ppt_w"/>
                                          </p:val>
                                        </p:tav>
                                      </p:tavLst>
                                    </p:anim>
                                    <p:anim calcmode="lin" valueType="num">
                                      <p:cBhvr>
                                        <p:cTn id="8" dur="3000" fill="hold"/>
                                        <p:tgtEl>
                                          <p:spTgt spid="30724"/>
                                        </p:tgtEl>
                                        <p:attrNameLst>
                                          <p:attrName>ppt_h</p:attrName>
                                        </p:attrNameLst>
                                      </p:cBhvr>
                                      <p:tavLst>
                                        <p:tav tm="0">
                                          <p:val>
                                            <p:fltVal val="0"/>
                                          </p:val>
                                        </p:tav>
                                        <p:tav tm="100000">
                                          <p:val>
                                            <p:strVal val="#ppt_h"/>
                                          </p:val>
                                        </p:tav>
                                      </p:tavLst>
                                    </p:anim>
                                    <p:animEffect transition="in" filter="fade">
                                      <p:cBhvr>
                                        <p:cTn id="9" dur="3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ru-RU" smtClean="0"/>
              <a:t>Японский Чернобыль</a:t>
            </a:r>
          </a:p>
        </p:txBody>
      </p:sp>
      <p:sp>
        <p:nvSpPr>
          <p:cNvPr id="25603" name="Rectangle 3"/>
          <p:cNvSpPr>
            <a:spLocks noGrp="1" noChangeArrowheads="1"/>
          </p:cNvSpPr>
          <p:nvPr>
            <p:ph type="body" idx="1"/>
          </p:nvPr>
        </p:nvSpPr>
        <p:spPr>
          <a:xfrm>
            <a:off x="5148263" y="1700213"/>
            <a:ext cx="3995737" cy="4433887"/>
          </a:xfrm>
        </p:spPr>
        <p:txBody>
          <a:bodyPr/>
          <a:lstStyle/>
          <a:p>
            <a:pPr eaLnBrk="1" hangingPunct="1">
              <a:lnSpc>
                <a:spcPct val="80000"/>
              </a:lnSpc>
              <a:defRPr/>
            </a:pPr>
            <a:r>
              <a:rPr lang="ru-RU" sz="2000" smtClean="0"/>
              <a:t>Недавно произошел взрыв на АЭС Фукусима 1 (Япония) из-за сильного землетрясения. Авария на атомной электростанции «Фукусима» стала первой катастрофой на атомном объекте, обусловленной воздействием, хотя и косвенным, природной стихии. До сих пор крупнейшие аварии имели «внутренний» характер: их причиной являлось сочетание неудачных элементов конструкции и человеческого фактора.</a:t>
            </a:r>
          </a:p>
        </p:txBody>
      </p:sp>
      <p:pic>
        <p:nvPicPr>
          <p:cNvPr id="25604" name="Picture 7" descr="Четвертый реактор АЭС &quot;Фукусима-1&quot; снова загорелся"/>
          <p:cNvPicPr>
            <a:picLocks noChangeAspect="1" noChangeArrowheads="1"/>
          </p:cNvPicPr>
          <p:nvPr/>
        </p:nvPicPr>
        <p:blipFill>
          <a:blip r:embed="rId2"/>
          <a:srcRect/>
          <a:stretch>
            <a:fillRect/>
          </a:stretch>
        </p:blipFill>
        <p:spPr bwMode="auto">
          <a:xfrm>
            <a:off x="0" y="2060575"/>
            <a:ext cx="5183188" cy="3844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5" name="Rectangle 7"/>
          <p:cNvSpPr>
            <a:spLocks noGrp="1" noChangeArrowheads="1"/>
          </p:cNvSpPr>
          <p:nvPr>
            <p:ph type="title"/>
          </p:nvPr>
        </p:nvSpPr>
        <p:spPr/>
        <p:txBody>
          <a:bodyPr/>
          <a:lstStyle/>
          <a:p>
            <a:pPr eaLnBrk="1" hangingPunct="1">
              <a:defRPr/>
            </a:pPr>
            <a:r>
              <a:rPr lang="ru-RU" smtClean="0"/>
              <a:t>Взрыв в Японии</a:t>
            </a:r>
          </a:p>
        </p:txBody>
      </p:sp>
      <p:sp>
        <p:nvSpPr>
          <p:cNvPr id="27657" name="Rectangle 9"/>
          <p:cNvSpPr>
            <a:spLocks noGrp="1" noChangeArrowheads="1"/>
          </p:cNvSpPr>
          <p:nvPr>
            <p:ph type="body" sz="half" idx="2"/>
          </p:nvPr>
        </p:nvSpPr>
        <p:spPr/>
        <p:txBody>
          <a:bodyPr/>
          <a:lstStyle/>
          <a:p>
            <a:pPr eaLnBrk="1" hangingPunct="1">
              <a:lnSpc>
                <a:spcPct val="80000"/>
              </a:lnSpc>
              <a:defRPr/>
            </a:pPr>
            <a:r>
              <a:rPr lang="ru-RU" sz="2000" b="1" smtClean="0"/>
              <a:t>На станции "Фукусима-1", расположенной в одноименной префектуре, 14 марта взорвался водород, скопившийся под крышей третьего реактора. По данным компании Tokyo Electric Power Co (TEPCO) - оператора АЭС.</a:t>
            </a:r>
            <a:r>
              <a:rPr lang="ru-RU" sz="2000" smtClean="0"/>
              <a:t> </a:t>
            </a:r>
          </a:p>
          <a:p>
            <a:pPr eaLnBrk="1" hangingPunct="1">
              <a:lnSpc>
                <a:spcPct val="80000"/>
              </a:lnSpc>
              <a:defRPr/>
            </a:pPr>
            <a:r>
              <a:rPr lang="ru-RU" sz="2000" b="1" smtClean="0"/>
              <a:t>Япония проинформировала Международное агентство по атомной энергии (МАГАТЭ) о том, что в результате взрыва на АЭС "Фукусима-1" радиационный фон в районе аварии превысил допустимую норму.</a:t>
            </a:r>
            <a:r>
              <a:rPr lang="ru-RU" sz="2000" smtClean="0"/>
              <a:t> </a:t>
            </a:r>
          </a:p>
        </p:txBody>
      </p:sp>
      <p:pic>
        <p:nvPicPr>
          <p:cNvPr id="26628" name="Picture 10" descr="1299923171163211_big_photo"/>
          <p:cNvPicPr>
            <a:picLocks noChangeAspect="1" noChangeArrowheads="1"/>
          </p:cNvPicPr>
          <p:nvPr>
            <p:ph sz="half" idx="1"/>
          </p:nvPr>
        </p:nvPicPr>
        <p:blipFill>
          <a:blip r:embed="rId2"/>
          <a:srcRect/>
          <a:stretch>
            <a:fillRect/>
          </a:stretch>
        </p:blipFill>
        <p:spPr>
          <a:xfrm>
            <a:off x="457200" y="2060575"/>
            <a:ext cx="4038600" cy="3673475"/>
          </a:xfr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ru-RU" smtClean="0"/>
              <a:t>Последствия радиации:</a:t>
            </a:r>
          </a:p>
        </p:txBody>
      </p:sp>
      <p:sp>
        <p:nvSpPr>
          <p:cNvPr id="26627" name="Rectangle 3"/>
          <p:cNvSpPr>
            <a:spLocks noGrp="1" noChangeArrowheads="1"/>
          </p:cNvSpPr>
          <p:nvPr>
            <p:ph type="body" idx="1"/>
          </p:nvPr>
        </p:nvSpPr>
        <p:spPr/>
        <p:txBody>
          <a:bodyPr/>
          <a:lstStyle/>
          <a:p>
            <a:pPr eaLnBrk="1" hangingPunct="1">
              <a:defRPr/>
            </a:pPr>
            <a:r>
              <a:rPr lang="ru-RU" smtClean="0"/>
              <a:t>Мутации</a:t>
            </a:r>
          </a:p>
          <a:p>
            <a:pPr eaLnBrk="1" hangingPunct="1">
              <a:defRPr/>
            </a:pPr>
            <a:r>
              <a:rPr lang="ru-RU" smtClean="0"/>
              <a:t>Раковые заболевания (щитовидной железы, лейкоз, молочной железы, легкого, желудка, кишечника)</a:t>
            </a:r>
          </a:p>
          <a:p>
            <a:pPr eaLnBrk="1" hangingPunct="1">
              <a:defRPr/>
            </a:pPr>
            <a:r>
              <a:rPr lang="ru-RU" smtClean="0"/>
              <a:t>Наследственные нарушения</a:t>
            </a:r>
          </a:p>
          <a:p>
            <a:pPr eaLnBrk="1" hangingPunct="1">
              <a:defRPr/>
            </a:pPr>
            <a:r>
              <a:rPr lang="ru-RU" smtClean="0"/>
              <a:t>Стерильность яичников у женщин.</a:t>
            </a:r>
          </a:p>
          <a:p>
            <a:pPr eaLnBrk="1" hangingPunct="1">
              <a:defRPr/>
            </a:pPr>
            <a:r>
              <a:rPr lang="ru-RU" smtClean="0"/>
              <a:t>Слабоумие</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kumimoji="1" lang="ru-RU" sz="2400" smtClean="0">
                <a:effectLst/>
              </a:rPr>
              <a:t>Коэффициент чувствительности ткани при эквивалентной дозе облучения</a:t>
            </a:r>
            <a:br>
              <a:rPr kumimoji="1" lang="ru-RU" sz="2400" smtClean="0">
                <a:effectLst/>
              </a:rPr>
            </a:br>
            <a:endParaRPr kumimoji="1" lang="ru-RU" sz="2400" smtClean="0">
              <a:effectLst/>
            </a:endParaRPr>
          </a:p>
        </p:txBody>
      </p:sp>
      <p:graphicFrame>
        <p:nvGraphicFramePr>
          <p:cNvPr id="31780" name="Group 36"/>
          <p:cNvGraphicFramePr>
            <a:graphicFrameLocks noGrp="1"/>
          </p:cNvGraphicFramePr>
          <p:nvPr>
            <p:ph type="body" idx="1"/>
          </p:nvPr>
        </p:nvGraphicFramePr>
        <p:xfrm>
          <a:off x="457200" y="1600200"/>
          <a:ext cx="8229600" cy="5106988"/>
        </p:xfrm>
        <a:graphic>
          <a:graphicData uri="http://schemas.openxmlformats.org/drawingml/2006/table">
            <a:tbl>
              <a:tblPr/>
              <a:tblGrid>
                <a:gridCol w="3970338"/>
                <a:gridCol w="4259262"/>
              </a:tblGrid>
              <a:tr h="296863">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1" i="0" u="none" strike="noStrike" cap="none" normalizeH="0" baseline="0" smtClean="0">
                          <a:ln>
                            <a:noFill/>
                          </a:ln>
                          <a:solidFill>
                            <a:schemeClr val="tx1"/>
                          </a:solidFill>
                          <a:effectLst>
                            <a:outerShdw blurRad="38100" dist="38100" dir="2700000" algn="tl">
                              <a:srgbClr val="000000"/>
                            </a:outerShdw>
                          </a:effectLst>
                          <a:latin typeface="Arial" pitchFamily="34" charset="0"/>
                        </a:rPr>
                        <a:t>Ткани</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1" i="0" u="none" strike="noStrike" cap="none" normalizeH="0" baseline="0" smtClean="0">
                          <a:ln>
                            <a:noFill/>
                          </a:ln>
                          <a:solidFill>
                            <a:schemeClr val="tx1"/>
                          </a:solidFill>
                          <a:effectLst>
                            <a:outerShdw blurRad="38100" dist="38100" dir="2700000" algn="tl">
                              <a:srgbClr val="000000"/>
                            </a:outerShdw>
                          </a:effectLst>
                          <a:latin typeface="Arial" pitchFamily="34" charset="0"/>
                        </a:rPr>
                        <a:t>Эквивалентная доза </a:t>
                      </a:r>
                      <a:r>
                        <a:rPr kumimoji="0" lang="ru-RU" sz="2800" b="1" i="0" u="sng" strike="noStrike" cap="none" normalizeH="0" baseline="0" smtClean="0">
                          <a:ln>
                            <a:noFill/>
                          </a:ln>
                          <a:solidFill>
                            <a:schemeClr val="tx1"/>
                          </a:solidFill>
                          <a:effectLst>
                            <a:outerShdw blurRad="38100" dist="38100" dir="2700000" algn="tl">
                              <a:srgbClr val="000000"/>
                            </a:outerShdw>
                          </a:effectLst>
                          <a:latin typeface="Arial" pitchFamily="34" charset="0"/>
                        </a:rPr>
                        <a:t>%</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Костная ткань</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0,03</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Щитовидная железа</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0,03</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Красный костный мозг</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0,12</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Легкие</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0,12</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Молочная железа</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0,15</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Яичники, семенники</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0,25</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Другие ткани </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0,3</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r>
              <a:tr h="9620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Организм в целом</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rPr>
                        <a:t>1</a:t>
                      </a:r>
                    </a:p>
                  </a:txBody>
                  <a:tcPr horzOverflow="overflow">
                    <a:lnL w="12700" cap="flat" cmpd="sng" algn="ctr">
                      <a:solidFill>
                        <a:srgbClr val="CCFFCC"/>
                      </a:solidFill>
                      <a:prstDash val="solid"/>
                      <a:round/>
                      <a:headEnd type="none" w="med" len="med"/>
                      <a:tailEnd type="none" w="med" len="med"/>
                    </a:lnL>
                    <a:lnR w="12700" cap="flat" cmpd="sng" algn="ctr">
                      <a:solidFill>
                        <a:srgbClr val="CCFFCC"/>
                      </a:solidFill>
                      <a:prstDash val="solid"/>
                      <a:round/>
                      <a:headEnd type="none" w="med" len="med"/>
                      <a:tailEnd type="none" w="med" len="med"/>
                    </a:lnR>
                    <a:lnT w="12700" cap="flat" cmpd="sng" algn="ctr">
                      <a:solidFill>
                        <a:srgbClr val="CCFFCC"/>
                      </a:solidFill>
                      <a:prstDash val="solid"/>
                      <a:round/>
                      <a:headEnd type="none" w="med" len="med"/>
                      <a:tailEnd type="none" w="med" len="med"/>
                    </a:lnT>
                    <a:lnB w="12700" cap="flat" cmpd="sng" algn="ctr">
                      <a:solidFill>
                        <a:srgbClr val="CCFFCC"/>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1780"/>
                                        </p:tgtEl>
                                        <p:attrNameLst>
                                          <p:attrName>style.visibility</p:attrName>
                                        </p:attrNameLst>
                                      </p:cBhvr>
                                      <p:to>
                                        <p:strVal val="visible"/>
                                      </p:to>
                                    </p:set>
                                    <p:animEffect transition="in" filter="strips(downRight)">
                                      <p:cBhvr>
                                        <p:cTn id="7" dur="5000"/>
                                        <p:tgtEl>
                                          <p:spTgt spid="31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6" name="Rectangle 8"/>
          <p:cNvSpPr>
            <a:spLocks noGrp="1" noChangeArrowheads="1"/>
          </p:cNvSpPr>
          <p:nvPr>
            <p:ph type="title" sz="quarter"/>
          </p:nvPr>
        </p:nvSpPr>
        <p:spPr/>
        <p:txBody>
          <a:bodyPr/>
          <a:lstStyle/>
          <a:p>
            <a:pPr eaLnBrk="1" hangingPunct="1">
              <a:defRPr/>
            </a:pPr>
            <a:r>
              <a:rPr lang="ru-RU" smtClean="0"/>
              <a:t>Результаты радиации</a:t>
            </a:r>
          </a:p>
        </p:txBody>
      </p:sp>
      <p:pic>
        <p:nvPicPr>
          <p:cNvPr id="29699" name="Picture 13" descr="images"/>
          <p:cNvPicPr>
            <a:picLocks noChangeAspect="1" noChangeArrowheads="1"/>
          </p:cNvPicPr>
          <p:nvPr>
            <p:ph sz="quarter" idx="1"/>
          </p:nvPr>
        </p:nvPicPr>
        <p:blipFill>
          <a:blip r:embed="rId2"/>
          <a:srcRect/>
          <a:stretch>
            <a:fillRect/>
          </a:stretch>
        </p:blipFill>
        <p:spPr>
          <a:xfrm>
            <a:off x="900113" y="1700213"/>
            <a:ext cx="3024187" cy="2135187"/>
          </a:xfrm>
          <a:noFill/>
        </p:spPr>
      </p:pic>
      <p:pic>
        <p:nvPicPr>
          <p:cNvPr id="29700" name="Picture 14" descr="images2"/>
          <p:cNvPicPr>
            <a:picLocks noChangeAspect="1" noChangeArrowheads="1"/>
          </p:cNvPicPr>
          <p:nvPr>
            <p:ph sz="quarter" idx="2"/>
          </p:nvPr>
        </p:nvPicPr>
        <p:blipFill>
          <a:blip r:embed="rId3"/>
          <a:srcRect/>
          <a:stretch>
            <a:fillRect/>
          </a:stretch>
        </p:blipFill>
        <p:spPr>
          <a:xfrm>
            <a:off x="4572000" y="1700213"/>
            <a:ext cx="3744913" cy="2071687"/>
          </a:xfrm>
          <a:noFill/>
        </p:spPr>
      </p:pic>
      <p:pic>
        <p:nvPicPr>
          <p:cNvPr id="29701" name="Picture 15" descr="43155"/>
          <p:cNvPicPr>
            <a:picLocks noChangeAspect="1" noChangeArrowheads="1"/>
          </p:cNvPicPr>
          <p:nvPr>
            <p:ph sz="quarter" idx="3"/>
          </p:nvPr>
        </p:nvPicPr>
        <p:blipFill>
          <a:blip r:embed="rId4"/>
          <a:srcRect/>
          <a:stretch>
            <a:fillRect/>
          </a:stretch>
        </p:blipFill>
        <p:spPr>
          <a:xfrm>
            <a:off x="900113" y="4005263"/>
            <a:ext cx="3168650" cy="2089150"/>
          </a:xfrm>
          <a:noFill/>
        </p:spPr>
      </p:pic>
      <p:pic>
        <p:nvPicPr>
          <p:cNvPr id="29702" name="Picture 16" descr="9da6557468d9"/>
          <p:cNvPicPr>
            <a:picLocks noChangeAspect="1" noChangeArrowheads="1"/>
          </p:cNvPicPr>
          <p:nvPr>
            <p:ph sz="quarter" idx="4"/>
          </p:nvPr>
        </p:nvPicPr>
        <p:blipFill>
          <a:blip r:embed="rId5"/>
          <a:srcRect/>
          <a:stretch>
            <a:fillRect/>
          </a:stretch>
        </p:blipFill>
        <p:spPr>
          <a:xfrm>
            <a:off x="4716463" y="3854450"/>
            <a:ext cx="3756025" cy="2279650"/>
          </a:xfr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ru-RU" smtClean="0"/>
              <a:t>Заключение</a:t>
            </a:r>
          </a:p>
        </p:txBody>
      </p:sp>
      <p:sp>
        <p:nvSpPr>
          <p:cNvPr id="35844" name="Rectangle 4"/>
          <p:cNvSpPr>
            <a:spLocks noGrp="1" noChangeArrowheads="1"/>
          </p:cNvSpPr>
          <p:nvPr>
            <p:ph type="body" idx="1"/>
          </p:nvPr>
        </p:nvSpPr>
        <p:spPr/>
        <p:txBody>
          <a:bodyPr/>
          <a:lstStyle/>
          <a:p>
            <a:pPr eaLnBrk="1" hangingPunct="1">
              <a:lnSpc>
                <a:spcPct val="80000"/>
              </a:lnSpc>
              <a:defRPr/>
            </a:pPr>
            <a:r>
              <a:rPr lang="ru-RU" sz="1800" b="1" smtClean="0"/>
              <a:t>Факторы «За» атомные станции:</a:t>
            </a:r>
            <a:r>
              <a:rPr lang="ru-RU" sz="1600" smtClean="0"/>
              <a:t> </a:t>
            </a:r>
          </a:p>
          <a:p>
            <a:pPr eaLnBrk="1" hangingPunct="1">
              <a:lnSpc>
                <a:spcPct val="80000"/>
              </a:lnSpc>
              <a:defRPr/>
            </a:pPr>
            <a:r>
              <a:rPr lang="ru-RU" sz="1600" smtClean="0"/>
              <a:t>  1. Атомная энергетика является на сегодняшний день лучшим видом получения   энергии. Экономичность, большая мощность, экологичность при правильном  использовании.  </a:t>
            </a:r>
          </a:p>
          <a:p>
            <a:pPr eaLnBrk="1" hangingPunct="1">
              <a:lnSpc>
                <a:spcPct val="80000"/>
              </a:lnSpc>
              <a:defRPr/>
            </a:pPr>
            <a:r>
              <a:rPr lang="ru-RU" sz="1600" smtClean="0"/>
              <a:t> 2. Атомные станции по сравнению с традиционными тепловыми      электростанциями обладают преимуществом в расходах на топливо, что      особо ярко проявляется в тех регионах, где имеются трудности в      обеспечении топливно-энергетическими ресурсами, а также устойчивой      тенденцией роста затрат на добычу органического топлива. </a:t>
            </a:r>
          </a:p>
          <a:p>
            <a:pPr eaLnBrk="1" hangingPunct="1">
              <a:lnSpc>
                <a:spcPct val="80000"/>
              </a:lnSpc>
              <a:defRPr/>
            </a:pPr>
            <a:r>
              <a:rPr lang="ru-RU" sz="1600" smtClean="0"/>
              <a:t>  3. Атомным станциям не свойственны также загрязнения природной среды      золой, дымовыми газами с CO2, NOх, SOх, сбросными водами, содержащими      нефтепродукты.</a:t>
            </a:r>
          </a:p>
          <a:p>
            <a:pPr eaLnBrk="1" hangingPunct="1">
              <a:lnSpc>
                <a:spcPct val="80000"/>
              </a:lnSpc>
              <a:defRPr/>
            </a:pPr>
            <a:r>
              <a:rPr lang="ru-RU" sz="1600" smtClean="0"/>
              <a:t>   </a:t>
            </a:r>
            <a:r>
              <a:rPr lang="ru-RU" sz="1800" b="1" smtClean="0"/>
              <a:t>Факторы «Против» атомных станций:</a:t>
            </a:r>
            <a:r>
              <a:rPr lang="ru-RU" sz="1600" smtClean="0"/>
              <a:t>   </a:t>
            </a:r>
          </a:p>
          <a:p>
            <a:pPr eaLnBrk="1" hangingPunct="1">
              <a:lnSpc>
                <a:spcPct val="80000"/>
              </a:lnSpc>
              <a:defRPr/>
            </a:pPr>
            <a:r>
              <a:rPr lang="ru-RU" sz="1600" smtClean="0"/>
              <a:t>1. Ужасные последствия аварий на АЭС.   </a:t>
            </a:r>
          </a:p>
          <a:p>
            <a:pPr eaLnBrk="1" hangingPunct="1">
              <a:lnSpc>
                <a:spcPct val="80000"/>
              </a:lnSpc>
              <a:defRPr/>
            </a:pPr>
            <a:r>
              <a:rPr lang="ru-RU" sz="1600" smtClean="0"/>
              <a:t> 2. Локальное механическое воздействие на рельеф - при строительстве.  </a:t>
            </a:r>
          </a:p>
          <a:p>
            <a:pPr eaLnBrk="1" hangingPunct="1">
              <a:lnSpc>
                <a:spcPct val="80000"/>
              </a:lnSpc>
              <a:defRPr/>
            </a:pPr>
            <a:r>
              <a:rPr lang="ru-RU" sz="1600" smtClean="0"/>
              <a:t> 3. Повреждение особей в технологических системах - при эксплуатации. </a:t>
            </a:r>
          </a:p>
          <a:p>
            <a:pPr eaLnBrk="1" hangingPunct="1">
              <a:lnSpc>
                <a:spcPct val="80000"/>
              </a:lnSpc>
              <a:defRPr/>
            </a:pPr>
            <a:r>
              <a:rPr lang="ru-RU" sz="1600" smtClean="0"/>
              <a:t>  4. Сток поверхностных и грунтовых вод, содержащих химические и      радиоактивные компоненты.   5. Изменение характера землепользования и обменных процессов в      непосредственной близости от АЭС. </a:t>
            </a:r>
          </a:p>
          <a:p>
            <a:pPr eaLnBrk="1" hangingPunct="1">
              <a:lnSpc>
                <a:spcPct val="80000"/>
              </a:lnSpc>
              <a:defRPr/>
            </a:pPr>
            <a:r>
              <a:rPr lang="ru-RU" sz="1600" smtClean="0"/>
              <a:t>  6. Изменение микроклиматических характеристик прилежащих районов. </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4"/>
</p:tagLst>
</file>

<file path=ppt/theme/theme1.xml><?xml version="1.0" encoding="utf-8"?>
<a:theme xmlns:a="http://schemas.openxmlformats.org/drawingml/2006/main" name="Точки">
  <a:themeElements>
    <a:clrScheme name="Точки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Точки">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очки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Точки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Точки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Точки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Точки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Точки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Точки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Точки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Точки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Digital Dots</Template>
  <TotalTime>203</TotalTime>
  <Words>2042</Words>
  <Application>Microsoft Office PowerPoint</Application>
  <PresentationFormat>Экран (4:3)</PresentationFormat>
  <Paragraphs>103</Paragraphs>
  <Slides>28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28</vt:i4>
      </vt:variant>
    </vt:vector>
  </HeadingPairs>
  <TitlesOfParts>
    <vt:vector size="32" baseType="lpstr">
      <vt:lpstr>Arial</vt:lpstr>
      <vt:lpstr>Wingdings</vt:lpstr>
      <vt:lpstr>Calibri</vt:lpstr>
      <vt:lpstr>Точки</vt:lpstr>
      <vt:lpstr>Энергетика: «за и против»</vt:lpstr>
      <vt:lpstr>ЦЕЛЬ:</vt:lpstr>
      <vt:lpstr>Применение атомной энергетики</vt:lpstr>
      <vt:lpstr>Энергетика: «ЗА»</vt:lpstr>
      <vt:lpstr>АЭС, ТЭЦ, ГЭС-современная цивилизация</vt:lpstr>
      <vt:lpstr>Перспективы атомной энергетики </vt:lpstr>
      <vt:lpstr>Преимущества атомной энергетики</vt:lpstr>
      <vt:lpstr>Медицина</vt:lpstr>
      <vt:lpstr>Самые-самые</vt:lpstr>
      <vt:lpstr>Самые-самые</vt:lpstr>
      <vt:lpstr>Альтернативное заменение АЭС</vt:lpstr>
      <vt:lpstr>Альтернативное заменение АЭС</vt:lpstr>
      <vt:lpstr>Преимущества водо-графитовых реакторов</vt:lpstr>
      <vt:lpstr>Ядерная энергетика и окружающая среда</vt:lpstr>
      <vt:lpstr> Насколько опасна ядерная  энергетика? </vt:lpstr>
      <vt:lpstr>Энергетика: «против»</vt:lpstr>
      <vt:lpstr>Не только радиация</vt:lpstr>
      <vt:lpstr>Невидимый враг</vt:lpstr>
      <vt:lpstr>Радиоактивный «мусор»</vt:lpstr>
      <vt:lpstr>Борьба с радиоактивным мусором</vt:lpstr>
      <vt:lpstr>Взрыв на Чернобыльской АЭС 26 апреля 1986 года.</vt:lpstr>
      <vt:lpstr>Чернобыль</vt:lpstr>
      <vt:lpstr>Японский Чернобыль</vt:lpstr>
      <vt:lpstr>Взрыв в Японии</vt:lpstr>
      <vt:lpstr>Последствия радиации:</vt:lpstr>
      <vt:lpstr>Коэффициент чувствительности ткани при эквивалентной дозе облучения </vt:lpstr>
      <vt:lpstr>Результаты радиации</vt:lpstr>
      <vt:lpstr>Заключение</vt:lpstr>
    </vt:vector>
  </TitlesOfParts>
  <Company>ОУ Новорачейская оош</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Применение атомной энергетики</dc:title>
  <dc:creator>Финогина А.А.</dc:creator>
  <cp:lastModifiedBy>User</cp:lastModifiedBy>
  <cp:revision>12</cp:revision>
  <dcterms:created xsi:type="dcterms:W3CDTF">2011-03-14T09:19:35Z</dcterms:created>
  <dcterms:modified xsi:type="dcterms:W3CDTF">2015-08-31T11:22:50Z</dcterms:modified>
</cp:coreProperties>
</file>