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ls" ContentType="application/vnd.ms-exce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44"/>
  </p:notesMasterIdLst>
  <p:handoutMasterIdLst>
    <p:handoutMasterId r:id="rId45"/>
  </p:handoutMasterIdLst>
  <p:sldIdLst>
    <p:sldId id="317" r:id="rId2"/>
    <p:sldId id="257" r:id="rId3"/>
    <p:sldId id="258" r:id="rId4"/>
    <p:sldId id="275" r:id="rId5"/>
    <p:sldId id="295" r:id="rId6"/>
    <p:sldId id="298" r:id="rId7"/>
    <p:sldId id="299" r:id="rId8"/>
    <p:sldId id="293" r:id="rId9"/>
    <p:sldId id="294" r:id="rId10"/>
    <p:sldId id="312" r:id="rId11"/>
    <p:sldId id="300" r:id="rId12"/>
    <p:sldId id="284" r:id="rId13"/>
    <p:sldId id="292" r:id="rId14"/>
    <p:sldId id="285" r:id="rId15"/>
    <p:sldId id="286" r:id="rId16"/>
    <p:sldId id="287" r:id="rId17"/>
    <p:sldId id="288" r:id="rId18"/>
    <p:sldId id="301" r:id="rId19"/>
    <p:sldId id="302" r:id="rId20"/>
    <p:sldId id="311" r:id="rId21"/>
    <p:sldId id="303" r:id="rId22"/>
    <p:sldId id="304" r:id="rId23"/>
    <p:sldId id="305" r:id="rId24"/>
    <p:sldId id="306" r:id="rId25"/>
    <p:sldId id="276" r:id="rId26"/>
    <p:sldId id="277" r:id="rId27"/>
    <p:sldId id="278" r:id="rId28"/>
    <p:sldId id="279" r:id="rId29"/>
    <p:sldId id="280" r:id="rId30"/>
    <p:sldId id="281" r:id="rId31"/>
    <p:sldId id="307" r:id="rId32"/>
    <p:sldId id="308" r:id="rId33"/>
    <p:sldId id="283" r:id="rId34"/>
    <p:sldId id="282" r:id="rId35"/>
    <p:sldId id="309" r:id="rId36"/>
    <p:sldId id="310" r:id="rId37"/>
    <p:sldId id="290" r:id="rId38"/>
    <p:sldId id="313" r:id="rId39"/>
    <p:sldId id="316" r:id="rId40"/>
    <p:sldId id="314" r:id="rId41"/>
    <p:sldId id="315" r:id="rId42"/>
    <p:sldId id="291" r:id="rId4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F640C6"/>
    <a:srgbClr val="000099"/>
    <a:srgbClr val="007033"/>
    <a:srgbClr val="CC9900"/>
    <a:srgbClr val="3399FF"/>
    <a:srgbClr val="FF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600" autoAdjust="0"/>
    <p:restoredTop sz="94660"/>
  </p:normalViewPr>
  <p:slideViewPr>
    <p:cSldViewPr>
      <p:cViewPr varScale="1">
        <p:scale>
          <a:sx n="53" d="100"/>
          <a:sy n="53" d="100"/>
        </p:scale>
        <p:origin x="-145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>
        <c:manualLayout>
          <c:xMode val="edge"/>
          <c:yMode val="edge"/>
          <c:x val="0.30341338285095326"/>
          <c:y val="2.0833281666563348E-2"/>
        </c:manualLayout>
      </c:layout>
      <c:spPr>
        <a:noFill/>
        <a:ln w="25389">
          <a:noFill/>
        </a:ln>
      </c:spPr>
      <c:txPr>
        <a:bodyPr/>
        <a:lstStyle/>
        <a:p>
          <a:pPr>
            <a:defRPr sz="2249" b="1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2.5850449765853586E-2"/>
          <c:y val="0.20542085546157191"/>
          <c:w val="0.59040061648504771"/>
          <c:h val="0.6066556495252917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Пейзаж за окном дома</c:v>
                </c:pt>
              </c:strCache>
            </c:strRef>
          </c:tx>
          <c:dPt>
            <c:idx val="0"/>
            <c:explosion val="16"/>
            <c:spPr>
              <a:solidFill>
                <a:srgbClr val="FF0000"/>
              </a:solidFill>
            </c:spPr>
          </c:dPt>
          <c:dPt>
            <c:idx val="1"/>
            <c:explosion val="9"/>
            <c:spPr>
              <a:solidFill>
                <a:srgbClr val="0066FF"/>
              </a:solidFill>
            </c:spPr>
          </c:dPt>
          <c:dPt>
            <c:idx val="2"/>
            <c:spPr>
              <a:solidFill>
                <a:srgbClr val="FFFF00"/>
              </a:solidFill>
            </c:spPr>
          </c:dPt>
          <c:dLbls>
            <c:dLbl>
              <c:idx val="0"/>
              <c:layout>
                <c:manualLayout>
                  <c:x val="-6.5565920631568436E-2"/>
                  <c:y val="-9.0107240979325848E-2"/>
                </c:manualLayout>
              </c:layout>
              <c:dLblPos val="bestFit"/>
              <c:showVal val="1"/>
            </c:dLbl>
            <c:dLbl>
              <c:idx val="1"/>
              <c:layout>
                <c:manualLayout>
                  <c:x val="2.5386767831022491E-2"/>
                  <c:y val="1.644215396000161E-2"/>
                </c:manualLayout>
              </c:layout>
              <c:dLblPos val="bestFit"/>
              <c:showVal val="1"/>
            </c:dLbl>
            <c:dLbl>
              <c:idx val="2"/>
              <c:layout>
                <c:manualLayout>
                  <c:x val="3.4279903875653307E-2"/>
                  <c:y val="-0.12001448241264592"/>
                </c:manualLayout>
              </c:layout>
              <c:dLblPos val="bestFit"/>
              <c:showVal val="1"/>
            </c:dLbl>
            <c:spPr>
              <a:noFill/>
              <a:ln w="25389">
                <a:noFill/>
              </a:ln>
            </c:spPr>
            <c:txPr>
              <a:bodyPr/>
              <a:lstStyle/>
              <a:p>
                <a:pPr>
                  <a:defRPr sz="1198" baseline="0"/>
                </a:pPr>
                <a:endParaRPr lang="ru-RU"/>
              </a:p>
            </c:txPr>
            <c:showVal val="1"/>
            <c:showLeaderLines val="1"/>
          </c:dLbls>
          <c:cat>
            <c:strRef>
              <c:f>Лист1!$A$2:$A$4</c:f>
              <c:strCache>
                <c:ptCount val="3"/>
                <c:pt idx="0">
                  <c:v>Лес, речка</c:v>
                </c:pt>
                <c:pt idx="1">
                  <c:v>Монотонная многоэтажка</c:v>
                </c:pt>
                <c:pt idx="2">
                  <c:v>Суетная улица, автомобильная дорога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90</c:v>
                </c:pt>
                <c:pt idx="1">
                  <c:v>170</c:v>
                </c:pt>
                <c:pt idx="2">
                  <c:v>160</c:v>
                </c:pt>
              </c:numCache>
            </c:numRef>
          </c:val>
        </c:ser>
      </c:pie3DChart>
      <c:spPr>
        <a:noFill/>
        <a:ln w="25385">
          <a:noFill/>
        </a:ln>
      </c:spPr>
    </c:plotArea>
    <c:legend>
      <c:legendPos val="r"/>
      <c:layout>
        <c:manualLayout>
          <c:xMode val="edge"/>
          <c:yMode val="edge"/>
          <c:wMode val="edge"/>
          <c:hMode val="edge"/>
          <c:x val="0.63005909975538787"/>
          <c:y val="0.28954429908859824"/>
          <c:w val="0.97565232917313904"/>
          <c:h val="0.97307272614545237"/>
        </c:manualLayout>
      </c:layout>
      <c:txPr>
        <a:bodyPr/>
        <a:lstStyle/>
        <a:p>
          <a:pPr>
            <a:defRPr sz="1198" baseline="0"/>
          </a:pPr>
          <a:endParaRPr lang="ru-RU"/>
        </a:p>
      </c:txPr>
    </c:legend>
    <c:plotVisOnly val="1"/>
    <c:dispBlanksAs val="zero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layout>
        <c:manualLayout>
          <c:xMode val="edge"/>
          <c:yMode val="edge"/>
          <c:x val="0.35760736087764322"/>
          <c:y val="1.9027474776662095E-2"/>
        </c:manualLayout>
      </c:layout>
      <c:spPr>
        <a:noFill/>
        <a:ln w="25339">
          <a:noFill/>
        </a:ln>
      </c:spPr>
      <c:txPr>
        <a:bodyPr/>
        <a:lstStyle/>
        <a:p>
          <a:pPr>
            <a:defRPr sz="2335" b="1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title>
    <c:plotArea>
      <c:layout>
        <c:manualLayout>
          <c:layoutTarget val="inner"/>
          <c:xMode val="edge"/>
          <c:yMode val="edge"/>
          <c:x val="4.2245064699701185E-2"/>
          <c:y val="0.16286280916194573"/>
          <c:w val="0.47968662219592667"/>
          <c:h val="0.77787082597796453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Где вы живете?</c:v>
                </c:pt>
              </c:strCache>
            </c:strRef>
          </c:tx>
          <c:explosion val="20"/>
          <c:dPt>
            <c:idx val="0"/>
            <c:spPr>
              <a:solidFill>
                <a:srgbClr val="92D050"/>
              </a:solidFill>
            </c:spPr>
          </c:dPt>
          <c:dPt>
            <c:idx val="1"/>
            <c:spPr>
              <a:solidFill>
                <a:srgbClr val="00B0F0"/>
              </a:solidFill>
            </c:spPr>
          </c:dPt>
          <c:dPt>
            <c:idx val="2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3"/>
            <c:spPr>
              <a:solidFill>
                <a:srgbClr val="FF0000"/>
              </a:solidFill>
            </c:spPr>
          </c:dPt>
          <c:dLbls>
            <c:dLbl>
              <c:idx val="0"/>
              <c:layout>
                <c:manualLayout>
                  <c:x val="-5.0603742559954305E-2"/>
                  <c:y val="0.1139046169142334"/>
                </c:manualLayout>
              </c:layout>
              <c:dLblPos val="bestFit"/>
              <c:showVal val="1"/>
            </c:dLbl>
            <c:dLbl>
              <c:idx val="1"/>
              <c:layout>
                <c:manualLayout>
                  <c:x val="-9.3260237820162212E-2"/>
                  <c:y val="1.5758964343896061E-2"/>
                </c:manualLayout>
              </c:layout>
              <c:dLblPos val="bestFit"/>
              <c:showVal val="1"/>
            </c:dLbl>
            <c:dLbl>
              <c:idx val="2"/>
              <c:layout>
                <c:manualLayout>
                  <c:x val="1.9984070043282495E-2"/>
                  <c:y val="-0.17746900151861741"/>
                </c:manualLayout>
              </c:layout>
              <c:dLblPos val="bestFit"/>
              <c:showVal val="1"/>
            </c:dLbl>
            <c:dLbl>
              <c:idx val="3"/>
              <c:layout>
                <c:manualLayout>
                  <c:x val="9.4435387087683051E-2"/>
                  <c:y val="8.4734416013353547E-2"/>
                </c:manualLayout>
              </c:layout>
              <c:tx>
                <c:rich>
                  <a:bodyPr/>
                  <a:lstStyle/>
                  <a:p>
                    <a:r>
                      <a:rPr lang="ru-RU" sz="1400" baseline="0"/>
                      <a:t>100</a:t>
                    </a:r>
                  </a:p>
                </c:rich>
              </c:tx>
              <c:dLblPos val="bestFit"/>
            </c:dLbl>
            <c:spPr>
              <a:noFill/>
              <a:ln w="25339">
                <a:noFill/>
              </a:ln>
            </c:spPr>
            <c:txPr>
              <a:bodyPr/>
              <a:lstStyle/>
              <a:p>
                <a:pPr>
                  <a:defRPr sz="1400" baseline="0"/>
                </a:pPr>
                <a:endParaRPr lang="ru-RU"/>
              </a:p>
            </c:txPr>
            <c:showVal val="1"/>
            <c:showLeaderLines val="1"/>
          </c:dLbls>
          <c:cat>
            <c:strRef>
              <c:f>Лист1!$A$2:$A$5</c:f>
              <c:strCache>
                <c:ptCount val="4"/>
                <c:pt idx="0">
                  <c:v>Деревянный частный дом</c:v>
                </c:pt>
                <c:pt idx="1">
                  <c:v>Кирпичный частный дом</c:v>
                </c:pt>
                <c:pt idx="2">
                  <c:v>Панельный дом</c:v>
                </c:pt>
                <c:pt idx="3">
                  <c:v>Кирпичный дом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40</c:v>
                </c:pt>
                <c:pt idx="1">
                  <c:v>80</c:v>
                </c:pt>
                <c:pt idx="2">
                  <c:v>140</c:v>
                </c:pt>
                <c:pt idx="3">
                  <c:v>100</c:v>
                </c:pt>
              </c:numCache>
            </c:numRef>
          </c:val>
        </c:ser>
        <c:firstSliceAng val="0"/>
      </c:pieChart>
      <c:spPr>
        <a:noFill/>
        <a:ln w="25402">
          <a:noFill/>
        </a:ln>
      </c:spPr>
    </c:plotArea>
    <c:legend>
      <c:legendPos val="r"/>
      <c:layout>
        <c:manualLayout>
          <c:xMode val="edge"/>
          <c:yMode val="edge"/>
          <c:wMode val="edge"/>
          <c:hMode val="edge"/>
          <c:x val="0.63175676074198572"/>
          <c:y val="0.21487596619229943"/>
          <c:w val="0.97327789082544458"/>
          <c:h val="0.91938568229430051"/>
        </c:manualLayout>
      </c:layout>
      <c:txPr>
        <a:bodyPr/>
        <a:lstStyle/>
        <a:p>
          <a:pPr>
            <a:defRPr sz="1400" baseline="0"/>
          </a:pPr>
          <a:endParaRPr lang="ru-RU"/>
        </a:p>
      </c:txPr>
    </c:legend>
    <c:plotVisOnly val="1"/>
    <c:dispBlanksAs val="zero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>
        <c:manualLayout>
          <c:xMode val="edge"/>
          <c:yMode val="edge"/>
          <c:x val="0.23368535559561079"/>
          <c:y val="4.7283464566929126E-2"/>
        </c:manualLayout>
      </c:layout>
      <c:spPr>
        <a:noFill/>
        <a:ln w="31277">
          <a:noFill/>
        </a:ln>
      </c:spPr>
      <c:txPr>
        <a:bodyPr/>
        <a:lstStyle/>
        <a:p>
          <a:pPr>
            <a:defRPr sz="1599" b="1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3.6281590365270622E-2"/>
          <c:y val="0.22392962433614083"/>
          <c:w val="0.90022678259304567"/>
          <c:h val="0.5829368549293025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Где вы себя чувствуете лучше: в городе или на природе?</c:v>
                </c:pt>
              </c:strCache>
            </c:strRef>
          </c:tx>
          <c:explosion val="29"/>
          <c:dPt>
            <c:idx val="0"/>
            <c:spPr>
              <a:solidFill>
                <a:srgbClr val="FF0000"/>
              </a:solidFill>
            </c:spPr>
          </c:dPt>
          <c:dPt>
            <c:idx val="1"/>
            <c:spPr>
              <a:solidFill>
                <a:srgbClr val="00B050"/>
              </a:solidFill>
            </c:spPr>
          </c:dPt>
          <c:dPt>
            <c:idx val="2"/>
            <c:spPr>
              <a:solidFill>
                <a:srgbClr val="FFFF00"/>
              </a:solidFill>
            </c:spPr>
          </c:dPt>
          <c:dPt>
            <c:idx val="3"/>
            <c:spPr>
              <a:solidFill>
                <a:srgbClr val="7030A0"/>
              </a:solidFill>
            </c:spPr>
          </c:dPt>
          <c:dLbls>
            <c:dLbl>
              <c:idx val="0"/>
              <c:layout>
                <c:manualLayout>
                  <c:x val="-6.0499338770380627E-2"/>
                  <c:y val="-7.4743779678243832E-2"/>
                </c:manualLayout>
              </c:layout>
              <c:dLblPos val="bestFit"/>
              <c:showVal val="1"/>
            </c:dLbl>
            <c:dLbl>
              <c:idx val="1"/>
              <c:layout>
                <c:manualLayout>
                  <c:x val="-2.556321084864421E-4"/>
                  <c:y val="2.908256225331611E-2"/>
                </c:manualLayout>
              </c:layout>
              <c:dLblPos val="bestFit"/>
              <c:showVal val="1"/>
            </c:dLbl>
            <c:dLbl>
              <c:idx val="3"/>
              <c:layout>
                <c:manualLayout>
                  <c:x val="0.10219761592301038"/>
                  <c:y val="-9.0007093943397246E-2"/>
                </c:manualLayout>
              </c:layout>
              <c:dLblPos val="bestFit"/>
              <c:showVal val="1"/>
            </c:dLbl>
            <c:spPr>
              <a:noFill/>
              <a:ln w="31277">
                <a:noFill/>
              </a:ln>
            </c:spPr>
            <c:txPr>
              <a:bodyPr/>
              <a:lstStyle/>
              <a:p>
                <a:pPr>
                  <a:defRPr sz="1484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Val val="1"/>
            <c:showLeaderLines val="1"/>
          </c:dLbls>
          <c:cat>
            <c:strRef>
              <c:f>Лист1!$A$2:$A$5</c:f>
              <c:strCache>
                <c:ptCount val="4"/>
                <c:pt idx="0">
                  <c:v>В городе лучше</c:v>
                </c:pt>
                <c:pt idx="1">
                  <c:v>На природе лучше</c:v>
                </c:pt>
                <c:pt idx="2">
                  <c:v>Одинаково плохо</c:v>
                </c:pt>
                <c:pt idx="3">
                  <c:v>Одинаково хорошо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60</c:v>
                </c:pt>
                <c:pt idx="1">
                  <c:v>150</c:v>
                </c:pt>
                <c:pt idx="2">
                  <c:v>10</c:v>
                </c:pt>
                <c:pt idx="3">
                  <c:v>140</c:v>
                </c:pt>
              </c:numCache>
            </c:numRef>
          </c:val>
        </c:ser>
      </c:pie3DChart>
      <c:spPr>
        <a:noFill/>
        <a:ln w="25388">
          <a:noFill/>
        </a:ln>
      </c:spPr>
    </c:plotArea>
    <c:legend>
      <c:legendPos val="b"/>
      <c:layout>
        <c:manualLayout>
          <c:xMode val="edge"/>
          <c:yMode val="edge"/>
          <c:wMode val="edge"/>
          <c:hMode val="edge"/>
          <c:x val="5.3742149701166864E-2"/>
          <c:y val="0.9052585947248396"/>
          <c:w val="0.95374214970116677"/>
          <c:h val="0.96281678929478076"/>
        </c:manualLayout>
      </c:layout>
      <c:txPr>
        <a:bodyPr/>
        <a:lstStyle/>
        <a:p>
          <a:pPr>
            <a:defRPr sz="1398" baseline="0"/>
          </a:pPr>
          <a:endParaRPr lang="ru-RU"/>
        </a:p>
      </c:txPr>
    </c:legend>
    <c:plotVisOnly val="1"/>
    <c:dispBlanksAs val="zero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>
        <c:manualLayout>
          <c:xMode val="edge"/>
          <c:yMode val="edge"/>
          <c:x val="0.1466666666666667"/>
          <c:y val="2.0066741657292837E-2"/>
        </c:manualLayout>
      </c:layout>
      <c:spPr>
        <a:noFill/>
        <a:ln w="25816">
          <a:noFill/>
        </a:ln>
      </c:spPr>
      <c:txPr>
        <a:bodyPr/>
        <a:lstStyle/>
        <a:p>
          <a:pPr>
            <a:defRPr sz="1340" b="1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ru-RU"/>
        </a:p>
      </c:txPr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7.3312211943585573E-2"/>
          <c:y val="0.14031130699913374"/>
          <c:w val="0.91399069930419174"/>
          <c:h val="0.7395467609950182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Влияет ли цветовая гамма в школе на вашу работоспособность?</c:v>
                </c:pt>
              </c:strCache>
            </c:strRef>
          </c:tx>
          <c:spPr>
            <a:solidFill>
              <a:srgbClr val="FF0000"/>
            </a:solidFill>
          </c:spPr>
          <c:dPt>
            <c:idx val="0"/>
            <c:explosion val="1"/>
          </c:dPt>
          <c:dPt>
            <c:idx val="1"/>
            <c:explosion val="2"/>
            <c:spPr>
              <a:solidFill>
                <a:srgbClr val="FFFF00"/>
              </a:solidFill>
            </c:spPr>
          </c:dPt>
          <c:dPt>
            <c:idx val="2"/>
            <c:spPr>
              <a:solidFill>
                <a:srgbClr val="0066FF"/>
              </a:solidFill>
            </c:spPr>
          </c:dPt>
          <c:dLbls>
            <c:dLbl>
              <c:idx val="0"/>
              <c:layout>
                <c:manualLayout>
                  <c:x val="-0.24335533386521457"/>
                  <c:y val="-0.15371515546305894"/>
                </c:manualLayout>
              </c:layout>
              <c:tx>
                <c:rich>
                  <a:bodyPr/>
                  <a:lstStyle/>
                  <a:p>
                    <a:pPr>
                      <a:defRPr sz="1400" b="1" i="0" u="none" strike="noStrike" baseline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ru-RU" sz="1400" baseline="0" dirty="0"/>
                      <a:t>200</a:t>
                    </a:r>
                  </a:p>
                </c:rich>
              </c:tx>
              <c:spPr>
                <a:noFill/>
                <a:ln w="25816">
                  <a:noFill/>
                </a:ln>
              </c:spPr>
              <c:dLblPos val="bestFit"/>
            </c:dLbl>
            <c:dLbl>
              <c:idx val="1"/>
              <c:layout>
                <c:manualLayout>
                  <c:x val="0.14237086736476817"/>
                  <c:y val="-0.18915494154448381"/>
                </c:manualLayout>
              </c:layout>
              <c:dLblPos val="bestFit"/>
              <c:showVal val="1"/>
            </c:dLbl>
            <c:dLbl>
              <c:idx val="2"/>
              <c:layout>
                <c:manualLayout>
                  <c:x val="0.22633922389960448"/>
                  <c:y val="2.4515572674597481E-2"/>
                </c:manualLayout>
              </c:layout>
              <c:dLblPos val="bestFit"/>
              <c:showVal val="1"/>
            </c:dLbl>
            <c:numFmt formatCode="General" sourceLinked="0"/>
            <c:spPr>
              <a:noFill/>
              <a:ln w="25816">
                <a:noFill/>
              </a:ln>
            </c:spPr>
            <c:txPr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Val val="1"/>
            <c:showLeaderLines val="1"/>
          </c:dLbls>
          <c:cat>
            <c:strRef>
              <c:f>Лист1!$A$2:$A$4</c:f>
              <c:strCache>
                <c:ptCount val="3"/>
                <c:pt idx="0">
                  <c:v>Да</c:v>
                </c:pt>
                <c:pt idx="1">
                  <c:v>Нет</c:v>
                </c:pt>
                <c:pt idx="2">
                  <c:v>Мне все равно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200</c:v>
                </c:pt>
                <c:pt idx="1">
                  <c:v>40</c:v>
                </c:pt>
                <c:pt idx="2">
                  <c:v>120</c:v>
                </c:pt>
              </c:numCache>
            </c:numRef>
          </c:val>
        </c:ser>
      </c:pie3DChart>
      <c:spPr>
        <a:noFill/>
        <a:ln w="25393">
          <a:noFill/>
        </a:ln>
      </c:spPr>
    </c:plotArea>
    <c:legend>
      <c:legendPos val="r"/>
      <c:layout>
        <c:manualLayout>
          <c:xMode val="edge"/>
          <c:yMode val="edge"/>
          <c:wMode val="edge"/>
          <c:hMode val="edge"/>
          <c:x val="0.21913458065448241"/>
          <c:y val="0.85176052993375828"/>
          <c:w val="0.79364492282501398"/>
          <c:h val="0.94418622672165953"/>
        </c:manualLayout>
      </c:layout>
      <c:txPr>
        <a:bodyPr/>
        <a:lstStyle/>
        <a:p>
          <a:pPr>
            <a:defRPr sz="1400" b="1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zero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>
        <c:manualLayout>
          <c:xMode val="edge"/>
          <c:yMode val="edge"/>
          <c:x val="0.12524331267102254"/>
          <c:y val="2.4266332380094284E-2"/>
        </c:manualLayout>
      </c:layout>
      <c:spPr>
        <a:noFill/>
        <a:ln w="25707">
          <a:noFill/>
        </a:ln>
      </c:spPr>
      <c:txPr>
        <a:bodyPr/>
        <a:lstStyle/>
        <a:p>
          <a:pPr>
            <a:defRPr sz="1400" b="1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ru-RU"/>
        </a:p>
      </c:txPr>
    </c:title>
    <c:view3D>
      <c:rotX val="30"/>
      <c:rotY val="80"/>
      <c:perspective val="30"/>
    </c:view3D>
    <c:plotArea>
      <c:layout>
        <c:manualLayout>
          <c:layoutTarget val="inner"/>
          <c:xMode val="edge"/>
          <c:yMode val="edge"/>
          <c:x val="0.14234755030621171"/>
          <c:y val="0.10754678564247702"/>
          <c:w val="0.73433923884514463"/>
          <c:h val="0.7333217106251077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Пожелания и рекомендации по изменению цветовой гаммы школы</c:v>
                </c:pt>
              </c:strCache>
            </c:strRef>
          </c:tx>
          <c:dPt>
            <c:idx val="0"/>
            <c:spPr>
              <a:solidFill>
                <a:srgbClr val="F640C6"/>
              </a:solidFill>
            </c:spPr>
          </c:dPt>
          <c:dPt>
            <c:idx val="1"/>
            <c:spPr>
              <a:solidFill>
                <a:srgbClr val="00B050"/>
              </a:solidFill>
            </c:spPr>
          </c:dPt>
          <c:dPt>
            <c:idx val="2"/>
            <c:spPr>
              <a:solidFill>
                <a:srgbClr val="7030A0"/>
              </a:solidFill>
            </c:spPr>
          </c:dPt>
          <c:dLbls>
            <c:dLbl>
              <c:idx val="0"/>
              <c:layout>
                <c:manualLayout>
                  <c:x val="0.15877996500437444"/>
                  <c:y val="-0.23487219687001321"/>
                </c:manualLayout>
              </c:layout>
              <c:dLblPos val="bestFit"/>
              <c:showVal val="1"/>
            </c:dLbl>
            <c:dLbl>
              <c:idx val="1"/>
              <c:layout>
                <c:manualLayout>
                  <c:x val="1.4600393700787405E-2"/>
                  <c:y val="9.8407773810220658E-2"/>
                </c:manualLayout>
              </c:layout>
              <c:dLblPos val="bestFit"/>
              <c:showVal val="1"/>
            </c:dLbl>
            <c:dLbl>
              <c:idx val="2"/>
              <c:layout>
                <c:manualLayout>
                  <c:x val="-0.14573118985126896"/>
                  <c:y val="5.6969934514098743E-2"/>
                </c:manualLayout>
              </c:layout>
              <c:dLblPos val="bestFit"/>
              <c:showVal val="1"/>
            </c:dLbl>
            <c:spPr>
              <a:noFill/>
              <a:ln w="25707">
                <a:noFill/>
              </a:ln>
            </c:spPr>
            <c:txPr>
              <a:bodyPr/>
              <a:lstStyle/>
              <a:p>
                <a:pPr>
                  <a:defRPr sz="16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Val val="1"/>
            <c:showLeaderLines val="1"/>
          </c:dLbls>
          <c:cat>
            <c:strRef>
              <c:f>Лист1!$A$2:$A$4</c:f>
              <c:strCache>
                <c:ptCount val="3"/>
                <c:pt idx="0">
                  <c:v>Перекрасить</c:v>
                </c:pt>
                <c:pt idx="1">
                  <c:v>Перестроить</c:v>
                </c:pt>
                <c:pt idx="2">
                  <c:v>Оставить как есть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250</c:v>
                </c:pt>
                <c:pt idx="1">
                  <c:v>50</c:v>
                </c:pt>
                <c:pt idx="2">
                  <c:v>60</c:v>
                </c:pt>
              </c:numCache>
            </c:numRef>
          </c:val>
        </c:ser>
      </c:pie3DChart>
      <c:spPr>
        <a:noFill/>
        <a:ln w="25398">
          <a:noFill/>
        </a:ln>
      </c:spPr>
    </c:plotArea>
    <c:legend>
      <c:legendPos val="r"/>
      <c:layout>
        <c:manualLayout>
          <c:xMode val="edge"/>
          <c:yMode val="edge"/>
          <c:wMode val="edge"/>
          <c:hMode val="edge"/>
          <c:x val="1.2813313229463339E-2"/>
          <c:y val="0.79538788994659249"/>
          <c:w val="0.99720690232869824"/>
          <c:h val="0.99646178556038689"/>
        </c:manualLayout>
      </c:layout>
      <c:txPr>
        <a:bodyPr/>
        <a:lstStyle/>
        <a:p>
          <a:pPr>
            <a:defRPr sz="1400" b="1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zero"/>
  </c:chart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image" Target="../media/image62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D65A5F90-A9CE-4F18-A072-09FDDB360B6C}" type="datetimeFigureOut">
              <a:rPr lang="ru-RU"/>
              <a:pPr>
                <a:defRPr/>
              </a:pPr>
              <a:t>27.08.2015</a:t>
            </a:fld>
            <a:endParaRPr lang="ru-RU"/>
          </a:p>
        </p:txBody>
      </p:sp>
      <p:sp>
        <p:nvSpPr>
          <p:cNvPr id="706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06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21496DC7-7669-49DD-9025-B050779ECE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2620143-7685-4BF1-A1D6-E71B58572C92}" type="datetimeFigureOut">
              <a:rPr lang="ru-RU"/>
              <a:pPr>
                <a:defRPr/>
              </a:pPr>
              <a:t>27.08.2015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935D2ED-02F7-44C5-B9DD-2781B57038B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096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1A272B-B2C8-41AA-B7F0-E6BDDBF19409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0AA5714-5DB5-4727-8E07-A3EB7709C7E9}" type="slidenum">
              <a:rPr lang="ru-RU" smtClean="0"/>
              <a:pPr>
                <a:defRPr/>
              </a:pPr>
              <a:t>33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 dirty="0">
                <a:latin typeface="Times New Roman" pitchFamily="18" charset="0"/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10" name="Rectangle 5"/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 dirty="0">
                  <a:latin typeface="Times New Roman" pitchFamily="18" charset="0"/>
                </a:endParaRPr>
              </a:p>
            </p:txBody>
          </p:sp>
          <p:sp>
            <p:nvSpPr>
              <p:cNvPr id="11" name="Rectangle 6"/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 dirty="0">
                  <a:latin typeface="Times New Roman" pitchFamily="18" charset="0"/>
                </a:endParaRPr>
              </a:p>
            </p:txBody>
          </p:sp>
          <p:sp>
            <p:nvSpPr>
              <p:cNvPr id="12" name="Line 7"/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dirty="0">
                  <a:latin typeface="+mn-lt"/>
                </a:endParaRPr>
              </a:p>
            </p:txBody>
          </p:sp>
        </p:grpSp>
        <p:grpSp>
          <p:nvGrpSpPr>
            <p:cNvPr id="7" name="Group 8"/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8" name="Rectangle 9"/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 dirty="0">
                  <a:latin typeface="Times New Roman" pitchFamily="18" charset="0"/>
                </a:endParaRPr>
              </a:p>
            </p:txBody>
          </p:sp>
          <p:sp>
            <p:nvSpPr>
              <p:cNvPr id="9" name="Line 10"/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dirty="0">
                  <a:latin typeface="+mn-lt"/>
                </a:endParaRPr>
              </a:p>
            </p:txBody>
          </p:sp>
        </p:grpSp>
      </p:grpSp>
      <p:sp>
        <p:nvSpPr>
          <p:cNvPr id="21515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21516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half" idx="10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58DF23-4AED-4D25-98A2-B6D8393D0131}" type="datetimeFigureOut">
              <a:rPr lang="ru-RU"/>
              <a:pPr>
                <a:defRPr/>
              </a:pPr>
              <a:t>27.08.2015</a:t>
            </a:fld>
            <a:endParaRPr lang="ru-RU" dirty="0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47FDA0-2B7E-4F03-900E-53875C55003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circl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56A8D1-DF4B-4157-9821-CAA17C34CD51}" type="datetimeFigureOut">
              <a:rPr lang="ru-RU"/>
              <a:pPr>
                <a:defRPr/>
              </a:pPr>
              <a:t>27.08.2015</a:t>
            </a:fld>
            <a:endParaRPr lang="ru-RU" dirty="0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20CFEA-CD05-4EF9-B6FC-A968FFE2B1E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circl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92492A-DA81-48ED-BED9-F1E0844B5131}" type="datetimeFigureOut">
              <a:rPr lang="ru-RU"/>
              <a:pPr>
                <a:defRPr/>
              </a:pPr>
              <a:t>27.08.2015</a:t>
            </a:fld>
            <a:endParaRPr lang="ru-RU" dirty="0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AB31EA-6B6A-4C6B-97D7-76EA79BE896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circl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C1E240-6269-4E87-9131-C9B7F41DEB3D}" type="datetimeFigureOut">
              <a:rPr lang="ru-RU"/>
              <a:pPr>
                <a:defRPr/>
              </a:pPr>
              <a:t>27.08.2015</a:t>
            </a:fld>
            <a:endParaRPr lang="ru-RU" dirty="0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5C3D33-C6F5-4C7B-AE43-1BB7030F2EA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circl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835D7-4556-43D6-B37F-166DA867B29A}" type="datetimeFigureOut">
              <a:rPr lang="ru-RU"/>
              <a:pPr>
                <a:defRPr/>
              </a:pPr>
              <a:t>27.08.2015</a:t>
            </a:fld>
            <a:endParaRPr lang="ru-RU" dirty="0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13AB58-30BA-427D-A545-7DFBBD32387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circl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773097-4AA2-4439-B8D6-DAF6304451E9}" type="datetimeFigureOut">
              <a:rPr lang="ru-RU"/>
              <a:pPr>
                <a:defRPr/>
              </a:pPr>
              <a:t>27.08.2015</a:t>
            </a:fld>
            <a:endParaRPr lang="ru-RU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3DDA8C-A5FC-4846-A30B-F6951AAED9D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circl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0698C9-A1B6-4F5F-A7E6-7C3621B6CE62}" type="datetimeFigureOut">
              <a:rPr lang="ru-RU"/>
              <a:pPr>
                <a:defRPr/>
              </a:pPr>
              <a:t>27.08.2015</a:t>
            </a:fld>
            <a:endParaRPr lang="ru-RU" dirty="0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34117C-9447-48D8-954F-09CBA2EDD55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circl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893228-662A-4A3B-8F3D-D2C623D9BFCB}" type="datetimeFigureOut">
              <a:rPr lang="ru-RU"/>
              <a:pPr>
                <a:defRPr/>
              </a:pPr>
              <a:t>27.08.2015</a:t>
            </a:fld>
            <a:endParaRPr lang="ru-RU" dirty="0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24C48-A232-406C-8D1D-74C4D42026E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circl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9A18DD-28CE-4426-ABE5-4962E8F043F3}" type="datetimeFigureOut">
              <a:rPr lang="ru-RU"/>
              <a:pPr>
                <a:defRPr/>
              </a:pPr>
              <a:t>27.08.2015</a:t>
            </a:fld>
            <a:endParaRPr lang="ru-RU" dirty="0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799D62-B5BA-4C57-B498-4011F9C5724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circl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F44C9C-755F-480B-AA5A-A1B1E4201181}" type="datetimeFigureOut">
              <a:rPr lang="ru-RU"/>
              <a:pPr>
                <a:defRPr/>
              </a:pPr>
              <a:t>27.08.2015</a:t>
            </a:fld>
            <a:endParaRPr lang="ru-RU" dirty="0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61F6CC-27FF-4DC9-B5B5-C1B0B431454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circl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339E61-41FB-4132-8858-4899BEB78526}" type="datetimeFigureOut">
              <a:rPr lang="ru-RU"/>
              <a:pPr>
                <a:defRPr/>
              </a:pPr>
              <a:t>27.08.2015</a:t>
            </a:fld>
            <a:endParaRPr lang="ru-RU" dirty="0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891EF-D5AE-49F3-AB82-CDDA1DE0EF2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circl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876800" y="1600200"/>
            <a:ext cx="38100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876800" y="3941763"/>
            <a:ext cx="38100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8C6166-616B-42F6-BA83-D126920941AC}" type="datetimeFigureOut">
              <a:rPr lang="ru-RU"/>
              <a:pPr>
                <a:defRPr/>
              </a:pPr>
              <a:t>27.08.2015</a:t>
            </a:fld>
            <a:endParaRPr lang="ru-RU" dirty="0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1F3F27-B63C-45A6-A654-EFB52B39E61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circl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14400" y="1600200"/>
            <a:ext cx="38100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876800" y="1600200"/>
            <a:ext cx="38100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914400" y="3941763"/>
            <a:ext cx="38100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876800" y="3941763"/>
            <a:ext cx="38100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64BE5D-AC1C-426B-8331-121D04652D03}" type="datetimeFigureOut">
              <a:rPr lang="ru-RU"/>
              <a:pPr>
                <a:defRPr/>
              </a:pPr>
              <a:t>27.08.2015</a:t>
            </a:fld>
            <a:endParaRPr lang="ru-RU" dirty="0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8D8561-B19B-4184-8583-9097FE69426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circl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Group 2"/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20483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 dirty="0">
                <a:latin typeface="Times New Roman" pitchFamily="18" charset="0"/>
              </a:endParaRPr>
            </a:p>
          </p:txBody>
        </p:sp>
        <p:grpSp>
          <p:nvGrpSpPr>
            <p:cNvPr id="10250" name="Group 4"/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20485" name="Rectangle 5"/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 dirty="0">
                  <a:latin typeface="Times New Roman" pitchFamily="18" charset="0"/>
                </a:endParaRPr>
              </a:p>
            </p:txBody>
          </p:sp>
          <p:sp>
            <p:nvSpPr>
              <p:cNvPr id="20486" name="Line 6"/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dirty="0">
                  <a:latin typeface="+mn-lt"/>
                </a:endParaRPr>
              </a:p>
            </p:txBody>
          </p:sp>
        </p:grpSp>
      </p:grpSp>
      <p:sp>
        <p:nvSpPr>
          <p:cNvPr id="10243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44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0489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000">
                <a:latin typeface="+mn-lt"/>
              </a:defRPr>
            </a:lvl1pPr>
          </a:lstStyle>
          <a:p>
            <a:pPr>
              <a:defRPr/>
            </a:pPr>
            <a:fld id="{613DCC43-EEBF-4E99-943A-F378DCD6B877}" type="datetimeFigureOut">
              <a:rPr lang="ru-RU"/>
              <a:pPr>
                <a:defRPr/>
              </a:pPr>
              <a:t>27.08.2015</a:t>
            </a:fld>
            <a:endParaRPr lang="ru-RU" dirty="0"/>
          </a:p>
        </p:txBody>
      </p:sp>
      <p:sp>
        <p:nvSpPr>
          <p:cNvPr id="20490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491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latin typeface="+mn-lt"/>
              </a:defRPr>
            </a:lvl1pPr>
          </a:lstStyle>
          <a:p>
            <a:pPr>
              <a:defRPr/>
            </a:pPr>
            <a:fld id="{1F35DCCB-D672-4D8B-934B-6413E2641BB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20492" name="Line 12"/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3997" r:id="rId2"/>
    <p:sldLayoutId id="2147483998" r:id="rId3"/>
    <p:sldLayoutId id="2147483999" r:id="rId4"/>
    <p:sldLayoutId id="2147484000" r:id="rId5"/>
    <p:sldLayoutId id="2147484001" r:id="rId6"/>
    <p:sldLayoutId id="2147484002" r:id="rId7"/>
    <p:sldLayoutId id="2147484003" r:id="rId8"/>
    <p:sldLayoutId id="2147484004" r:id="rId9"/>
    <p:sldLayoutId id="2147484005" r:id="rId10"/>
    <p:sldLayoutId id="2147484006" r:id="rId11"/>
    <p:sldLayoutId id="2147484007" r:id="rId12"/>
    <p:sldLayoutId id="2147484008" r:id="rId13"/>
  </p:sldLayoutIdLst>
  <p:transition spd="slow">
    <p:circle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itchFamily="2" charset="2"/>
        <a:buChar char="n"/>
        <a:defRPr sz="23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__________Microsoft_Office_Excel1.xls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__________Microsoft_Office_Excel2.xls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__________Microsoft_Office_Excel3.xls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__________Microsoft_Office_Excel4.xls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__________Microsoft_Office_Excel5.xls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__________Microsoft_Office_Excel6.xls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__________Microsoft_Office_Excel7.xls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__________Microsoft_Office_Excel8.xls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1.jpeg"/><Relationship Id="rId4" Type="http://schemas.openxmlformats.org/officeDocument/2006/relationships/chart" Target="../charts/chart5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eg"/><Relationship Id="rId3" Type="http://schemas.openxmlformats.org/officeDocument/2006/relationships/oleObject" Target="../embeddings/__________Microsoft_Office_Excel9.xls"/><Relationship Id="rId7" Type="http://schemas.openxmlformats.org/officeDocument/2006/relationships/image" Target="../media/image66.jpeg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oleObject" Target="../embeddings/__________Microsoft_Office_Excel10.xls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gi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ctrTitle"/>
          </p:nvPr>
        </p:nvSpPr>
        <p:spPr>
          <a:xfrm>
            <a:off x="1763713" y="3068638"/>
            <a:ext cx="6172200" cy="2717800"/>
          </a:xfrm>
        </p:spPr>
        <p:txBody>
          <a:bodyPr/>
          <a:lstStyle/>
          <a:p>
            <a:pPr algn="ctr" eaLnBrk="1" hangingPunct="1"/>
            <a:r>
              <a:rPr lang="ru-RU" sz="1800" smtClean="0">
                <a:solidFill>
                  <a:schemeClr val="tx1"/>
                </a:solidFill>
              </a:rPr>
              <a:t/>
            </a:r>
            <a:br>
              <a:rPr lang="ru-RU" sz="1800" smtClean="0">
                <a:solidFill>
                  <a:schemeClr val="tx1"/>
                </a:solidFill>
              </a:rPr>
            </a:br>
            <a:r>
              <a:rPr lang="ru-RU" sz="1800" smtClean="0">
                <a:solidFill>
                  <a:schemeClr val="tx1"/>
                </a:solidFill>
              </a:rPr>
              <a:t/>
            </a:r>
            <a:br>
              <a:rPr lang="ru-RU" sz="1800" smtClean="0">
                <a:solidFill>
                  <a:schemeClr val="tx1"/>
                </a:solidFill>
              </a:rPr>
            </a:br>
            <a:r>
              <a:rPr lang="ru-RU" sz="1800" smtClean="0">
                <a:solidFill>
                  <a:schemeClr val="tx1"/>
                </a:solidFill>
              </a:rPr>
              <a:t/>
            </a:r>
            <a:br>
              <a:rPr lang="ru-RU" sz="1800" smtClean="0">
                <a:solidFill>
                  <a:schemeClr val="tx1"/>
                </a:solidFill>
              </a:rPr>
            </a:br>
            <a:r>
              <a:rPr lang="ru-RU" sz="1800" smtClean="0">
                <a:solidFill>
                  <a:schemeClr val="tx1"/>
                </a:solidFill>
              </a:rPr>
              <a:t> </a:t>
            </a:r>
            <a:r>
              <a:rPr lang="ru-RU" sz="1800" b="1" u="sng" smtClean="0">
                <a:solidFill>
                  <a:schemeClr val="tx1"/>
                </a:solidFill>
              </a:rPr>
              <a:t>Автор работы:</a:t>
            </a:r>
            <a:r>
              <a:rPr lang="ru-RU" sz="1800" b="1" smtClean="0">
                <a:solidFill>
                  <a:schemeClr val="tx1"/>
                </a:solidFill>
              </a:rPr>
              <a:t/>
            </a:r>
            <a:br>
              <a:rPr lang="ru-RU" sz="1800" b="1" smtClean="0">
                <a:solidFill>
                  <a:schemeClr val="tx1"/>
                </a:solidFill>
              </a:rPr>
            </a:br>
            <a:r>
              <a:rPr lang="ru-RU" sz="1800" b="1" smtClean="0">
                <a:solidFill>
                  <a:schemeClr val="tx1"/>
                </a:solidFill>
              </a:rPr>
              <a:t>ученик 10 «а» класса</a:t>
            </a:r>
            <a:br>
              <a:rPr lang="ru-RU" sz="1800" b="1" smtClean="0">
                <a:solidFill>
                  <a:schemeClr val="tx1"/>
                </a:solidFill>
              </a:rPr>
            </a:br>
            <a:r>
              <a:rPr lang="ru-RU" sz="1800" b="1" smtClean="0">
                <a:solidFill>
                  <a:schemeClr val="tx1"/>
                </a:solidFill>
              </a:rPr>
              <a:t>Баев Дмитрий Олегович</a:t>
            </a:r>
            <a:br>
              <a:rPr lang="ru-RU" sz="1800" b="1" smtClean="0">
                <a:solidFill>
                  <a:schemeClr val="tx1"/>
                </a:solidFill>
              </a:rPr>
            </a:br>
            <a:r>
              <a:rPr lang="ru-RU" sz="1800" b="1" smtClean="0">
                <a:solidFill>
                  <a:schemeClr val="tx1"/>
                </a:solidFill>
              </a:rPr>
              <a:t/>
            </a:r>
            <a:br>
              <a:rPr lang="ru-RU" sz="1800" b="1" smtClean="0">
                <a:solidFill>
                  <a:schemeClr val="tx1"/>
                </a:solidFill>
              </a:rPr>
            </a:br>
            <a:r>
              <a:rPr lang="ru-RU" sz="1800" b="1" u="sng" smtClean="0">
                <a:solidFill>
                  <a:schemeClr val="tx1"/>
                </a:solidFill>
              </a:rPr>
              <a:t>Научные руководители:</a:t>
            </a:r>
            <a:r>
              <a:rPr lang="ru-RU" sz="1800" b="1" smtClean="0">
                <a:solidFill>
                  <a:schemeClr val="tx1"/>
                </a:solidFill>
              </a:rPr>
              <a:t/>
            </a:r>
            <a:br>
              <a:rPr lang="ru-RU" sz="1800" b="1" smtClean="0">
                <a:solidFill>
                  <a:schemeClr val="tx1"/>
                </a:solidFill>
              </a:rPr>
            </a:br>
            <a:r>
              <a:rPr lang="ru-RU" sz="1800" b="1" smtClean="0">
                <a:solidFill>
                  <a:schemeClr val="tx1"/>
                </a:solidFill>
              </a:rPr>
              <a:t>учитель биологии Мордвинкина Т. А.</a:t>
            </a:r>
            <a:br>
              <a:rPr lang="ru-RU" sz="1800" b="1" smtClean="0">
                <a:solidFill>
                  <a:schemeClr val="tx1"/>
                </a:solidFill>
              </a:rPr>
            </a:br>
            <a:r>
              <a:rPr lang="ru-RU" sz="1800" b="1" smtClean="0">
                <a:solidFill>
                  <a:schemeClr val="tx1"/>
                </a:solidFill>
              </a:rPr>
              <a:t>социальный педагог Мордвинкина Н.Ф.</a:t>
            </a:r>
          </a:p>
        </p:txBody>
      </p:sp>
      <p:sp>
        <p:nvSpPr>
          <p:cNvPr id="12291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00188" y="714375"/>
            <a:ext cx="7643812" cy="2571750"/>
          </a:xfrm>
        </p:spPr>
        <p:txBody>
          <a:bodyPr/>
          <a:lstStyle/>
          <a:p>
            <a:pPr eaLnBrk="1" hangingPunct="1"/>
            <a:r>
              <a:rPr lang="ru-RU" sz="3600" smtClean="0">
                <a:solidFill>
                  <a:srgbClr val="007033"/>
                </a:solidFill>
                <a:latin typeface="Arial Black" pitchFamily="34" charset="0"/>
                <a:cs typeface="Times New Roman" pitchFamily="18" charset="0"/>
              </a:rPr>
              <a:t>Архитектурная фантазия.</a:t>
            </a:r>
          </a:p>
          <a:p>
            <a:pPr eaLnBrk="1" hangingPunct="1"/>
            <a:r>
              <a:rPr lang="ru-RU" sz="4000" smtClean="0">
                <a:solidFill>
                  <a:srgbClr val="007033"/>
                </a:solidFill>
                <a:latin typeface="Arial Black" pitchFamily="34" charset="0"/>
                <a:cs typeface="Times New Roman" pitchFamily="18" charset="0"/>
              </a:rPr>
              <a:t> </a:t>
            </a:r>
            <a:r>
              <a:rPr lang="ru-RU" sz="3200" smtClean="0">
                <a:solidFill>
                  <a:srgbClr val="007033"/>
                </a:solidFill>
                <a:latin typeface="Times New Roman" pitchFamily="18" charset="0"/>
                <a:cs typeface="Times New Roman" pitchFamily="18" charset="0"/>
              </a:rPr>
              <a:t>Влияние современных построек на здоровье человека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50" y="285750"/>
            <a:ext cx="7772400" cy="11430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sz="4000" b="1" dirty="0" smtClean="0">
                <a:solidFill>
                  <a:schemeClr val="accent1"/>
                </a:solidFill>
              </a:rPr>
              <a:t/>
            </a:r>
            <a:br>
              <a:rPr lang="ru-RU" sz="4000" b="1" dirty="0" smtClean="0">
                <a:solidFill>
                  <a:schemeClr val="accent1"/>
                </a:solidFill>
              </a:rPr>
            </a:br>
            <a:r>
              <a:rPr lang="ru-RU" sz="3800" b="1" dirty="0" smtClean="0">
                <a:solidFill>
                  <a:schemeClr val="accent1"/>
                </a:solidFill>
              </a:rPr>
              <a:t>Цель проекта:</a:t>
            </a:r>
          </a:p>
        </p:txBody>
      </p:sp>
      <p:sp>
        <p:nvSpPr>
          <p:cNvPr id="13315" name="Содержимое 2"/>
          <p:cNvSpPr>
            <a:spLocks noGrp="1"/>
          </p:cNvSpPr>
          <p:nvPr>
            <p:ph idx="1"/>
          </p:nvPr>
        </p:nvSpPr>
        <p:spPr>
          <a:xfrm>
            <a:off x="539750" y="1916113"/>
            <a:ext cx="8429625" cy="3971925"/>
          </a:xfrm>
        </p:spPr>
        <p:txBody>
          <a:bodyPr/>
          <a:lstStyle/>
          <a:p>
            <a:pPr algn="just" eaLnBrk="1" hangingPunct="1">
              <a:buFont typeface="Wingdings" pitchFamily="2" charset="2"/>
              <a:buNone/>
            </a:pPr>
            <a:r>
              <a:rPr lang="ru-RU" smtClean="0"/>
              <a:t>    </a:t>
            </a:r>
            <a:r>
              <a:rPr lang="ru-RU" sz="2400" smtClean="0"/>
              <a:t>Выявить влияние  архитектуры современного города на эмоциональное и психологическое состояние человека.</a:t>
            </a:r>
          </a:p>
        </p:txBody>
      </p:sp>
      <p:pic>
        <p:nvPicPr>
          <p:cNvPr id="13316" name="Рисунок 3" descr="дом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75" y="3357563"/>
            <a:ext cx="2786063" cy="326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Рисунок 9" descr="дом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9313" y="3357563"/>
            <a:ext cx="2786062" cy="326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914400" y="620713"/>
            <a:ext cx="7772400" cy="800100"/>
          </a:xfrm>
        </p:spPr>
        <p:txBody>
          <a:bodyPr/>
          <a:lstStyle/>
          <a:p>
            <a:pPr algn="ctr" eaLnBrk="1" hangingPunct="1"/>
            <a:r>
              <a:rPr lang="ru-RU" sz="3800" b="1" smtClean="0">
                <a:solidFill>
                  <a:schemeClr val="accent1"/>
                </a:solidFill>
              </a:rPr>
              <a:t>Задачи проекта:</a:t>
            </a:r>
          </a:p>
        </p:txBody>
      </p:sp>
      <p:sp>
        <p:nvSpPr>
          <p:cNvPr id="14339" name="Содержимое 2"/>
          <p:cNvSpPr>
            <a:spLocks noGrp="1"/>
          </p:cNvSpPr>
          <p:nvPr>
            <p:ph idx="1"/>
          </p:nvPr>
        </p:nvSpPr>
        <p:spPr>
          <a:xfrm>
            <a:off x="611188" y="1600200"/>
            <a:ext cx="5532437" cy="4873625"/>
          </a:xfrm>
        </p:spPr>
        <p:txBody>
          <a:bodyPr/>
          <a:lstStyle/>
          <a:p>
            <a:pPr marL="269875" indent="-269875" algn="just"/>
            <a:r>
              <a:rPr lang="ru-RU" sz="2000" smtClean="0">
                <a:latin typeface="Times New Roman" pitchFamily="18" charset="0"/>
              </a:rPr>
              <a:t>Проанализировать научно-публицистическую литературу, раскрывающие проблему влияния архитектурных построек на эмоциональное состояние человека.</a:t>
            </a:r>
          </a:p>
          <a:p>
            <a:pPr marL="269875" indent="-269875" algn="just"/>
            <a:r>
              <a:rPr lang="ru-RU" sz="2000" smtClean="0">
                <a:latin typeface="Times New Roman" pitchFamily="18" charset="0"/>
              </a:rPr>
              <a:t>Провести тестирование учащихся 9 - 11 классов с целью выяснение влияния цветовой гаммы зданий и в том числе фасада школы и школьных помещений на эмоциональное состояние школьников. </a:t>
            </a:r>
          </a:p>
          <a:p>
            <a:pPr marL="269875" indent="-269875" algn="just"/>
            <a:r>
              <a:rPr lang="ru-RU" sz="2000" smtClean="0">
                <a:latin typeface="Times New Roman" pitchFamily="18" charset="0"/>
              </a:rPr>
              <a:t>Анализ архитектурных построек в микрорайоне лицея №2.</a:t>
            </a:r>
          </a:p>
          <a:p>
            <a:pPr marL="269875" indent="-269875" algn="just"/>
            <a:r>
              <a:rPr lang="ru-RU" sz="2000" smtClean="0">
                <a:latin typeface="Times New Roman" pitchFamily="18" charset="0"/>
              </a:rPr>
              <a:t>Провести анкетирование учащихся 9 - 11 классов для изучения влияния современной архитектуры на эмоциональное состояние человека.</a:t>
            </a:r>
          </a:p>
        </p:txBody>
      </p:sp>
      <p:pic>
        <p:nvPicPr>
          <p:cNvPr id="14340" name="Рисунок 3" descr="Многоэт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00788" y="1989138"/>
            <a:ext cx="2605087" cy="378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3" y="765175"/>
            <a:ext cx="8459787" cy="5334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sz="3800" cap="none" dirty="0" smtClean="0">
                <a:solidFill>
                  <a:schemeClr val="accent1"/>
                </a:solidFill>
              </a:rPr>
              <a:t>Каменные джунгли</a:t>
            </a:r>
          </a:p>
        </p:txBody>
      </p:sp>
      <p:pic>
        <p:nvPicPr>
          <p:cNvPr id="18437" name="Picture 5" descr="Орудия и жилище кроманьонского человек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16238" y="2276475"/>
            <a:ext cx="3238500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Picture 6" descr="Реконструкция наземных жил в с 10 12вв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55875" y="1989138"/>
            <a:ext cx="4103688" cy="400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5" descr="Рис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95513" y="1844675"/>
            <a:ext cx="5005387" cy="429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mtClean="0">
                <a:solidFill>
                  <a:schemeClr val="accent1"/>
                </a:solidFill>
              </a:rPr>
              <a:t>Типы современных</a:t>
            </a:r>
            <a:br>
              <a:rPr lang="ru-RU" smtClean="0">
                <a:solidFill>
                  <a:schemeClr val="accent1"/>
                </a:solidFill>
              </a:rPr>
            </a:br>
            <a:r>
              <a:rPr lang="ru-RU" smtClean="0">
                <a:solidFill>
                  <a:schemeClr val="accent1"/>
                </a:solidFill>
              </a:rPr>
              <a:t> жилых домов</a:t>
            </a:r>
          </a:p>
        </p:txBody>
      </p:sp>
      <p:pic>
        <p:nvPicPr>
          <p:cNvPr id="16387" name="Содержимое 3" descr="одноэтажный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285875" y="2571750"/>
            <a:ext cx="2062163" cy="1651000"/>
          </a:xfrm>
        </p:spPr>
      </p:pic>
      <p:sp>
        <p:nvSpPr>
          <p:cNvPr id="5" name="TextBox 4"/>
          <p:cNvSpPr txBox="1"/>
          <p:nvPr/>
        </p:nvSpPr>
        <p:spPr>
          <a:xfrm>
            <a:off x="571500" y="2143125"/>
            <a:ext cx="3316288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600" dirty="0">
                <a:latin typeface="+mj-lt"/>
              </a:rPr>
              <a:t>Одноэтажный одноквартирный дом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43438" y="2143125"/>
            <a:ext cx="4175125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600" dirty="0">
                <a:latin typeface="+mj-lt"/>
              </a:rPr>
              <a:t>Двухэтажный одноквартирный дом (коттедж)</a:t>
            </a:r>
          </a:p>
        </p:txBody>
      </p:sp>
      <p:pic>
        <p:nvPicPr>
          <p:cNvPr id="16390" name="Рисунок 6" descr="коттедж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3563" y="2500313"/>
            <a:ext cx="2241550" cy="171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Picture 1" descr="D:\проект по экологии\Картинки\Экология\Архитектура\панельный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38" y="4786313"/>
            <a:ext cx="2205037" cy="178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755650" y="4437063"/>
            <a:ext cx="3422650" cy="33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600" dirty="0">
                <a:latin typeface="+mj-lt"/>
              </a:rPr>
              <a:t>Многоквартирный малоэтажный дом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19700" y="4437063"/>
            <a:ext cx="3106738" cy="33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600" dirty="0">
                <a:latin typeface="+mj-lt"/>
              </a:rPr>
              <a:t>Многоквартирный высотный дом</a:t>
            </a:r>
          </a:p>
        </p:txBody>
      </p:sp>
      <p:pic>
        <p:nvPicPr>
          <p:cNvPr id="16394" name="Рисунок 10" descr="многоэтыжка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5000" y="4786313"/>
            <a:ext cx="2241550" cy="179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88" y="273050"/>
            <a:ext cx="7758112" cy="1227138"/>
          </a:xfrm>
        </p:spPr>
        <p:txBody>
          <a:bodyPr/>
          <a:lstStyle/>
          <a:p>
            <a:pPr algn="ctr">
              <a:buFont typeface="Wingdings" pitchFamily="2" charset="2"/>
              <a:buNone/>
              <a:defRPr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Строительные материалы, используемые в строительстве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411" name="Текст 3"/>
          <p:cNvSpPr>
            <a:spLocks noGrp="1"/>
          </p:cNvSpPr>
          <p:nvPr>
            <p:ph type="body" sz="half" idx="2"/>
          </p:nvPr>
        </p:nvSpPr>
        <p:spPr>
          <a:xfrm>
            <a:off x="684213" y="4437063"/>
            <a:ext cx="8280400" cy="1511300"/>
          </a:xfrm>
        </p:spPr>
        <p:txBody>
          <a:bodyPr/>
          <a:lstStyle/>
          <a:p>
            <a:pPr algn="just"/>
            <a:r>
              <a:rPr lang="ru-RU" sz="2400" smtClean="0">
                <a:latin typeface="Times New Roman" pitchFamily="18" charset="0"/>
              </a:rPr>
              <a:t>гранит, который составляет основу всех железобетонных конструкций, имеет высокую естественную степень радиоактивности</a:t>
            </a:r>
          </a:p>
          <a:p>
            <a:endParaRPr lang="ru-RU" smtClean="0"/>
          </a:p>
        </p:txBody>
      </p:sp>
      <p:pic>
        <p:nvPicPr>
          <p:cNvPr id="17412" name="Рисунок 6" descr="гранит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550" y="1916113"/>
            <a:ext cx="2087563" cy="208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Рисунок 7" descr="GO7LKCAAN4LUMCAI50FLFCAPVERJ4CALD7I5ECAT6VW3MCAA267RNCA06FZDRCA09KDJSCAGSDK3BCAULDNOACABBK3WECAYUCJRTCA4B3YSFCAJQX547CAZRG24HCA98TNE6CAJRXT5RCA0FGF34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1989138"/>
            <a:ext cx="2073275" cy="199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Рисунок 8" descr="V1SH0CAM5R2D2CAYO2I6UCAM5LY0RCAH58VRSCAPY2H1MCA7R263LCA04IAAWCAH0ZZJFCAGI2IXTCA1C7WUACA0UJRY2CANR2TCSCAY8NU98CA5E68S5CAVGG0S4CA5DQDNRCACGLEEMCA5BIC1I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63938" y="1916113"/>
            <a:ext cx="2159000" cy="207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500" y="285750"/>
            <a:ext cx="8258175" cy="1214438"/>
          </a:xfrm>
        </p:spPr>
        <p:txBody>
          <a:bodyPr/>
          <a:lstStyle/>
          <a:p>
            <a:pPr algn="ctr">
              <a:buFont typeface="Wingdings" pitchFamily="2" charset="2"/>
              <a:buNone/>
              <a:defRPr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Строительные материалы, </a:t>
            </a:r>
          </a:p>
          <a:p>
            <a:pPr algn="ctr">
              <a:buFont typeface="Wingdings" pitchFamily="2" charset="2"/>
              <a:buNone/>
              <a:defRPr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используемые в строительстве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435" name="Текст 3"/>
          <p:cNvSpPr>
            <a:spLocks noGrp="1"/>
          </p:cNvSpPr>
          <p:nvPr>
            <p:ph type="body" sz="half" idx="2"/>
          </p:nvPr>
        </p:nvSpPr>
        <p:spPr>
          <a:xfrm>
            <a:off x="714375" y="4365625"/>
            <a:ext cx="8034338" cy="1897063"/>
          </a:xfrm>
        </p:spPr>
        <p:txBody>
          <a:bodyPr/>
          <a:lstStyle/>
          <a:p>
            <a:pPr algn="just"/>
            <a:r>
              <a:rPr lang="ru-RU" sz="2400" smtClean="0">
                <a:latin typeface="Times New Roman" pitchFamily="18" charset="0"/>
              </a:rPr>
              <a:t>Дерево – это экологически чистый материал, который используется в строительстве домов, но возникает  экологическая проблема вырубки лесов</a:t>
            </a:r>
          </a:p>
        </p:txBody>
      </p:sp>
      <p:pic>
        <p:nvPicPr>
          <p:cNvPr id="18436" name="Рисунок 7" descr="127INCALNE8JNCAZ8ICULCAKINIJ3CAO71RO4CAMXJT9UCA8A72YWCAU19LTHCAW43SE6CAXZJNEECARN3YK6CAXZ2CB4CAUMTLACCA52SXM1CABG8OKGCA2OX39ZCADENLUFCAO145MNCA9QFCT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03350" y="1628775"/>
            <a:ext cx="2663825" cy="247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Рисунок 9" descr="QH505CAFSCUPRCA759X11CAHQNLMICABUITKNCA6C0DJOCAQC523ACAWO3KW9CA6E63IOCAH3SKNICAJJLM3ZCA9L1ZQFCAT8MDO1CAECB81SCA33EVL8CAYVOQONCACU32W9CAUX3ZN0CADPOIZ9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32363" y="1700213"/>
            <a:ext cx="2647950" cy="246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>
          <a:xfrm>
            <a:off x="611188" y="277813"/>
            <a:ext cx="8075612" cy="990600"/>
          </a:xfrm>
        </p:spPr>
        <p:txBody>
          <a:bodyPr/>
          <a:lstStyle/>
          <a:p>
            <a:pPr algn="ctr"/>
            <a:r>
              <a:rPr lang="ru-RU" smtClean="0">
                <a:solidFill>
                  <a:schemeClr val="accent1"/>
                </a:solidFill>
              </a:rPr>
              <a:t>Человек сам создает </a:t>
            </a:r>
            <a:br>
              <a:rPr lang="ru-RU" smtClean="0">
                <a:solidFill>
                  <a:schemeClr val="accent1"/>
                </a:solidFill>
              </a:rPr>
            </a:br>
            <a:r>
              <a:rPr lang="ru-RU" smtClean="0">
                <a:solidFill>
                  <a:schemeClr val="accent1"/>
                </a:solidFill>
              </a:rPr>
              <a:t>вредную для себя среду</a:t>
            </a:r>
          </a:p>
        </p:txBody>
      </p:sp>
      <p:pic>
        <p:nvPicPr>
          <p:cNvPr id="19459" name="Содержимое 3" descr="чясч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714500" y="1643063"/>
            <a:ext cx="2403475" cy="2286000"/>
          </a:xfrm>
        </p:spPr>
      </p:pic>
      <p:pic>
        <p:nvPicPr>
          <p:cNvPr id="19460" name="Рисунок 4" descr="остекление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25" y="1643063"/>
            <a:ext cx="2428875" cy="231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Рисунок 5" descr="забор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14750" y="4143375"/>
            <a:ext cx="2357438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mtClean="0">
                <a:solidFill>
                  <a:schemeClr val="accent1"/>
                </a:solidFill>
              </a:rPr>
              <a:t>Влияние построек на глаза</a:t>
            </a:r>
          </a:p>
        </p:txBody>
      </p:sp>
      <p:pic>
        <p:nvPicPr>
          <p:cNvPr id="20483" name="Содержимое 5" descr="глаз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643063" y="2143125"/>
            <a:ext cx="1968500" cy="3175000"/>
          </a:xfrm>
        </p:spPr>
      </p:pic>
      <p:pic>
        <p:nvPicPr>
          <p:cNvPr id="20484" name="Рисунок 6" descr="чя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25" y="2214563"/>
            <a:ext cx="196215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Прямая со стрелкой 8"/>
          <p:cNvCxnSpPr>
            <a:stCxn id="7" idx="1"/>
          </p:cNvCxnSpPr>
          <p:nvPr/>
        </p:nvCxnSpPr>
        <p:spPr>
          <a:xfrm rot="10800000">
            <a:off x="3714750" y="3786188"/>
            <a:ext cx="1857375" cy="158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ru-RU" smtClean="0">
                <a:solidFill>
                  <a:schemeClr val="accent1"/>
                </a:solidFill>
              </a:rPr>
              <a:t>Влияние построек на глаза</a:t>
            </a:r>
          </a:p>
        </p:txBody>
      </p:sp>
      <p:pic>
        <p:nvPicPr>
          <p:cNvPr id="21507" name="Содержимое 5" descr="глаз.jpg"/>
          <p:cNvPicPr>
            <a:picLocks noGrp="1" noChangeAspect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1643063" y="2143125"/>
            <a:ext cx="1968500" cy="3175000"/>
          </a:xfrm>
        </p:spPr>
      </p:pic>
      <p:cxnSp>
        <p:nvCxnSpPr>
          <p:cNvPr id="9" name="Прямая со стрелкой 8"/>
          <p:cNvCxnSpPr>
            <a:stCxn id="7" idx="1"/>
          </p:cNvCxnSpPr>
          <p:nvPr/>
        </p:nvCxnSpPr>
        <p:spPr>
          <a:xfrm rot="10800000">
            <a:off x="3714750" y="3786188"/>
            <a:ext cx="1857375" cy="158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09" name="Picture 6" descr="DSC0039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80063" y="2706688"/>
            <a:ext cx="3313112" cy="248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Содержимое 2"/>
          <p:cNvSpPr>
            <a:spLocks noGrp="1"/>
          </p:cNvSpPr>
          <p:nvPr>
            <p:ph idx="1"/>
          </p:nvPr>
        </p:nvSpPr>
        <p:spPr>
          <a:xfrm>
            <a:off x="714375" y="357188"/>
            <a:ext cx="7969250" cy="1214437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smtClean="0">
                <a:solidFill>
                  <a:srgbClr val="76A776"/>
                </a:solidFill>
              </a:rPr>
              <a:t>Влияние однотипных построек</a:t>
            </a:r>
          </a:p>
          <a:p>
            <a:pPr algn="ctr">
              <a:buFont typeface="Wingdings" pitchFamily="2" charset="2"/>
              <a:buNone/>
            </a:pPr>
            <a:r>
              <a:rPr lang="ru-RU" smtClean="0">
                <a:solidFill>
                  <a:srgbClr val="76A776"/>
                </a:solidFill>
              </a:rPr>
              <a:t> на здоровье человека</a:t>
            </a:r>
          </a:p>
        </p:txBody>
      </p:sp>
      <p:sp>
        <p:nvSpPr>
          <p:cNvPr id="22531" name="Текст 3"/>
          <p:cNvSpPr>
            <a:spLocks noGrp="1"/>
          </p:cNvSpPr>
          <p:nvPr>
            <p:ph type="body" sz="half" idx="2"/>
          </p:nvPr>
        </p:nvSpPr>
        <p:spPr>
          <a:xfrm>
            <a:off x="827088" y="4724400"/>
            <a:ext cx="7929562" cy="1851025"/>
          </a:xfrm>
        </p:spPr>
        <p:txBody>
          <a:bodyPr/>
          <a:lstStyle/>
          <a:p>
            <a:pPr algn="just"/>
            <a:r>
              <a:rPr lang="ru-RU" sz="2000" b="1" smtClean="0">
                <a:latin typeface="Times New Roman" pitchFamily="18" charset="0"/>
              </a:rPr>
              <a:t>Образ современной архитектурной среды воспринимается человеком как агрессивный, вызывает психофизиологическую напряженность.</a:t>
            </a:r>
          </a:p>
          <a:p>
            <a:pPr algn="just"/>
            <a:endParaRPr lang="ru-RU" sz="2000" b="1" smtClean="0">
              <a:latin typeface="Times New Roman" pitchFamily="18" charset="0"/>
            </a:endParaRPr>
          </a:p>
          <a:p>
            <a:endParaRPr lang="ru-RU" sz="2000" b="1" smtClean="0">
              <a:latin typeface="Times New Roman" pitchFamily="18" charset="0"/>
            </a:endParaRPr>
          </a:p>
        </p:txBody>
      </p:sp>
      <p:pic>
        <p:nvPicPr>
          <p:cNvPr id="22532" name="Picture 2" descr="D:\проект по экологии\Экология\Архитектура\YF1R5GCA310HXLCA4UGTL3CA12DVF8CAXY4JRVCAIKL721CA9RO95RCASOTF5BCAT0IBCFCAOY80UGCASTOSW3CAUZK7ALCA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6600" y="1773238"/>
            <a:ext cx="2682875" cy="278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3800" smtClean="0">
                <a:solidFill>
                  <a:schemeClr val="accent1"/>
                </a:solidFill>
              </a:rPr>
              <a:t>Влияние современных</a:t>
            </a:r>
            <a:br>
              <a:rPr lang="ru-RU" sz="3800" smtClean="0">
                <a:solidFill>
                  <a:schemeClr val="accent1"/>
                </a:solidFill>
              </a:rPr>
            </a:br>
            <a:r>
              <a:rPr lang="ru-RU" sz="3800" smtClean="0">
                <a:solidFill>
                  <a:schemeClr val="accent1"/>
                </a:solidFill>
              </a:rPr>
              <a:t> типовых зданий на человека</a:t>
            </a:r>
          </a:p>
        </p:txBody>
      </p:sp>
      <p:pic>
        <p:nvPicPr>
          <p:cNvPr id="1028" name="Picture 2" descr="D:\проект по экологии\Экология\Архитектура\YF1R5GCA310HXLCA4UGTL3CA12DVF8CAXY4JRVCAIKL721CA9RO95RCASOTF5BCAT0IBCFCAOY80UGCASTOSW3CAUZK7ALCA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755650" y="1628775"/>
            <a:ext cx="1573213" cy="1633538"/>
          </a:xfrm>
        </p:spPr>
      </p:pic>
      <p:graphicFrame>
        <p:nvGraphicFramePr>
          <p:cNvPr id="1026" name="Содержимое 8"/>
          <p:cNvGraphicFramePr>
            <a:graphicFrameLocks noGrp="1"/>
          </p:cNvGraphicFramePr>
          <p:nvPr>
            <p:ph sz="quarter" idx="4"/>
          </p:nvPr>
        </p:nvGraphicFramePr>
        <p:xfrm>
          <a:off x="4108450" y="1619250"/>
          <a:ext cx="4703763" cy="4962525"/>
        </p:xfrm>
        <a:graphic>
          <a:graphicData uri="http://schemas.openxmlformats.org/presentationml/2006/ole">
            <p:oleObj spid="_x0000_s1026" r:id="rId4" imgW="4706520" imgH="4962574" progId="Excel.Chart.8">
              <p:embed/>
            </p:oleObj>
          </a:graphicData>
        </a:graphic>
      </p:graphicFrame>
      <p:pic>
        <p:nvPicPr>
          <p:cNvPr id="1029" name="Picture 2" descr="D:\проект по экологии\Экология\Архитектура\YF1R5GCA310HXLCA4UGTL3CA12DVF8CAXY4JRVCAIKL721CA9RO95RCASOTF5BCAT0IBCFCAOY80UGCASTOSW3CAUZK7ALCA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68538" y="3213100"/>
            <a:ext cx="1573212" cy="163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2" descr="D:\проект по экологии\Экология\Архитектура\YF1R5GCA310HXLCA4UGTL3CA12DVF8CAXY4JRVCAIKL721CA9RO95RCASOTF5BCAT0IBCFCAOY80UGCASTOSW3CAUZK7ALCA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213" y="4868863"/>
            <a:ext cx="1573212" cy="163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>
          <a:xfrm>
            <a:off x="914400" y="620713"/>
            <a:ext cx="7772400" cy="800100"/>
          </a:xfrm>
        </p:spPr>
        <p:txBody>
          <a:bodyPr/>
          <a:lstStyle/>
          <a:p>
            <a:pPr algn="ctr" eaLnBrk="1" hangingPunct="1"/>
            <a:r>
              <a:rPr lang="ru-RU" sz="3800" b="1" smtClean="0">
                <a:solidFill>
                  <a:schemeClr val="accent1"/>
                </a:solidFill>
              </a:rPr>
              <a:t>Исследовательская деятельность</a:t>
            </a:r>
          </a:p>
        </p:txBody>
      </p:sp>
      <p:sp>
        <p:nvSpPr>
          <p:cNvPr id="23555" name="Содержимое 2"/>
          <p:cNvSpPr>
            <a:spLocks noGrp="1"/>
          </p:cNvSpPr>
          <p:nvPr>
            <p:ph idx="1"/>
          </p:nvPr>
        </p:nvSpPr>
        <p:spPr>
          <a:xfrm>
            <a:off x="755650" y="1628775"/>
            <a:ext cx="8001000" cy="2828925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sz="2400" b="1" smtClean="0">
                <a:latin typeface="Times New Roman" pitchFamily="18" charset="0"/>
              </a:rPr>
              <a:t>Изучение архитектурных построек в микрорайоне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2400" b="1" smtClean="0">
              <a:latin typeface="Times New Roman" pitchFamily="18" charset="0"/>
            </a:endParaRPr>
          </a:p>
          <a:p>
            <a:pPr algn="just" eaLnBrk="1" hangingPunct="1">
              <a:lnSpc>
                <a:spcPct val="80000"/>
              </a:lnSpc>
            </a:pPr>
            <a:r>
              <a:rPr lang="ru-RU" sz="2400" b="1" smtClean="0">
                <a:latin typeface="Times New Roman" pitchFamily="18" charset="0"/>
              </a:rPr>
              <a:t>Интервьюирование жителей микрорайона и учащихся 9 – 11 - х классов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2400" b="1" smtClean="0">
              <a:latin typeface="Times New Roman" pitchFamily="18" charset="0"/>
            </a:endParaRPr>
          </a:p>
          <a:p>
            <a:pPr algn="just" eaLnBrk="1" hangingPunct="1">
              <a:lnSpc>
                <a:spcPct val="80000"/>
              </a:lnSpc>
            </a:pPr>
            <a:r>
              <a:rPr lang="ru-RU" sz="2400" b="1" smtClean="0">
                <a:latin typeface="Times New Roman" pitchFamily="18" charset="0"/>
              </a:rPr>
              <a:t> Тестирование и анкетирование учащихся 9 – 11 - х классов</a:t>
            </a:r>
          </a:p>
        </p:txBody>
      </p:sp>
      <p:pic>
        <p:nvPicPr>
          <p:cNvPr id="23556" name="Picture 5" descr="IMGP045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1913" y="4149725"/>
            <a:ext cx="3236912" cy="2427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6" descr="IMGP046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3800" y="4149725"/>
            <a:ext cx="2952750" cy="240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2" descr="H:\Природа\ФОТО 42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692150" y="2420938"/>
            <a:ext cx="2849563" cy="3313112"/>
          </a:xfrm>
        </p:spPr>
      </p:pic>
      <p:graphicFrame>
        <p:nvGraphicFramePr>
          <p:cNvPr id="2050" name="Содержимое 11"/>
          <p:cNvGraphicFramePr>
            <a:graphicFrameLocks noGrp="1"/>
          </p:cNvGraphicFramePr>
          <p:nvPr>
            <p:ph sz="quarter" idx="4"/>
          </p:nvPr>
        </p:nvGraphicFramePr>
        <p:xfrm>
          <a:off x="3708400" y="1844675"/>
          <a:ext cx="5435600" cy="4608513"/>
        </p:xfrm>
        <a:graphic>
          <a:graphicData uri="http://schemas.openxmlformats.org/presentationml/2006/ole">
            <p:oleObj spid="_x0000_s2050" r:id="rId4" imgW="5438103" imgH="4608975" progId="Excel.Chart.8">
              <p:embed/>
            </p:oleObj>
          </a:graphicData>
        </a:graphic>
      </p:graphicFrame>
      <p:sp>
        <p:nvSpPr>
          <p:cNvPr id="2052" name="Заголовок 1"/>
          <p:cNvSpPr>
            <a:spLocks/>
          </p:cNvSpPr>
          <p:nvPr/>
        </p:nvSpPr>
        <p:spPr bwMode="auto">
          <a:xfrm>
            <a:off x="457200" y="260350"/>
            <a:ext cx="8686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3200" b="1">
                <a:solidFill>
                  <a:schemeClr val="accent1"/>
                </a:solidFill>
                <a:latin typeface="Times New Roman" pitchFamily="18" charset="0"/>
              </a:rPr>
              <a:t>Влияние современных зданий с яркой цветовой гаммой  на человека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Диаграмма 10"/>
          <p:cNvGraphicFramePr>
            <a:graphicFrameLocks/>
          </p:cNvGraphicFramePr>
          <p:nvPr/>
        </p:nvGraphicFramePr>
        <p:xfrm>
          <a:off x="642938" y="1714500"/>
          <a:ext cx="8501062" cy="4929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500063"/>
            <a:ext cx="8391525" cy="655637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sz="3800" b="1" dirty="0" smtClean="0">
                <a:solidFill>
                  <a:schemeClr val="accent1"/>
                </a:solidFill>
              </a:rPr>
              <a:t>Анализ построек, которые</a:t>
            </a:r>
            <a:br>
              <a:rPr lang="ru-RU" sz="3800" b="1" dirty="0" smtClean="0">
                <a:solidFill>
                  <a:schemeClr val="accent1"/>
                </a:solidFill>
              </a:rPr>
            </a:br>
            <a:r>
              <a:rPr lang="ru-RU" sz="3800" b="1" dirty="0" smtClean="0">
                <a:solidFill>
                  <a:schemeClr val="accent1"/>
                </a:solidFill>
              </a:rPr>
              <a:t> окружают наших учеников</a:t>
            </a: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sz="half" idx="2"/>
          </p:nvPr>
        </p:nvGraphicFramePr>
        <p:xfrm>
          <a:off x="571500" y="1571625"/>
          <a:ext cx="8572500" cy="5286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2" name="Рисунок 11" descr="DSC00122.JPG"/>
          <p:cNvPicPr>
            <a:picLocks noChangeAspect="1"/>
          </p:cNvPicPr>
          <p:nvPr/>
        </p:nvPicPr>
        <p:blipFill>
          <a:blip r:embed="rId4">
            <a:lum bright="-10000" contrast="40000"/>
          </a:blip>
          <a:srcRect/>
          <a:stretch>
            <a:fillRect/>
          </a:stretch>
        </p:blipFill>
        <p:spPr bwMode="auto">
          <a:xfrm>
            <a:off x="642938" y="1714500"/>
            <a:ext cx="8286750" cy="480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AsOne/>
      </p:bldGraphic>
      <p:bldGraphic spid="7" grpId="0">
        <p:bldAsOne/>
      </p:bldGraphic>
      <p:bldGraphic spid="7" grpId="1">
        <p:bldAsOne/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>
          <a:xfrm>
            <a:off x="457200" y="404813"/>
            <a:ext cx="8686800" cy="727075"/>
          </a:xfrm>
        </p:spPr>
        <p:txBody>
          <a:bodyPr/>
          <a:lstStyle/>
          <a:p>
            <a:pPr algn="ctr" eaLnBrk="1" hangingPunct="1"/>
            <a:r>
              <a:rPr lang="ru-RU" sz="3800" smtClean="0">
                <a:solidFill>
                  <a:schemeClr val="accent1"/>
                </a:solidFill>
              </a:rPr>
              <a:t>Отношение к современным постройкам</a:t>
            </a:r>
          </a:p>
        </p:txBody>
      </p:sp>
      <p:pic>
        <p:nvPicPr>
          <p:cNvPr id="25603" name="Рисунок 3" descr="дом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113" y="1916113"/>
            <a:ext cx="3167062" cy="4722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Прямая со стрелкой 8"/>
          <p:cNvCxnSpPr>
            <a:stCxn id="7" idx="1"/>
          </p:cNvCxnSpPr>
          <p:nvPr/>
        </p:nvCxnSpPr>
        <p:spPr>
          <a:xfrm rot="10800000">
            <a:off x="4067175" y="3789363"/>
            <a:ext cx="1857375" cy="158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605" name="Picture 7" descr="29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40425" y="2133600"/>
            <a:ext cx="2941638" cy="395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507413" cy="798513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sz="3800" b="1" dirty="0" smtClean="0">
                <a:solidFill>
                  <a:schemeClr val="accent1"/>
                </a:solidFill>
              </a:rPr>
              <a:t>Влияние окружающей среды на эмоциональное состояние человека</a:t>
            </a: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sz="half" idx="2"/>
          </p:nvPr>
        </p:nvGraphicFramePr>
        <p:xfrm>
          <a:off x="642938" y="1643063"/>
          <a:ext cx="8001000" cy="4740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5851" name="Picture 11" descr="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50" y="1643063"/>
            <a:ext cx="7712075" cy="489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358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Биоархитектура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7651" name="Содержимое 2"/>
          <p:cNvSpPr>
            <a:spLocks noGrp="1"/>
          </p:cNvSpPr>
          <p:nvPr>
            <p:ph sz="half" idx="1"/>
          </p:nvPr>
        </p:nvSpPr>
        <p:spPr>
          <a:xfrm>
            <a:off x="914400" y="4724400"/>
            <a:ext cx="7872413" cy="1406525"/>
          </a:xfrm>
        </p:spPr>
        <p:txBody>
          <a:bodyPr/>
          <a:lstStyle/>
          <a:p>
            <a:pPr algn="just">
              <a:buFont typeface="Wingdings" pitchFamily="2" charset="2"/>
              <a:buNone/>
            </a:pPr>
            <a:r>
              <a:rPr lang="ru-RU" sz="2000" smtClean="0">
                <a:latin typeface="Times New Roman" pitchFamily="18" charset="0"/>
              </a:rPr>
              <a:t>	</a:t>
            </a:r>
            <a:r>
              <a:rPr lang="ru-RU" sz="2000" b="1" smtClean="0">
                <a:latin typeface="Times New Roman" pitchFamily="18" charset="0"/>
              </a:rPr>
              <a:t>Биоархитектура – это попытка воссоздать живые организмы при помощи архитектуры.</a:t>
            </a:r>
          </a:p>
          <a:p>
            <a:pPr>
              <a:buFont typeface="Wingdings" pitchFamily="2" charset="2"/>
              <a:buNone/>
            </a:pPr>
            <a:r>
              <a:rPr lang="ru-RU" sz="2000" b="1" smtClean="0">
                <a:latin typeface="Times New Roman" pitchFamily="18" charset="0"/>
              </a:rPr>
              <a:t>	</a:t>
            </a:r>
          </a:p>
        </p:txBody>
      </p:sp>
      <p:pic>
        <p:nvPicPr>
          <p:cNvPr id="27652" name="Содержимое 4" descr="314QDCA9QOKHFCAS7LPCNCALM1XDECA3EV2GKCAAAL42ICA11K07ACAEQIUK1CA2Q56W2CA5DL7WXCAOPIYTECAGAZHMSCAE6INYWCA47PPTOCAF9PYYECACRPKDFCA2Y0T86CA86523TCADL43DA.jp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1403350" y="1844675"/>
            <a:ext cx="2857500" cy="2428875"/>
          </a:xfrm>
        </p:spPr>
      </p:pic>
      <p:pic>
        <p:nvPicPr>
          <p:cNvPr id="27653" name="Рисунок 5" descr="mexica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92725" y="1844675"/>
            <a:ext cx="2857500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Био-тек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8675" name="Содержимое 2"/>
          <p:cNvSpPr>
            <a:spLocks noGrp="1"/>
          </p:cNvSpPr>
          <p:nvPr>
            <p:ph sz="half" idx="1"/>
          </p:nvPr>
        </p:nvSpPr>
        <p:spPr>
          <a:xfrm>
            <a:off x="914400" y="5084763"/>
            <a:ext cx="7586663" cy="1439862"/>
          </a:xfrm>
        </p:spPr>
        <p:txBody>
          <a:bodyPr/>
          <a:lstStyle/>
          <a:p>
            <a:pPr algn="just">
              <a:buFont typeface="Wingdings" pitchFamily="2" charset="2"/>
              <a:buNone/>
            </a:pPr>
            <a:r>
              <a:rPr lang="ru-RU" sz="1400" smtClean="0">
                <a:latin typeface="Times New Roman" pitchFamily="18" charset="0"/>
              </a:rPr>
              <a:t>	</a:t>
            </a:r>
            <a:r>
              <a:rPr lang="ru-RU" sz="2000" b="1" smtClean="0">
                <a:latin typeface="Times New Roman" pitchFamily="18" charset="0"/>
              </a:rPr>
              <a:t>На смену квадратным, неестественным формам зданий должны прийти мягкие, повторяющие плавные линии живого формы</a:t>
            </a:r>
          </a:p>
          <a:p>
            <a:pPr algn="just">
              <a:buFont typeface="Wingdings" pitchFamily="2" charset="2"/>
              <a:buNone/>
            </a:pPr>
            <a:endParaRPr lang="ru-RU" sz="2000" b="1" smtClean="0">
              <a:latin typeface="Times New Roman" pitchFamily="18" charset="0"/>
            </a:endParaRPr>
          </a:p>
        </p:txBody>
      </p:sp>
      <p:pic>
        <p:nvPicPr>
          <p:cNvPr id="28676" name="Содержимое 4" descr="био-тек.jp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1619250" y="1700213"/>
            <a:ext cx="2381250" cy="3152775"/>
          </a:xfrm>
        </p:spPr>
      </p:pic>
      <p:pic>
        <p:nvPicPr>
          <p:cNvPr id="28677" name="Рисунок 5" descr="биотеккк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9700" y="1700213"/>
            <a:ext cx="2357438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Блоб-архитектура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9699" name="Содержимое 4" descr="блоб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116013" y="1773238"/>
            <a:ext cx="2922587" cy="3384550"/>
          </a:xfrm>
        </p:spPr>
      </p:pic>
      <p:sp>
        <p:nvSpPr>
          <p:cNvPr id="29700" name="Содержимое 3"/>
          <p:cNvSpPr>
            <a:spLocks noGrp="1"/>
          </p:cNvSpPr>
          <p:nvPr>
            <p:ph sz="half" idx="2"/>
          </p:nvPr>
        </p:nvSpPr>
        <p:spPr>
          <a:xfrm>
            <a:off x="755650" y="5373688"/>
            <a:ext cx="7543800" cy="757237"/>
          </a:xfrm>
        </p:spPr>
        <p:txBody>
          <a:bodyPr/>
          <a:lstStyle/>
          <a:p>
            <a:pPr algn="just">
              <a:buFont typeface="Wingdings" pitchFamily="2" charset="2"/>
              <a:buNone/>
            </a:pPr>
            <a:r>
              <a:rPr lang="ru-RU" sz="1600" smtClean="0">
                <a:latin typeface="Times New Roman" pitchFamily="18" charset="0"/>
              </a:rPr>
              <a:t>	</a:t>
            </a:r>
            <a:r>
              <a:rPr lang="ru-RU" sz="2000" b="1" smtClean="0">
                <a:latin typeface="Times New Roman" pitchFamily="18" charset="0"/>
              </a:rPr>
              <a:t>Здание напоминает формой что-то округлое и мягкое, некий сгу­сток инопланетной живой субстан­ции, готовый разрастись и поглотить все вокруг. </a:t>
            </a:r>
          </a:p>
          <a:p>
            <a:pPr algn="just"/>
            <a:endParaRPr lang="ru-RU" sz="2000" b="1" smtClean="0"/>
          </a:p>
        </p:txBody>
      </p:sp>
      <p:pic>
        <p:nvPicPr>
          <p:cNvPr id="29701" name="Рисунок 5" descr="блоб архитектура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97425" y="1773238"/>
            <a:ext cx="2919413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Биоморфные здания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0723" name="Содержимое 2"/>
          <p:cNvSpPr>
            <a:spLocks noGrp="1"/>
          </p:cNvSpPr>
          <p:nvPr>
            <p:ph sz="half" idx="1"/>
          </p:nvPr>
        </p:nvSpPr>
        <p:spPr>
          <a:xfrm>
            <a:off x="250825" y="5229225"/>
            <a:ext cx="8504238" cy="112395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sz="1600" smtClean="0"/>
              <a:t>	</a:t>
            </a:r>
            <a:r>
              <a:rPr lang="ru-RU" sz="2000" b="1" smtClean="0">
                <a:latin typeface="Times New Roman" pitchFamily="18" charset="0"/>
              </a:rPr>
              <a:t>В городах появляется все больше биоморфных зданий</a:t>
            </a:r>
          </a:p>
        </p:txBody>
      </p:sp>
      <p:pic>
        <p:nvPicPr>
          <p:cNvPr id="30724" name="Содержимое 4" descr="биоморф.jp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1116013" y="1700213"/>
            <a:ext cx="3000375" cy="3000375"/>
          </a:xfrm>
        </p:spPr>
      </p:pic>
      <p:pic>
        <p:nvPicPr>
          <p:cNvPr id="30725" name="Рисунок 5" descr="биоморфные здания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9338" y="1700213"/>
            <a:ext cx="3000375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Цвет – это свет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1747" name="Содержимое 4" descr="цвет и свет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71550" y="2349500"/>
            <a:ext cx="2867025" cy="2867025"/>
          </a:xfrm>
        </p:spPr>
      </p:pic>
      <p:sp>
        <p:nvSpPr>
          <p:cNvPr id="31748" name="Содержимое 3"/>
          <p:cNvSpPr>
            <a:spLocks noGrp="1"/>
          </p:cNvSpPr>
          <p:nvPr>
            <p:ph sz="half" idx="2"/>
          </p:nvPr>
        </p:nvSpPr>
        <p:spPr>
          <a:xfrm>
            <a:off x="3924300" y="2781300"/>
            <a:ext cx="5040313" cy="33496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1800" smtClean="0"/>
              <a:t>	</a:t>
            </a:r>
          </a:p>
          <a:p>
            <a:pPr>
              <a:buFont typeface="Wingdings" pitchFamily="2" charset="2"/>
              <a:buNone/>
            </a:pPr>
            <a:endParaRPr lang="ru-RU" sz="1800" smtClean="0"/>
          </a:p>
          <a:p>
            <a:pPr algn="just">
              <a:buFont typeface="Wingdings" pitchFamily="2" charset="2"/>
              <a:buNone/>
            </a:pPr>
            <a:r>
              <a:rPr lang="ru-RU" sz="1800" smtClean="0"/>
              <a:t>	</a:t>
            </a:r>
            <a:r>
              <a:rPr lang="ru-RU" sz="1800" smtClean="0">
                <a:latin typeface="Times New Roman" pitchFamily="18" charset="0"/>
              </a:rPr>
              <a:t>Другой немаловажной экологической проблемой является влияние цветовой гаммы на здоровье человека</a:t>
            </a:r>
            <a:endParaRPr lang="ru-RU" sz="2400" smtClean="0">
              <a:latin typeface="Times New Roman" pitchFamily="18" charset="0"/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14375" y="785813"/>
            <a:ext cx="4357688" cy="639762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Теплые и холодные цвета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2771" name="Содержимое 6" descr="Теплые и холодные.gif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971550" y="2133600"/>
            <a:ext cx="3816350" cy="2952750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14875" y="785813"/>
            <a:ext cx="4286250" cy="639762"/>
          </a:xfrm>
        </p:spPr>
        <p:txBody>
          <a:bodyPr/>
          <a:lstStyle/>
          <a:p>
            <a:pPr algn="ctr">
              <a:defRPr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Яркость цвета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2773" name="Содержимое 7" descr="яркость.gif"/>
          <p:cNvPicPr>
            <a:picLocks noGrp="1" noChangeAspect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>
          <a:xfrm>
            <a:off x="5435600" y="2133600"/>
            <a:ext cx="3240088" cy="2949575"/>
          </a:xfrm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71500" y="642938"/>
            <a:ext cx="4040188" cy="639762"/>
          </a:xfrm>
        </p:spPr>
        <p:txBody>
          <a:bodyPr/>
          <a:lstStyle/>
          <a:p>
            <a:pPr algn="ctr">
              <a:defRPr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Оттенки цвета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</p:txBody>
      </p:sp>
      <p:pic>
        <p:nvPicPr>
          <p:cNvPr id="33795" name="Содержимое 6" descr="нужные оттенки.jp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1000125" y="2143125"/>
            <a:ext cx="3286125" cy="2652713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572000" y="642938"/>
            <a:ext cx="4041775" cy="639762"/>
          </a:xfrm>
        </p:spPr>
        <p:txBody>
          <a:bodyPr/>
          <a:lstStyle/>
          <a:p>
            <a:pPr algn="ctr">
              <a:defRPr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Насыщенность цвета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</p:txBody>
      </p:sp>
      <p:pic>
        <p:nvPicPr>
          <p:cNvPr id="33797" name="Содержимое 7" descr="нужная насыщенность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>
          <a:xfrm>
            <a:off x="5072063" y="2143125"/>
            <a:ext cx="3429000" cy="2643188"/>
          </a:xfrm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Содержимое 6" descr="G6OVUOCAAV8T75CAZLQA1UCAIJ7GB5CARIH1U3CASYYB4VCA320H45CAT2BIPLCAF3O7UICA39SUNJCAQCVUHSCA33841UCA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188" y="2420938"/>
            <a:ext cx="3584575" cy="415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Заголовок 1"/>
          <p:cNvSpPr>
            <a:spLocks noGrp="1"/>
          </p:cNvSpPr>
          <p:nvPr>
            <p:ph type="title"/>
          </p:nvPr>
        </p:nvSpPr>
        <p:spPr>
          <a:xfrm>
            <a:off x="684213" y="549275"/>
            <a:ext cx="7543800" cy="642938"/>
          </a:xfrm>
        </p:spPr>
        <p:txBody>
          <a:bodyPr/>
          <a:lstStyle/>
          <a:p>
            <a:pPr algn="ctr" eaLnBrk="1" hangingPunct="1"/>
            <a:r>
              <a:rPr lang="ru-RU" sz="3800" b="1" smtClean="0">
                <a:solidFill>
                  <a:srgbClr val="76A776"/>
                </a:solidFill>
              </a:rPr>
              <a:t>ЖЕЛТЫЙ ЦВЕТ</a:t>
            </a:r>
          </a:p>
        </p:txBody>
      </p:sp>
      <p:sp>
        <p:nvSpPr>
          <p:cNvPr id="3077" name="Текст 4"/>
          <p:cNvSpPr>
            <a:spLocks noGrp="1"/>
          </p:cNvSpPr>
          <p:nvPr>
            <p:ph type="body" idx="1"/>
          </p:nvPr>
        </p:nvSpPr>
        <p:spPr>
          <a:xfrm>
            <a:off x="755650" y="1628775"/>
            <a:ext cx="3741738" cy="639763"/>
          </a:xfrm>
          <a:solidFill>
            <a:srgbClr val="FFFF99"/>
          </a:solidFill>
        </p:spPr>
        <p:txBody>
          <a:bodyPr/>
          <a:lstStyle/>
          <a:p>
            <a:pPr algn="ctr" eaLnBrk="1" hangingPunct="1"/>
            <a:r>
              <a:rPr lang="ru-RU" sz="2000" smtClean="0"/>
              <a:t>Психологическое восприятие</a:t>
            </a:r>
          </a:p>
        </p:txBody>
      </p:sp>
      <p:sp>
        <p:nvSpPr>
          <p:cNvPr id="3078" name="Содержимое 2"/>
          <p:cNvSpPr>
            <a:spLocks noGrp="1"/>
          </p:cNvSpPr>
          <p:nvPr>
            <p:ph sz="half" idx="2"/>
          </p:nvPr>
        </p:nvSpPr>
        <p:spPr>
          <a:xfrm>
            <a:off x="642938" y="2428875"/>
            <a:ext cx="3929062" cy="3889375"/>
          </a:xfrm>
        </p:spPr>
        <p:txBody>
          <a:bodyPr/>
          <a:lstStyle/>
          <a:p>
            <a:pPr marL="92075" indent="-92075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mtClean="0"/>
              <a:t>  </a:t>
            </a:r>
          </a:p>
          <a:p>
            <a:pPr marL="92075" indent="-92075" algn="ctr"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ru-RU" smtClean="0"/>
              <a:t>	Оптимизм, </a:t>
            </a:r>
          </a:p>
          <a:p>
            <a:pPr marL="92075" indent="-92075" algn="ctr"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ru-RU" smtClean="0"/>
              <a:t>	Надежда, </a:t>
            </a:r>
          </a:p>
          <a:p>
            <a:pPr marL="92075" indent="-92075" algn="ctr"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ru-RU" smtClean="0"/>
              <a:t>Успех,</a:t>
            </a:r>
          </a:p>
          <a:p>
            <a:pPr marL="92075" indent="-92075" algn="ctr"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ru-RU" smtClean="0"/>
              <a:t>	Позитивное	 отношение</a:t>
            </a:r>
          </a:p>
          <a:p>
            <a:pPr marL="92075" indent="-92075" algn="ctr"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ru-RU" smtClean="0"/>
              <a:t> к жизни </a:t>
            </a:r>
          </a:p>
        </p:txBody>
      </p:sp>
      <p:sp>
        <p:nvSpPr>
          <p:cNvPr id="3079" name="Текст 5"/>
          <p:cNvSpPr>
            <a:spLocks noGrp="1"/>
          </p:cNvSpPr>
          <p:nvPr>
            <p:ph type="body" sz="quarter" idx="3"/>
          </p:nvPr>
        </p:nvSpPr>
        <p:spPr>
          <a:xfrm>
            <a:off x="4643438" y="1628775"/>
            <a:ext cx="4041775" cy="639763"/>
          </a:xfrm>
          <a:solidFill>
            <a:srgbClr val="FFFF99"/>
          </a:solidFill>
        </p:spPr>
        <p:txBody>
          <a:bodyPr/>
          <a:lstStyle/>
          <a:p>
            <a:pPr algn="ctr" eaLnBrk="1" hangingPunct="1"/>
            <a:r>
              <a:rPr lang="ru-RU" sz="2000" smtClean="0"/>
              <a:t>АССОЦИАЦИИ ШКОЛЬНИКОВ</a:t>
            </a:r>
          </a:p>
        </p:txBody>
      </p:sp>
      <p:graphicFrame>
        <p:nvGraphicFramePr>
          <p:cNvPr id="3074" name="Диаграмма 7"/>
          <p:cNvGraphicFramePr>
            <a:graphicFrameLocks/>
          </p:cNvGraphicFramePr>
          <p:nvPr/>
        </p:nvGraphicFramePr>
        <p:xfrm>
          <a:off x="4427538" y="2498725"/>
          <a:ext cx="4181475" cy="3876675"/>
        </p:xfrm>
        <a:graphic>
          <a:graphicData uri="http://schemas.openxmlformats.org/presentationml/2006/ole">
            <p:oleObj spid="_x0000_s3074" name="Диаграмма" r:id="rId4" imgW="4181551" imgH="3876751" progId="Excel.Chart.8">
              <p:embed/>
            </p:oleObj>
          </a:graphicData>
        </a:graphic>
      </p:graphicFrame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Рисунок 7" descr="007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3713" y="2352675"/>
            <a:ext cx="3584575" cy="3938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0" name="Заголовок 1"/>
          <p:cNvSpPr>
            <a:spLocks noGrp="1"/>
          </p:cNvSpPr>
          <p:nvPr>
            <p:ph type="title"/>
          </p:nvPr>
        </p:nvSpPr>
        <p:spPr>
          <a:xfrm>
            <a:off x="1042988" y="549275"/>
            <a:ext cx="7543800" cy="655638"/>
          </a:xfrm>
        </p:spPr>
        <p:txBody>
          <a:bodyPr/>
          <a:lstStyle/>
          <a:p>
            <a:pPr algn="ctr" eaLnBrk="1" hangingPunct="1"/>
            <a:r>
              <a:rPr lang="ru-RU" sz="3800" b="1" smtClean="0">
                <a:solidFill>
                  <a:srgbClr val="00B050"/>
                </a:solidFill>
              </a:rPr>
              <a:t>ЗЕЛЕНЫЙ ЦВЕТ</a:t>
            </a:r>
          </a:p>
        </p:txBody>
      </p:sp>
      <p:sp>
        <p:nvSpPr>
          <p:cNvPr id="4101" name="Текст 4"/>
          <p:cNvSpPr>
            <a:spLocks noGrp="1"/>
          </p:cNvSpPr>
          <p:nvPr>
            <p:ph type="body" idx="1"/>
          </p:nvPr>
        </p:nvSpPr>
        <p:spPr>
          <a:xfrm>
            <a:off x="684213" y="1700213"/>
            <a:ext cx="3824287" cy="639762"/>
          </a:xfrm>
          <a:solidFill>
            <a:srgbClr val="00B050"/>
          </a:solidFill>
        </p:spPr>
        <p:txBody>
          <a:bodyPr/>
          <a:lstStyle/>
          <a:p>
            <a:pPr algn="ctr" eaLnBrk="1" hangingPunct="1"/>
            <a:r>
              <a:rPr lang="ru-RU" sz="2000" smtClean="0"/>
              <a:t>Психологическое восприятие</a:t>
            </a:r>
          </a:p>
        </p:txBody>
      </p:sp>
      <p:sp>
        <p:nvSpPr>
          <p:cNvPr id="4102" name="Содержимое 2"/>
          <p:cNvSpPr>
            <a:spLocks noGrp="1"/>
          </p:cNvSpPr>
          <p:nvPr>
            <p:ph sz="half" idx="2"/>
          </p:nvPr>
        </p:nvSpPr>
        <p:spPr>
          <a:xfrm>
            <a:off x="-500063" y="2571750"/>
            <a:ext cx="4757738" cy="37052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ru-RU" smtClean="0"/>
          </a:p>
          <a:p>
            <a:pPr algn="ctr"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ru-RU" smtClean="0"/>
              <a:t>		Природа, </a:t>
            </a:r>
          </a:p>
          <a:p>
            <a:pPr algn="ctr"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ru-RU" smtClean="0"/>
              <a:t>		Земля,</a:t>
            </a:r>
          </a:p>
          <a:p>
            <a:pPr algn="ctr"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ru-RU" smtClean="0"/>
              <a:t> 		Здоровье,</a:t>
            </a:r>
          </a:p>
          <a:p>
            <a:pPr algn="ctr"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ru-RU" smtClean="0"/>
              <a:t>		Обновление</a:t>
            </a:r>
          </a:p>
        </p:txBody>
      </p:sp>
      <p:sp>
        <p:nvSpPr>
          <p:cNvPr id="4103" name="Текст 5"/>
          <p:cNvSpPr>
            <a:spLocks noGrp="1"/>
          </p:cNvSpPr>
          <p:nvPr>
            <p:ph type="body" sz="quarter" idx="3"/>
          </p:nvPr>
        </p:nvSpPr>
        <p:spPr>
          <a:xfrm>
            <a:off x="4643438" y="1700213"/>
            <a:ext cx="4041775" cy="639762"/>
          </a:xfrm>
          <a:solidFill>
            <a:srgbClr val="00B050"/>
          </a:solidFill>
        </p:spPr>
        <p:txBody>
          <a:bodyPr/>
          <a:lstStyle/>
          <a:p>
            <a:pPr algn="ctr" eaLnBrk="1" hangingPunct="1"/>
            <a:r>
              <a:rPr lang="ru-RU" sz="2000" smtClean="0"/>
              <a:t>АССОЦИАЦИИ ШКОЛЬНИКОВ</a:t>
            </a:r>
          </a:p>
        </p:txBody>
      </p:sp>
      <p:graphicFrame>
        <p:nvGraphicFramePr>
          <p:cNvPr id="4098" name="Содержимое 6"/>
          <p:cNvGraphicFramePr>
            <a:graphicFrameLocks noGrp="1"/>
          </p:cNvGraphicFramePr>
          <p:nvPr>
            <p:ph sz="quarter" idx="4"/>
          </p:nvPr>
        </p:nvGraphicFramePr>
        <p:xfrm>
          <a:off x="4714875" y="2574925"/>
          <a:ext cx="4041775" cy="3651250"/>
        </p:xfrm>
        <a:graphic>
          <a:graphicData uri="http://schemas.openxmlformats.org/presentationml/2006/ole">
            <p:oleObj spid="_x0000_s4098" name="Диаграмма" r:id="rId4" imgW="4038600" imgH="3648151" progId="Excel.Chart.8">
              <p:embed/>
            </p:oleObj>
          </a:graphicData>
        </a:graphic>
      </p:graphicFrame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Рисунок 7" descr="небо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0688" y="2352675"/>
            <a:ext cx="3730625" cy="401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Заголовок 1"/>
          <p:cNvSpPr>
            <a:spLocks noGrp="1"/>
          </p:cNvSpPr>
          <p:nvPr>
            <p:ph type="title"/>
          </p:nvPr>
        </p:nvSpPr>
        <p:spPr>
          <a:xfrm>
            <a:off x="900113" y="476250"/>
            <a:ext cx="7543800" cy="727075"/>
          </a:xfrm>
        </p:spPr>
        <p:txBody>
          <a:bodyPr/>
          <a:lstStyle/>
          <a:p>
            <a:pPr algn="ctr" eaLnBrk="1" hangingPunct="1"/>
            <a:r>
              <a:rPr lang="ru-RU" sz="3800" b="1" smtClean="0">
                <a:solidFill>
                  <a:schemeClr val="accent1"/>
                </a:solidFill>
              </a:rPr>
              <a:t>СИНИЙ ЦВЕТ</a:t>
            </a:r>
          </a:p>
        </p:txBody>
      </p:sp>
      <p:sp>
        <p:nvSpPr>
          <p:cNvPr id="5125" name="Текст 4"/>
          <p:cNvSpPr>
            <a:spLocks noGrp="1"/>
          </p:cNvSpPr>
          <p:nvPr>
            <p:ph type="body" idx="1"/>
          </p:nvPr>
        </p:nvSpPr>
        <p:spPr>
          <a:xfrm>
            <a:off x="611188" y="1628775"/>
            <a:ext cx="4040187" cy="639763"/>
          </a:xfrm>
          <a:solidFill>
            <a:srgbClr val="0070C0">
              <a:alpha val="50195"/>
            </a:srgbClr>
          </a:solidFill>
        </p:spPr>
        <p:txBody>
          <a:bodyPr/>
          <a:lstStyle/>
          <a:p>
            <a:pPr algn="ctr" eaLnBrk="1" hangingPunct="1"/>
            <a:r>
              <a:rPr lang="ru-RU" sz="2000" smtClean="0"/>
              <a:t>Психологическое восприятие</a:t>
            </a:r>
          </a:p>
        </p:txBody>
      </p:sp>
      <p:sp>
        <p:nvSpPr>
          <p:cNvPr id="5126" name="Содержимое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ru-RU" b="1" smtClean="0"/>
          </a:p>
          <a:p>
            <a:pPr eaLnBrk="1" hangingPunct="1">
              <a:buFont typeface="Wingdings" pitchFamily="2" charset="2"/>
              <a:buNone/>
            </a:pPr>
            <a:r>
              <a:rPr lang="ru-RU" b="1" smtClean="0"/>
              <a:t>		</a:t>
            </a:r>
            <a:r>
              <a:rPr lang="ru-RU" smtClean="0"/>
              <a:t> Доверие, 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ru-RU" smtClean="0"/>
              <a:t>		Консерватизм,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ru-RU" smtClean="0"/>
              <a:t> 		Защищенность, 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ru-RU" smtClean="0"/>
              <a:t>		Чистота, 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ru-RU" smtClean="0"/>
              <a:t>		Печаль,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ru-RU" smtClean="0"/>
              <a:t> 		Порядок</a:t>
            </a:r>
            <a:endParaRPr lang="ru-RU" b="1" smtClean="0"/>
          </a:p>
        </p:txBody>
      </p:sp>
      <p:sp>
        <p:nvSpPr>
          <p:cNvPr id="5127" name="Текст 5"/>
          <p:cNvSpPr>
            <a:spLocks noGrp="1"/>
          </p:cNvSpPr>
          <p:nvPr>
            <p:ph type="body" sz="quarter" idx="3"/>
          </p:nvPr>
        </p:nvSpPr>
        <p:spPr>
          <a:xfrm>
            <a:off x="4716463" y="1628775"/>
            <a:ext cx="4041775" cy="639763"/>
          </a:xfrm>
          <a:solidFill>
            <a:srgbClr val="0070C0">
              <a:alpha val="50195"/>
            </a:srgbClr>
          </a:solidFill>
        </p:spPr>
        <p:txBody>
          <a:bodyPr/>
          <a:lstStyle/>
          <a:p>
            <a:pPr algn="ctr" eaLnBrk="1" hangingPunct="1"/>
            <a:r>
              <a:rPr lang="ru-RU" sz="2000" smtClean="0"/>
              <a:t>АССОЦИАЦИИ ШКОЛЬНИКОВ</a:t>
            </a:r>
          </a:p>
        </p:txBody>
      </p:sp>
      <p:graphicFrame>
        <p:nvGraphicFramePr>
          <p:cNvPr id="5122" name="Содержимое 6"/>
          <p:cNvGraphicFramePr>
            <a:graphicFrameLocks noGrp="1"/>
          </p:cNvGraphicFramePr>
          <p:nvPr>
            <p:ph sz="quarter" idx="4"/>
          </p:nvPr>
        </p:nvGraphicFramePr>
        <p:xfrm>
          <a:off x="4572000" y="2357438"/>
          <a:ext cx="4392613" cy="4021137"/>
        </p:xfrm>
        <a:graphic>
          <a:graphicData uri="http://schemas.openxmlformats.org/presentationml/2006/ole">
            <p:oleObj spid="_x0000_s5122" name="Диаграмма" r:id="rId4" imgW="4390949" imgH="4019702" progId="Excel.Chart.8">
              <p:embed/>
            </p:oleObj>
          </a:graphicData>
        </a:graphic>
      </p:graphicFrame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Рисунок 12" descr="Dying Ros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0688" y="2352675"/>
            <a:ext cx="3730625" cy="372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8" name="Заголовок 1"/>
          <p:cNvSpPr>
            <a:spLocks noGrp="1"/>
          </p:cNvSpPr>
          <p:nvPr>
            <p:ph type="title"/>
          </p:nvPr>
        </p:nvSpPr>
        <p:spPr>
          <a:xfrm>
            <a:off x="827088" y="549275"/>
            <a:ext cx="7543800" cy="563563"/>
          </a:xfrm>
        </p:spPr>
        <p:txBody>
          <a:bodyPr/>
          <a:lstStyle/>
          <a:p>
            <a:pPr algn="ctr" eaLnBrk="1" hangingPunct="1"/>
            <a:r>
              <a:rPr lang="ru-RU" sz="3800" b="1" smtClean="0">
                <a:solidFill>
                  <a:schemeClr val="accent1"/>
                </a:solidFill>
              </a:rPr>
              <a:t>КРАСНЫЙ ЦВЕТ</a:t>
            </a:r>
          </a:p>
        </p:txBody>
      </p:sp>
      <p:sp>
        <p:nvSpPr>
          <p:cNvPr id="6149" name="Текст 4"/>
          <p:cNvSpPr>
            <a:spLocks noGrp="1"/>
          </p:cNvSpPr>
          <p:nvPr>
            <p:ph type="body" idx="1"/>
          </p:nvPr>
        </p:nvSpPr>
        <p:spPr>
          <a:xfrm>
            <a:off x="684213" y="1628775"/>
            <a:ext cx="4040187" cy="639763"/>
          </a:xfrm>
          <a:solidFill>
            <a:srgbClr val="FF6600"/>
          </a:solidFill>
        </p:spPr>
        <p:txBody>
          <a:bodyPr/>
          <a:lstStyle/>
          <a:p>
            <a:pPr algn="ctr" eaLnBrk="1" hangingPunct="1"/>
            <a:r>
              <a:rPr lang="ru-RU" sz="2000" smtClean="0"/>
              <a:t>Психологическое восприятие</a:t>
            </a:r>
          </a:p>
        </p:txBody>
      </p:sp>
      <p:sp>
        <p:nvSpPr>
          <p:cNvPr id="6150" name="Содержимое 2"/>
          <p:cNvSpPr>
            <a:spLocks noGrp="1"/>
          </p:cNvSpPr>
          <p:nvPr>
            <p:ph sz="half" idx="2"/>
          </p:nvPr>
        </p:nvSpPr>
        <p:spPr>
          <a:xfrm>
            <a:off x="500063" y="2276475"/>
            <a:ext cx="4224337" cy="3951288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b="1" smtClean="0"/>
              <a:t>	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ru-RU" b="1" smtClean="0"/>
              <a:t>		</a:t>
            </a:r>
            <a:r>
              <a:rPr lang="ru-RU" smtClean="0"/>
              <a:t>Мощь, 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ru-RU" smtClean="0"/>
              <a:t>		Энергия,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ru-RU" smtClean="0"/>
              <a:t> 		Любовь,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ru-RU" smtClean="0"/>
              <a:t>		Страсть, 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ru-RU" smtClean="0"/>
              <a:t>		Агрессия,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ru-RU" smtClean="0"/>
              <a:t> 		Опасность</a:t>
            </a:r>
            <a:endParaRPr lang="ru-RU" b="1" smtClean="0"/>
          </a:p>
          <a:p>
            <a:pPr eaLnBrk="1" hangingPunct="1">
              <a:buFont typeface="Wingdings" pitchFamily="2" charset="2"/>
              <a:buNone/>
            </a:pPr>
            <a:endParaRPr lang="ru-RU" b="1" smtClean="0"/>
          </a:p>
        </p:txBody>
      </p:sp>
      <p:sp>
        <p:nvSpPr>
          <p:cNvPr id="6151" name="Текст 5"/>
          <p:cNvSpPr>
            <a:spLocks noGrp="1"/>
          </p:cNvSpPr>
          <p:nvPr>
            <p:ph type="body" sz="quarter" idx="3"/>
          </p:nvPr>
        </p:nvSpPr>
        <p:spPr>
          <a:xfrm>
            <a:off x="4716463" y="1628775"/>
            <a:ext cx="4041775" cy="639763"/>
          </a:xfrm>
          <a:solidFill>
            <a:srgbClr val="FF6600"/>
          </a:solidFill>
        </p:spPr>
        <p:txBody>
          <a:bodyPr/>
          <a:lstStyle/>
          <a:p>
            <a:pPr algn="ctr" eaLnBrk="1" hangingPunct="1"/>
            <a:r>
              <a:rPr lang="ru-RU" sz="2000" smtClean="0"/>
              <a:t>АССОЦИАЦИИ ШКОЛЬНИКОВ</a:t>
            </a:r>
          </a:p>
        </p:txBody>
      </p:sp>
      <p:graphicFrame>
        <p:nvGraphicFramePr>
          <p:cNvPr id="6146" name="Содержимое 6"/>
          <p:cNvGraphicFramePr>
            <a:graphicFrameLocks noGrp="1"/>
          </p:cNvGraphicFramePr>
          <p:nvPr>
            <p:ph sz="quarter" idx="4"/>
          </p:nvPr>
        </p:nvGraphicFramePr>
        <p:xfrm>
          <a:off x="4227513" y="2435225"/>
          <a:ext cx="4692650" cy="3943350"/>
        </p:xfrm>
        <a:graphic>
          <a:graphicData uri="http://schemas.openxmlformats.org/presentationml/2006/ole">
            <p:oleObj spid="_x0000_s6146" name="Диаграмма" r:id="rId4" imgW="4714951" imgH="3962400" progId="Excel.Chart.8">
              <p:embed/>
            </p:oleObj>
          </a:graphicData>
        </a:graphic>
      </p:graphicFrame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Рисунок 7" descr="005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0688" y="2419350"/>
            <a:ext cx="3730625" cy="3871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2" name="Заголовок 1"/>
          <p:cNvSpPr>
            <a:spLocks noGrp="1"/>
          </p:cNvSpPr>
          <p:nvPr>
            <p:ph type="title"/>
          </p:nvPr>
        </p:nvSpPr>
        <p:spPr>
          <a:xfrm>
            <a:off x="827088" y="549275"/>
            <a:ext cx="7543800" cy="655638"/>
          </a:xfrm>
        </p:spPr>
        <p:txBody>
          <a:bodyPr/>
          <a:lstStyle/>
          <a:p>
            <a:pPr algn="ctr" eaLnBrk="1" hangingPunct="1"/>
            <a:r>
              <a:rPr lang="ru-RU" sz="3800" b="1" smtClean="0">
                <a:solidFill>
                  <a:schemeClr val="accent1"/>
                </a:solidFill>
              </a:rPr>
              <a:t>ЧЕРНЫЙ ЦВЕТ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684213" y="1557338"/>
            <a:ext cx="4040187" cy="639762"/>
          </a:xfrm>
          <a:solidFill>
            <a:schemeClr val="tx1">
              <a:lumMod val="75000"/>
              <a:lumOff val="25000"/>
            </a:schemeClr>
          </a:solidFill>
        </p:spPr>
        <p:txBody>
          <a:bodyPr/>
          <a:lstStyle/>
          <a:p>
            <a:pPr algn="ctr" eaLnBrk="1" hangingPunct="1">
              <a:defRPr/>
            </a:pPr>
            <a:r>
              <a:rPr lang="ru-RU" sz="2000" dirty="0" smtClean="0">
                <a:solidFill>
                  <a:schemeClr val="bg1"/>
                </a:solidFill>
              </a:rPr>
              <a:t>Психологическое восприятие</a:t>
            </a:r>
          </a:p>
        </p:txBody>
      </p:sp>
      <p:sp>
        <p:nvSpPr>
          <p:cNvPr id="7174" name="Содержимое 2"/>
          <p:cNvSpPr>
            <a:spLocks noGrp="1"/>
          </p:cNvSpPr>
          <p:nvPr>
            <p:ph sz="half" idx="2"/>
          </p:nvPr>
        </p:nvSpPr>
        <p:spPr>
          <a:xfrm>
            <a:off x="571500" y="2071688"/>
            <a:ext cx="4040188" cy="3951287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mtClean="0"/>
              <a:t>		</a:t>
            </a: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ru-RU" smtClean="0"/>
              <a:t>		Сила,</a:t>
            </a: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ru-RU" smtClean="0"/>
              <a:t>		Утонченность,</a:t>
            </a: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ru-RU" smtClean="0"/>
              <a:t> 		Тайна, </a:t>
            </a: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ru-RU" smtClean="0"/>
              <a:t>		Страх, </a:t>
            </a: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ru-RU" smtClean="0"/>
              <a:t>		Несчастье,</a:t>
            </a: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ru-RU" smtClean="0"/>
              <a:t> 		Смерть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smtClean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>
          <a:xfrm>
            <a:off x="4643438" y="1557338"/>
            <a:ext cx="4041775" cy="639762"/>
          </a:xfrm>
          <a:solidFill>
            <a:schemeClr val="tx1">
              <a:lumMod val="75000"/>
              <a:lumOff val="25000"/>
            </a:schemeClr>
          </a:solidFill>
        </p:spPr>
        <p:txBody>
          <a:bodyPr/>
          <a:lstStyle/>
          <a:p>
            <a:pPr algn="ctr" eaLnBrk="1" hangingPunct="1">
              <a:defRPr/>
            </a:pPr>
            <a:r>
              <a:rPr lang="ru-RU" sz="2000" dirty="0" smtClean="0">
                <a:solidFill>
                  <a:schemeClr val="bg1"/>
                </a:solidFill>
              </a:rPr>
              <a:t>АССОЦИАЦИИ ШКОЛЬНИКОВ</a:t>
            </a:r>
          </a:p>
        </p:txBody>
      </p:sp>
      <p:graphicFrame>
        <p:nvGraphicFramePr>
          <p:cNvPr id="7170" name="Содержимое 6"/>
          <p:cNvGraphicFramePr>
            <a:graphicFrameLocks noGrp="1"/>
          </p:cNvGraphicFramePr>
          <p:nvPr>
            <p:ph sz="quarter" idx="4"/>
          </p:nvPr>
        </p:nvGraphicFramePr>
        <p:xfrm>
          <a:off x="4572000" y="2286000"/>
          <a:ext cx="4572000" cy="4214813"/>
        </p:xfrm>
        <a:graphic>
          <a:graphicData uri="http://schemas.openxmlformats.org/presentationml/2006/ole">
            <p:oleObj spid="_x0000_s7170" r:id="rId4" imgW="4261473" imgH="4206605" progId="Excel.Chart.8">
              <p:embed/>
            </p:oleObj>
          </a:graphicData>
        </a:graphic>
      </p:graphicFrame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Рисунок 7" descr="Z33VFCCAID4KK5CA8BN8E1CA1U93PNCARFTC80CAHMWIDZCAN6SAA0CADM92LDCA1F6ROVCA1CJLJ2CAO3OOIUCARGB005CA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3713" y="2419350"/>
            <a:ext cx="3584575" cy="3871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6" name="Заголовок 1"/>
          <p:cNvSpPr>
            <a:spLocks noGrp="1"/>
          </p:cNvSpPr>
          <p:nvPr>
            <p:ph type="title"/>
          </p:nvPr>
        </p:nvSpPr>
        <p:spPr>
          <a:xfrm>
            <a:off x="1042988" y="692150"/>
            <a:ext cx="7543800" cy="655638"/>
          </a:xfrm>
        </p:spPr>
        <p:txBody>
          <a:bodyPr/>
          <a:lstStyle/>
          <a:p>
            <a:pPr algn="ctr" eaLnBrk="1" hangingPunct="1"/>
            <a:r>
              <a:rPr lang="ru-RU" sz="3800" b="1" smtClean="0">
                <a:solidFill>
                  <a:schemeClr val="accent1"/>
                </a:solidFill>
              </a:rPr>
              <a:t>БЕЛЫЙ ЦВЕТ</a:t>
            </a:r>
          </a:p>
        </p:txBody>
      </p:sp>
      <p:sp>
        <p:nvSpPr>
          <p:cNvPr id="8197" name="Текст 4"/>
          <p:cNvSpPr>
            <a:spLocks noGrp="1"/>
          </p:cNvSpPr>
          <p:nvPr>
            <p:ph type="body" idx="1"/>
          </p:nvPr>
        </p:nvSpPr>
        <p:spPr>
          <a:xfrm>
            <a:off x="571500" y="1643063"/>
            <a:ext cx="3960813" cy="647700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pPr algn="ctr" eaLnBrk="1" hangingPunct="1"/>
            <a:r>
              <a:rPr lang="ru-RU" sz="2000" smtClean="0"/>
              <a:t>Психологическое восприятие</a:t>
            </a:r>
          </a:p>
        </p:txBody>
      </p:sp>
      <p:sp>
        <p:nvSpPr>
          <p:cNvPr id="8198" name="Содержимое 2"/>
          <p:cNvSpPr>
            <a:spLocks noGrp="1"/>
          </p:cNvSpPr>
          <p:nvPr>
            <p:ph sz="half" idx="2"/>
          </p:nvPr>
        </p:nvSpPr>
        <p:spPr>
          <a:xfrm>
            <a:off x="468313" y="2420938"/>
            <a:ext cx="4040187" cy="38068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mtClean="0"/>
              <a:t>		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ru-RU" smtClean="0"/>
              <a:t>		Чистота, 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ru-RU" smtClean="0"/>
              <a:t>		Непорочность, 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ru-RU" smtClean="0"/>
              <a:t>		Точность, 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ru-RU" smtClean="0"/>
              <a:t>		Невинность, 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ru-RU" smtClean="0"/>
              <a:t>		Стерильность 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ru-RU" smtClean="0"/>
              <a:t>		</a:t>
            </a:r>
          </a:p>
        </p:txBody>
      </p:sp>
      <p:sp>
        <p:nvSpPr>
          <p:cNvPr id="8199" name="Текст 5"/>
          <p:cNvSpPr>
            <a:spLocks noGrp="1"/>
          </p:cNvSpPr>
          <p:nvPr>
            <p:ph type="body" sz="quarter" idx="3"/>
          </p:nvPr>
        </p:nvSpPr>
        <p:spPr>
          <a:xfrm>
            <a:off x="4572000" y="1628775"/>
            <a:ext cx="4176713" cy="647700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pPr algn="ctr" eaLnBrk="1" hangingPunct="1"/>
            <a:r>
              <a:rPr lang="ru-RU" sz="2000" smtClean="0">
                <a:solidFill>
                  <a:srgbClr val="0D0D0D"/>
                </a:solidFill>
              </a:rPr>
              <a:t>АССОЦИАЦИИ ШКОЛЬНИКОВ</a:t>
            </a:r>
          </a:p>
        </p:txBody>
      </p:sp>
      <p:graphicFrame>
        <p:nvGraphicFramePr>
          <p:cNvPr id="8194" name="Содержимое 6"/>
          <p:cNvGraphicFramePr>
            <a:graphicFrameLocks noGrp="1"/>
          </p:cNvGraphicFramePr>
          <p:nvPr>
            <p:ph sz="quarter" idx="4"/>
          </p:nvPr>
        </p:nvGraphicFramePr>
        <p:xfrm>
          <a:off x="4429125" y="2436813"/>
          <a:ext cx="4321175" cy="4073525"/>
        </p:xfrm>
        <a:graphic>
          <a:graphicData uri="http://schemas.openxmlformats.org/presentationml/2006/ole">
            <p:oleObj spid="_x0000_s8194" name="Диаграмма" r:id="rId4" imgW="4324502" imgH="4076700" progId="Excel.Chart.8">
              <p:embed/>
            </p:oleObj>
          </a:graphicData>
        </a:graphic>
      </p:graphicFrame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Влияние цвета на здоровье человека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4819" name="Содержимое 6" descr="красный.jp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1042988" y="2708275"/>
            <a:ext cx="3457575" cy="2652713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827088" y="1773238"/>
            <a:ext cx="3857625" cy="639762"/>
          </a:xfrm>
        </p:spPr>
        <p:txBody>
          <a:bodyPr/>
          <a:lstStyle/>
          <a:p>
            <a:pPr algn="just">
              <a:defRPr/>
            </a:pPr>
            <a:r>
              <a:rPr lang="ru-RU" sz="1400" b="0" dirty="0" smtClean="0">
                <a:solidFill>
                  <a:schemeClr val="accent6">
                    <a:lumMod val="25000"/>
                  </a:schemeClr>
                </a:solidFill>
                <a:latin typeface="+mj-lt"/>
              </a:rPr>
              <a:t> </a:t>
            </a:r>
          </a:p>
          <a:p>
            <a:pPr algn="ctr">
              <a:defRPr/>
            </a:pPr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Максимальное влияние на человека оказывает красный цвет</a:t>
            </a:r>
            <a:endParaRPr lang="ru-RU" sz="1600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4821" name="Содержимое 5"/>
          <p:cNvSpPr>
            <a:spLocks noGrp="1"/>
          </p:cNvSpPr>
          <p:nvPr>
            <p:ph sz="quarter" idx="4"/>
          </p:nvPr>
        </p:nvSpPr>
        <p:spPr>
          <a:xfrm>
            <a:off x="4716463" y="1916113"/>
            <a:ext cx="4041775" cy="3808412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sz="1600" b="1" smtClean="0">
                <a:solidFill>
                  <a:srgbClr val="CC9900"/>
                </a:solidFill>
                <a:latin typeface="Times New Roman" pitchFamily="18" charset="0"/>
              </a:rPr>
              <a:t>Желтый – тонизирующий цвет</a:t>
            </a:r>
          </a:p>
        </p:txBody>
      </p:sp>
      <p:pic>
        <p:nvPicPr>
          <p:cNvPr id="34822" name="Рисунок 7" descr="лимон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32363" y="2708275"/>
            <a:ext cx="3455987" cy="2652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Влияние цвета на здоровье человека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5843" name="Текст 2"/>
          <p:cNvSpPr>
            <a:spLocks noGrp="1"/>
          </p:cNvSpPr>
          <p:nvPr>
            <p:ph type="body" idx="1"/>
          </p:nvPr>
        </p:nvSpPr>
        <p:spPr>
          <a:xfrm>
            <a:off x="571500" y="1428750"/>
            <a:ext cx="4040188" cy="1036638"/>
          </a:xfrm>
        </p:spPr>
        <p:txBody>
          <a:bodyPr/>
          <a:lstStyle/>
          <a:p>
            <a:pPr algn="ctr"/>
            <a:r>
              <a:rPr lang="ru-RU" sz="1600" smtClean="0">
                <a:solidFill>
                  <a:srgbClr val="007033"/>
                </a:solidFill>
                <a:latin typeface="Times New Roman" pitchFamily="18" charset="0"/>
              </a:rPr>
              <a:t>Зеленый цвет оказывает освежающее и одновременно успокаивающее действие на организм </a:t>
            </a:r>
          </a:p>
        </p:txBody>
      </p:sp>
      <p:pic>
        <p:nvPicPr>
          <p:cNvPr id="35844" name="Содержимое 6" descr="зелень.jp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1258888" y="2565400"/>
            <a:ext cx="2422525" cy="1614488"/>
          </a:xfrm>
        </p:spPr>
      </p:pic>
      <p:sp>
        <p:nvSpPr>
          <p:cNvPr id="35845" name="Текст 4"/>
          <p:cNvSpPr>
            <a:spLocks noGrp="1"/>
          </p:cNvSpPr>
          <p:nvPr>
            <p:ph type="body" sz="quarter" idx="3"/>
          </p:nvPr>
        </p:nvSpPr>
        <p:spPr>
          <a:xfrm>
            <a:off x="4714875" y="1571625"/>
            <a:ext cx="4041775" cy="639763"/>
          </a:xfrm>
        </p:spPr>
        <p:txBody>
          <a:bodyPr/>
          <a:lstStyle/>
          <a:p>
            <a:pPr algn="ctr"/>
            <a:r>
              <a:rPr lang="ru-RU" sz="1600" smtClean="0">
                <a:solidFill>
                  <a:srgbClr val="000099"/>
                </a:solidFill>
                <a:latin typeface="Times New Roman" pitchFamily="18" charset="0"/>
              </a:rPr>
              <a:t>Длительное воздействие синего может вогнать в депрессию</a:t>
            </a:r>
          </a:p>
        </p:txBody>
      </p:sp>
      <p:pic>
        <p:nvPicPr>
          <p:cNvPr id="35846" name="Содержимое 7" descr="синий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>
          <a:xfrm>
            <a:off x="5364163" y="2349500"/>
            <a:ext cx="2525712" cy="1711325"/>
          </a:xfrm>
        </p:spPr>
      </p:pic>
      <p:sp>
        <p:nvSpPr>
          <p:cNvPr id="35847" name="TextBox 8"/>
          <p:cNvSpPr txBox="1">
            <a:spLocks noChangeArrowheads="1"/>
          </p:cNvSpPr>
          <p:nvPr/>
        </p:nvSpPr>
        <p:spPr bwMode="auto">
          <a:xfrm>
            <a:off x="971550" y="4292600"/>
            <a:ext cx="3208338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solidFill>
                  <a:srgbClr val="7F7F7F"/>
                </a:solidFill>
                <a:latin typeface="Times New Roman" pitchFamily="18" charset="0"/>
              </a:rPr>
              <a:t>Белый цвет гасит раздражение, но утомляет</a:t>
            </a:r>
          </a:p>
        </p:txBody>
      </p:sp>
      <p:sp>
        <p:nvSpPr>
          <p:cNvPr id="35848" name="TextBox 9"/>
          <p:cNvSpPr txBox="1">
            <a:spLocks noChangeArrowheads="1"/>
          </p:cNvSpPr>
          <p:nvPr/>
        </p:nvSpPr>
        <p:spPr bwMode="auto">
          <a:xfrm>
            <a:off x="4857750" y="4286250"/>
            <a:ext cx="3500438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latin typeface="Times New Roman" pitchFamily="18" charset="0"/>
              </a:rPr>
              <a:t>Черный цвет  сосредотачивает,                               </a:t>
            </a:r>
          </a:p>
          <a:p>
            <a:pPr algn="ctr"/>
            <a:r>
              <a:rPr lang="ru-RU" sz="1600" b="1">
                <a:latin typeface="Times New Roman" pitchFamily="18" charset="0"/>
              </a:rPr>
              <a:t>угнетает, вводит в оцепенение</a:t>
            </a:r>
          </a:p>
        </p:txBody>
      </p:sp>
      <p:pic>
        <p:nvPicPr>
          <p:cNvPr id="35849" name="Рисунок 11" descr="Белый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58888" y="4868863"/>
            <a:ext cx="2384425" cy="174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50" name="Рисунок 12" descr="Черный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35600" y="4941888"/>
            <a:ext cx="2376488" cy="166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650" y="549275"/>
            <a:ext cx="8388350" cy="655638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sz="3800" b="1" dirty="0" smtClean="0">
                <a:solidFill>
                  <a:schemeClr val="accent1"/>
                </a:solidFill>
              </a:rPr>
              <a:t>Отношение учащихся </a:t>
            </a:r>
            <a:br>
              <a:rPr lang="ru-RU" sz="3800" b="1" dirty="0" smtClean="0">
                <a:solidFill>
                  <a:schemeClr val="accent1"/>
                </a:solidFill>
              </a:rPr>
            </a:br>
            <a:r>
              <a:rPr lang="ru-RU" sz="3800" b="1" dirty="0" smtClean="0">
                <a:solidFill>
                  <a:schemeClr val="accent1"/>
                </a:solidFill>
              </a:rPr>
              <a:t>к цветовой гамме своей школы</a:t>
            </a: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sz="half" idx="2"/>
          </p:nvPr>
        </p:nvGraphicFramePr>
        <p:xfrm>
          <a:off x="571500" y="1500188"/>
          <a:ext cx="4246563" cy="4095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Содержимое 7"/>
          <p:cNvGraphicFramePr>
            <a:graphicFrameLocks noGrp="1"/>
          </p:cNvGraphicFramePr>
          <p:nvPr>
            <p:ph sz="quarter" idx="4"/>
          </p:nvPr>
        </p:nvGraphicFramePr>
        <p:xfrm>
          <a:off x="4357688" y="1643063"/>
          <a:ext cx="4572000" cy="39290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0" name="Рисунок 9" descr="IMG_1596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2938" y="1571625"/>
            <a:ext cx="8208962" cy="496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Graphic spid="8" grpId="0">
        <p:bldAsOne/>
      </p:bldGraphic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188" y="188913"/>
            <a:ext cx="8532812" cy="1038225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sz="3800" b="1" dirty="0" smtClean="0">
                <a:solidFill>
                  <a:schemeClr val="accent1"/>
                </a:solidFill>
              </a:rPr>
              <a:t>Отношение учащихся </a:t>
            </a:r>
            <a:br>
              <a:rPr lang="ru-RU" sz="3800" b="1" dirty="0" smtClean="0">
                <a:solidFill>
                  <a:schemeClr val="accent1"/>
                </a:solidFill>
              </a:rPr>
            </a:br>
            <a:r>
              <a:rPr lang="ru-RU" sz="3800" b="1" dirty="0" smtClean="0">
                <a:solidFill>
                  <a:schemeClr val="accent1"/>
                </a:solidFill>
              </a:rPr>
              <a:t>к цветовой гамме своей школы</a:t>
            </a:r>
          </a:p>
        </p:txBody>
      </p:sp>
      <p:graphicFrame>
        <p:nvGraphicFramePr>
          <p:cNvPr id="9218" name="Содержимое 6"/>
          <p:cNvGraphicFramePr>
            <a:graphicFrameLocks noGrp="1"/>
          </p:cNvGraphicFramePr>
          <p:nvPr>
            <p:ph sz="half" idx="2"/>
          </p:nvPr>
        </p:nvGraphicFramePr>
        <p:xfrm>
          <a:off x="857250" y="1714500"/>
          <a:ext cx="3881438" cy="2643188"/>
        </p:xfrm>
        <a:graphic>
          <a:graphicData uri="http://schemas.openxmlformats.org/presentationml/2006/ole">
            <p:oleObj spid="_x0000_s9218" r:id="rId3" imgW="3877392" imgH="2645893" progId="Excel.Chart.8">
              <p:embed/>
            </p:oleObj>
          </a:graphicData>
        </a:graphic>
      </p:graphicFrame>
      <p:graphicFrame>
        <p:nvGraphicFramePr>
          <p:cNvPr id="9219" name="Содержимое 7"/>
          <p:cNvGraphicFramePr>
            <a:graphicFrameLocks noGrp="1"/>
          </p:cNvGraphicFramePr>
          <p:nvPr>
            <p:ph sz="quarter" idx="4"/>
          </p:nvPr>
        </p:nvGraphicFramePr>
        <p:xfrm>
          <a:off x="4856163" y="1714500"/>
          <a:ext cx="4287837" cy="2325688"/>
        </p:xfrm>
        <a:graphic>
          <a:graphicData uri="http://schemas.openxmlformats.org/presentationml/2006/ole">
            <p:oleObj spid="_x0000_s9219" r:id="rId4" imgW="4285859" imgH="2328874" progId="Excel.Chart.8">
              <p:embed/>
            </p:oleObj>
          </a:graphicData>
        </a:graphic>
      </p:graphicFrame>
      <p:pic>
        <p:nvPicPr>
          <p:cNvPr id="9221" name="Рисунок 8" descr="DSC01928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5650" y="4581525"/>
            <a:ext cx="1814513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Рисунок 9" descr="IMG_1582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771775" y="4581525"/>
            <a:ext cx="1857375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3" name="Рисунок 10" descr="IMG_1586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859338" y="4581525"/>
            <a:ext cx="1857375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4" name="Рисунок 11" descr="IMG_1592.JP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948488" y="4581525"/>
            <a:ext cx="1857375" cy="187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Цвет в интерьере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71500" y="1214438"/>
            <a:ext cx="4040188" cy="639762"/>
          </a:xfrm>
        </p:spPr>
        <p:txBody>
          <a:bodyPr/>
          <a:lstStyle/>
          <a:p>
            <a:pPr algn="ctr">
              <a:defRPr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Белый</a:t>
            </a:r>
            <a:endParaRPr lang="ru-RU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755650" y="1714500"/>
            <a:ext cx="3856038" cy="2111375"/>
          </a:xfrm>
        </p:spPr>
        <p:txBody>
          <a:bodyPr/>
          <a:lstStyle/>
          <a:p>
            <a:pPr>
              <a:buFont typeface="Wingdings" pitchFamily="2" charset="2"/>
              <a:buNone/>
              <a:defRPr/>
            </a:pPr>
            <a:r>
              <a:rPr lang="ru-RU" dirty="0" smtClean="0"/>
              <a:t>	</a:t>
            </a:r>
            <a:r>
              <a:rPr lang="ru-RU" sz="1600" dirty="0" smtClean="0">
                <a:latin typeface="+mj-lt"/>
              </a:rPr>
              <a:t>Создает ощущение простора</a:t>
            </a:r>
            <a:endParaRPr lang="ru-RU" sz="1600" dirty="0">
              <a:latin typeface="+mj-lt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932363" y="3789363"/>
            <a:ext cx="4041775" cy="639762"/>
          </a:xfrm>
        </p:spPr>
        <p:txBody>
          <a:bodyPr/>
          <a:lstStyle/>
          <a:p>
            <a:pPr algn="ctr">
              <a:defRPr/>
            </a:pPr>
            <a:r>
              <a:rPr lang="ru-RU" dirty="0" smtClean="0">
                <a:solidFill>
                  <a:srgbClr val="C00000"/>
                </a:solidFill>
                <a:latin typeface="+mj-lt"/>
              </a:rPr>
              <a:t>Красный</a:t>
            </a:r>
            <a:endParaRPr lang="ru-RU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37894" name="Содержимое 7" descr="красный интерьер.jpg"/>
          <p:cNvPicPr>
            <a:picLocks noGrp="1" noChangeAspect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>
          <a:xfrm>
            <a:off x="5940425" y="5084763"/>
            <a:ext cx="1800225" cy="1600200"/>
          </a:xfrm>
        </p:spPr>
      </p:pic>
      <p:pic>
        <p:nvPicPr>
          <p:cNvPr id="37895" name="Рисунок 6" descr="http://www.colorzone.ru/image/o_cvete_cvetinterier/interier_zhel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50" y="2143125"/>
            <a:ext cx="1905000" cy="168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6" name="TextBox 9"/>
          <p:cNvSpPr txBox="1">
            <a:spLocks noChangeArrowheads="1"/>
          </p:cNvSpPr>
          <p:nvPr/>
        </p:nvSpPr>
        <p:spPr bwMode="auto">
          <a:xfrm>
            <a:off x="5148263" y="4437063"/>
            <a:ext cx="3786187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>
                <a:latin typeface="Times New Roman" pitchFamily="18" charset="0"/>
              </a:rPr>
              <a:t>Его используют в помещениях, где приветствуется активность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57375" y="3929063"/>
            <a:ext cx="1352550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rgbClr val="FFC000"/>
                </a:solidFill>
                <a:latin typeface="+mj-lt"/>
              </a:rPr>
              <a:t>Желтый</a:t>
            </a:r>
          </a:p>
        </p:txBody>
      </p:sp>
      <p:sp>
        <p:nvSpPr>
          <p:cNvPr id="37898" name="TextBox 11"/>
          <p:cNvSpPr txBox="1">
            <a:spLocks noChangeArrowheads="1"/>
          </p:cNvSpPr>
          <p:nvPr/>
        </p:nvSpPr>
        <p:spPr bwMode="auto">
          <a:xfrm>
            <a:off x="928688" y="4357688"/>
            <a:ext cx="3071812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>
                <a:latin typeface="Times New Roman" pitchFamily="18" charset="0"/>
              </a:rPr>
              <a:t> Для создания интеллектуальной атмосферы</a:t>
            </a:r>
          </a:p>
        </p:txBody>
      </p:sp>
      <p:pic>
        <p:nvPicPr>
          <p:cNvPr id="37899" name="Рисунок 12" descr="желтый интерьер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750" y="4929188"/>
            <a:ext cx="1928813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6378575" y="1557338"/>
            <a:ext cx="1376363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007033"/>
                </a:solidFill>
                <a:latin typeface="+mj-lt"/>
              </a:rPr>
              <a:t>Зеленый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08625" y="1916113"/>
            <a:ext cx="2844800" cy="33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600" dirty="0">
                <a:latin typeface="+mj-lt"/>
              </a:rPr>
              <a:t>Хорош для любых помещений</a:t>
            </a:r>
          </a:p>
        </p:txBody>
      </p:sp>
      <p:pic>
        <p:nvPicPr>
          <p:cNvPr id="37902" name="Рисунок 15" descr="http://www.colorzone.ru/image/o_cvete_cvetinterier/interier_zel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40425" y="2276475"/>
            <a:ext cx="19050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Цвет в интерьере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8915" name="Текст 2"/>
          <p:cNvSpPr>
            <a:spLocks noGrp="1"/>
          </p:cNvSpPr>
          <p:nvPr>
            <p:ph type="body" idx="1"/>
          </p:nvPr>
        </p:nvSpPr>
        <p:spPr>
          <a:xfrm>
            <a:off x="1692275" y="1628775"/>
            <a:ext cx="1328738" cy="639763"/>
          </a:xfrm>
        </p:spPr>
        <p:txBody>
          <a:bodyPr/>
          <a:lstStyle/>
          <a:p>
            <a:r>
              <a:rPr lang="ru-RU" smtClean="0">
                <a:solidFill>
                  <a:srgbClr val="000099"/>
                </a:solidFill>
              </a:rPr>
              <a:t>Синий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79388" y="2420938"/>
            <a:ext cx="3857625" cy="611187"/>
          </a:xfrm>
        </p:spPr>
        <p:txBody>
          <a:bodyPr/>
          <a:lstStyle/>
          <a:p>
            <a:pPr algn="r">
              <a:buFont typeface="Wingdings" pitchFamily="2" charset="2"/>
              <a:buNone/>
              <a:defRPr/>
            </a:pPr>
            <a:r>
              <a:rPr lang="ru-RU" sz="1800" dirty="0" smtClean="0">
                <a:latin typeface="+mj-lt"/>
              </a:rPr>
              <a:t>Способствует креативности</a:t>
            </a:r>
            <a:endParaRPr lang="ru-RU" sz="1800" dirty="0">
              <a:latin typeface="+mj-lt"/>
            </a:endParaRPr>
          </a:p>
        </p:txBody>
      </p:sp>
      <p:sp>
        <p:nvSpPr>
          <p:cNvPr id="38917" name="Текст 4"/>
          <p:cNvSpPr>
            <a:spLocks noGrp="1"/>
          </p:cNvSpPr>
          <p:nvPr>
            <p:ph type="body" sz="quarter" idx="3"/>
          </p:nvPr>
        </p:nvSpPr>
        <p:spPr>
          <a:xfrm>
            <a:off x="6000750" y="1571625"/>
            <a:ext cx="1570038" cy="639763"/>
          </a:xfrm>
        </p:spPr>
        <p:txBody>
          <a:bodyPr/>
          <a:lstStyle/>
          <a:p>
            <a:r>
              <a:rPr lang="ru-RU" smtClean="0"/>
              <a:t>Черный</a:t>
            </a:r>
          </a:p>
        </p:txBody>
      </p:sp>
      <p:pic>
        <p:nvPicPr>
          <p:cNvPr id="38918" name="Содержимое 7" descr="синяя комната.jpg"/>
          <p:cNvPicPr>
            <a:picLocks noGrp="1" noChangeAspect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>
          <a:xfrm>
            <a:off x="857250" y="3000375"/>
            <a:ext cx="3427413" cy="2447925"/>
          </a:xfrm>
        </p:spPr>
      </p:pic>
      <p:sp>
        <p:nvSpPr>
          <p:cNvPr id="38919" name="TextBox 8"/>
          <p:cNvSpPr txBox="1">
            <a:spLocks noChangeArrowheads="1"/>
          </p:cNvSpPr>
          <p:nvPr/>
        </p:nvSpPr>
        <p:spPr bwMode="auto">
          <a:xfrm>
            <a:off x="4572000" y="2286000"/>
            <a:ext cx="421481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latin typeface="Times New Roman" pitchFamily="18" charset="0"/>
              </a:rPr>
              <a:t>Ощущение замкнутости пространства и отсутствия воздуха</a:t>
            </a:r>
          </a:p>
        </p:txBody>
      </p:sp>
      <p:pic>
        <p:nvPicPr>
          <p:cNvPr id="38920" name="Рисунок 9" descr="черная комната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88" y="3071813"/>
            <a:ext cx="3387725" cy="2424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3800" b="1" smtClean="0">
                <a:solidFill>
                  <a:schemeClr val="accent1"/>
                </a:solidFill>
              </a:rPr>
              <a:t>Наши рекомендации</a:t>
            </a:r>
          </a:p>
        </p:txBody>
      </p:sp>
      <p:sp>
        <p:nvSpPr>
          <p:cNvPr id="39939" name="Содержимое 2"/>
          <p:cNvSpPr>
            <a:spLocks noGrp="1"/>
          </p:cNvSpPr>
          <p:nvPr>
            <p:ph idx="1"/>
          </p:nvPr>
        </p:nvSpPr>
        <p:spPr>
          <a:xfrm>
            <a:off x="611188" y="1628775"/>
            <a:ext cx="8532812" cy="4586288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ru-RU" sz="2400" smtClean="0">
                <a:latin typeface="Times New Roman" pitchFamily="18" charset="0"/>
              </a:rPr>
              <a:t>Обратиться к истории и возродить забытые традиции;</a:t>
            </a:r>
          </a:p>
          <a:p>
            <a:pPr algn="just" eaLnBrk="1" hangingPunct="1">
              <a:lnSpc>
                <a:spcPct val="90000"/>
              </a:lnSpc>
            </a:pPr>
            <a:endParaRPr lang="ru-RU" sz="2400" smtClean="0">
              <a:latin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ru-RU" sz="2400" smtClean="0">
                <a:latin typeface="Times New Roman" pitchFamily="18" charset="0"/>
              </a:rPr>
              <a:t>Избавиться от однообразия путем перемены цвета и добавления ярких красок скучным домам;</a:t>
            </a:r>
          </a:p>
          <a:p>
            <a:pPr algn="just" eaLnBrk="1" hangingPunct="1">
              <a:lnSpc>
                <a:spcPct val="90000"/>
              </a:lnSpc>
            </a:pPr>
            <a:endParaRPr lang="ru-RU" sz="2400" smtClean="0">
              <a:latin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ru-RU" sz="2400" smtClean="0">
                <a:latin typeface="Times New Roman" pitchFamily="18" charset="0"/>
              </a:rPr>
              <a:t>При покраске помещений учитывать значение цветов и их влияние на настроение человека;</a:t>
            </a:r>
          </a:p>
          <a:p>
            <a:pPr algn="just" eaLnBrk="1" hangingPunct="1">
              <a:lnSpc>
                <a:spcPct val="90000"/>
              </a:lnSpc>
            </a:pPr>
            <a:endParaRPr lang="ru-RU" sz="2400" smtClean="0">
              <a:latin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ru-RU" sz="2400" smtClean="0">
                <a:latin typeface="Times New Roman" pitchFamily="18" charset="0"/>
              </a:rPr>
              <a:t>Внешнему облику зданий добавить больше творческих элементов: скульптуры, лепнину;</a:t>
            </a:r>
          </a:p>
          <a:p>
            <a:pPr algn="just" eaLnBrk="1" hangingPunct="1">
              <a:lnSpc>
                <a:spcPct val="90000"/>
              </a:lnSpc>
            </a:pPr>
            <a:endParaRPr lang="ru-RU" sz="2400" smtClean="0">
              <a:latin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ru-RU" sz="2400" smtClean="0">
                <a:latin typeface="Times New Roman" pitchFamily="18" charset="0"/>
              </a:rPr>
              <a:t>Прислушиваться к мнению горожан и к мнению учеников соответственно.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smtClean="0">
                <a:solidFill>
                  <a:schemeClr val="accent1"/>
                </a:solidFill>
              </a:rPr>
              <a:t>Макет жилого здания</a:t>
            </a:r>
          </a:p>
        </p:txBody>
      </p:sp>
      <p:pic>
        <p:nvPicPr>
          <p:cNvPr id="4" name="Рисунок 3" descr="Рисунок1.gif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14348" y="1857364"/>
            <a:ext cx="8096250" cy="4295775"/>
          </a:xfrm>
          <a:prstGeom prst="rect">
            <a:avLst/>
          </a:prstGeom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smtClean="0">
                <a:solidFill>
                  <a:schemeClr val="accent1"/>
                </a:solidFill>
              </a:rPr>
              <a:t>Макет жилого здания</a:t>
            </a:r>
          </a:p>
        </p:txBody>
      </p:sp>
      <p:pic>
        <p:nvPicPr>
          <p:cNvPr id="41987" name="Рисунок 3" descr="музей народного творчкства4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785938"/>
            <a:ext cx="6429375" cy="482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smtClean="0">
                <a:solidFill>
                  <a:schemeClr val="accent1"/>
                </a:solidFill>
              </a:rPr>
              <a:t>Макет жилого здания</a:t>
            </a:r>
          </a:p>
        </p:txBody>
      </p:sp>
      <p:pic>
        <p:nvPicPr>
          <p:cNvPr id="43011" name="Рисунок 4" descr="музей народного творчкства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75" y="1714500"/>
            <a:ext cx="6715125" cy="5037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smtClean="0">
                <a:solidFill>
                  <a:schemeClr val="accent1"/>
                </a:solidFill>
              </a:rPr>
              <a:t>Макет жилого здания</a:t>
            </a:r>
          </a:p>
        </p:txBody>
      </p:sp>
      <p:pic>
        <p:nvPicPr>
          <p:cNvPr id="44035" name="Рисунок 3" descr="какой-то банк3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75" y="1643063"/>
            <a:ext cx="6715125" cy="5037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WordArt 9"/>
          <p:cNvSpPr>
            <a:spLocks noChangeArrowheads="1" noChangeShapeType="1" noTextEdit="1"/>
          </p:cNvSpPr>
          <p:nvPr/>
        </p:nvSpPr>
        <p:spPr bwMode="auto">
          <a:xfrm>
            <a:off x="900113" y="3167063"/>
            <a:ext cx="7704137" cy="9096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1"/>
                </a:solidFill>
                <a:latin typeface="Arial"/>
                <a:cs typeface="Arial"/>
              </a:rPr>
              <a:t>СПАСИБО ЗА ВНИМАНИЕ !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лои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Слои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лои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Лицей 2 (вер 5) auto</Template>
  <TotalTime>1119</TotalTime>
  <Words>484</Words>
  <Application>Microsoft Office PowerPoint</Application>
  <PresentationFormat>Экран (4:3)</PresentationFormat>
  <Paragraphs>162</Paragraphs>
  <Slides>42</Slides>
  <Notes>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9" baseType="lpstr">
      <vt:lpstr>Arial</vt:lpstr>
      <vt:lpstr>Times New Roman</vt:lpstr>
      <vt:lpstr>Wingdings</vt:lpstr>
      <vt:lpstr>Calibri</vt:lpstr>
      <vt:lpstr>Arial Black</vt:lpstr>
      <vt:lpstr>Слои</vt:lpstr>
      <vt:lpstr>Диаграмма Microsoft Office Excel</vt:lpstr>
      <vt:lpstr>    Автор работы: ученик 10 «а» класса Баев Дмитрий Олегович  Научные руководители: учитель биологии Мордвинкина Т. А. социальный педагог Мордвинкина Н.Ф.</vt:lpstr>
      <vt:lpstr> Цель проекта:</vt:lpstr>
      <vt:lpstr>Задачи проекта:</vt:lpstr>
      <vt:lpstr>Каменные джунгли</vt:lpstr>
      <vt:lpstr>Типы современных  жилых домов</vt:lpstr>
      <vt:lpstr>Слайд 6</vt:lpstr>
      <vt:lpstr>Слайд 7</vt:lpstr>
      <vt:lpstr>Человек сам создает  вредную для себя среду</vt:lpstr>
      <vt:lpstr>Влияние построек на глаза</vt:lpstr>
      <vt:lpstr>Влияние построек на глаза</vt:lpstr>
      <vt:lpstr>Слайд 11</vt:lpstr>
      <vt:lpstr>Влияние современных  типовых зданий на человека</vt:lpstr>
      <vt:lpstr>Исследовательская деятельность</vt:lpstr>
      <vt:lpstr>Слайд 14</vt:lpstr>
      <vt:lpstr>Анализ построек, которые  окружают наших учеников</vt:lpstr>
      <vt:lpstr>Отношение к современным постройкам</vt:lpstr>
      <vt:lpstr>Влияние окружающей среды на эмоциональное состояние человека</vt:lpstr>
      <vt:lpstr>Биоархитектура</vt:lpstr>
      <vt:lpstr>Био-тек</vt:lpstr>
      <vt:lpstr>Блоб-архитектура</vt:lpstr>
      <vt:lpstr>Биоморфные здания</vt:lpstr>
      <vt:lpstr>Цвет – это свет</vt:lpstr>
      <vt:lpstr>Слайд 23</vt:lpstr>
      <vt:lpstr>Слайд 24</vt:lpstr>
      <vt:lpstr>ЖЕЛТЫЙ ЦВЕТ</vt:lpstr>
      <vt:lpstr>ЗЕЛЕНЫЙ ЦВЕТ</vt:lpstr>
      <vt:lpstr>СИНИЙ ЦВЕТ</vt:lpstr>
      <vt:lpstr>КРАСНЫЙ ЦВЕТ</vt:lpstr>
      <vt:lpstr>ЧЕРНЫЙ ЦВЕТ</vt:lpstr>
      <vt:lpstr>БЕЛЫЙ ЦВЕТ</vt:lpstr>
      <vt:lpstr>Влияние цвета на здоровье человека</vt:lpstr>
      <vt:lpstr>Влияние цвета на здоровье человека</vt:lpstr>
      <vt:lpstr>Отношение учащихся  к цветовой гамме своей школы</vt:lpstr>
      <vt:lpstr>Отношение учащихся  к цветовой гамме своей школы</vt:lpstr>
      <vt:lpstr>Цвет в интерьере</vt:lpstr>
      <vt:lpstr>Цвет в интерьере</vt:lpstr>
      <vt:lpstr>Наши рекомендации</vt:lpstr>
      <vt:lpstr>Макет жилого здания</vt:lpstr>
      <vt:lpstr>Макет жилого здания</vt:lpstr>
      <vt:lpstr>Макет жилого здания</vt:lpstr>
      <vt:lpstr>Макет жилого здания</vt:lpstr>
      <vt:lpstr>Слайд 42</vt:lpstr>
    </vt:vector>
  </TitlesOfParts>
  <Company>Дом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Автор работы: ученица 11 «Б» класса Овчинникова Ангелина   Научный руководитель: учитель биологии высшей категории МОУ Лицея №2 Мордвинкина Т. А.</dc:title>
  <dc:creator>Номе</dc:creator>
  <cp:lastModifiedBy>User</cp:lastModifiedBy>
  <cp:revision>96</cp:revision>
  <dcterms:created xsi:type="dcterms:W3CDTF">2008-11-20T17:50:13Z</dcterms:created>
  <dcterms:modified xsi:type="dcterms:W3CDTF">2015-08-26T20:18:47Z</dcterms:modified>
</cp:coreProperties>
</file>