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SimSun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38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fld id="{887B9AB1-6C71-42E0-A792-067C652F8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566A4DED-AF13-4598-9E3C-AC2CF07088E0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45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60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1EF8F14F-7022-4BDF-8044-5CB71AC347BF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48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0484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02AC2105-E622-4A22-9723-285E2A4E25A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60C8E0FA-BA31-4226-A602-CB1D163C291D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4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53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2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CF89DCB7-C146-456C-9B8F-35129344505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5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55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6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1F95851D-A708-487C-8596-C0F152C295EA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6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457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580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2C2C08E0-EEAD-4120-AF91-5B12A9DE89B8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560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4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CA468FD2-2929-45CC-B8D0-9D0E6275D8C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8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662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6628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5546843A-0AB4-4F4F-9405-35FBE1378EDE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9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765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2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0FA30C8-852B-4302-B6E9-9A772531DEAC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10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67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6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07373157-A3F2-4C91-BB14-70B0029D81D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69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C3733E4F-9D37-4B8F-BE40-970A76380CDA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72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4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78012AD4-2332-449F-8489-A8AF55733D1F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74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8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72E19E7C-1852-4168-B431-827655D0DBD3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14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77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2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B3645974-342A-4A3A-9C97-EE7762BB0CB7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15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79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3796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1D6C7-E349-4570-9C20-33ECBE154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8AE46-5957-4DEF-ABAC-2EB65FD38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E7C8C-BCAE-40FC-AF7C-857B54FD76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FC417-926C-492D-9B13-EA05B222D5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519D5-40AC-4BBD-B37D-7A5DE7FB0E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503AE-BA66-49D5-A079-6148DBE339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C3B0E-5EE6-4D55-980E-97B3FF389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F30CA-ACC7-4A3A-A12D-69F987CB8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15359-BEB1-4112-BFE6-F1922FD51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503CF-7DCF-4A23-914E-F86D4CC850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60F2A-F5D2-40D7-B1AB-317DC2A4C8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fld id="{9F75996E-37D5-4FC7-BA80-597B09B4A0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2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539750" y="358775"/>
            <a:ext cx="9180513" cy="681672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2051" name="WordArt 2"/>
          <p:cNvSpPr>
            <a:spLocks noChangeArrowheads="1" noChangeShapeType="1" noTextEdit="1"/>
          </p:cNvSpPr>
          <p:nvPr/>
        </p:nvSpPr>
        <p:spPr bwMode="auto">
          <a:xfrm>
            <a:off x="1439863" y="896938"/>
            <a:ext cx="7559675" cy="179387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3718"/>
              </a:avLst>
            </a:prstTxWarp>
          </a:bodyPr>
          <a:lstStyle/>
          <a:p>
            <a:pPr algn="ctr"/>
            <a:r>
              <a:rPr lang="ru-RU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DC2300"/>
                    </a:gs>
                    <a:gs pos="100000">
                      <a:srgbClr val="E6FF00"/>
                    </a:gs>
                  </a:gsLst>
                  <a:path path="rect">
                    <a:fillToRect l="9999" t="75000" r="90001" b="25000"/>
                  </a:path>
                </a:gradFill>
                <a:effectLst>
                  <a:outerShdw dist="152735" dir="2700000" algn="ctr" rotWithShape="0">
                    <a:srgbClr val="868686"/>
                  </a:outerShdw>
                </a:effectLst>
                <a:latin typeface="Arial Black"/>
              </a:rPr>
              <a:t>СПЕКТРЫ</a:t>
            </a:r>
          </a:p>
        </p:txBody>
      </p:sp>
      <p:sp>
        <p:nvSpPr>
          <p:cNvPr id="2052" name="WordArt 3"/>
          <p:cNvSpPr>
            <a:spLocks noChangeArrowheads="1" noChangeShapeType="1" noTextEdit="1"/>
          </p:cNvSpPr>
          <p:nvPr/>
        </p:nvSpPr>
        <p:spPr bwMode="auto">
          <a:xfrm>
            <a:off x="1079500" y="2900363"/>
            <a:ext cx="8459788" cy="1792287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9296"/>
              </a:avLst>
            </a:prstTxWarp>
          </a:bodyPr>
          <a:lstStyle/>
          <a:p>
            <a:pPr algn="ctr"/>
            <a:r>
              <a:rPr lang="ru-RU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E6FF00"/>
                    </a:gs>
                    <a:gs pos="100000">
                      <a:srgbClr val="FF33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152735" dir="2700000" algn="ctr" rotWithShape="0">
                    <a:srgbClr val="868686"/>
                  </a:outerShdw>
                </a:effectLst>
                <a:latin typeface="Arial Black"/>
              </a:rPr>
              <a:t>СПЕКТРАЛЬНЫЙ  АНАЛИЗ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319588" y="5738813"/>
            <a:ext cx="3014662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b="1" smtClean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МАЛО-ВЯЗЕМСКАЯ СОШ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b="1" smtClean="0">
                <a:solidFill>
                  <a:srgbClr val="94006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БЕЛЯЕВА Л.И.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1800225" y="5580063"/>
            <a:ext cx="1800225" cy="1439862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AutoShape 2"/>
          <p:cNvSpPr>
            <a:spLocks noChangeArrowheads="1"/>
          </p:cNvSpPr>
          <p:nvPr/>
        </p:nvSpPr>
        <p:spPr bwMode="auto">
          <a:xfrm>
            <a:off x="539750" y="179388"/>
            <a:ext cx="9180513" cy="7019925"/>
          </a:xfrm>
          <a:prstGeom prst="roundRect">
            <a:avLst>
              <a:gd name="adj" fmla="val 19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7163" y="360363"/>
            <a:ext cx="3943350" cy="3600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</p:pic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0" y="360363"/>
            <a:ext cx="3959225" cy="3600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20725" y="4679950"/>
            <a:ext cx="8820150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 algn="ctr">
              <a:buFont typeface="Times New Roman" pitchFamily="16" charset="0"/>
              <a:buNone/>
              <a:defRPr/>
            </a:pPr>
            <a:r>
              <a:rPr lang="ru-RU" sz="2400" b="1" i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ДИСПЕРСИЯ — зависимость показателя преломления от длины волны.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979613" y="5940425"/>
            <a:ext cx="141605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800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 =------</a:t>
            </a:r>
          </a:p>
        </p:txBody>
      </p:sp>
      <p:sp>
        <p:nvSpPr>
          <p:cNvPr id="3080" name="Text Box 7"/>
          <p:cNvSpPr txBox="1">
            <a:spLocks noChangeArrowheads="1"/>
          </p:cNvSpPr>
          <p:nvPr/>
        </p:nvSpPr>
        <p:spPr bwMode="auto">
          <a:xfrm>
            <a:off x="2879725" y="5759450"/>
            <a:ext cx="436563" cy="89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69695" rIns="90000" bIns="45000"/>
          <a:lstStyle/>
          <a:p>
            <a:r>
              <a:rPr lang="ru-RU" sz="2800" b="1" i="1">
                <a:solidFill>
                  <a:srgbClr val="000000"/>
                </a:solidFill>
              </a:rPr>
              <a:t>C</a:t>
            </a:r>
          </a:p>
          <a:p>
            <a:r>
              <a:rPr lang="ru-RU" sz="2800" b="1" i="1">
                <a:solidFill>
                  <a:srgbClr val="000000"/>
                </a:solidFill>
              </a:rPr>
              <a:t>V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132263" y="5580063"/>
            <a:ext cx="5227637" cy="1036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4404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Волны разной длины в веществе распространяются с разной скоростью.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720725" y="539750"/>
            <a:ext cx="8820150" cy="6659563"/>
          </a:xfrm>
          <a:prstGeom prst="roundRect">
            <a:avLst>
              <a:gd name="adj" fmla="val 2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0475" y="938213"/>
            <a:ext cx="7380288" cy="374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260475" y="5219700"/>
            <a:ext cx="8099425" cy="89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695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800" b="1" i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Почему при прохождении электрического тока разные газы светятся по-разному?</a:t>
            </a:r>
          </a:p>
        </p:txBody>
      </p:sp>
      <p:sp>
        <p:nvSpPr>
          <p:cNvPr id="4101" name="AutoShape 4"/>
          <p:cNvSpPr>
            <a:spLocks noChangeArrowheads="1"/>
          </p:cNvSpPr>
          <p:nvPr/>
        </p:nvSpPr>
        <p:spPr bwMode="auto">
          <a:xfrm>
            <a:off x="1260475" y="539750"/>
            <a:ext cx="7380288" cy="720725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1979613" y="642938"/>
            <a:ext cx="6480175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6168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2400" b="1" i="1">
                <a:solidFill>
                  <a:srgbClr val="000080"/>
                </a:solidFill>
              </a:rPr>
              <a:t>Не              Na               Xe         Kr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7810500" y="647700"/>
            <a:ext cx="519113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66168" rIns="90000" bIns="45000"/>
          <a:lstStyle/>
          <a:p>
            <a:r>
              <a:rPr lang="ru-RU" sz="2400" b="1" i="1">
                <a:solidFill>
                  <a:srgbClr val="000080"/>
                </a:solidFill>
              </a:rPr>
              <a:t>Ar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0475" y="539750"/>
            <a:ext cx="8124825" cy="6538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</p:pic>
      <p:sp>
        <p:nvSpPr>
          <p:cNvPr id="5123" name="AutoShape 2"/>
          <p:cNvSpPr>
            <a:spLocks noChangeArrowheads="1"/>
          </p:cNvSpPr>
          <p:nvPr/>
        </p:nvSpPr>
        <p:spPr bwMode="auto">
          <a:xfrm>
            <a:off x="1260475" y="900113"/>
            <a:ext cx="900113" cy="179387"/>
          </a:xfrm>
          <a:prstGeom prst="roundRect">
            <a:avLst>
              <a:gd name="adj" fmla="val 889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1260475" y="1979613"/>
            <a:ext cx="1619250" cy="539750"/>
          </a:xfrm>
          <a:prstGeom prst="roundRect">
            <a:avLst>
              <a:gd name="adj" fmla="val 292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ru-RU" b="1">
                <a:solidFill>
                  <a:srgbClr val="FFFFFF"/>
                </a:solidFill>
              </a:rPr>
              <a:t>БЕЛЫЙ СВЕТ</a:t>
            </a:r>
          </a:p>
        </p:txBody>
      </p:sp>
      <p:sp>
        <p:nvSpPr>
          <p:cNvPr id="5125" name="AutoShape 4"/>
          <p:cNvSpPr>
            <a:spLocks noChangeArrowheads="1"/>
          </p:cNvSpPr>
          <p:nvPr/>
        </p:nvSpPr>
        <p:spPr bwMode="auto">
          <a:xfrm>
            <a:off x="2879725" y="539750"/>
            <a:ext cx="2159000" cy="539750"/>
          </a:xfrm>
          <a:prstGeom prst="roundRect">
            <a:avLst>
              <a:gd name="adj" fmla="val 440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ru-RU" b="1">
                <a:solidFill>
                  <a:srgbClr val="FFFFFF"/>
                </a:solidFill>
              </a:rPr>
              <a:t>СПЕКТРОСКОП</a:t>
            </a:r>
          </a:p>
        </p:txBody>
      </p:sp>
      <p:sp>
        <p:nvSpPr>
          <p:cNvPr id="5126" name="AutoShape 5"/>
          <p:cNvSpPr>
            <a:spLocks noChangeArrowheads="1"/>
          </p:cNvSpPr>
          <p:nvPr/>
        </p:nvSpPr>
        <p:spPr bwMode="auto">
          <a:xfrm>
            <a:off x="6659563" y="1979613"/>
            <a:ext cx="2339975" cy="360362"/>
          </a:xfrm>
          <a:prstGeom prst="roundRect">
            <a:avLst>
              <a:gd name="adj" fmla="val 440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FFFFFF"/>
                </a:solidFill>
              </a:rPr>
              <a:t>НЕПРЕРЫВНЫЙ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FFFFFF"/>
                </a:solidFill>
              </a:rPr>
              <a:t>СПЕКТР</a:t>
            </a:r>
          </a:p>
        </p:txBody>
      </p:sp>
      <p:sp>
        <p:nvSpPr>
          <p:cNvPr id="5127" name="AutoShape 6"/>
          <p:cNvSpPr>
            <a:spLocks noChangeArrowheads="1"/>
          </p:cNvSpPr>
          <p:nvPr/>
        </p:nvSpPr>
        <p:spPr bwMode="auto">
          <a:xfrm>
            <a:off x="6659563" y="720725"/>
            <a:ext cx="2519362" cy="360363"/>
          </a:xfrm>
          <a:prstGeom prst="roundRect">
            <a:avLst>
              <a:gd name="adj" fmla="val 440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8" name="AutoShape 7"/>
          <p:cNvSpPr>
            <a:spLocks noChangeArrowheads="1"/>
          </p:cNvSpPr>
          <p:nvPr/>
        </p:nvSpPr>
        <p:spPr bwMode="auto">
          <a:xfrm>
            <a:off x="1260475" y="3240088"/>
            <a:ext cx="1908175" cy="539750"/>
          </a:xfrm>
          <a:prstGeom prst="roundRect">
            <a:avLst>
              <a:gd name="adj" fmla="val 292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ru-RU" b="1">
                <a:solidFill>
                  <a:srgbClr val="FFFFFF"/>
                </a:solidFill>
              </a:rPr>
              <a:t>СВЕТЯЩИЙСЯ</a:t>
            </a:r>
            <a:br>
              <a:rPr lang="ru-RU" b="1">
                <a:solidFill>
                  <a:srgbClr val="FFFFFF"/>
                </a:solidFill>
              </a:rPr>
            </a:br>
            <a:r>
              <a:rPr lang="ru-RU" b="1">
                <a:solidFill>
                  <a:srgbClr val="FFFFFF"/>
                </a:solidFill>
              </a:rPr>
              <a:t>ГАЗ</a:t>
            </a:r>
          </a:p>
        </p:txBody>
      </p:sp>
      <p:sp>
        <p:nvSpPr>
          <p:cNvPr id="5129" name="AutoShape 8"/>
          <p:cNvSpPr>
            <a:spLocks noChangeArrowheads="1"/>
          </p:cNvSpPr>
          <p:nvPr/>
        </p:nvSpPr>
        <p:spPr bwMode="auto">
          <a:xfrm>
            <a:off x="6480175" y="2879725"/>
            <a:ext cx="2700338" cy="539750"/>
          </a:xfrm>
          <a:prstGeom prst="roundRect">
            <a:avLst>
              <a:gd name="adj" fmla="val 292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FFFFFF"/>
                </a:solidFill>
              </a:rPr>
              <a:t>ЛИНЕЙЧАТЫЙ СПЕКТР</a:t>
            </a:r>
          </a:p>
        </p:txBody>
      </p:sp>
      <p:sp>
        <p:nvSpPr>
          <p:cNvPr id="5130" name="AutoShape 9"/>
          <p:cNvSpPr>
            <a:spLocks noChangeArrowheads="1"/>
          </p:cNvSpPr>
          <p:nvPr/>
        </p:nvSpPr>
        <p:spPr bwMode="auto">
          <a:xfrm>
            <a:off x="1223963" y="6659563"/>
            <a:ext cx="1800225" cy="431800"/>
          </a:xfrm>
          <a:prstGeom prst="roundRect">
            <a:avLst>
              <a:gd name="adj" fmla="val 366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ru-RU" b="1">
                <a:solidFill>
                  <a:srgbClr val="FFFFFF"/>
                </a:solidFill>
              </a:rPr>
              <a:t>БЕЛЫЙ СВЕТ</a:t>
            </a:r>
          </a:p>
        </p:txBody>
      </p:sp>
      <p:sp>
        <p:nvSpPr>
          <p:cNvPr id="5131" name="AutoShape 10"/>
          <p:cNvSpPr>
            <a:spLocks noChangeArrowheads="1"/>
          </p:cNvSpPr>
          <p:nvPr/>
        </p:nvSpPr>
        <p:spPr bwMode="auto">
          <a:xfrm>
            <a:off x="1260475" y="5040313"/>
            <a:ext cx="2968625" cy="720725"/>
          </a:xfrm>
          <a:prstGeom prst="roundRect">
            <a:avLst>
              <a:gd name="adj" fmla="val 218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FFFFFF"/>
                </a:solidFill>
              </a:rPr>
              <a:t>НЕВОЗБУЖДЕННЫЙ </a:t>
            </a:r>
            <a:br>
              <a:rPr lang="ru-RU" b="1">
                <a:solidFill>
                  <a:srgbClr val="FFFFFF"/>
                </a:solidFill>
              </a:rPr>
            </a:br>
            <a:r>
              <a:rPr lang="ru-RU" b="1">
                <a:solidFill>
                  <a:srgbClr val="FFFFFF"/>
                </a:solidFill>
              </a:rPr>
              <a:t>ГАЗ</a:t>
            </a:r>
          </a:p>
        </p:txBody>
      </p:sp>
      <p:sp>
        <p:nvSpPr>
          <p:cNvPr id="5132" name="AutoShape 11"/>
          <p:cNvSpPr>
            <a:spLocks noChangeArrowheads="1"/>
          </p:cNvSpPr>
          <p:nvPr/>
        </p:nvSpPr>
        <p:spPr bwMode="auto">
          <a:xfrm>
            <a:off x="6659563" y="5219700"/>
            <a:ext cx="2700337" cy="539750"/>
          </a:xfrm>
          <a:prstGeom prst="roundRect">
            <a:avLst>
              <a:gd name="adj" fmla="val 292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FFFFFF"/>
                </a:solidFill>
              </a:rPr>
              <a:t>СПЕКТР</a:t>
            </a:r>
            <a:br>
              <a:rPr lang="ru-RU" b="1">
                <a:solidFill>
                  <a:srgbClr val="FFFFFF"/>
                </a:solidFill>
              </a:rPr>
            </a:br>
            <a:r>
              <a:rPr lang="ru-RU" b="1">
                <a:solidFill>
                  <a:srgbClr val="FFFFFF"/>
                </a:solidFill>
              </a:rPr>
              <a:t>ПОГЛОЩЕНИЯ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"/>
          <p:cNvSpPr>
            <a:spLocks noChangeArrowheads="1"/>
          </p:cNvSpPr>
          <p:nvPr/>
        </p:nvSpPr>
        <p:spPr bwMode="auto">
          <a:xfrm>
            <a:off x="179388" y="360363"/>
            <a:ext cx="9539287" cy="6480175"/>
          </a:xfrm>
          <a:prstGeom prst="roundRect">
            <a:avLst>
              <a:gd name="adj" fmla="val 23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700338"/>
            <a:ext cx="2368550" cy="180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900113"/>
            <a:ext cx="5040312" cy="349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94125" y="4913313"/>
            <a:ext cx="5026025" cy="174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50" name="AutoShape 5"/>
          <p:cNvSpPr>
            <a:spLocks noChangeArrowheads="1"/>
          </p:cNvSpPr>
          <p:nvPr/>
        </p:nvSpPr>
        <p:spPr bwMode="auto">
          <a:xfrm>
            <a:off x="3779838" y="3584575"/>
            <a:ext cx="5219700" cy="828675"/>
          </a:xfrm>
          <a:prstGeom prst="roundRect">
            <a:avLst>
              <a:gd name="adj" fmla="val 190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AutoShape 6"/>
          <p:cNvSpPr>
            <a:spLocks noChangeArrowheads="1"/>
          </p:cNvSpPr>
          <p:nvPr/>
        </p:nvSpPr>
        <p:spPr bwMode="auto">
          <a:xfrm>
            <a:off x="3419475" y="3600450"/>
            <a:ext cx="1800225" cy="720725"/>
          </a:xfrm>
          <a:prstGeom prst="roundRect">
            <a:avLst>
              <a:gd name="adj" fmla="val 218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ru-RU">
                <a:solidFill>
                  <a:srgbClr val="FFFFFF"/>
                </a:solidFill>
              </a:rPr>
              <a:t>БЕЛЫЙ</a:t>
            </a:r>
            <a:br>
              <a:rPr lang="ru-RU">
                <a:solidFill>
                  <a:srgbClr val="FFFFFF"/>
                </a:solidFill>
              </a:rPr>
            </a:br>
            <a:r>
              <a:rPr lang="ru-RU">
                <a:solidFill>
                  <a:srgbClr val="FFFFFF"/>
                </a:solidFill>
              </a:rPr>
              <a:t>СВЕТ</a:t>
            </a:r>
          </a:p>
        </p:txBody>
      </p:sp>
      <p:sp>
        <p:nvSpPr>
          <p:cNvPr id="6152" name="AutoShape 7"/>
          <p:cNvSpPr>
            <a:spLocks noChangeArrowheads="1"/>
          </p:cNvSpPr>
          <p:nvPr/>
        </p:nvSpPr>
        <p:spPr bwMode="auto">
          <a:xfrm>
            <a:off x="3779838" y="2160588"/>
            <a:ext cx="900112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779838" y="2160588"/>
            <a:ext cx="1150937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ЛИНЗА</a:t>
            </a:r>
          </a:p>
        </p:txBody>
      </p:sp>
      <p:sp>
        <p:nvSpPr>
          <p:cNvPr id="6154" name="AutoShape 9"/>
          <p:cNvSpPr>
            <a:spLocks noChangeArrowheads="1"/>
          </p:cNvSpPr>
          <p:nvPr/>
        </p:nvSpPr>
        <p:spPr bwMode="auto">
          <a:xfrm>
            <a:off x="3779838" y="1439863"/>
            <a:ext cx="1800225" cy="539750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3779838" y="1619250"/>
            <a:ext cx="17811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КОЛЛИМАТОР</a:t>
            </a:r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>
            <a:off x="6300788" y="2339975"/>
            <a:ext cx="1331912" cy="539750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/>
          </a:extLst>
        </p:spPr>
        <p:txBody>
          <a:bodyPr lIns="90000" tIns="60876" rIns="90000" bIns="45000" anchor="ctr" anchorCtr="1"/>
          <a:lstStyle/>
          <a:p>
            <a:pPr algn="ctr">
              <a:buFont typeface="Times New Roman" pitchFamily="16" charset="0"/>
              <a:buNone/>
              <a:tabLst>
                <a:tab pos="723900" algn="l"/>
              </a:tabLst>
              <a:defRPr/>
            </a:pPr>
            <a:r>
              <a:rPr lang="ru-RU" b="1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SimSun" charset="-122"/>
              </a:rPr>
              <a:t>ПРИЗМА</a:t>
            </a:r>
          </a:p>
        </p:txBody>
      </p:sp>
      <p:sp>
        <p:nvSpPr>
          <p:cNvPr id="6157" name="AutoShape 12"/>
          <p:cNvSpPr>
            <a:spLocks noChangeArrowheads="1"/>
          </p:cNvSpPr>
          <p:nvPr/>
        </p:nvSpPr>
        <p:spPr bwMode="auto">
          <a:xfrm>
            <a:off x="7380288" y="1979613"/>
            <a:ext cx="900112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7380288" y="1985963"/>
            <a:ext cx="9715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ЛИНЗА</a:t>
            </a:r>
          </a:p>
        </p:txBody>
      </p:sp>
      <p:sp>
        <p:nvSpPr>
          <p:cNvPr id="6159" name="AutoShape 14"/>
          <p:cNvSpPr>
            <a:spLocks noChangeArrowheads="1"/>
          </p:cNvSpPr>
          <p:nvPr/>
        </p:nvSpPr>
        <p:spPr bwMode="auto">
          <a:xfrm>
            <a:off x="7380288" y="900113"/>
            <a:ext cx="1260475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7380288" y="900113"/>
            <a:ext cx="110172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СПЕКТР</a:t>
            </a:r>
          </a:p>
        </p:txBody>
      </p:sp>
      <p:sp>
        <p:nvSpPr>
          <p:cNvPr id="6161" name="AutoShape 16"/>
          <p:cNvSpPr>
            <a:spLocks noChangeArrowheads="1"/>
          </p:cNvSpPr>
          <p:nvPr/>
        </p:nvSpPr>
        <p:spPr bwMode="auto">
          <a:xfrm>
            <a:off x="8459788" y="1260475"/>
            <a:ext cx="360362" cy="539750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322263" y="1260475"/>
            <a:ext cx="3278187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732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3200" b="1" i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СПЕКТРОСКОП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"/>
          <p:cNvSpPr>
            <a:spLocks noChangeArrowheads="1"/>
          </p:cNvSpPr>
          <p:nvPr/>
        </p:nvSpPr>
        <p:spPr bwMode="auto">
          <a:xfrm>
            <a:off x="720725" y="720725"/>
            <a:ext cx="8820150" cy="6300788"/>
          </a:xfrm>
          <a:prstGeom prst="roundRect">
            <a:avLst>
              <a:gd name="adj" fmla="val 2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9363" y="900113"/>
            <a:ext cx="5580062" cy="3965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900113" y="5068888"/>
            <a:ext cx="82804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600" b="1" i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Рассмотрите внимательно спектр излучения и спектр поглощения данного вещества. Почему совпадают линии  излучения и линии поглощения?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0" y="319088"/>
            <a:ext cx="7558088" cy="6521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</p:pic>
      <p:sp>
        <p:nvSpPr>
          <p:cNvPr id="8195" name="AutoShape 2"/>
          <p:cNvSpPr>
            <a:spLocks noChangeArrowheads="1"/>
          </p:cNvSpPr>
          <p:nvPr/>
        </p:nvSpPr>
        <p:spPr bwMode="auto">
          <a:xfrm>
            <a:off x="1439863" y="3419475"/>
            <a:ext cx="1979612" cy="360363"/>
          </a:xfrm>
          <a:prstGeom prst="roundRect">
            <a:avLst>
              <a:gd name="adj" fmla="val 440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ru-RU" b="1">
                <a:solidFill>
                  <a:srgbClr val="FFFFFF"/>
                </a:solidFill>
              </a:rPr>
              <a:t>ДЛИНА ВОЛНЫ</a:t>
            </a:r>
          </a:p>
        </p:txBody>
      </p:sp>
      <p:sp>
        <p:nvSpPr>
          <p:cNvPr id="8196" name="AutoShape 3"/>
          <p:cNvSpPr>
            <a:spLocks noChangeArrowheads="1"/>
          </p:cNvSpPr>
          <p:nvPr/>
        </p:nvSpPr>
        <p:spPr bwMode="auto">
          <a:xfrm>
            <a:off x="3600450" y="3600450"/>
            <a:ext cx="3060700" cy="900113"/>
          </a:xfrm>
          <a:prstGeom prst="roundRect">
            <a:avLst>
              <a:gd name="adj" fmla="val 176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b="1">
                <a:solidFill>
                  <a:srgbClr val="FFFFFF"/>
                </a:solidFill>
              </a:rPr>
              <a:t>ЛИНИИ</a:t>
            </a:r>
            <a:br>
              <a:rPr lang="ru-RU" b="1">
                <a:solidFill>
                  <a:srgbClr val="FFFFFF"/>
                </a:solidFill>
              </a:rPr>
            </a:br>
            <a:r>
              <a:rPr lang="ru-RU" b="1">
                <a:solidFill>
                  <a:srgbClr val="FFFFFF"/>
                </a:solidFill>
              </a:rPr>
              <a:t>ПОГЛОЩЕНИЯ</a:t>
            </a:r>
          </a:p>
        </p:txBody>
      </p:sp>
      <p:sp>
        <p:nvSpPr>
          <p:cNvPr id="8197" name="AutoShape 4"/>
          <p:cNvSpPr>
            <a:spLocks noChangeArrowheads="1"/>
          </p:cNvSpPr>
          <p:nvPr/>
        </p:nvSpPr>
        <p:spPr bwMode="auto">
          <a:xfrm>
            <a:off x="1439863" y="5940425"/>
            <a:ext cx="6659562" cy="360363"/>
          </a:xfrm>
          <a:prstGeom prst="roundRect">
            <a:avLst>
              <a:gd name="adj" fmla="val 440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360363" y="179388"/>
            <a:ext cx="9180512" cy="2879725"/>
          </a:xfrm>
          <a:prstGeom prst="roundRect">
            <a:avLst>
              <a:gd name="adj" fmla="val 51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lIns="90000" tIns="69695" rIns="90000" bIns="45000" anchor="ctr" anchorCtr="1"/>
          <a:lstStyle/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ru-RU" sz="2800" b="1" i="1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SimSun" charset="-122"/>
              </a:rPr>
              <a:t>СПЕКТРАЛЬНЫЙ АНАЛИЗ- метод определения</a:t>
            </a:r>
          </a:p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ru-RU" sz="2800" b="1" i="1">
              <a:solidFill>
                <a:srgbClr val="000080"/>
              </a:solidFill>
              <a:effectLst>
                <a:outerShdw blurRad="38100" dist="38100" dir="2700000" algn="tl">
                  <a:srgbClr val="000000"/>
                </a:outerShdw>
              </a:effectLst>
              <a:ea typeface="SimSun" charset="-122"/>
            </a:endParaRPr>
          </a:p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ru-RU" sz="2800" b="1" i="1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SimSun" charset="-122"/>
              </a:rPr>
              <a:t>химического состава вещества по его спектру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94063" y="3240088"/>
            <a:ext cx="4084637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732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32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 Р И М Е Н Е Н И Е</a:t>
            </a:r>
          </a:p>
        </p:txBody>
      </p:sp>
      <p:sp>
        <p:nvSpPr>
          <p:cNvPr id="9220" name="AutoShape 3"/>
          <p:cNvSpPr>
            <a:spLocks noChangeArrowheads="1"/>
          </p:cNvSpPr>
          <p:nvPr/>
        </p:nvSpPr>
        <p:spPr bwMode="auto">
          <a:xfrm>
            <a:off x="2879725" y="3060700"/>
            <a:ext cx="5040313" cy="900113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AutoShape 4"/>
          <p:cNvSpPr>
            <a:spLocks noChangeArrowheads="1"/>
          </p:cNvSpPr>
          <p:nvPr/>
        </p:nvSpPr>
        <p:spPr bwMode="auto">
          <a:xfrm rot="5340000">
            <a:off x="3479801" y="2844800"/>
            <a:ext cx="3486150" cy="31908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10275 w 21600"/>
              <a:gd name="T13" fmla="*/ 10275 h 21600"/>
              <a:gd name="T14" fmla="*/ 17042 w 21600"/>
              <a:gd name="T15" fmla="*/ 1132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275" y="4558"/>
                </a:moveTo>
                <a:lnTo>
                  <a:pt x="7891" y="4558"/>
                </a:lnTo>
                <a:lnTo>
                  <a:pt x="10800" y="0"/>
                </a:lnTo>
                <a:lnTo>
                  <a:pt x="13709" y="4558"/>
                </a:lnTo>
                <a:lnTo>
                  <a:pt x="11325" y="4558"/>
                </a:lnTo>
                <a:lnTo>
                  <a:pt x="11325" y="10275"/>
                </a:lnTo>
                <a:lnTo>
                  <a:pt x="17042" y="10275"/>
                </a:lnTo>
                <a:lnTo>
                  <a:pt x="17042" y="7891"/>
                </a:lnTo>
                <a:lnTo>
                  <a:pt x="21600" y="10800"/>
                </a:lnTo>
                <a:lnTo>
                  <a:pt x="17042" y="13709"/>
                </a:lnTo>
                <a:lnTo>
                  <a:pt x="17042" y="11325"/>
                </a:lnTo>
                <a:lnTo>
                  <a:pt x="11325" y="11325"/>
                </a:lnTo>
                <a:lnTo>
                  <a:pt x="11325" y="17042"/>
                </a:lnTo>
                <a:lnTo>
                  <a:pt x="13709" y="17042"/>
                </a:lnTo>
                <a:lnTo>
                  <a:pt x="10800" y="21600"/>
                </a:lnTo>
                <a:lnTo>
                  <a:pt x="7891" y="17042"/>
                </a:lnTo>
                <a:lnTo>
                  <a:pt x="10275" y="17042"/>
                </a:lnTo>
                <a:lnTo>
                  <a:pt x="10275" y="4558"/>
                </a:lnTo>
                <a:close/>
              </a:path>
            </a:pathLst>
          </a:custGeom>
          <a:gradFill rotWithShape="0">
            <a:gsLst>
              <a:gs pos="0">
                <a:srgbClr val="6B6B6B"/>
              </a:gs>
              <a:gs pos="50000">
                <a:srgbClr val="F2F2F2"/>
              </a:gs>
              <a:gs pos="100000">
                <a:srgbClr val="6B6B6B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AutoShape 5"/>
          <p:cNvSpPr>
            <a:spLocks noChangeArrowheads="1"/>
          </p:cNvSpPr>
          <p:nvPr/>
        </p:nvSpPr>
        <p:spPr bwMode="auto">
          <a:xfrm>
            <a:off x="3240088" y="6300788"/>
            <a:ext cx="2700337" cy="90011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3" name="AutoShape 6"/>
          <p:cNvSpPr>
            <a:spLocks noChangeArrowheads="1"/>
          </p:cNvSpPr>
          <p:nvPr/>
        </p:nvSpPr>
        <p:spPr bwMode="auto">
          <a:xfrm>
            <a:off x="539750" y="4319588"/>
            <a:ext cx="3060700" cy="90011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AutoShape 7"/>
          <p:cNvSpPr>
            <a:spLocks noChangeArrowheads="1"/>
          </p:cNvSpPr>
          <p:nvPr/>
        </p:nvSpPr>
        <p:spPr bwMode="auto">
          <a:xfrm>
            <a:off x="6840538" y="4140200"/>
            <a:ext cx="3060700" cy="900113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225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9813" y="5759450"/>
            <a:ext cx="3567112" cy="154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6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0363" y="5759450"/>
            <a:ext cx="2160587" cy="115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7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0275" y="6161088"/>
            <a:ext cx="12192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8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0488" y="4665663"/>
            <a:ext cx="1119187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9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3100" y="3600450"/>
            <a:ext cx="1308100" cy="900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30" name="Picture 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820150" y="3419475"/>
            <a:ext cx="900113" cy="996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31" name="Text Box 14"/>
          <p:cNvSpPr txBox="1">
            <a:spLocks noChangeArrowheads="1"/>
          </p:cNvSpPr>
          <p:nvPr/>
        </p:nvSpPr>
        <p:spPr bwMode="auto">
          <a:xfrm>
            <a:off x="900113" y="4500563"/>
            <a:ext cx="2270125" cy="53975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E6FF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62640" rIns="90000" bIns="45000"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ru-RU" sz="2000" b="1">
                <a:solidFill>
                  <a:srgbClr val="663300"/>
                </a:solidFill>
              </a:rPr>
              <a:t>криминалистика</a:t>
            </a:r>
          </a:p>
        </p:txBody>
      </p:sp>
      <p:sp>
        <p:nvSpPr>
          <p:cNvPr id="9232" name="Text Box 15"/>
          <p:cNvSpPr txBox="1">
            <a:spLocks noChangeArrowheads="1"/>
          </p:cNvSpPr>
          <p:nvPr/>
        </p:nvSpPr>
        <p:spPr bwMode="auto">
          <a:xfrm>
            <a:off x="7559675" y="4500563"/>
            <a:ext cx="2160588" cy="35401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E6FF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ru-RU" b="1">
                <a:solidFill>
                  <a:srgbClr val="4C1900"/>
                </a:solidFill>
              </a:rPr>
              <a:t>металлургия</a:t>
            </a:r>
          </a:p>
        </p:txBody>
      </p:sp>
      <p:sp>
        <p:nvSpPr>
          <p:cNvPr id="9233" name="Text Box 16"/>
          <p:cNvSpPr txBox="1">
            <a:spLocks noChangeArrowheads="1"/>
          </p:cNvSpPr>
          <p:nvPr/>
        </p:nvSpPr>
        <p:spPr bwMode="auto">
          <a:xfrm>
            <a:off x="3779838" y="6659563"/>
            <a:ext cx="1800225" cy="35401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E6FF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</a:tabLst>
            </a:pPr>
            <a:r>
              <a:rPr lang="ru-RU" b="1">
                <a:solidFill>
                  <a:srgbClr val="4C1900"/>
                </a:solidFill>
              </a:rPr>
              <a:t>астрономия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"/>
          <p:cNvSpPr>
            <a:spLocks noChangeArrowheads="1"/>
          </p:cNvSpPr>
          <p:nvPr/>
        </p:nvSpPr>
        <p:spPr bwMode="auto">
          <a:xfrm>
            <a:off x="179388" y="179388"/>
            <a:ext cx="9539287" cy="7019925"/>
          </a:xfrm>
          <a:prstGeom prst="roundRect">
            <a:avLst>
              <a:gd name="adj" fmla="val 19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606425"/>
            <a:ext cx="4189413" cy="3352800"/>
          </a:xfrm>
          <a:prstGeom prst="rect">
            <a:avLst/>
          </a:prstGeom>
          <a:gradFill rotWithShape="0">
            <a:gsLst>
              <a:gs pos="0">
                <a:srgbClr val="008080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</p:pic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325" y="4140200"/>
            <a:ext cx="4524375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00675" y="641350"/>
            <a:ext cx="4064000" cy="2959100"/>
          </a:xfrm>
          <a:prstGeom prst="rect">
            <a:avLst/>
          </a:prstGeom>
          <a:gradFill rotWithShape="0">
            <a:gsLst>
              <a:gs pos="0">
                <a:srgbClr val="008080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</p:pic>
      <p:pic>
        <p:nvPicPr>
          <p:cNvPr id="10246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9813" y="3779838"/>
            <a:ext cx="2700337" cy="3060700"/>
          </a:xfrm>
          <a:prstGeom prst="rect">
            <a:avLst/>
          </a:prstGeom>
          <a:gradFill rotWithShape="0">
            <a:gsLst>
              <a:gs pos="0">
                <a:srgbClr val="008080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360488" y="5335588"/>
            <a:ext cx="3500437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4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ИОЗЕФ ФРАУНГОФЕР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4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1787 -1826 гг.</a:t>
            </a: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360363" y="6119813"/>
            <a:ext cx="5580062" cy="617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b="1">
                <a:solidFill>
                  <a:srgbClr val="000080"/>
                </a:solidFill>
              </a:rPr>
              <a:t>1814 г — обнаружил темные линии поглощения в солнечном спектре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"/>
          <p:cNvSpPr>
            <a:spLocks noChangeArrowheads="1"/>
          </p:cNvSpPr>
          <p:nvPr/>
        </p:nvSpPr>
        <p:spPr bwMode="auto">
          <a:xfrm>
            <a:off x="539750" y="360363"/>
            <a:ext cx="8820150" cy="6840537"/>
          </a:xfrm>
          <a:prstGeom prst="roundRect">
            <a:avLst>
              <a:gd name="adj" fmla="val 2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9950" y="539750"/>
            <a:ext cx="4500563" cy="6300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2160588"/>
            <a:ext cx="3600450" cy="4500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39750" y="720725"/>
            <a:ext cx="4140200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440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2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БУНЗЕН Роберт Вильгельм 1811 -1899 г.г.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2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КИРХГОФ Густав Роберт</a:t>
            </a:r>
          </a:p>
          <a:p>
            <a:pPr algn="ctr">
              <a:buFont typeface="Times New Roman" pitchFamily="16" charset="0"/>
              <a:buNone/>
              <a:defRPr/>
            </a:pPr>
            <a:r>
              <a:rPr lang="ru-RU" sz="22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1827 — 1887 г.г.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900113" y="6840538"/>
            <a:ext cx="6481762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440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200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1860 г — открытие спектрального анализа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13" y="30163"/>
            <a:ext cx="10079037" cy="7559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539750" y="360363"/>
            <a:ext cx="8999538" cy="6840537"/>
          </a:xfrm>
          <a:prstGeom prst="roundRect">
            <a:avLst>
              <a:gd name="adj" fmla="val 2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675" y="2541588"/>
            <a:ext cx="5005388" cy="375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9038" y="6300788"/>
            <a:ext cx="2381250" cy="857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0725" y="615950"/>
            <a:ext cx="4467225" cy="190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7559675" y="6300788"/>
            <a:ext cx="161925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4404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200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СПЕКТР</a:t>
            </a:r>
            <a:br>
              <a:rPr lang="ru-RU" sz="2200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200" b="1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РУБИДИЯ</a:t>
            </a:r>
          </a:p>
        </p:txBody>
      </p:sp>
      <p:sp>
        <p:nvSpPr>
          <p:cNvPr id="13319" name="Text Box 6"/>
          <p:cNvSpPr txBox="1">
            <a:spLocks noChangeArrowheads="1"/>
          </p:cNvSpPr>
          <p:nvPr/>
        </p:nvSpPr>
        <p:spPr bwMode="auto">
          <a:xfrm>
            <a:off x="5676900" y="539750"/>
            <a:ext cx="3684588" cy="545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4404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МЕТОД СПЕКТРАЛЬНОГО АНАЛИЗА ПРИВЕЛ К ОТКРЫТИЮ НОВЫХ ХИМИЧЕСКИХ ЭЛЕМЕНТОВ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1860 г — цезий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1861г- рубидий, таллий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1863 г — индий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1875 г — галлий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1895 г — гелий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1898 г — неон, криптон, ксенон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200" b="1" i="1">
                <a:solidFill>
                  <a:srgbClr val="000080"/>
                </a:solidFill>
              </a:rPr>
              <a:t>1923 г - гафний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ru-RU" sz="2200" b="1" i="1">
              <a:solidFill>
                <a:srgbClr val="00008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ru-RU" sz="2200" b="1" i="1">
              <a:solidFill>
                <a:srgbClr val="00008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endParaRPr lang="ru-RU" sz="2200" b="1" i="1">
              <a:solidFill>
                <a:srgbClr val="000080"/>
              </a:solidFill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 bwMode="auto">
          <a:xfrm>
            <a:off x="4319588" y="2519363"/>
            <a:ext cx="2233612" cy="4006850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14339" name="AutoShape 1"/>
          <p:cNvSpPr>
            <a:spLocks noChangeArrowheads="1"/>
          </p:cNvSpPr>
          <p:nvPr/>
        </p:nvSpPr>
        <p:spPr bwMode="auto">
          <a:xfrm>
            <a:off x="539750" y="360363"/>
            <a:ext cx="8999538" cy="6840537"/>
          </a:xfrm>
          <a:prstGeom prst="foldedCorner">
            <a:avLst>
              <a:gd name="adj" fmla="val 1743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8650" y="2519363"/>
            <a:ext cx="2454275" cy="3419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725" y="2700338"/>
            <a:ext cx="3419475" cy="1987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490788" y="900113"/>
            <a:ext cx="5116512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600" b="1" i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УГОЛОВНОЕ ДЕЛО № 13-2012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079500" y="1365250"/>
            <a:ext cx="8099425" cy="115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деревне </a:t>
            </a:r>
            <a:r>
              <a:rPr lang="ru-RU" sz="2600" b="1" i="1" dirty="0" err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Букашкино</a:t>
            </a:r>
            <a:r>
              <a:rPr lang="ru-RU" sz="2600" b="1" i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2600" b="1" i="1" dirty="0" err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Ромашкинского</a:t>
            </a:r>
            <a:r>
              <a:rPr lang="ru-RU" sz="2600" b="1" i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района произошло ужасное преступление:</a:t>
            </a:r>
          </a:p>
          <a:p>
            <a:pPr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319588" y="2700338"/>
            <a:ext cx="2519362" cy="384175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Старый пес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Среди двора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Караулил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Куль добра.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Воры куль добра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 брали.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Воры сторожа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6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украли.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39750" y="4859338"/>
            <a:ext cx="3240088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440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200" b="1" i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Подозреваемые уверяют, что непричастны к этому преступлению.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1800225" y="6530975"/>
            <a:ext cx="59404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695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800" b="1" i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 УЛИЧИТЬ ИХ ВО ЛЖИ?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/>
          <p:cNvSpPr>
            <a:spLocks noChangeArrowheads="1"/>
          </p:cNvSpPr>
          <p:nvPr/>
        </p:nvSpPr>
        <p:spPr bwMode="auto">
          <a:xfrm>
            <a:off x="360363" y="250825"/>
            <a:ext cx="9359900" cy="6408738"/>
          </a:xfrm>
          <a:prstGeom prst="roundRect">
            <a:avLst>
              <a:gd name="adj" fmla="val 2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725" y="1331913"/>
            <a:ext cx="4140200" cy="306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0313" y="1079500"/>
            <a:ext cx="4500562" cy="557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079500" y="468313"/>
            <a:ext cx="7383463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600" b="1" i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СПЕКТРАЛЬНЫЙ АНАЛИЗ  В АСТРОНОМИИ</a:t>
            </a: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720725" y="4859338"/>
            <a:ext cx="4140200" cy="1081087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/>
          </a:extLst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charset="-122"/>
              </a:rPr>
              <a:t> Что можно определить по смещению спектральной линии?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600450"/>
            <a:ext cx="3959225" cy="3600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87" name="AutoShape 2"/>
          <p:cNvSpPr>
            <a:spLocks noChangeArrowheads="1"/>
          </p:cNvSpPr>
          <p:nvPr/>
        </p:nvSpPr>
        <p:spPr bwMode="auto">
          <a:xfrm>
            <a:off x="720725" y="431800"/>
            <a:ext cx="8459788" cy="3060700"/>
          </a:xfrm>
          <a:prstGeom prst="roundRect">
            <a:avLst>
              <a:gd name="adj" fmla="val 51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079500" y="900113"/>
            <a:ext cx="809942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264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0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В спектрах кальция и железа И. Фраунгофер обнаружил линии поглощения в фиолетовой части спектра, незначительно отличающиеся длиной волны. Может ли атом железа поглотить фотон фиолетового излучения, испущенный кальцием? 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0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Каменная соль и кварц имеют одинаковые показатели преломления n=1,544. Как изменится скорость света при переходе из кварца в каменную соль?</a:t>
            </a:r>
          </a:p>
          <a:p>
            <a:pPr>
              <a:buFont typeface="Times New Roman" pitchFamily="16" charset="0"/>
              <a:buNone/>
              <a:defRPr/>
            </a:pPr>
            <a:r>
              <a:rPr lang="ru-RU" sz="20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 </a:t>
            </a:r>
            <a:r>
              <a:rPr lang="ru-RU" smtClean="0"/>
              <a:t> 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725" y="3549650"/>
            <a:ext cx="2730500" cy="347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90" name="AutoShape 5"/>
          <p:cNvSpPr>
            <a:spLocks noChangeArrowheads="1"/>
          </p:cNvSpPr>
          <p:nvPr/>
        </p:nvSpPr>
        <p:spPr bwMode="auto">
          <a:xfrm>
            <a:off x="3419475" y="3600450"/>
            <a:ext cx="5759450" cy="900113"/>
          </a:xfrm>
          <a:prstGeom prst="roundRect">
            <a:avLst>
              <a:gd name="adj" fmla="val 17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600450" y="3538538"/>
            <a:ext cx="52498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264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0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Какие линии излучения можно наблюдать в спектре водорода?</a:t>
            </a:r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3419475" y="4500563"/>
            <a:ext cx="3600450" cy="2160587"/>
          </a:xfrm>
          <a:prstGeom prst="roundRect">
            <a:avLst>
              <a:gd name="adj" fmla="val 69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3600450" y="4679950"/>
            <a:ext cx="3419475" cy="182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264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>
              <a:buFont typeface="Times New Roman" pitchFamily="16" charset="0"/>
              <a:buNone/>
              <a:defRPr/>
            </a:pPr>
            <a:r>
              <a:rPr lang="ru-RU" sz="2000" b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 На рисунке показаны спектры различных веществ. Присутствует ли на рисунке спектр вещества, расположенный слева</a:t>
            </a:r>
          </a:p>
        </p:txBody>
      </p:sp>
      <p:pic>
        <p:nvPicPr>
          <p:cNvPr id="16394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6499225"/>
            <a:ext cx="2381250" cy="539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wheel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791840" y="539477"/>
            <a:ext cx="8856984" cy="6408712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1"/>
          <a:lstStyle/>
          <a:p>
            <a:pPr algn="ctr">
              <a:buFont typeface="Times New Roman" pitchFamily="16" charset="0"/>
              <a:buNone/>
              <a:defRPr/>
            </a:pPr>
            <a:r>
              <a:rPr lang="ru-RU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ЖЕЛАЮ</a:t>
            </a:r>
            <a:br>
              <a:rPr lang="ru-RU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УСПЕХОВ</a:t>
            </a:r>
            <a:br>
              <a:rPr lang="ru-RU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ИЗУЧЕНИИ ФИЗИКИ!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353</Words>
  <Application>Microsoft Office PowerPoint</Application>
  <PresentationFormat>Произвольный</PresentationFormat>
  <Paragraphs>90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SimSun</vt:lpstr>
      <vt:lpstr>Times New Roman</vt:lpstr>
      <vt:lpstr>Arial Unicode MS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Спектры</dc:title>
  <cp:lastModifiedBy>User</cp:lastModifiedBy>
  <cp:revision>21</cp:revision>
  <cp:lastPrinted>1601-01-01T00:00:00Z</cp:lastPrinted>
  <dcterms:created xsi:type="dcterms:W3CDTF">2012-02-06T15:15:05Z</dcterms:created>
  <dcterms:modified xsi:type="dcterms:W3CDTF">2015-08-30T20:35:37Z</dcterms:modified>
</cp:coreProperties>
</file>