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74"/>
  </p:notesMasterIdLst>
  <p:sldIdLst>
    <p:sldId id="273" r:id="rId3"/>
    <p:sldId id="274" r:id="rId4"/>
    <p:sldId id="275" r:id="rId5"/>
    <p:sldId id="267" r:id="rId6"/>
    <p:sldId id="256" r:id="rId7"/>
    <p:sldId id="257" r:id="rId8"/>
    <p:sldId id="266" r:id="rId9"/>
    <p:sldId id="268" r:id="rId10"/>
    <p:sldId id="271" r:id="rId11"/>
    <p:sldId id="270" r:id="rId12"/>
    <p:sldId id="272" r:id="rId13"/>
    <p:sldId id="258" r:id="rId14"/>
    <p:sldId id="259" r:id="rId15"/>
    <p:sldId id="260" r:id="rId16"/>
    <p:sldId id="261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319" r:id="rId40"/>
    <p:sldId id="298" r:id="rId41"/>
    <p:sldId id="333" r:id="rId42"/>
    <p:sldId id="334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3" r:id="rId57"/>
    <p:sldId id="315" r:id="rId58"/>
    <p:sldId id="320" r:id="rId59"/>
    <p:sldId id="321" r:id="rId60"/>
    <p:sldId id="322" r:id="rId61"/>
    <p:sldId id="337" r:id="rId62"/>
    <p:sldId id="336" r:id="rId63"/>
    <p:sldId id="316" r:id="rId64"/>
    <p:sldId id="317" r:id="rId65"/>
    <p:sldId id="324" r:id="rId66"/>
    <p:sldId id="325" r:id="rId67"/>
    <p:sldId id="326" r:id="rId68"/>
    <p:sldId id="329" r:id="rId69"/>
    <p:sldId id="328" r:id="rId70"/>
    <p:sldId id="330" r:id="rId71"/>
    <p:sldId id="331" r:id="rId72"/>
    <p:sldId id="335" r:id="rId7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969696"/>
    <a:srgbClr val="800000"/>
    <a:srgbClr val="990033"/>
    <a:srgbClr val="8E4700"/>
    <a:srgbClr val="6B3D40"/>
    <a:srgbClr val="663300"/>
    <a:srgbClr val="C4004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65" autoAdjust="0"/>
    <p:restoredTop sz="94333" autoAdjust="0"/>
  </p:normalViewPr>
  <p:slideViewPr>
    <p:cSldViewPr snapToGrid="0">
      <p:cViewPr varScale="1">
        <p:scale>
          <a:sx n="87" d="100"/>
          <a:sy n="87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BDCAF69-8683-4776-85BF-D9F1E67899DE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68E7F65-6E5E-43ED-8EFE-9FF1B5DD0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938ED6-42DD-400B-99E1-82601774230E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10713-8937-4C59-9523-A8209AE44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4DEED-3778-4A70-8B09-B6776F52E2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57A86-6C1A-41D7-B057-3E6A85368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01F8-6D4E-4FD3-9750-664557AF9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4FB94-7366-44A8-A8BA-2101FCE00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C5647-05B7-4B45-B779-77D35D752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F9DCE-86F1-4DE9-9485-F8E545CA0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FA925-15FA-4948-95B2-37C398502B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A1C45-825F-4846-BE24-D701C3849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43529-40C7-44A2-B3F1-C839D839A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AF9D1-84C1-43FD-B9C5-B36C9981D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EA838-1EFB-4C73-99BA-2DA5661985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88FF1-B601-4968-ACC7-F7AB3C734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D4B0C-319D-4125-852E-4587D3521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A0249-12C8-483D-B2A1-13058A859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4E16F-5966-41BC-930C-AFB37657C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B4247-C74B-4A0A-B90C-363D34E7D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39376-37EA-434F-ACBE-4AAD5A477C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31A21-813C-4EEB-A16E-50AC56CC8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83AA4-846A-4735-A510-54591AC58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1B8F6-0729-425F-BE83-71369B557E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D6D28-B55F-4D99-BB8D-337D49A15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85DB8-434D-478B-AD57-6A9EDC4F9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3467C00-4945-4D27-AAB6-5FF335800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7CF7184-EEB2-4D51-854C-063FA436B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2.xml"/><Relationship Id="rId5" Type="http://schemas.openxmlformats.org/officeDocument/2006/relationships/image" Target="../media/image4.jpeg"/><Relationship Id="rId4" Type="http://schemas.openxmlformats.org/officeDocument/2006/relationships/slide" Target="slide4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13" Type="http://schemas.openxmlformats.org/officeDocument/2006/relationships/image" Target="../media/image10.gif"/><Relationship Id="rId3" Type="http://schemas.openxmlformats.org/officeDocument/2006/relationships/slide" Target="slide42.xml"/><Relationship Id="rId7" Type="http://schemas.openxmlformats.org/officeDocument/2006/relationships/slide" Target="slide3.xml"/><Relationship Id="rId12" Type="http://schemas.openxmlformats.org/officeDocument/2006/relationships/image" Target="../media/image9.gif"/><Relationship Id="rId17" Type="http://schemas.openxmlformats.org/officeDocument/2006/relationships/image" Target="../media/image14.gif"/><Relationship Id="rId2" Type="http://schemas.openxmlformats.org/officeDocument/2006/relationships/image" Target="../media/image4.jpeg"/><Relationship Id="rId16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8.gif"/><Relationship Id="rId5" Type="http://schemas.openxmlformats.org/officeDocument/2006/relationships/slide" Target="slide16.xml"/><Relationship Id="rId15" Type="http://schemas.openxmlformats.org/officeDocument/2006/relationships/image" Target="../media/image12.gif"/><Relationship Id="rId10" Type="http://schemas.openxmlformats.org/officeDocument/2006/relationships/image" Target="../media/image7.gif"/><Relationship Id="rId4" Type="http://schemas.openxmlformats.org/officeDocument/2006/relationships/slide" Target="slide4.xml"/><Relationship Id="rId9" Type="http://schemas.openxmlformats.org/officeDocument/2006/relationships/image" Target="../media/image6.gif"/><Relationship Id="rId1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jpeg"/><Relationship Id="rId7" Type="http://schemas.openxmlformats.org/officeDocument/2006/relationships/slide" Target="slide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4.jpeg"/><Relationship Id="rId7" Type="http://schemas.openxmlformats.org/officeDocument/2006/relationships/slide" Target="slide8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jpeg"/><Relationship Id="rId7" Type="http://schemas.openxmlformats.org/officeDocument/2006/relationships/slide" Target="slide9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4.jpeg"/><Relationship Id="rId7" Type="http://schemas.openxmlformats.org/officeDocument/2006/relationships/slide" Target="slide1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slide" Target="slide3.xml"/><Relationship Id="rId4" Type="http://schemas.openxmlformats.org/officeDocument/2006/relationships/slide" Target="slide42.xm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4.jpeg"/><Relationship Id="rId7" Type="http://schemas.openxmlformats.org/officeDocument/2006/relationships/slide" Target="slide1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4.jpeg"/><Relationship Id="rId7" Type="http://schemas.openxmlformats.org/officeDocument/2006/relationships/slide" Target="slide1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1.jpeg"/><Relationship Id="rId7" Type="http://schemas.openxmlformats.org/officeDocument/2006/relationships/slide" Target="slide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42.xml"/><Relationship Id="rId4" Type="http://schemas.openxmlformats.org/officeDocument/2006/relationships/image" Target="../media/image4.jpeg"/><Relationship Id="rId9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9.gif"/><Relationship Id="rId18" Type="http://schemas.openxmlformats.org/officeDocument/2006/relationships/image" Target="../media/image14.gif"/><Relationship Id="rId3" Type="http://schemas.openxmlformats.org/officeDocument/2006/relationships/slide" Target="slide42.xml"/><Relationship Id="rId7" Type="http://schemas.openxmlformats.org/officeDocument/2006/relationships/slide" Target="slide15.xml"/><Relationship Id="rId12" Type="http://schemas.openxmlformats.org/officeDocument/2006/relationships/image" Target="../media/image8.gif"/><Relationship Id="rId17" Type="http://schemas.openxmlformats.org/officeDocument/2006/relationships/image" Target="../media/image13.gif"/><Relationship Id="rId2" Type="http://schemas.openxmlformats.org/officeDocument/2006/relationships/image" Target="../media/image4.jpeg"/><Relationship Id="rId16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11" Type="http://schemas.openxmlformats.org/officeDocument/2006/relationships/image" Target="../media/image7.gif"/><Relationship Id="rId5" Type="http://schemas.openxmlformats.org/officeDocument/2006/relationships/slide" Target="slide16.xml"/><Relationship Id="rId15" Type="http://schemas.openxmlformats.org/officeDocument/2006/relationships/image" Target="../media/image11.gif"/><Relationship Id="rId10" Type="http://schemas.openxmlformats.org/officeDocument/2006/relationships/image" Target="../media/image6.gif"/><Relationship Id="rId4" Type="http://schemas.openxmlformats.org/officeDocument/2006/relationships/slide" Target="slide4.xml"/><Relationship Id="rId9" Type="http://schemas.openxmlformats.org/officeDocument/2006/relationships/image" Target="../media/image5.gif"/><Relationship Id="rId14" Type="http://schemas.openxmlformats.org/officeDocument/2006/relationships/image" Target="../media/image1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23.png"/><Relationship Id="rId7" Type="http://schemas.openxmlformats.org/officeDocument/2006/relationships/slide" Target="slide1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slide" Target="slide3.xml"/><Relationship Id="rId4" Type="http://schemas.openxmlformats.org/officeDocument/2006/relationships/slide" Target="slide42.xml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slide" Target="slide42.xml"/><Relationship Id="rId7" Type="http://schemas.openxmlformats.org/officeDocument/2006/relationships/slide" Target="slide1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26.png"/><Relationship Id="rId7" Type="http://schemas.openxmlformats.org/officeDocument/2006/relationships/slide" Target="slide2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4.jpeg"/><Relationship Id="rId7" Type="http://schemas.openxmlformats.org/officeDocument/2006/relationships/slide" Target="slide1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42.xml"/><Relationship Id="rId10" Type="http://schemas.openxmlformats.org/officeDocument/2006/relationships/slide" Target="slide3.xml"/><Relationship Id="rId4" Type="http://schemas.openxmlformats.org/officeDocument/2006/relationships/image" Target="../media/image28.png"/><Relationship Id="rId9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29.png"/><Relationship Id="rId7" Type="http://schemas.openxmlformats.org/officeDocument/2006/relationships/slide" Target="slide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42.xml"/><Relationship Id="rId10" Type="http://schemas.openxmlformats.org/officeDocument/2006/relationships/slide" Target="slide3.xml"/><Relationship Id="rId4" Type="http://schemas.openxmlformats.org/officeDocument/2006/relationships/image" Target="../media/image27.jpeg"/><Relationship Id="rId9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2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2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30.jpeg"/><Relationship Id="rId7" Type="http://schemas.openxmlformats.org/officeDocument/2006/relationships/slide" Target="slide2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1.jpeg"/><Relationship Id="rId7" Type="http://schemas.openxmlformats.org/officeDocument/2006/relationships/slide" Target="slide2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slide" Target="slide3.xml"/><Relationship Id="rId4" Type="http://schemas.openxmlformats.org/officeDocument/2006/relationships/slide" Target="slide42.xml"/><Relationship Id="rId9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3.jpeg"/><Relationship Id="rId7" Type="http://schemas.openxmlformats.org/officeDocument/2006/relationships/slide" Target="slide2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34.jpeg"/><Relationship Id="rId7" Type="http://schemas.openxmlformats.org/officeDocument/2006/relationships/slide" Target="slide2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2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4.jpeg"/><Relationship Id="rId7" Type="http://schemas.openxmlformats.org/officeDocument/2006/relationships/slide" Target="slide3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32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4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5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7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8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3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1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7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0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43.xml"/><Relationship Id="rId7" Type="http://schemas.openxmlformats.org/officeDocument/2006/relationships/slide" Target="slide4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2.xml"/><Relationship Id="rId11" Type="http://schemas.openxmlformats.org/officeDocument/2006/relationships/slide" Target="slide3.xml"/><Relationship Id="rId5" Type="http://schemas.openxmlformats.org/officeDocument/2006/relationships/slide" Target="slide55.xml"/><Relationship Id="rId10" Type="http://schemas.openxmlformats.org/officeDocument/2006/relationships/slide" Target="slide41.xml"/><Relationship Id="rId4" Type="http://schemas.openxmlformats.org/officeDocument/2006/relationships/slide" Target="slide48.xml"/><Relationship Id="rId9" Type="http://schemas.openxmlformats.org/officeDocument/2006/relationships/slide" Target="slide1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slide" Target="slide42.xml"/><Relationship Id="rId7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4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5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6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7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8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9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0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4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1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2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3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4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6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7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8.xml"/><Relationship Id="rId5" Type="http://schemas.openxmlformats.org/officeDocument/2006/relationships/slide" Target="slide16.xml"/><Relationship Id="rId10" Type="http://schemas.openxmlformats.org/officeDocument/2006/relationships/image" Target="../media/image35.gif"/><Relationship Id="rId4" Type="http://schemas.openxmlformats.org/officeDocument/2006/relationships/slide" Target="slide4.xml"/><Relationship Id="rId9" Type="http://schemas.openxmlformats.org/officeDocument/2006/relationships/slide" Target="slide59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0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5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1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2.xml"/><Relationship Id="rId7" Type="http://schemas.openxmlformats.org/officeDocument/2006/relationships/slide" Target="slide6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2.xml"/><Relationship Id="rId5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35.gi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3" Type="http://schemas.openxmlformats.org/officeDocument/2006/relationships/slide" Target="slide52.xml"/><Relationship Id="rId7" Type="http://schemas.openxmlformats.org/officeDocument/2006/relationships/slide" Target="slide6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image" Target="../media/image35.gif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3" Type="http://schemas.openxmlformats.org/officeDocument/2006/relationships/slide" Target="slide52.xml"/><Relationship Id="rId7" Type="http://schemas.openxmlformats.org/officeDocument/2006/relationships/slide" Target="slide6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image" Target="../media/image35.gif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63.xml"/><Relationship Id="rId3" Type="http://schemas.openxmlformats.org/officeDocument/2006/relationships/slide" Target="slide52.xml"/><Relationship Id="rId7" Type="http://schemas.openxmlformats.org/officeDocument/2006/relationships/slide" Target="slide6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image" Target="../media/image35.gif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3" Type="http://schemas.openxmlformats.org/officeDocument/2006/relationships/slide" Target="slide52.xml"/><Relationship Id="rId7" Type="http://schemas.openxmlformats.org/officeDocument/2006/relationships/slide" Target="slide6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10" Type="http://schemas.openxmlformats.org/officeDocument/2006/relationships/image" Target="../media/image35.gif"/><Relationship Id="rId4" Type="http://schemas.openxmlformats.org/officeDocument/2006/relationships/slide" Target="slide42.xml"/><Relationship Id="rId9" Type="http://schemas.openxmlformats.org/officeDocument/2006/relationships/slide" Target="slide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70.xml"/><Relationship Id="rId13" Type="http://schemas.openxmlformats.org/officeDocument/2006/relationships/image" Target="../media/image35.gif"/><Relationship Id="rId3" Type="http://schemas.openxmlformats.org/officeDocument/2006/relationships/slide" Target="slide52.xml"/><Relationship Id="rId7" Type="http://schemas.openxmlformats.org/officeDocument/2006/relationships/slide" Target="slide16.xml"/><Relationship Id="rId12" Type="http://schemas.openxmlformats.org/officeDocument/2006/relationships/slide" Target="slide6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oleObject" Target="../embeddings/oleObject1.bin"/><Relationship Id="rId5" Type="http://schemas.openxmlformats.org/officeDocument/2006/relationships/slide" Target="slide42.xml"/><Relationship Id="rId10" Type="http://schemas.openxmlformats.org/officeDocument/2006/relationships/slide" Target="slide3.xml"/><Relationship Id="rId4" Type="http://schemas.openxmlformats.org/officeDocument/2006/relationships/image" Target="../media/image4.jpeg"/><Relationship Id="rId9" Type="http://schemas.openxmlformats.org/officeDocument/2006/relationships/slide" Target="slide6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6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7.xml"/><Relationship Id="rId4" Type="http://schemas.openxmlformats.org/officeDocument/2006/relationships/image" Target="../media/image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8.xml"/><Relationship Id="rId4" Type="http://schemas.openxmlformats.org/officeDocument/2006/relationships/image" Target="../media/image4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18" Type="http://schemas.openxmlformats.org/officeDocument/2006/relationships/slide" Target="slide5.xml"/><Relationship Id="rId3" Type="http://schemas.openxmlformats.org/officeDocument/2006/relationships/slide" Target="slide16.xml"/><Relationship Id="rId7" Type="http://schemas.openxmlformats.org/officeDocument/2006/relationships/image" Target="../media/image8.gif"/><Relationship Id="rId12" Type="http://schemas.openxmlformats.org/officeDocument/2006/relationships/image" Target="../media/image13.gif"/><Relationship Id="rId17" Type="http://schemas.openxmlformats.org/officeDocument/2006/relationships/slide" Target="slide69.xml"/><Relationship Id="rId2" Type="http://schemas.openxmlformats.org/officeDocument/2006/relationships/slide" Target="slide4.xml"/><Relationship Id="rId16" Type="http://schemas.openxmlformats.org/officeDocument/2006/relationships/slide" Target="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5" Type="http://schemas.openxmlformats.org/officeDocument/2006/relationships/image" Target="../media/image3.jpeg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Relationship Id="rId14" Type="http://schemas.openxmlformats.org/officeDocument/2006/relationships/image" Target="../media/image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slide" Target="slide1.xml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12" Type="http://schemas.openxmlformats.org/officeDocument/2006/relationships/image" Target="../media/image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11" Type="http://schemas.openxmlformats.org/officeDocument/2006/relationships/image" Target="../media/image14.gif"/><Relationship Id="rId5" Type="http://schemas.openxmlformats.org/officeDocument/2006/relationships/image" Target="../media/image8.gif"/><Relationship Id="rId15" Type="http://schemas.openxmlformats.org/officeDocument/2006/relationships/slide" Target="slide70.xml"/><Relationship Id="rId10" Type="http://schemas.openxmlformats.org/officeDocument/2006/relationships/image" Target="../media/image13.gif"/><Relationship Id="rId4" Type="http://schemas.openxmlformats.org/officeDocument/2006/relationships/image" Target="../media/image7.gif"/><Relationship Id="rId9" Type="http://schemas.openxmlformats.org/officeDocument/2006/relationships/image" Target="../media/image12.gif"/><Relationship Id="rId1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813425" y="4441825"/>
            <a:ext cx="3082925" cy="222885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000" u="sng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Выполнили</a:t>
            </a:r>
            <a:r>
              <a:rPr lang="en-US" sz="2000" u="sng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000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793421"/>
                </a:solidFill>
              </a:rPr>
              <a:t>обучающиеся 8 класса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793421"/>
                </a:solidFill>
              </a:rPr>
              <a:t>НОУ СОШ </a:t>
            </a:r>
            <a:r>
              <a:rPr lang="en-US" sz="1800" dirty="0" smtClean="0">
                <a:solidFill>
                  <a:srgbClr val="793421"/>
                </a:solidFill>
              </a:rPr>
              <a:t>“</a:t>
            </a:r>
            <a:r>
              <a:rPr lang="ru-RU" sz="1800" dirty="0" smtClean="0">
                <a:solidFill>
                  <a:srgbClr val="793421"/>
                </a:solidFill>
              </a:rPr>
              <a:t>Вайда</a:t>
            </a:r>
            <a:r>
              <a:rPr lang="en-US" sz="1800" dirty="0" smtClean="0">
                <a:solidFill>
                  <a:srgbClr val="793421"/>
                </a:solidFill>
              </a:rPr>
              <a:t>”</a:t>
            </a:r>
            <a:endParaRPr lang="ru-RU" sz="1800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sz="1800" b="1" dirty="0" smtClean="0">
                <a:solidFill>
                  <a:srgbClr val="793421"/>
                </a:solidFill>
              </a:rPr>
              <a:t>Полякова Елизавета,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1800" b="1" dirty="0" smtClean="0">
                <a:solidFill>
                  <a:srgbClr val="793421"/>
                </a:solidFill>
              </a:rPr>
              <a:t>Третьякова Ольга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41350" y="2874963"/>
            <a:ext cx="808672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«Число – есть сущность всех вещей,  а организация Вселенной в ее определениях  представляет собой вообще гармоническую систему чисел и их отношений.»</a:t>
            </a:r>
          </a:p>
          <a:p>
            <a:pPr>
              <a:spcBef>
                <a:spcPct val="20000"/>
              </a:spcBef>
              <a:defRPr/>
            </a:pPr>
            <a:r>
              <a:rPr lang="ru-RU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			Пифагор</a:t>
            </a:r>
          </a:p>
        </p:txBody>
      </p:sp>
      <p:sp>
        <p:nvSpPr>
          <p:cNvPr id="3077" name="WordArt 7"/>
          <p:cNvSpPr>
            <a:spLocks noChangeArrowheads="1" noChangeShapeType="1" noTextEdit="1"/>
          </p:cNvSpPr>
          <p:nvPr/>
        </p:nvSpPr>
        <p:spPr bwMode="auto">
          <a:xfrm>
            <a:off x="0" y="1335088"/>
            <a:ext cx="9144000" cy="143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Величие числа  </a:t>
            </a:r>
          </a:p>
        </p:txBody>
      </p:sp>
      <p:sp>
        <p:nvSpPr>
          <p:cNvPr id="4101" name="AutoShape 6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108825" y="6399213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46100" y="4456113"/>
            <a:ext cx="49403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u="sng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Руководители:</a:t>
            </a:r>
          </a:p>
          <a:p>
            <a:pPr>
              <a:spcBef>
                <a:spcPct val="50000"/>
              </a:spcBef>
              <a:defRPr/>
            </a:pPr>
            <a:r>
              <a:rPr lang="ru-RU" dirty="0" err="1">
                <a:solidFill>
                  <a:srgbClr val="793421"/>
                </a:solidFill>
                <a:latin typeface="+mn-lt"/>
              </a:rPr>
              <a:t>Черкесова</a:t>
            </a:r>
            <a:r>
              <a:rPr lang="ru-RU" dirty="0">
                <a:solidFill>
                  <a:srgbClr val="793421"/>
                </a:solidFill>
                <a:latin typeface="+mn-lt"/>
              </a:rPr>
              <a:t> Н.Ю., учитель математики;</a:t>
            </a:r>
          </a:p>
          <a:p>
            <a:pPr>
              <a:spcBef>
                <a:spcPct val="50000"/>
              </a:spcBef>
              <a:defRPr/>
            </a:pPr>
            <a:r>
              <a:rPr lang="ru-RU" dirty="0" err="1">
                <a:solidFill>
                  <a:srgbClr val="793421"/>
                </a:solidFill>
                <a:latin typeface="+mn-lt"/>
              </a:rPr>
              <a:t>Масленкова</a:t>
            </a:r>
            <a:r>
              <a:rPr lang="ru-RU" dirty="0">
                <a:solidFill>
                  <a:srgbClr val="793421"/>
                </a:solidFill>
                <a:latin typeface="+mn-lt"/>
              </a:rPr>
              <a:t> А.И., учитель информатики.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5463" y="0"/>
            <a:ext cx="80867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1600" spc="300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НЕГОСУДАРСТВЕННОЕ ОБРАЗОВАТЕЛЬНОЕ УЧРЕЖДЕНИЕ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600" spc="300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СРЕДНЯЯ ОБЩЕОБРАЗОВАТЕЛЬНАЯ ШКОЛА «ВАЙДА»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600" spc="300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Г.ВОЛГОГРАДА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6488113"/>
            <a:ext cx="198278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793421"/>
                </a:solidFill>
                <a:latin typeface="+mn-lt"/>
              </a:rPr>
              <a:t>2009 год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79388" y="1106488"/>
            <a:ext cx="89646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defRPr/>
            </a:pPr>
            <a:r>
              <a:rPr lang="ru-RU" spc="5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Электронное практическое пособие </a:t>
            </a:r>
          </a:p>
          <a:p>
            <a:pPr algn="ctr">
              <a:lnSpc>
                <a:spcPts val="1800"/>
              </a:lnSpc>
              <a:spcBef>
                <a:spcPts val="0"/>
              </a:spcBef>
              <a:defRPr/>
            </a:pPr>
            <a:r>
              <a:rPr lang="ru-RU" spc="5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математике и информатике </a:t>
            </a:r>
            <a:endParaRPr lang="ru-RU" spc="5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0388" y="828675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u="sng" dirty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Цели работы</a:t>
            </a:r>
            <a:r>
              <a:rPr lang="en-US" u="sng" dirty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ru-RU" u="sng" dirty="0">
              <a:solidFill>
                <a:srgbClr val="7934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5775" y="2225675"/>
            <a:ext cx="8075613" cy="35337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000" dirty="0" smtClean="0">
                <a:solidFill>
                  <a:srgbClr val="793421"/>
                </a:solidFill>
              </a:rPr>
              <a:t>- </a:t>
            </a:r>
            <a:r>
              <a:rPr lang="ru-RU" sz="24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дать представление о  кодировании информации в компьютере</a:t>
            </a:r>
            <a:r>
              <a:rPr lang="en-US" sz="24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  <a:endParaRPr lang="ru-RU" sz="2400" dirty="0" smtClean="0">
              <a:solidFill>
                <a:srgbClr val="7934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Char char="-"/>
              <a:defRPr/>
            </a:pPr>
            <a:r>
              <a:rPr lang="ru-RU" sz="24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расширить и систематизировать знания о числе, системах счисления; 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сформировать умение решать задачи по переводу числа из одной системы счисления в другую; 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продолжить формирование ведущих компонентов компьютерной грамотности.</a:t>
            </a:r>
          </a:p>
        </p:txBody>
      </p:sp>
      <p:grpSp>
        <p:nvGrpSpPr>
          <p:cNvPr id="5124" name="Group 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5125" name="AutoShape 8">
              <a:hlinkClick r:id="rId2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5126" name="AutoShape 9">
              <a:hlinkClick r:id="rId4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0388" y="6604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dirty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Содержание</a:t>
            </a:r>
            <a:r>
              <a:rPr lang="en-US" dirty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ru-RU" dirty="0">
              <a:solidFill>
                <a:srgbClr val="7934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WordArt 10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971550" y="2190750"/>
            <a:ext cx="7200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1. Кодирование информации</a:t>
            </a:r>
          </a:p>
        </p:txBody>
      </p:sp>
      <p:sp>
        <p:nvSpPr>
          <p:cNvPr id="6148" name="WordArt 11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971550" y="3417888"/>
            <a:ext cx="5329238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2. Системы счисления</a:t>
            </a:r>
          </a:p>
        </p:txBody>
      </p:sp>
      <p:sp>
        <p:nvSpPr>
          <p:cNvPr id="6149" name="WordArt 1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984250" y="4764088"/>
            <a:ext cx="731043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3. Задачи для самостоятельного решения</a:t>
            </a:r>
          </a:p>
        </p:txBody>
      </p:sp>
      <p:sp>
        <p:nvSpPr>
          <p:cNvPr id="6150" name="Rectangle 15" descr="Циновка"/>
          <p:cNvSpPr>
            <a:spLocks noChangeArrowheads="1"/>
          </p:cNvSpPr>
          <p:nvPr/>
        </p:nvSpPr>
        <p:spPr bwMode="auto">
          <a:xfrm>
            <a:off x="0" y="6397625"/>
            <a:ext cx="9144000" cy="460375"/>
          </a:xfrm>
          <a:prstGeom prst="rect">
            <a:avLst/>
          </a:prstGeom>
          <a:blipFill dpi="0" rotWithShape="1">
            <a:blip r:embed="rId5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000">
              <a:solidFill>
                <a:srgbClr val="990033"/>
              </a:solidFill>
            </a:endParaRPr>
          </a:p>
        </p:txBody>
      </p:sp>
      <p:sp>
        <p:nvSpPr>
          <p:cNvPr id="6151" name="WordArt 17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04150" y="6537325"/>
            <a:ext cx="1136650" cy="320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</a:t>
            </a:r>
          </a:p>
        </p:txBody>
      </p:sp>
      <p:sp>
        <p:nvSpPr>
          <p:cNvPr id="6152" name="WordArt 18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319338" y="6543675"/>
            <a:ext cx="2301875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Кодирование информации</a:t>
            </a:r>
          </a:p>
        </p:txBody>
      </p:sp>
      <p:sp>
        <p:nvSpPr>
          <p:cNvPr id="6153" name="WordArt 1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062538" y="6543675"/>
            <a:ext cx="2301875" cy="2778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Системы счисления</a:t>
            </a:r>
          </a:p>
        </p:txBody>
      </p:sp>
      <p:sp>
        <p:nvSpPr>
          <p:cNvPr id="6154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95513" y="6424613"/>
            <a:ext cx="252095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Rectangl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932363" y="6424613"/>
            <a:ext cx="259238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6" name="Rectangl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67625" y="6426200"/>
            <a:ext cx="14763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157" name="Group 2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6160" name="AutoShape 28">
              <a:hlinkClick r:id="rId2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5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6161" name="AutoShape 29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5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6158" name="WordArt 16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6159" name="Rectangle 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96913" y="1901825"/>
            <a:ext cx="7772400" cy="1900238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800000"/>
                </a:solidFill>
              </a:rPr>
              <a:t>Кодирование информации</a:t>
            </a:r>
          </a:p>
        </p:txBody>
      </p:sp>
      <p:grpSp>
        <p:nvGrpSpPr>
          <p:cNvPr id="7171" name="Group 22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7188" name="Group 1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7192" name="Rectangle 1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7193" name="WordArt 15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7194" name="WordArt 16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7195" name="WordArt 17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7189" name="Rectangle 19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0" name="Rectangle 20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1" name="Rectangle 2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2" name="Group 26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7186" name="AutoShape 27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7187" name="AutoShape 28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7173" name="WordArt 16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grpSp>
        <p:nvGrpSpPr>
          <p:cNvPr id="7174" name="Group 18"/>
          <p:cNvGrpSpPr>
            <a:grpSpLocks/>
          </p:cNvGrpSpPr>
          <p:nvPr/>
        </p:nvGrpSpPr>
        <p:grpSpPr bwMode="auto">
          <a:xfrm>
            <a:off x="641350" y="4743450"/>
            <a:ext cx="7877175" cy="638175"/>
            <a:chOff x="163" y="3548"/>
            <a:chExt cx="3899" cy="402"/>
          </a:xfrm>
        </p:grpSpPr>
        <p:pic>
          <p:nvPicPr>
            <p:cNvPr id="7176" name="Picture 19" descr="e0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63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7" name="Picture 20" descr="e1"/>
            <p:cNvPicPr>
              <a:picLocks noChangeAspect="1" noChangeArrowheads="1" noCrop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25" y="3548"/>
              <a:ext cx="16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21" descr="e2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88" y="3568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9" name="Picture 22" descr="e3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378" y="3550"/>
              <a:ext cx="22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0" name="Picture 23" descr="e4"/>
            <p:cNvPicPr>
              <a:picLocks noChangeAspect="1" noChangeArrowheads="1" noCrop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744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1" name="Picture 24" descr="e5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177" y="3575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2" name="Picture 25" descr="e6"/>
            <p:cNvPicPr>
              <a:picLocks noChangeAspect="1" noChangeArrowheads="1" noCrop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562" y="3576"/>
              <a:ext cx="252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26" descr="e7"/>
            <p:cNvPicPr>
              <a:picLocks noChangeAspect="1" noChangeArrowheads="1" noCrop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017" y="3561"/>
              <a:ext cx="228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4" name="Picture 27" descr="e8"/>
            <p:cNvPicPr>
              <a:picLocks noChangeAspect="1" noChangeArrowheads="1" noCrop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417" y="3582"/>
              <a:ext cx="240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5" name="Picture 28" descr="e9"/>
            <p:cNvPicPr>
              <a:picLocks noChangeAspect="1" noChangeArrowheads="1" noCrop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810" y="3582"/>
              <a:ext cx="25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5" name="Rectangle 2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Циновка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782638"/>
            <a:ext cx="8229600" cy="11430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800000"/>
                </a:solidFill>
              </a:rPr>
              <a:t>Понятие о кодировании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2205038"/>
            <a:ext cx="8137525" cy="424815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spcAft>
                <a:spcPct val="30000"/>
              </a:spcAft>
              <a:buFontTx/>
              <a:buNone/>
              <a:defRPr/>
            </a:pPr>
            <a:r>
              <a:rPr lang="ru-RU" sz="2400" b="1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Кодирование</a:t>
            </a:r>
            <a:r>
              <a:rPr lang="ru-RU" sz="2400" b="1" smtClean="0">
                <a:solidFill>
                  <a:schemeClr val="hlink"/>
                </a:solidFill>
              </a:rPr>
              <a:t> </a:t>
            </a:r>
            <a:r>
              <a:rPr lang="ru-RU" sz="2400" b="1" smtClean="0">
                <a:solidFill>
                  <a:srgbClr val="8E4700"/>
                </a:solidFill>
              </a:rPr>
              <a:t>-</a:t>
            </a:r>
            <a:r>
              <a:rPr lang="ru-RU" sz="2400" b="1" smtClean="0">
                <a:solidFill>
                  <a:schemeClr val="hlink"/>
                </a:solidFill>
              </a:rPr>
              <a:t> </a:t>
            </a:r>
            <a:r>
              <a:rPr lang="ru-RU" sz="2400" b="1" smtClean="0">
                <a:solidFill>
                  <a:srgbClr val="8E4700"/>
                </a:solidFill>
              </a:rPr>
              <a:t>процесс представления информации в виде кода.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FontTx/>
              <a:buNone/>
              <a:defRPr/>
            </a:pPr>
            <a:r>
              <a:rPr lang="ru-RU" sz="2400" b="1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Код</a:t>
            </a:r>
            <a:r>
              <a:rPr lang="ru-RU" sz="2400" b="1" smtClean="0">
                <a:solidFill>
                  <a:schemeClr val="hlink"/>
                </a:solidFill>
              </a:rPr>
              <a:t> </a:t>
            </a:r>
            <a:r>
              <a:rPr lang="ru-RU" sz="2400" b="1" smtClean="0">
                <a:solidFill>
                  <a:srgbClr val="8E4700"/>
                </a:solidFill>
              </a:rPr>
              <a:t>- набор условных обозначений для представления информации.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FontTx/>
              <a:buNone/>
              <a:defRPr/>
            </a:pPr>
            <a:r>
              <a:rPr lang="ru-RU" sz="2400" b="1" smtClean="0">
                <a:solidFill>
                  <a:srgbClr val="8E4700"/>
                </a:solidFill>
              </a:rPr>
              <a:t>Для представления информации могут использоваться разные коды и, соответственно, надо знать определенные правила:  </a:t>
            </a:r>
            <a:r>
              <a:rPr lang="ru-RU" sz="2400" b="1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законы записи этих кодов</a:t>
            </a:r>
            <a:r>
              <a:rPr lang="ru-RU" sz="2400" b="1" smtClean="0">
                <a:solidFill>
                  <a:srgbClr val="8E4700"/>
                </a:solidFill>
              </a:rPr>
              <a:t>.</a:t>
            </a:r>
            <a:endParaRPr lang="ru-RU" sz="2400" b="1" smtClean="0">
              <a:solidFill>
                <a:schemeClr val="hlink"/>
              </a:solidFill>
            </a:endParaRPr>
          </a:p>
        </p:txBody>
      </p:sp>
      <p:grpSp>
        <p:nvGrpSpPr>
          <p:cNvPr id="8196" name="Group 1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8203" name="Group 1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8207" name="Rectangle 1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8208" name="WordArt 20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8209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8210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8204" name="Rectangle 24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5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6" name="Rectangle 2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197" name="Group 2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8201" name="AutoShape 28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8202" name="AutoShape 29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8198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8199" name="Picture 18" descr="09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05700" y="2627313"/>
            <a:ext cx="9683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8785225" cy="1800225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b="1" smtClean="0">
                <a:solidFill>
                  <a:srgbClr val="8E4700"/>
                </a:solidFill>
              </a:rPr>
              <a:t>Составляя информационную модель объекта или явления, мы должны договориться о том, как понимать те или иные обозначения, то есть договориться о виде представления информации.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843213" y="3500438"/>
            <a:ext cx="4249737" cy="936625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Кодировать информацию </a:t>
            </a:r>
          </a:p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можно различными способами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23850" y="4797425"/>
            <a:ext cx="1584325" cy="576263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устно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763713" y="5661025"/>
            <a:ext cx="1584325" cy="576263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письменно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443663" y="5229225"/>
            <a:ext cx="2449512" cy="863600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сигналами любой </a:t>
            </a:r>
          </a:p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другой природы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4140200" y="5734050"/>
            <a:ext cx="1584325" cy="576263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D60093"/>
                </a:solidFill>
              </a:rPr>
              <a:t>жестами</a:t>
            </a:r>
          </a:p>
        </p:txBody>
      </p:sp>
      <p:sp>
        <p:nvSpPr>
          <p:cNvPr id="4109" name="Rectangle 2" descr="Циновка"/>
          <p:cNvSpPr>
            <a:spLocks noChangeArrowheads="1"/>
          </p:cNvSpPr>
          <p:nvPr/>
        </p:nvSpPr>
        <p:spPr bwMode="auto">
          <a:xfrm>
            <a:off x="552450" y="495300"/>
            <a:ext cx="8208963" cy="1143000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 b="1">
                <a:solidFill>
                  <a:srgbClr val="800000"/>
                </a:solidFill>
              </a:rPr>
              <a:t>Информационная модель объекта</a:t>
            </a:r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 rot="3281908">
            <a:off x="2261394" y="4341019"/>
            <a:ext cx="360363" cy="720725"/>
          </a:xfrm>
          <a:prstGeom prst="downArrow">
            <a:avLst>
              <a:gd name="adj1" fmla="val 50556"/>
              <a:gd name="adj2" fmla="val 67037"/>
            </a:avLst>
          </a:prstGeom>
          <a:solidFill>
            <a:srgbClr val="CC99FF">
              <a:alpha val="53000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 rot="1081889">
            <a:off x="3203575" y="4868863"/>
            <a:ext cx="360363" cy="719137"/>
          </a:xfrm>
          <a:prstGeom prst="downArrow">
            <a:avLst>
              <a:gd name="adj1" fmla="val 50556"/>
              <a:gd name="adj2" fmla="val 66889"/>
            </a:avLst>
          </a:prstGeom>
          <a:solidFill>
            <a:srgbClr val="CC99FF">
              <a:alpha val="53000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 rot="-171733">
            <a:off x="5076825" y="4941888"/>
            <a:ext cx="360363" cy="719137"/>
          </a:xfrm>
          <a:prstGeom prst="downArrow">
            <a:avLst>
              <a:gd name="adj1" fmla="val 50556"/>
              <a:gd name="adj2" fmla="val 66889"/>
            </a:avLst>
          </a:prstGeom>
          <a:solidFill>
            <a:srgbClr val="CC99FF">
              <a:alpha val="53000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 rot="-2257343">
            <a:off x="7380288" y="4437063"/>
            <a:ext cx="360362" cy="719137"/>
          </a:xfrm>
          <a:prstGeom prst="downArrow">
            <a:avLst>
              <a:gd name="adj1" fmla="val 50556"/>
              <a:gd name="adj2" fmla="val 66889"/>
            </a:avLst>
          </a:prstGeom>
          <a:solidFill>
            <a:srgbClr val="CC99FF">
              <a:alpha val="53000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9229" name="Group 32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9235" name="Group 33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9239" name="Rectangle 34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9240" name="WordArt 36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9241" name="WordArt 37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9242" name="WordArt 38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9236" name="Rectangle 40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7" name="Rectangle 41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8" name="Rectangle 4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230" name="Group 43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9233" name="AutoShape 44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9234" name="AutoShape 45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9231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9232" name="Rectangle 2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 animBg="1"/>
      <p:bldP spid="4101" grpId="0" animBg="1"/>
      <p:bldP spid="4102" grpId="0" animBg="1"/>
      <p:bldP spid="4103" grpId="0" animBg="1"/>
      <p:bldP spid="4104" grpId="0" animBg="1"/>
      <p:bldP spid="4109" grpId="0" animBg="1"/>
      <p:bldP spid="4110" grpId="0" animBg="1"/>
      <p:bldP spid="4113" grpId="0" animBg="1"/>
      <p:bldP spid="4114" grpId="0" animBg="1"/>
      <p:bldP spid="41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Джинсовая ткань"/>
          <p:cNvSpPr>
            <a:spLocks noChangeArrowheads="1"/>
          </p:cNvSpPr>
          <p:nvPr/>
        </p:nvSpPr>
        <p:spPr bwMode="auto">
          <a:xfrm>
            <a:off x="1044575" y="3225800"/>
            <a:ext cx="2151063" cy="8382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CC0000"/>
                </a:solidFill>
                <a:latin typeface="Comic Sans MS" pitchFamily="66" charset="0"/>
              </a:rPr>
              <a:t>Языки</a:t>
            </a:r>
          </a:p>
        </p:txBody>
      </p:sp>
      <p:sp>
        <p:nvSpPr>
          <p:cNvPr id="13315" name="Rectangle 3" descr="Джинсовая ткань"/>
          <p:cNvSpPr>
            <a:spLocks noChangeArrowheads="1"/>
          </p:cNvSpPr>
          <p:nvPr/>
        </p:nvSpPr>
        <p:spPr bwMode="auto">
          <a:xfrm>
            <a:off x="5940425" y="3500438"/>
            <a:ext cx="2449513" cy="792162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latin typeface="Comic Sans MS" pitchFamily="66" charset="0"/>
              </a:rPr>
              <a:t>Естественные </a:t>
            </a:r>
          </a:p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latin typeface="Comic Sans MS" pitchFamily="66" charset="0"/>
              </a:rPr>
              <a:t>языки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555875" y="5157788"/>
            <a:ext cx="49688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ru-RU" sz="2400" b="1">
                <a:solidFill>
                  <a:srgbClr val="8E4700"/>
                </a:solidFill>
              </a:rPr>
              <a:t>Разговорные языки (русский, английский, китайский и др.).</a:t>
            </a:r>
          </a:p>
        </p:txBody>
      </p:sp>
      <p:sp>
        <p:nvSpPr>
          <p:cNvPr id="13321" name="Rectangle 9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498475"/>
            <a:ext cx="8229600" cy="1143000"/>
          </a:xfrm>
          <a:blipFill dpi="0" rotWithShape="1">
            <a:blip r:embed="rId3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800000"/>
                </a:solidFill>
              </a:rPr>
              <a:t>Язык как знаковая система </a:t>
            </a:r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1152525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sz="2400" b="1" smtClean="0">
                <a:solidFill>
                  <a:srgbClr val="8E4700"/>
                </a:solidFill>
              </a:rPr>
              <a:t>Для обмена информацией с другими людьми человек использует 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 rot="3319089">
            <a:off x="5325269" y="4404519"/>
            <a:ext cx="503238" cy="857250"/>
          </a:xfrm>
          <a:prstGeom prst="downArrow">
            <a:avLst>
              <a:gd name="adj1" fmla="val 50556"/>
              <a:gd name="adj2" fmla="val 57098"/>
            </a:avLst>
          </a:prstGeom>
          <a:solidFill>
            <a:srgbClr val="CC99FF">
              <a:alpha val="55000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 rot="-5160373">
            <a:off x="4278313" y="3089275"/>
            <a:ext cx="508000" cy="1393825"/>
          </a:xfrm>
          <a:prstGeom prst="downArrow">
            <a:avLst>
              <a:gd name="adj1" fmla="val 50556"/>
              <a:gd name="adj2" fmla="val 91966"/>
            </a:avLst>
          </a:prstGeom>
          <a:solidFill>
            <a:srgbClr val="CC99FF">
              <a:alpha val="54901"/>
            </a:srgbClr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vert="eaVert"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249" name="Group 2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0255" name="Group 2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0259" name="Rectangle 2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0260" name="WordArt 3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0261" name="WordArt 3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0262" name="WordArt 32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0256" name="Rectangle 3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7" name="Rectangle 35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8" name="Rectangle 3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250" name="Group 3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0253" name="AutoShape 38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0254" name="AutoShape 39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0251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0252" name="Rectangl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9" grpId="0"/>
      <p:bldP spid="13321" grpId="0" animBg="1"/>
      <p:bldP spid="13322" grpId="0"/>
      <p:bldP spid="13324" grpId="0" animBg="1"/>
      <p:bldP spid="133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Джинсовая ткань"/>
          <p:cNvSpPr>
            <a:spLocks noChangeArrowheads="1"/>
          </p:cNvSpPr>
          <p:nvPr/>
        </p:nvSpPr>
        <p:spPr bwMode="auto">
          <a:xfrm>
            <a:off x="827088" y="2852738"/>
            <a:ext cx="2449512" cy="8636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4400">
                <a:solidFill>
                  <a:srgbClr val="CC0000"/>
                </a:solidFill>
                <a:latin typeface="Comic Sans MS" pitchFamily="66" charset="0"/>
              </a:rPr>
              <a:t>Языки</a:t>
            </a:r>
          </a:p>
        </p:txBody>
      </p:sp>
      <p:sp>
        <p:nvSpPr>
          <p:cNvPr id="16387" name="Rectangle 3" descr="Джинсовая ткань"/>
          <p:cNvSpPr>
            <a:spLocks noChangeArrowheads="1"/>
          </p:cNvSpPr>
          <p:nvPr/>
        </p:nvSpPr>
        <p:spPr bwMode="auto">
          <a:xfrm>
            <a:off x="539750" y="4724400"/>
            <a:ext cx="3168650" cy="7937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chemeClr val="hlink"/>
                </a:solidFill>
                <a:latin typeface="Comic Sans MS" pitchFamily="66" charset="0"/>
              </a:rPr>
              <a:t>Естественные </a:t>
            </a:r>
          </a:p>
        </p:txBody>
      </p:sp>
      <p:sp>
        <p:nvSpPr>
          <p:cNvPr id="16388" name="Rectangle 4" descr="Джинсовая ткань"/>
          <p:cNvSpPr>
            <a:spLocks noChangeArrowheads="1"/>
          </p:cNvSpPr>
          <p:nvPr/>
        </p:nvSpPr>
        <p:spPr bwMode="auto">
          <a:xfrm>
            <a:off x="5219700" y="3429000"/>
            <a:ext cx="3455988" cy="7937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chemeClr val="hlink"/>
                </a:solidFill>
                <a:latin typeface="Comic Sans MS" pitchFamily="66" charset="0"/>
              </a:rPr>
              <a:t>Формальные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68313" y="5661025"/>
            <a:ext cx="4391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8E4700"/>
                </a:solidFill>
              </a:rPr>
              <a:t>Разговорные языки (русский, английский, французский и т.д.)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5292725" y="4292600"/>
            <a:ext cx="36718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8E4700"/>
                </a:solidFill>
              </a:rPr>
              <a:t>Языки какой-нибудь профессии или области знаний (математическая символика, нотная грамота, языки программирования…)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 rot="-844860">
            <a:off x="2484438" y="3860800"/>
            <a:ext cx="504825" cy="862013"/>
          </a:xfrm>
          <a:prstGeom prst="downArrow">
            <a:avLst>
              <a:gd name="adj1" fmla="val 50556"/>
              <a:gd name="adj2" fmla="val 57234"/>
            </a:avLst>
          </a:prstGeom>
          <a:solidFill>
            <a:srgbClr val="CC99FF"/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 rot="-4726358">
            <a:off x="3994150" y="2854325"/>
            <a:ext cx="504825" cy="1222375"/>
          </a:xfrm>
          <a:prstGeom prst="downArrow">
            <a:avLst>
              <a:gd name="adj1" fmla="val 50556"/>
              <a:gd name="adj2" fmla="val 81161"/>
            </a:avLst>
          </a:prstGeom>
          <a:solidFill>
            <a:srgbClr val="CC99FF"/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539750" y="1844675"/>
            <a:ext cx="8129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8E4700"/>
                </a:solidFill>
              </a:rPr>
              <a:t>Наряду с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 i="1">
                <a:solidFill>
                  <a:srgbClr val="D60093"/>
                </a:solidFill>
              </a:rPr>
              <a:t>естественными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языками </a:t>
            </a:r>
          </a:p>
          <a:p>
            <a:r>
              <a:rPr lang="ru-RU" sz="2400" b="1">
                <a:solidFill>
                  <a:srgbClr val="8E4700"/>
                </a:solidFill>
              </a:rPr>
              <a:t>		были разработаны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 i="1">
                <a:solidFill>
                  <a:srgbClr val="D60093"/>
                </a:solidFill>
              </a:rPr>
              <a:t>формальные</a:t>
            </a:r>
            <a:r>
              <a:rPr lang="ru-RU" sz="2400" b="1">
                <a:solidFill>
                  <a:srgbClr val="8E4700"/>
                </a:solidFill>
              </a:rPr>
              <a:t> языки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16397" name="Rectangle 1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623888"/>
            <a:ext cx="8229600" cy="1143000"/>
          </a:xfrm>
          <a:blipFill dpi="0" rotWithShape="1">
            <a:blip r:embed="rId3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800000"/>
                </a:solidFill>
              </a:rPr>
              <a:t>Язык как знаковая система </a:t>
            </a:r>
          </a:p>
        </p:txBody>
      </p:sp>
      <p:grpSp>
        <p:nvGrpSpPr>
          <p:cNvPr id="11275" name="Group 2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1281" name="Group 2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1285" name="Rectangle 2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1286" name="WordArt 3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1287" name="WordArt 3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1288" name="WordArt 32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1282" name="Rectangle 3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3" name="Rectangle 35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4" name="Rectangle 3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76" name="Group 3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1279" name="AutoShape 38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1280" name="AutoShape 39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1277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1278" name="Rectangle 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  <p:bldP spid="16388" grpId="0" animBg="1"/>
      <p:bldP spid="16391" grpId="0"/>
      <p:bldP spid="16392" grpId="0"/>
      <p:bldP spid="16393" grpId="0" animBg="1"/>
      <p:bldP spid="16394" grpId="0" animBg="1"/>
      <p:bldP spid="16395" grpId="0"/>
      <p:bldP spid="163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60563"/>
            <a:ext cx="8229600" cy="129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	</a:t>
            </a:r>
            <a:r>
              <a:rPr lang="ru-RU" sz="2400" b="1" smtClean="0">
                <a:solidFill>
                  <a:srgbClr val="8E4700"/>
                </a:solidFill>
              </a:rPr>
              <a:t>В основе языка лежит</a:t>
            </a:r>
            <a:r>
              <a:rPr lang="ru-RU" sz="2400" b="1" smtClean="0">
                <a:solidFill>
                  <a:schemeClr val="hlink"/>
                </a:solidFill>
              </a:rPr>
              <a:t> </a:t>
            </a:r>
            <a:r>
              <a:rPr lang="ru-RU" sz="2400" b="1" smtClean="0">
                <a:solidFill>
                  <a:srgbClr val="D60093"/>
                </a:solidFill>
              </a:rPr>
              <a:t>алфавит</a:t>
            </a:r>
            <a:r>
              <a:rPr lang="ru-RU" sz="2400" b="1" smtClean="0">
                <a:solidFill>
                  <a:srgbClr val="8E4700"/>
                </a:solidFill>
              </a:rPr>
              <a:t>, то есть набор </a:t>
            </a:r>
            <a:r>
              <a:rPr lang="ru-RU" sz="2400" b="1" i="1" smtClean="0">
                <a:solidFill>
                  <a:srgbClr val="8E4700"/>
                </a:solidFill>
              </a:rPr>
              <a:t>символов</a:t>
            </a:r>
            <a:r>
              <a:rPr lang="ru-RU" sz="2400" b="1" smtClean="0">
                <a:solidFill>
                  <a:srgbClr val="8E4700"/>
                </a:solidFill>
              </a:rPr>
              <a:t> (</a:t>
            </a:r>
            <a:r>
              <a:rPr lang="ru-RU" sz="2400" b="1" i="1" smtClean="0">
                <a:solidFill>
                  <a:srgbClr val="8E4700"/>
                </a:solidFill>
              </a:rPr>
              <a:t>знаков</a:t>
            </a:r>
            <a:r>
              <a:rPr lang="ru-RU" sz="2400" b="1" smtClean="0">
                <a:solidFill>
                  <a:srgbClr val="8E4700"/>
                </a:solidFill>
              </a:rPr>
              <a:t>), которые человек различает по их начертанию. </a:t>
            </a:r>
          </a:p>
        </p:txBody>
      </p:sp>
      <p:sp>
        <p:nvSpPr>
          <p:cNvPr id="11267" name="Rectangle 6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82600" y="739775"/>
            <a:ext cx="8229600" cy="11430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800000"/>
                </a:solidFill>
              </a:rPr>
              <a:t>Язык как знаковая система </a:t>
            </a:r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539750" y="3219450"/>
            <a:ext cx="80645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400" b="1">
                <a:solidFill>
                  <a:schemeClr val="hlink"/>
                </a:solidFill>
              </a:rPr>
              <a:t>	</a:t>
            </a:r>
            <a:r>
              <a:rPr lang="ru-RU" sz="2400" b="1">
                <a:solidFill>
                  <a:srgbClr val="8E4700"/>
                </a:solidFill>
              </a:rPr>
              <a:t>Знаки отображают объекты окружающего мира или понятия.</a:t>
            </a:r>
          </a:p>
          <a:p>
            <a:pPr>
              <a:spcBef>
                <a:spcPct val="30000"/>
              </a:spcBef>
            </a:pPr>
            <a:r>
              <a:rPr lang="ru-RU" sz="2400" b="1">
                <a:solidFill>
                  <a:schemeClr val="hlink"/>
                </a:solidFill>
              </a:rPr>
              <a:t>	</a:t>
            </a:r>
            <a:r>
              <a:rPr lang="ru-RU" sz="2400" b="1">
                <a:solidFill>
                  <a:srgbClr val="D60093"/>
                </a:solidFill>
              </a:rPr>
              <a:t>Иконические знаки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имеют форму, похожую на отображаемый объект.</a:t>
            </a:r>
          </a:p>
          <a:p>
            <a:pPr>
              <a:spcBef>
                <a:spcPct val="30000"/>
              </a:spcBef>
            </a:pPr>
            <a:r>
              <a:rPr lang="ru-RU" sz="2400" b="1">
                <a:solidFill>
                  <a:schemeClr val="hlink"/>
                </a:solidFill>
              </a:rPr>
              <a:t>	</a:t>
            </a:r>
            <a:r>
              <a:rPr lang="ru-RU" sz="2400" b="1">
                <a:solidFill>
                  <a:srgbClr val="8E4700"/>
                </a:solidFill>
              </a:rPr>
              <a:t>Для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D60093"/>
                </a:solidFill>
              </a:rPr>
              <a:t>символов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связь между формой и значением устанавливается по общепринятому соглашению.</a:t>
            </a:r>
          </a:p>
        </p:txBody>
      </p:sp>
      <p:grpSp>
        <p:nvGrpSpPr>
          <p:cNvPr id="12293" name="Group 2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2299" name="Group 2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2303" name="Rectangle 2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2304" name="WordArt 25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2305" name="WordArt 26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2306" name="WordArt 27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2300" name="Rectangle 29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1" name="Rectangle 30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2" name="Rectangle 3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294" name="Group 32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2297" name="AutoShape 33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2298" name="AutoShape 34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229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2296" name="Rectangl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47863"/>
            <a:ext cx="8496300" cy="1441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b="1" smtClean="0">
                <a:solidFill>
                  <a:srgbClr val="8E4700"/>
                </a:solidFill>
              </a:rPr>
              <a:t>	Некоторые языки используют в качестве знаков не буквы и цифры, а другие символы, например, химические формулы, ноты, изображения элементов электрических или логических схем, дорожные знаки, точки и тире (код азбуки Морзе) и др..</a:t>
            </a:r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468313" y="3573463"/>
            <a:ext cx="8207375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D60093"/>
                </a:solidFill>
              </a:rPr>
              <a:t>Представление информации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может осуществляться с помощью языков, которые являются знаковыми системами. 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8E4700"/>
                </a:solidFill>
              </a:rPr>
              <a:t>Каждая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D60093"/>
                </a:solidFill>
              </a:rPr>
              <a:t>знаковая система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строится на основе определенного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D60093"/>
                </a:solidFill>
              </a:rPr>
              <a:t>алфавита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>
                <a:solidFill>
                  <a:srgbClr val="8E4700"/>
                </a:solidFill>
              </a:rPr>
              <a:t>и правил выполнения операций над знаками.</a:t>
            </a:r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468313" y="3429000"/>
            <a:ext cx="8207375" cy="71438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Rectangle 10"/>
          <p:cNvSpPr>
            <a:spLocks noChangeArrowheads="1"/>
          </p:cNvSpPr>
          <p:nvPr/>
        </p:nvSpPr>
        <p:spPr bwMode="auto">
          <a:xfrm>
            <a:off x="468313" y="6165850"/>
            <a:ext cx="8207375" cy="71438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Rectangle 12" descr="Циновка"/>
          <p:cNvSpPr>
            <a:spLocks noChangeArrowheads="1"/>
          </p:cNvSpPr>
          <p:nvPr/>
        </p:nvSpPr>
        <p:spPr bwMode="auto">
          <a:xfrm>
            <a:off x="539750" y="665163"/>
            <a:ext cx="8229600" cy="1143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 b="1">
                <a:solidFill>
                  <a:srgbClr val="800000"/>
                </a:solidFill>
              </a:rPr>
              <a:t>Язык как знаковая система </a:t>
            </a:r>
          </a:p>
        </p:txBody>
      </p:sp>
      <p:grpSp>
        <p:nvGrpSpPr>
          <p:cNvPr id="13319" name="Group 2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3325" name="Group 2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3329" name="Rectangle 2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3330" name="WordArt 30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3331" name="WordArt 3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3332" name="WordArt 3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3326" name="Rectangle 34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7" name="Rectangle 3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8" name="Rectangle 3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20" name="Group 3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3323" name="AutoShape 38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3324" name="AutoShape 39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3321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33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800000"/>
                </a:solidFill>
              </a:rPr>
              <a:t>Системы счисления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81013" y="1906588"/>
            <a:ext cx="8229600" cy="4321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>
                <a:solidFill>
                  <a:srgbClr val="8E4700"/>
                </a:solidFill>
              </a:rPr>
              <a:t>	</a:t>
            </a:r>
            <a:r>
              <a:rPr lang="ru-RU" smtClean="0">
                <a:solidFill>
                  <a:srgbClr val="8E4700"/>
                </a:solidFill>
              </a:rPr>
              <a:t>Системы счисления можно рассматривать как формальные языки, имеющие алфавит (</a:t>
            </a:r>
            <a:r>
              <a:rPr lang="ru-RU" smtClean="0">
                <a:solidFill>
                  <a:srgbClr val="D60093"/>
                </a:solidFill>
              </a:rPr>
              <a:t>цифры</a:t>
            </a:r>
            <a:r>
              <a:rPr lang="ru-RU" smtClean="0">
                <a:solidFill>
                  <a:srgbClr val="8E4700"/>
                </a:solidFill>
              </a:rPr>
              <a:t>) и позволяющие не только именовать и записывать объекты (</a:t>
            </a:r>
            <a:r>
              <a:rPr lang="ru-RU" smtClean="0">
                <a:solidFill>
                  <a:srgbClr val="D60093"/>
                </a:solidFill>
              </a:rPr>
              <a:t>числа</a:t>
            </a:r>
            <a:r>
              <a:rPr lang="ru-RU" smtClean="0">
                <a:solidFill>
                  <a:srgbClr val="8E4700"/>
                </a:solidFill>
              </a:rPr>
              <a:t>), но и выполнять над ними арифметические операции по строго определенным правилам.</a:t>
            </a:r>
          </a:p>
        </p:txBody>
      </p:sp>
      <p:grpSp>
        <p:nvGrpSpPr>
          <p:cNvPr id="14340" name="Group 1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4346" name="Group 2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4350" name="Rectangle 2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4351" name="WordArt 23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4352" name="WordArt 2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4353" name="WordArt 2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4347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8" name="Rectangle 2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9" name="Rectangle 2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41" name="Group 30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4344" name="AutoShape 31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4345" name="AutoShape 32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4342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4343" name="Rectangl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0322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 истории кодирования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51050" y="1541463"/>
            <a:ext cx="6842125" cy="27654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Счет по пальцам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793421"/>
                </a:solidFill>
              </a:rPr>
              <a:t>	Считать люди научились еще в незапамятные времена. Сначала они различали просто один предмет или много предметов. С возникновением скотоводства, земледелия, обмена, торговли возникла необходимость счета. Для такого счета, характерно отсутствие названия чисел, употребляли их только с именем 'две моркови', но не 'два'. Наиболее простой 'счетной машиной' издавна были пальцы рук и ног.</a:t>
            </a:r>
            <a:endParaRPr lang="ru-RU" sz="1800" b="1" dirty="0" smtClean="0">
              <a:solidFill>
                <a:srgbClr val="793421"/>
              </a:solidFill>
            </a:endParaRPr>
          </a:p>
        </p:txBody>
      </p:sp>
      <p:pic>
        <p:nvPicPr>
          <p:cNvPr id="5125" name="Picture 11" descr="ab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4581525"/>
            <a:ext cx="1943100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55650" y="4278313"/>
            <a:ext cx="5761038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Абак</a:t>
            </a:r>
          </a:p>
          <a:p>
            <a:pPr>
              <a:defRPr/>
            </a:pPr>
            <a:r>
              <a:rPr lang="ru-RU" dirty="0">
                <a:solidFill>
                  <a:srgbClr val="793421"/>
                </a:solidFill>
              </a:rPr>
              <a:t>В античном мире для вычислений применялся </a:t>
            </a:r>
            <a:r>
              <a:rPr lang="ru-RU" b="1" dirty="0">
                <a:solidFill>
                  <a:srgbClr val="793421"/>
                </a:solidFill>
              </a:rPr>
              <a:t>абак</a:t>
            </a:r>
            <a:r>
              <a:rPr lang="ru-RU" dirty="0">
                <a:solidFill>
                  <a:srgbClr val="793421"/>
                </a:solidFill>
              </a:rPr>
              <a:t>. Он представляет собой доску с прорезями или линиями, вдоль которых передвигали камешки или шарики. На абаке можно было выполнять действия и с дробными числами</a:t>
            </a:r>
          </a:p>
        </p:txBody>
      </p:sp>
      <p:grpSp>
        <p:nvGrpSpPr>
          <p:cNvPr id="15366" name="Group 1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5373" name="Group 2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5377" name="Rectangle 2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5378" name="WordArt 2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5379" name="WordArt 2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5380" name="WordArt 25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5374" name="Rectangle 2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5" name="Rectangle 28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6" name="Rectangle 29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67" name="Group 30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5371" name="AutoShape 31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5372" name="AutoShape 32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pic>
        <p:nvPicPr>
          <p:cNvPr id="15368" name="Picture 20" descr="C:\Users\Ок\Desktop\картинки\1_2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625600"/>
            <a:ext cx="2640013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5370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Зарубки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525" y="1611313"/>
            <a:ext cx="4895850" cy="45704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800" smtClean="0">
                <a:solidFill>
                  <a:srgbClr val="793421"/>
                </a:solidFill>
              </a:rPr>
              <a:t>	</a:t>
            </a:r>
            <a:r>
              <a:rPr lang="ru-RU" sz="2400" smtClean="0">
                <a:solidFill>
                  <a:srgbClr val="793421"/>
                </a:solidFill>
              </a:rPr>
              <a:t>Для хранения числовой информации делали </a:t>
            </a:r>
            <a:r>
              <a:rPr lang="ru-RU" sz="2400" b="1" smtClean="0">
                <a:solidFill>
                  <a:srgbClr val="793421"/>
                </a:solidFill>
              </a:rPr>
              <a:t>зарубки</a:t>
            </a:r>
            <a:r>
              <a:rPr lang="ru-RU" sz="2400" smtClean="0">
                <a:solidFill>
                  <a:srgbClr val="793421"/>
                </a:solidFill>
              </a:rPr>
              <a:t> на деревьях и палках. Последние в России назывались бирками. </a:t>
            </a:r>
            <a:endParaRPr lang="en-US" sz="2400" smtClean="0">
              <a:solidFill>
                <a:srgbClr val="793421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793421"/>
                </a:solidFill>
              </a:rPr>
              <a:t>	</a:t>
            </a:r>
            <a:r>
              <a:rPr lang="ru-RU" sz="2400" smtClean="0">
                <a:solidFill>
                  <a:srgbClr val="793421"/>
                </a:solidFill>
              </a:rPr>
              <a:t>В истории, народном творчестве и в литературных произведениях много раз упоминается о счете при помощи зарубок и, в частности, при помощи </a:t>
            </a:r>
            <a:r>
              <a:rPr lang="ru-RU" sz="2400" b="1" smtClean="0">
                <a:solidFill>
                  <a:srgbClr val="793421"/>
                </a:solidFill>
              </a:rPr>
              <a:t>бирок</a:t>
            </a:r>
            <a:r>
              <a:rPr lang="ru-RU" sz="2400" smtClean="0">
                <a:solidFill>
                  <a:srgbClr val="793421"/>
                </a:solidFill>
              </a:rPr>
              <a:t>. </a:t>
            </a:r>
            <a:endParaRPr lang="ru-RU" sz="4000" b="1" smtClean="0">
              <a:solidFill>
                <a:srgbClr val="793421"/>
              </a:solidFill>
            </a:endParaRPr>
          </a:p>
        </p:txBody>
      </p:sp>
      <p:pic>
        <p:nvPicPr>
          <p:cNvPr id="6148" name="Picture 4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63417">
            <a:off x="4630738" y="2208213"/>
            <a:ext cx="4176712" cy="3592512"/>
          </a:xfrm>
          <a:prstGeom prst="rect">
            <a:avLst/>
          </a:prstGeom>
          <a:noFill/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16389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6395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6399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6400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6401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6402" name="WordArt 23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6396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7" name="Rectangle 2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8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390" name="Group 28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6393" name="AutoShape 29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6394" name="AutoShape 30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6391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6392" name="Rectangl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746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err="1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Веревочно-узловой</a:t>
            </a:r>
            <a:r>
              <a:rPr lang="ru-RU" sz="3600" b="1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счет </a:t>
            </a:r>
            <a:r>
              <a:rPr lang="ru-RU" sz="3200" b="1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(верёвочные узлы)</a:t>
            </a:r>
          </a:p>
        </p:txBody>
      </p:sp>
      <p:sp>
        <p:nvSpPr>
          <p:cNvPr id="17411" name="Rectangle 3"/>
          <p:cNvSpPr>
            <a:spLocks noChangeArrowheads="1"/>
          </p:cNvSpPr>
          <p:nvPr>
            <p:ph type="body" idx="1"/>
          </p:nvPr>
        </p:nvSpPr>
        <p:spPr>
          <a:xfrm>
            <a:off x="323850" y="1922463"/>
            <a:ext cx="5688013" cy="4486275"/>
          </a:xfrm>
          <a:noFill/>
        </p:spPr>
        <p:txBody>
          <a:bodyPr/>
          <a:lstStyle/>
          <a:p>
            <a:pPr eaLnBrk="1" hangingPunct="1"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793421"/>
                </a:solidFill>
              </a:rPr>
              <a:t>Аборигены Южной Америки считали и вычисляли при помощи системы узлов, завязанных на веревках или ремнях. Такие приспособления для веревочно-узлового счета назывались </a:t>
            </a:r>
            <a:r>
              <a:rPr lang="ru-RU" sz="2400" b="1" smtClean="0">
                <a:solidFill>
                  <a:srgbClr val="793421"/>
                </a:solidFill>
              </a:rPr>
              <a:t>квипу</a:t>
            </a:r>
            <a:r>
              <a:rPr lang="ru-RU" sz="2400" smtClean="0">
                <a:solidFill>
                  <a:srgbClr val="793421"/>
                </a:solidFill>
              </a:rPr>
              <a:t>.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793421"/>
                </a:solidFill>
              </a:rPr>
              <a:t>Веревочные счеты с узелками употреблялись в России, а также во многих странах Европы. До сих пор еще практикуется завязывание узелков </a:t>
            </a:r>
            <a:r>
              <a:rPr lang="en-US" sz="2400" smtClean="0">
                <a:solidFill>
                  <a:srgbClr val="793421"/>
                </a:solidFill>
              </a:rPr>
              <a:t>“</a:t>
            </a:r>
            <a:r>
              <a:rPr lang="ru-RU" sz="2400" smtClean="0">
                <a:solidFill>
                  <a:srgbClr val="793421"/>
                </a:solidFill>
              </a:rPr>
              <a:t>на память</a:t>
            </a:r>
            <a:r>
              <a:rPr lang="en-US" sz="2400" smtClean="0">
                <a:solidFill>
                  <a:srgbClr val="793421"/>
                </a:solidFill>
              </a:rPr>
              <a:t>”.</a:t>
            </a:r>
            <a:endParaRPr lang="ru-RU" sz="2400" smtClean="0">
              <a:solidFill>
                <a:srgbClr val="793421"/>
              </a:solidFill>
            </a:endParaRPr>
          </a:p>
        </p:txBody>
      </p:sp>
      <p:pic>
        <p:nvPicPr>
          <p:cNvPr id="7172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75" y="2098675"/>
            <a:ext cx="3032125" cy="3694113"/>
          </a:xfrm>
          <a:prstGeom prst="rect">
            <a:avLst/>
          </a:prstGeom>
          <a:noFill/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17413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7420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7424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7425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7426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7427" name="WordArt 23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7421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2" name="Rectangle 2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3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414" name="Group 28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7418" name="AutoShape 29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7419" name="AutoShape 30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7415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7416" name="Rectangl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Rectangl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2745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143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способ записи чисел</a:t>
            </a:r>
          </a:p>
        </p:txBody>
      </p:sp>
      <p:sp>
        <p:nvSpPr>
          <p:cNvPr id="18435" name="Rectangle 3"/>
          <p:cNvSpPr>
            <a:spLocks noChangeArrowheads="1"/>
          </p:cNvSpPr>
          <p:nvPr>
            <p:ph type="body" idx="1"/>
          </p:nvPr>
        </p:nvSpPr>
        <p:spPr>
          <a:xfrm>
            <a:off x="571500" y="1828800"/>
            <a:ext cx="4248150" cy="4378325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smtClean="0">
                <a:solidFill>
                  <a:srgbClr val="793421"/>
                </a:solidFill>
              </a:rPr>
              <a:t>Однако с помощью черточек большие числа не запишешь, да и читать их трудно и долго. </a:t>
            </a:r>
          </a:p>
          <a:p>
            <a:pPr eaLnBrk="1" hangingPunct="1">
              <a:buFontTx/>
              <a:buNone/>
            </a:pPr>
            <a:r>
              <a:rPr lang="ru-RU" sz="2400" smtClean="0">
                <a:solidFill>
                  <a:srgbClr val="793421"/>
                </a:solidFill>
              </a:rPr>
              <a:t>Около пяти тысяч лет назад почти одновременно в разных странах - Вавилонии, Египте, Китае - родился новый способ записи чисел: с помощью особых знаков - </a:t>
            </a:r>
            <a:r>
              <a:rPr lang="ru-RU" sz="2400" b="1" smtClean="0">
                <a:solidFill>
                  <a:srgbClr val="793421"/>
                </a:solidFill>
              </a:rPr>
              <a:t>цифр</a:t>
            </a:r>
            <a:r>
              <a:rPr lang="ru-RU" sz="2400" smtClean="0">
                <a:solidFill>
                  <a:srgbClr val="793421"/>
                </a:solidFill>
              </a:rPr>
              <a:t>. </a:t>
            </a:r>
          </a:p>
        </p:txBody>
      </p:sp>
      <p:sp>
        <p:nvSpPr>
          <p:cNvPr id="18436" name="WordArt 4" descr="Белый мрамор"/>
          <p:cNvSpPr>
            <a:spLocks noChangeArrowheads="1" noChangeShapeType="1" noTextEdit="1"/>
          </p:cNvSpPr>
          <p:nvPr/>
        </p:nvSpPr>
        <p:spPr bwMode="auto">
          <a:xfrm rot="817008">
            <a:off x="5513388" y="2055813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1</a:t>
            </a:r>
          </a:p>
        </p:txBody>
      </p:sp>
      <p:sp>
        <p:nvSpPr>
          <p:cNvPr id="18437" name="WordArt 5" descr="Белый мрамор"/>
          <p:cNvSpPr>
            <a:spLocks noChangeArrowheads="1" noChangeShapeType="1" noTextEdit="1"/>
          </p:cNvSpPr>
          <p:nvPr/>
        </p:nvSpPr>
        <p:spPr bwMode="auto">
          <a:xfrm>
            <a:off x="6659563" y="2060575"/>
            <a:ext cx="43338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18438" name="WordArt 6" descr="Белый мрамор"/>
          <p:cNvSpPr>
            <a:spLocks noChangeArrowheads="1" noChangeShapeType="1" noTextEdit="1"/>
          </p:cNvSpPr>
          <p:nvPr/>
        </p:nvSpPr>
        <p:spPr bwMode="auto">
          <a:xfrm rot="-1930810">
            <a:off x="5867400" y="3573463"/>
            <a:ext cx="4333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18439" name="WordArt 7" descr="Белый мрамор"/>
          <p:cNvSpPr>
            <a:spLocks noChangeArrowheads="1" noChangeShapeType="1" noTextEdit="1"/>
          </p:cNvSpPr>
          <p:nvPr/>
        </p:nvSpPr>
        <p:spPr bwMode="auto">
          <a:xfrm rot="408655">
            <a:off x="7639050" y="3332163"/>
            <a:ext cx="79216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211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45</a:t>
            </a:r>
          </a:p>
        </p:txBody>
      </p:sp>
      <p:sp>
        <p:nvSpPr>
          <p:cNvPr id="18440" name="WordArt 8" descr="Белый мрамор"/>
          <p:cNvSpPr>
            <a:spLocks noChangeArrowheads="1" noChangeShapeType="1" noTextEdit="1"/>
          </p:cNvSpPr>
          <p:nvPr/>
        </p:nvSpPr>
        <p:spPr bwMode="auto">
          <a:xfrm rot="-216795">
            <a:off x="7899400" y="1970088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9</a:t>
            </a:r>
          </a:p>
        </p:txBody>
      </p:sp>
      <p:sp>
        <p:nvSpPr>
          <p:cNvPr id="18441" name="WordArt 9" descr="Белый мрамор"/>
          <p:cNvSpPr>
            <a:spLocks noChangeArrowheads="1" noChangeShapeType="1" noTextEdit="1"/>
          </p:cNvSpPr>
          <p:nvPr/>
        </p:nvSpPr>
        <p:spPr bwMode="auto">
          <a:xfrm rot="-532943">
            <a:off x="5845175" y="5081588"/>
            <a:ext cx="72072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56</a:t>
            </a:r>
          </a:p>
        </p:txBody>
      </p:sp>
      <p:sp>
        <p:nvSpPr>
          <p:cNvPr id="18442" name="WordArt 10" descr="Белый мрамор"/>
          <p:cNvSpPr>
            <a:spLocks noChangeArrowheads="1" noChangeShapeType="1" noTextEdit="1"/>
          </p:cNvSpPr>
          <p:nvPr/>
        </p:nvSpPr>
        <p:spPr bwMode="auto">
          <a:xfrm>
            <a:off x="7812088" y="4941888"/>
            <a:ext cx="43338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8</a:t>
            </a:r>
          </a:p>
        </p:txBody>
      </p:sp>
      <p:grpSp>
        <p:nvGrpSpPr>
          <p:cNvPr id="18443" name="Group 23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8449" name="Group 24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8453" name="Rectangle 25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4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8454" name="WordArt 27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8455" name="WordArt 28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8456" name="WordArt 29">
                <a:hlinkClick r:id="rId7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8450" name="Rectangle 31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1" name="Rectangle 32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2" name="Rectangle 33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444" name="Group 34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8447" name="AutoShape 35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4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8448" name="AutoShape 36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4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8445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18446" name="Rectangle 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Циновка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942263" cy="1643063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33"/>
                </a:solidFill>
              </a:rPr>
              <a:t>Системы счисления</a:t>
            </a:r>
          </a:p>
        </p:txBody>
      </p:sp>
      <p:grpSp>
        <p:nvGrpSpPr>
          <p:cNvPr id="19459" name="Group 15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9476" name="Group 16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9480" name="Rectangle 17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9481" name="WordArt 19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9482" name="WordArt 2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9483" name="WordArt 2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9477" name="Rectangle 2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8" name="Rectangle 2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9" name="Rectangle 25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460" name="Group 26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19474" name="AutoShape 27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19475" name="AutoShape 28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19461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grpSp>
        <p:nvGrpSpPr>
          <p:cNvPr id="19462" name="Group 17"/>
          <p:cNvGrpSpPr>
            <a:grpSpLocks/>
          </p:cNvGrpSpPr>
          <p:nvPr/>
        </p:nvGrpSpPr>
        <p:grpSpPr bwMode="auto">
          <a:xfrm>
            <a:off x="679450" y="4484688"/>
            <a:ext cx="7877175" cy="638175"/>
            <a:chOff x="163" y="3548"/>
            <a:chExt cx="3899" cy="402"/>
          </a:xfrm>
        </p:grpSpPr>
        <p:pic>
          <p:nvPicPr>
            <p:cNvPr id="19464" name="Picture 18" descr="e0"/>
            <p:cNvPicPr>
              <a:picLocks noChangeAspect="1" noChangeArrowheads="1" noCrop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63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5" name="Picture 19" descr="e1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25" y="3548"/>
              <a:ext cx="16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6" name="Picture 20" descr="e2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988" y="3568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7" name="Picture 21" descr="e3"/>
            <p:cNvPicPr>
              <a:picLocks noChangeAspect="1" noChangeArrowheads="1" noCrop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378" y="3550"/>
              <a:ext cx="22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8" name="Picture 22" descr="e4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744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9" name="Picture 23" descr="e5"/>
            <p:cNvPicPr>
              <a:picLocks noChangeAspect="1" noChangeArrowheads="1" noCrop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177" y="3575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0" name="Picture 24" descr="e6"/>
            <p:cNvPicPr>
              <a:picLocks noChangeAspect="1" noChangeArrowheads="1" noCrop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562" y="3576"/>
              <a:ext cx="252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1" name="Picture 25" descr="e7"/>
            <p:cNvPicPr>
              <a:picLocks noChangeAspect="1" noChangeArrowheads="1" noCrop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017" y="3561"/>
              <a:ext cx="228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2" name="Picture 26" descr="e8"/>
            <p:cNvPicPr>
              <a:picLocks noChangeAspect="1" noChangeArrowheads="1" noCrop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417" y="3582"/>
              <a:ext cx="240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3" name="Picture 27" descr="e9"/>
            <p:cNvPicPr>
              <a:picLocks noChangeAspect="1" noChangeArrowheads="1" noCrop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3810" y="3582"/>
              <a:ext cx="25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3" name="Rectangle 2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649288"/>
            <a:ext cx="8229600" cy="1062037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990033"/>
                </a:solidFill>
              </a:rPr>
              <a:t>СИСТЕМЫ СЧИСЛЕНИЯ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7696200" cy="460851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ru-RU" sz="2400" b="1" smtClean="0">
                <a:solidFill>
                  <a:srgbClr val="CC0000"/>
                </a:solidFill>
              </a:rPr>
              <a:t>СИСТЕМЫ СЧИСЛЕНИЯ</a:t>
            </a:r>
            <a:r>
              <a:rPr lang="ru-RU" sz="2400" b="1" smtClean="0">
                <a:solidFill>
                  <a:srgbClr val="993300"/>
                </a:solidFill>
              </a:rPr>
              <a:t> </a:t>
            </a:r>
            <a:r>
              <a:rPr lang="ru-RU" sz="2400" smtClean="0">
                <a:solidFill>
                  <a:srgbClr val="993300"/>
                </a:solidFill>
              </a:rPr>
              <a:t>(нумерация) – совокупность способов обозначения натуральных чисел.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ru-RU" sz="2400" smtClean="0">
                <a:solidFill>
                  <a:srgbClr val="993300"/>
                </a:solidFill>
              </a:rPr>
              <a:t>На ранних ступенях развития общества люди почти не умели считать. Они различали совокупности двух и трех предметов; всякая совокупность, содержавшая большее число предметов, объединялась в понятие «много». Предметы при счете сопоставлялись обычно с пальцами рук и ног. </a:t>
            </a:r>
          </a:p>
        </p:txBody>
      </p:sp>
      <p:grpSp>
        <p:nvGrpSpPr>
          <p:cNvPr id="20484" name="Group 1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0492" name="Group 2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0496" name="Rectangle 2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0497" name="WordArt 23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0498" name="WordArt 2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0499" name="WordArt 2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0493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4" name="Rectangle 2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5" name="Rectangle 2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485" name="Group 30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0490" name="AutoShape 31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0491" name="AutoShape 32">
              <a:hlinkClick r:id="rId5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pic>
        <p:nvPicPr>
          <p:cNvPr id="20486" name="Picture 18" descr="C:\Users\Ок\Desktop\картинки\digit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72213" y="2565400"/>
            <a:ext cx="26289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0488" name="Rectangl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Rectangle 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2745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4500" y="1882775"/>
            <a:ext cx="5673725" cy="420846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ru-RU" sz="2400" smtClean="0">
                <a:solidFill>
                  <a:srgbClr val="993300"/>
                </a:solidFill>
              </a:rPr>
              <a:t>По мере развития цивилизации потребность человека в счете стала необходимой. Первоначально натуральные числа изображались с помощью некоторого количества черточек или палочек, затем для их изображения стали использовать буквы или специальные знаки. </a:t>
            </a:r>
          </a:p>
        </p:txBody>
      </p:sp>
      <p:sp>
        <p:nvSpPr>
          <p:cNvPr id="20483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749300"/>
            <a:ext cx="8229600" cy="979488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990033"/>
                </a:solidFill>
              </a:rPr>
              <a:t>СИСТЕМЫ СЧИСЛЕНИЯ</a:t>
            </a:r>
          </a:p>
        </p:txBody>
      </p:sp>
      <p:pic>
        <p:nvPicPr>
          <p:cNvPr id="21508" name="Picture 16" descr="tes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00" y="1958975"/>
            <a:ext cx="23844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9" name="Group 1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1516" name="Group 1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1520" name="Rectangle 2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1521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1522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1523" name="WordArt 24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1517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8" name="Rectangle 27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9" name="Rectangle 2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510" name="Group 29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1514" name="AutoShape 30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1515" name="AutoShape 31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pic>
        <p:nvPicPr>
          <p:cNvPr id="21511" name="Picture 20" descr="C:\Users\Ок\Desktop\картинки\eg_1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51600" y="3413125"/>
            <a:ext cx="2266950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1513" name="Rectangl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1612900"/>
            <a:ext cx="6203950" cy="3470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000" b="1" smtClean="0">
                <a:solidFill>
                  <a:srgbClr val="993300"/>
                </a:solidFill>
              </a:rPr>
              <a:t>	Широкое распространение имела в древности и двенадцатеричная система, происхождение которой, вероятно, связано, как и десятичной системы, со счетом на пальцах: за единицу счета принимались фаланги (отдельные суставы) четырех пальцев одной руки, которые при счете перебирались большим пальцем той же руки. </a:t>
            </a:r>
          </a:p>
        </p:txBody>
      </p:sp>
      <p:sp>
        <p:nvSpPr>
          <p:cNvPr id="21507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588963"/>
            <a:ext cx="8229600" cy="1038225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ДВЕНАДЦАТЕРИЧНАЯ СИСТЕМА СЧИСЛЕНИЯ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95288" y="4887913"/>
            <a:ext cx="87487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ru-RU" sz="2000" b="1">
                <a:solidFill>
                  <a:srgbClr val="993300"/>
                </a:solidFill>
              </a:rPr>
              <a:t>	Остатки этой системы счисления сохранились и до наших дней и в устной речи, и в обычаях. Хорошо известно, например, название единицы второго разряда – числа 12 – «дюжина». </a:t>
            </a:r>
          </a:p>
        </p:txBody>
      </p:sp>
      <p:grpSp>
        <p:nvGrpSpPr>
          <p:cNvPr id="22533" name="Group 1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2540" name="Group 1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2544" name="Rectangle 2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2545" name="WordArt 22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2546" name="WordArt 2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2547" name="WordArt 2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2541" name="Rectangle 2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2" name="Rectangle 2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3" name="Rectangle 2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534" name="Group 29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2538" name="AutoShape 30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2539" name="AutoShape 31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pic>
        <p:nvPicPr>
          <p:cNvPr id="22535" name="Picture 6" descr="ruka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19913" y="2584450"/>
            <a:ext cx="1871662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2537" name="Rectangl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884363"/>
            <a:ext cx="6234113" cy="39243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b="1" smtClean="0">
                <a:solidFill>
                  <a:srgbClr val="993300"/>
                </a:solidFill>
              </a:rPr>
              <a:t>		</a:t>
            </a:r>
            <a:r>
              <a:rPr lang="ru-RU" sz="2400" smtClean="0">
                <a:solidFill>
                  <a:srgbClr val="993300"/>
                </a:solidFill>
              </a:rPr>
              <a:t>У ряда африканских племен и в Древнем Китае была употребительна </a:t>
            </a:r>
            <a:r>
              <a:rPr lang="ru-RU" sz="2400" smtClean="0">
                <a:solidFill>
                  <a:srgbClr val="CC0000"/>
                </a:solidFill>
              </a:rPr>
              <a:t>пятеричная</a:t>
            </a:r>
            <a:r>
              <a:rPr lang="ru-RU" sz="2400" smtClean="0">
                <a:solidFill>
                  <a:srgbClr val="993300"/>
                </a:solidFill>
              </a:rPr>
              <a:t> система счисления.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	В Центральной Америке (у древних ацтеков и майя) и среди населявших Западную Европу древних кельтов была распространена </a:t>
            </a:r>
            <a:r>
              <a:rPr lang="ru-RU" sz="2400" smtClean="0">
                <a:solidFill>
                  <a:srgbClr val="CC0000"/>
                </a:solidFill>
              </a:rPr>
              <a:t>двадцатеричная</a:t>
            </a:r>
            <a:r>
              <a:rPr lang="ru-RU" sz="2400" smtClean="0">
                <a:solidFill>
                  <a:srgbClr val="993300"/>
                </a:solidFill>
              </a:rPr>
              <a:t> система. </a:t>
            </a:r>
          </a:p>
        </p:txBody>
      </p:sp>
      <p:sp>
        <p:nvSpPr>
          <p:cNvPr id="22531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44500" y="742950"/>
            <a:ext cx="8229600" cy="1062038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ПЯТЕРИЧНАЯ И ДВАДЦАТЕРИЧНАЯ СИСТЕМЫ СЧИСЛЕНИЯ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00088" y="5692775"/>
            <a:ext cx="72532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30000"/>
              </a:spcBef>
            </a:pPr>
            <a:r>
              <a:rPr lang="ru-RU" sz="2400">
                <a:solidFill>
                  <a:srgbClr val="993300"/>
                </a:solidFill>
              </a:rPr>
              <a:t>Все они также связаны со счетом на пальцах. </a:t>
            </a:r>
          </a:p>
        </p:txBody>
      </p:sp>
      <p:pic>
        <p:nvPicPr>
          <p:cNvPr id="34821" name="Picture 5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9525" y="2332038"/>
            <a:ext cx="22288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8" name="Group 1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3564" name="Group 1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3568" name="Rectangle 2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3569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3570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3571" name="WordArt 24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3565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6" name="Rectangle 27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7" name="Rectangle 2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3559" name="Group 29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3562" name="AutoShape 30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3563" name="AutoShape 31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3560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3561" name="Rectangl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" descr="http://www.internet-school.ru/iSchool/_attach_/1598_8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2130425"/>
            <a:ext cx="1706563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0" name="Rectangle 14"/>
          <p:cNvSpPr>
            <a:spLocks noChangeArrowheads="1"/>
          </p:cNvSpPr>
          <p:nvPr/>
        </p:nvSpPr>
        <p:spPr bwMode="auto">
          <a:xfrm>
            <a:off x="2916238" y="1984375"/>
            <a:ext cx="5832475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ru-RU" sz="2400">
                <a:solidFill>
                  <a:srgbClr val="993300"/>
                </a:solidFill>
              </a:rPr>
              <a:t>Алфавитные системы счисления представляют особую группу. В них для записи чисел использовался буквенный алфавит. 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ru-RU" sz="2400">
                <a:solidFill>
                  <a:srgbClr val="993300"/>
                </a:solidFill>
              </a:rPr>
              <a:t>Алфавитная система счисления была распространена у древних армян, грузин, греков (ионическая система счисления), арабов, евреев, и других народов. </a:t>
            </a:r>
          </a:p>
        </p:txBody>
      </p:sp>
      <p:sp>
        <p:nvSpPr>
          <p:cNvPr id="23557" name="Rectangle 5" descr="Циновка"/>
          <p:cNvSpPr>
            <a:spLocks noChangeArrowheads="1"/>
          </p:cNvSpPr>
          <p:nvPr/>
        </p:nvSpPr>
        <p:spPr bwMode="auto">
          <a:xfrm>
            <a:off x="450850" y="669925"/>
            <a:ext cx="8229600" cy="1143000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rgbClr val="990033"/>
                </a:solidFill>
              </a:rPr>
              <a:t>АЛФАВИТНЫЕ СИСТЕМЫ СЧИСЛЕНИЯ</a:t>
            </a:r>
          </a:p>
        </p:txBody>
      </p:sp>
      <p:pic>
        <p:nvPicPr>
          <p:cNvPr id="24582" name="Picture 6" descr="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149725"/>
            <a:ext cx="2357437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3" name="Group 3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4589" name="Group 3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4593" name="Rectangle 3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4594" name="WordArt 3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4595" name="WordArt 35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4596" name="WordArt 36">
                <a:hlinkClick r:id="rId7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4590" name="Rectangle 38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91" name="Rectangle 39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92" name="Rectangle 40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4584" name="Group 41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4587" name="AutoShape 42">
              <a:hlinkClick r:id="rId8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4588" name="AutoShape 43">
              <a:hlinkClick r:id="rId9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3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4585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458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012950"/>
            <a:ext cx="4181475" cy="3962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В древнем Новгороде использовалась славянская система, где применялись буквы славянского алфавита; при изображении чисел над ними ставился знак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	</a:t>
            </a:r>
            <a:r>
              <a:rPr lang="ru-RU" sz="2400" smtClean="0">
                <a:solidFill>
                  <a:srgbClr val="CC0000"/>
                </a:solidFill>
              </a:rPr>
              <a:t>	 ~ (титло).</a:t>
            </a:r>
            <a:r>
              <a:rPr lang="ru-RU" sz="2400" smtClean="0">
                <a:solidFill>
                  <a:srgbClr val="993300"/>
                </a:solidFill>
              </a:rPr>
              <a:t> </a:t>
            </a:r>
          </a:p>
          <a:p>
            <a:pPr eaLnBrk="1" hangingPunct="1"/>
            <a:endParaRPr lang="ru-RU" smtClean="0"/>
          </a:p>
        </p:txBody>
      </p:sp>
      <p:sp>
        <p:nvSpPr>
          <p:cNvPr id="24579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800100"/>
            <a:ext cx="8229600" cy="10033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990033"/>
                </a:solidFill>
              </a:rPr>
              <a:t>СЛАВЯНСКАЯ СИСТЕМА НУМЕРАЦИИ</a:t>
            </a:r>
          </a:p>
        </p:txBody>
      </p:sp>
      <p:pic>
        <p:nvPicPr>
          <p:cNvPr id="25604" name="Picture 4" descr="mesyatsesl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0" y="2047875"/>
            <a:ext cx="3476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2" descr="http://www.internet-school.ru/iSchool/_attach_/1598_8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175" y="5262563"/>
            <a:ext cx="1223963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6" name="Group 1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5612" name="Group 1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5616" name="Rectangle 2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5617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5618" name="WordArt 23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5619" name="WordArt 24">
                <a:hlinkClick r:id="rId7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5613" name="Rectangle 2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4" name="Rectangle 27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5" name="Rectangle 2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607" name="Group 29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5610" name="AutoShape 30">
              <a:hlinkClick r:id="rId8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5611" name="AutoShape 31">
              <a:hlinkClick r:id="rId9" action="ppaction://hlinksldjump" tooltip="ДАЛЕЕ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5608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5609" name="Rectangl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9900" y="2098675"/>
            <a:ext cx="8229600" cy="413543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В славянской системе нумерации для записи чисел использовались все буквы алфавита, правда, с некоторым нарушением алфавитного порядка.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Различные буквы означали различное количество единиц, десятков и сотен.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Например, число 231 записывалось в виде 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		</a:t>
            </a:r>
            <a:r>
              <a:rPr lang="ru-RU" b="1" smtClean="0">
                <a:solidFill>
                  <a:srgbClr val="CC0000"/>
                </a:solidFill>
              </a:rPr>
              <a:t>~ СЛА (C – 200, Л – 30, А – 1).</a:t>
            </a:r>
            <a:r>
              <a:rPr lang="ru-RU" sz="2400" b="1" smtClean="0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25603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881063"/>
            <a:ext cx="8229600" cy="955675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990033"/>
                </a:solidFill>
              </a:rPr>
              <a:t>СЛАВЯНСКАЯ СИСТЕМА НУМЕРАЦИИ</a:t>
            </a:r>
          </a:p>
        </p:txBody>
      </p:sp>
      <p:grpSp>
        <p:nvGrpSpPr>
          <p:cNvPr id="26628" name="Group 1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6634" name="Group 1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6638" name="Rectangle 1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6639" name="WordArt 20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6640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6641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6635" name="Rectangle 24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6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7" name="Rectangle 2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29" name="Group 27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6632" name="AutoShape 28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6633" name="AutoShape 29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6630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6631" name="Rectangl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54188"/>
            <a:ext cx="8229600" cy="4014787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993300"/>
                </a:solidFill>
              </a:rPr>
              <a:t>Древние римляне пользовались нумерацией, сохраняющейся до настоящего времени под именем «римской нумерации», в которой числа изображаются буквами латинского алфавита. </a:t>
            </a:r>
          </a:p>
          <a:p>
            <a:pPr eaLnBrk="1" hangingPunct="1"/>
            <a:r>
              <a:rPr lang="ru-RU" sz="2400" smtClean="0">
                <a:solidFill>
                  <a:srgbClr val="993300"/>
                </a:solidFill>
              </a:rPr>
              <a:t>Сейчас ею пользуются для обозначения юбилейных дат, нумерации некоторых страниц книги (например, страниц предисловия), глав в книгах, строф в стихотворениях и т.д. </a:t>
            </a:r>
          </a:p>
          <a:p>
            <a:pPr eaLnBrk="1" hangingPunct="1"/>
            <a:r>
              <a:rPr lang="ru-RU" sz="2400" smtClean="0">
                <a:solidFill>
                  <a:srgbClr val="993300"/>
                </a:solidFill>
              </a:rPr>
              <a:t>В позднейшем своем виде римские цифры выглядят так: </a:t>
            </a:r>
          </a:p>
        </p:txBody>
      </p:sp>
      <p:sp>
        <p:nvSpPr>
          <p:cNvPr id="26627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709613"/>
            <a:ext cx="8229600" cy="1001712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990033"/>
                </a:solidFill>
              </a:rPr>
              <a:t>РИМСКАЯ НУМЕРАЦИЯ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90888" y="5265738"/>
            <a:ext cx="48260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>
                <a:solidFill>
                  <a:srgbClr val="CC0000"/>
                </a:solidFill>
              </a:rPr>
              <a:t>I = 1; V = 5; X = 10; L = 50; </a:t>
            </a:r>
          </a:p>
          <a:p>
            <a:pPr>
              <a:spcBef>
                <a:spcPct val="20000"/>
              </a:spcBef>
            </a:pPr>
            <a:r>
              <a:rPr lang="ru-RU" sz="2800" b="1">
                <a:solidFill>
                  <a:srgbClr val="CC0000"/>
                </a:solidFill>
              </a:rPr>
              <a:t>С = 100; D = 500; M = 1000.</a:t>
            </a:r>
            <a:r>
              <a:rPr lang="ru-RU" sz="2800">
                <a:solidFill>
                  <a:srgbClr val="CC0000"/>
                </a:solidFill>
              </a:rPr>
              <a:t> </a:t>
            </a:r>
          </a:p>
        </p:txBody>
      </p:sp>
      <p:grpSp>
        <p:nvGrpSpPr>
          <p:cNvPr id="27653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7659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7663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7664" name="WordArt 21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7665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7666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7660" name="Rectangle 25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1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2" name="Rectangle 2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654" name="Group 28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7657" name="AutoShape 29">
              <a:hlinkClick r:id="rId6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7658" name="AutoShape 30">
              <a:hlinkClick r:id="rId7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765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7656" name="Rectangl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2113" y="1985963"/>
            <a:ext cx="4986337" cy="42735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Выполнение арифметических действий над многозначными числами в этой записи очень трудно.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Тем не менее, римская нумерация преобладала в Италии до </a:t>
            </a:r>
            <a:r>
              <a:rPr lang="en-US" sz="2400" smtClean="0">
                <a:solidFill>
                  <a:srgbClr val="993300"/>
                </a:solidFill>
              </a:rPr>
              <a:t>XIII</a:t>
            </a:r>
            <a:r>
              <a:rPr lang="ru-RU" sz="2400" smtClean="0">
                <a:solidFill>
                  <a:srgbClr val="993300"/>
                </a:solidFill>
              </a:rPr>
              <a:t> в., а в других странах Западной Европы – до </a:t>
            </a:r>
            <a:r>
              <a:rPr lang="en-US" sz="2400" smtClean="0">
                <a:solidFill>
                  <a:srgbClr val="993300"/>
                </a:solidFill>
              </a:rPr>
              <a:t>XVI</a:t>
            </a:r>
            <a:r>
              <a:rPr lang="ru-RU" sz="2400" smtClean="0">
                <a:solidFill>
                  <a:srgbClr val="993300"/>
                </a:solidFill>
              </a:rPr>
              <a:t> в. </a:t>
            </a:r>
          </a:p>
        </p:txBody>
      </p:sp>
      <p:sp>
        <p:nvSpPr>
          <p:cNvPr id="27651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69900" y="690563"/>
            <a:ext cx="8229600" cy="1036637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990033"/>
                </a:solidFill>
              </a:rPr>
              <a:t>РИМСКАЯ НУМЕРАЦИЯ</a:t>
            </a:r>
          </a:p>
        </p:txBody>
      </p:sp>
      <p:pic>
        <p:nvPicPr>
          <p:cNvPr id="28676" name="Picture 4" descr="2298157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2088" y="2624138"/>
            <a:ext cx="3505200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77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8683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8687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8688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8689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8690" name="WordArt 23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8684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5" name="Rectangle 2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6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8678" name="Group 28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8681" name="AutoShape 29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8682" name="AutoShape 30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sp>
        <p:nvSpPr>
          <p:cNvPr id="28679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8680" name="Rectangl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69875" y="2022475"/>
            <a:ext cx="5376863" cy="39528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Этим системам свойственны два недостатка, которые привели к их вытеснению другими: </a:t>
            </a:r>
            <a:endParaRPr lang="en-US" sz="240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ru-RU" sz="2400" smtClean="0">
                <a:solidFill>
                  <a:srgbClr val="993300"/>
                </a:solidFill>
              </a:rPr>
              <a:t>необходимость большого числа различных знаков, особенно для изображения больших чисел;</a:t>
            </a:r>
            <a:endParaRPr lang="en-US" sz="240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ru-RU" sz="2400" smtClean="0">
                <a:solidFill>
                  <a:srgbClr val="993300"/>
                </a:solidFill>
              </a:rPr>
              <a:t>неудобство выполнения арифметических операций. </a:t>
            </a:r>
            <a:endParaRPr lang="ru-RU" smtClean="0">
              <a:solidFill>
                <a:srgbClr val="993300"/>
              </a:solidFill>
            </a:endParaRPr>
          </a:p>
        </p:txBody>
      </p:sp>
      <p:sp>
        <p:nvSpPr>
          <p:cNvPr id="28675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47675" y="727075"/>
            <a:ext cx="8229600" cy="11430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НЕДОСТАТКИ </a:t>
            </a:r>
            <a:br>
              <a:rPr lang="ru-RU" sz="2800" b="1" smtClean="0">
                <a:solidFill>
                  <a:srgbClr val="990033"/>
                </a:solidFill>
              </a:rPr>
            </a:br>
            <a:r>
              <a:rPr lang="ru-RU" sz="2800" b="1" smtClean="0">
                <a:solidFill>
                  <a:srgbClr val="990033"/>
                </a:solidFill>
              </a:rPr>
              <a:t>СЛАВЯНСКОЙ И РИМСКОЙ НУМЕРАЦИИ</a:t>
            </a:r>
          </a:p>
        </p:txBody>
      </p:sp>
      <p:pic>
        <p:nvPicPr>
          <p:cNvPr id="29700" name="Picture 4" descr="frezig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6113" y="2235200"/>
            <a:ext cx="32099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1" name="Group 2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29708" name="Group 2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29712" name="Rectangle 2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29713" name="WordArt 2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29714" name="WordArt 2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29715" name="WordArt 26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29709" name="Rectangle 2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0" name="Rectangle 29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1" name="Rectangle 30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702" name="Group 31"/>
          <p:cNvGrpSpPr>
            <a:grpSpLocks/>
          </p:cNvGrpSpPr>
          <p:nvPr/>
        </p:nvGrpSpPr>
        <p:grpSpPr bwMode="auto">
          <a:xfrm>
            <a:off x="0" y="141288"/>
            <a:ext cx="9144000" cy="285750"/>
            <a:chOff x="0" y="89"/>
            <a:chExt cx="5760" cy="180"/>
          </a:xfrm>
        </p:grpSpPr>
        <p:sp>
          <p:nvSpPr>
            <p:cNvPr id="29706" name="AutoShape 32">
              <a:hlinkClick r:id="rId7" action="ppaction://hlinksldjump" tooltip="ДАЛЕЕ"/>
            </p:cNvPr>
            <p:cNvSpPr>
              <a:spLocks noChangeArrowheads="1"/>
            </p:cNvSpPr>
            <p:nvPr/>
          </p:nvSpPr>
          <p:spPr bwMode="auto">
            <a:xfrm>
              <a:off x="4592" y="96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далее</a:t>
              </a:r>
            </a:p>
          </p:txBody>
        </p:sp>
        <p:sp>
          <p:nvSpPr>
            <p:cNvPr id="29707" name="AutoShape 33">
              <a:hlinkClick r:id="rId8" action="ppaction://hlinksldjump" tooltip="НАЗАД"/>
            </p:cNvPr>
            <p:cNvSpPr>
              <a:spLocks noChangeArrowheads="1"/>
            </p:cNvSpPr>
            <p:nvPr/>
          </p:nvSpPr>
          <p:spPr bwMode="auto">
            <a:xfrm flipH="1">
              <a:off x="0" y="89"/>
              <a:ext cx="1168" cy="173"/>
            </a:xfrm>
            <a:prstGeom prst="chevron">
              <a:avLst>
                <a:gd name="adj" fmla="val 168786"/>
              </a:avLst>
            </a:prstGeom>
            <a:blipFill dpi="0" rotWithShape="1">
              <a:blip r:embed="rId2">
                <a:alphaModFix amt="54000"/>
              </a:blip>
              <a:srcRect/>
              <a:tile tx="0" ty="0" sx="100000" sy="100000" flip="none" algn="tl"/>
            </a:blipFill>
            <a:ln w="34925">
              <a:solidFill>
                <a:srgbClr val="80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назад</a:t>
              </a:r>
            </a:p>
          </p:txBody>
        </p:sp>
      </p:grpSp>
      <p:pic>
        <p:nvPicPr>
          <p:cNvPr id="29703" name="Picture 23" descr="C:\Users\Ок\Desktop\картинки\rim5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99200" y="4094163"/>
            <a:ext cx="2111375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29705" name="Rectangl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73275" y="1409700"/>
            <a:ext cx="7070725" cy="5221288"/>
          </a:xfrm>
        </p:spPr>
        <p:txBody>
          <a:bodyPr/>
          <a:lstStyle/>
          <a:p>
            <a:pPr eaLnBrk="1" hangingPunct="1">
              <a:spcBef>
                <a:spcPts val="300"/>
              </a:spcBef>
              <a:buFontTx/>
              <a:buNone/>
            </a:pPr>
            <a:r>
              <a:rPr lang="ru-RU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Более удобной и общепринятой и наиболее распространенной является </a:t>
            </a:r>
            <a:r>
              <a:rPr lang="ru-RU" sz="2400" b="1" smtClean="0">
                <a:solidFill>
                  <a:srgbClr val="CC0000"/>
                </a:solidFill>
              </a:rPr>
              <a:t>десятичная система счисления</a:t>
            </a:r>
            <a:r>
              <a:rPr lang="ru-RU" sz="2400" smtClean="0">
                <a:solidFill>
                  <a:srgbClr val="993300"/>
                </a:solidFill>
              </a:rPr>
              <a:t>, которая была изобретена в Индии, заимствована там арабами и затем через некоторое время пришла в Европу. </a:t>
            </a: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В десятичной системе счисления </a:t>
            </a:r>
            <a:r>
              <a:rPr lang="ru-RU" sz="2400" b="1" smtClean="0">
                <a:solidFill>
                  <a:srgbClr val="CC0000"/>
                </a:solidFill>
              </a:rPr>
              <a:t>основанием</a:t>
            </a:r>
            <a:r>
              <a:rPr lang="ru-RU" sz="2400" smtClean="0">
                <a:solidFill>
                  <a:srgbClr val="993300"/>
                </a:solidFill>
              </a:rPr>
              <a:t> является число</a:t>
            </a:r>
            <a:r>
              <a:rPr lang="ru-RU" sz="2400" b="1" smtClean="0">
                <a:solidFill>
                  <a:srgbClr val="993300"/>
                </a:solidFill>
              </a:rPr>
              <a:t> </a:t>
            </a:r>
            <a:r>
              <a:rPr lang="ru-RU" sz="2400" b="1" smtClean="0">
                <a:solidFill>
                  <a:srgbClr val="CC0000"/>
                </a:solidFill>
              </a:rPr>
              <a:t>10</a:t>
            </a:r>
            <a:r>
              <a:rPr lang="ru-RU" sz="2400" smtClean="0">
                <a:solidFill>
                  <a:srgbClr val="993300"/>
                </a:solidFill>
              </a:rPr>
              <a:t>. </a:t>
            </a: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Индийцы первыми использовали </a:t>
            </a:r>
            <a:r>
              <a:rPr lang="ru-RU" sz="2400" b="1" smtClean="0">
                <a:solidFill>
                  <a:srgbClr val="CC0000"/>
                </a:solidFill>
              </a:rPr>
              <a:t>ноль</a:t>
            </a:r>
            <a:r>
              <a:rPr lang="ru-RU" sz="2400" smtClean="0">
                <a:solidFill>
                  <a:srgbClr val="993300"/>
                </a:solidFill>
              </a:rPr>
              <a:t> для указания позиционной значимости величины в строке цифр. Эта система получила название десятичной, так как в ней десять цифр.</a:t>
            </a:r>
          </a:p>
        </p:txBody>
      </p:sp>
      <p:sp>
        <p:nvSpPr>
          <p:cNvPr id="29699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95300" y="642938"/>
            <a:ext cx="8229600" cy="8509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ДЕСЯТИЧНАЯ СИСТЕМА СЧИСЛЕНИЯ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298450" y="1636713"/>
            <a:ext cx="2017713" cy="4594225"/>
            <a:chOff x="361" y="1062"/>
            <a:chExt cx="1271" cy="2894"/>
          </a:xfrm>
        </p:grpSpPr>
        <p:sp>
          <p:nvSpPr>
            <p:cNvPr id="30738" name="WordArt 5"/>
            <p:cNvSpPr>
              <a:spLocks noChangeArrowheads="1" noChangeShapeType="1" noTextEdit="1"/>
            </p:cNvSpPr>
            <p:nvPr/>
          </p:nvSpPr>
          <p:spPr bwMode="auto">
            <a:xfrm rot="-1510075">
              <a:off x="475" y="1528"/>
              <a:ext cx="275" cy="22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FF"/>
                      </a:gs>
                      <a:gs pos="100000">
                        <a:srgbClr val="993300"/>
                      </a:gs>
                    </a:gsLst>
                    <a:lin ang="20400000" scaled="1"/>
                  </a:gradFill>
                  <a:effectLst>
                    <a:outerShdw dist="107763" dir="13500000" algn="ctr" rotWithShape="0">
                      <a:srgbClr val="868686">
                        <a:alpha val="50000"/>
                      </a:srgbClr>
                    </a:outerShdw>
                  </a:effectLst>
                  <a:latin typeface="Times New Roman"/>
                  <a:cs typeface="Times New Roman"/>
                </a:rPr>
                <a:t>10</a:t>
              </a:r>
            </a:p>
          </p:txBody>
        </p:sp>
        <p:sp>
          <p:nvSpPr>
            <p:cNvPr id="30739" name="WordArt 6"/>
            <p:cNvSpPr>
              <a:spLocks noChangeArrowheads="1" noChangeShapeType="1" noTextEdit="1"/>
            </p:cNvSpPr>
            <p:nvPr/>
          </p:nvSpPr>
          <p:spPr bwMode="auto">
            <a:xfrm rot="1522044">
              <a:off x="1015" y="1515"/>
              <a:ext cx="398" cy="25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FF"/>
                      </a:gs>
                      <a:gs pos="100000">
                        <a:srgbClr val="993300"/>
                      </a:gs>
                    </a:gsLst>
                    <a:lin ang="17340000" scaled="1"/>
                  </a:gradFill>
                  <a:effectLst>
                    <a:outerShdw dist="107763" dir="13500000" algn="ctr" rotWithShape="0">
                      <a:srgbClr val="868686">
                        <a:alpha val="50000"/>
                      </a:srgbClr>
                    </a:outerShdw>
                  </a:effectLst>
                  <a:latin typeface="Times New Roman"/>
                  <a:cs typeface="Times New Roman"/>
                </a:rPr>
                <a:t>100</a:t>
              </a:r>
            </a:p>
          </p:txBody>
        </p:sp>
        <p:sp>
          <p:nvSpPr>
            <p:cNvPr id="30740" name="WordArt 7"/>
            <p:cNvSpPr>
              <a:spLocks noChangeArrowheads="1" noChangeShapeType="1" noTextEdit="1"/>
            </p:cNvSpPr>
            <p:nvPr/>
          </p:nvSpPr>
          <p:spPr bwMode="auto">
            <a:xfrm rot="-1510075">
              <a:off x="770" y="1062"/>
              <a:ext cx="275" cy="22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FF"/>
                      </a:gs>
                      <a:gs pos="100000">
                        <a:srgbClr val="993300"/>
                      </a:gs>
                    </a:gsLst>
                    <a:lin ang="20400000" scaled="1"/>
                  </a:gradFill>
                  <a:effectLst>
                    <a:outerShdw dist="107763" dir="13500000" algn="ctr" rotWithShape="0">
                      <a:srgbClr val="868686">
                        <a:alpha val="50000"/>
                      </a:srgbClr>
                    </a:outerShdw>
                  </a:effectLst>
                  <a:latin typeface="Times New Roman"/>
                  <a:cs typeface="Times New Roman"/>
                </a:rPr>
                <a:t>1000</a:t>
              </a:r>
            </a:p>
          </p:txBody>
        </p:sp>
        <p:pic>
          <p:nvPicPr>
            <p:cNvPr id="30741" name="Picture 8" descr="07_2007_r_kaleid_1_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" y="1895"/>
              <a:ext cx="1229" cy="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2" name="Text Box 9"/>
            <p:cNvSpPr txBox="1">
              <a:spLocks noChangeArrowheads="1"/>
            </p:cNvSpPr>
            <p:nvPr/>
          </p:nvSpPr>
          <p:spPr bwMode="auto">
            <a:xfrm>
              <a:off x="361" y="3725"/>
              <a:ext cx="12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>
                  <a:solidFill>
                    <a:srgbClr val="D60093"/>
                  </a:solidFill>
                </a:rPr>
                <a:t>Аль Хорезми</a:t>
              </a:r>
            </a:p>
          </p:txBody>
        </p:sp>
      </p:grpSp>
      <p:grpSp>
        <p:nvGrpSpPr>
          <p:cNvPr id="30725" name="Group 22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0730" name="Group 23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0734" name="Rectangle 24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0735" name="WordArt 26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0736" name="WordArt 27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0737" name="WordArt 28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0731" name="Rectangle 30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2" name="Rectangle 31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3" name="Rectangle 3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26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0727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0728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0729" name="Rectangl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138363"/>
            <a:ext cx="5768975" cy="409733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Существовали системы счисления и с другими основаниями.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В Древнем Вавилоне, например, применялась шестидесятеричная система счисления. Остатки ее мы находим в сохранившемся до сих пор делении часа или градуса на 60 минут, а минуты – на 60 секунд. </a:t>
            </a:r>
            <a:endParaRPr lang="ru-RU" smtClean="0"/>
          </a:p>
        </p:txBody>
      </p:sp>
      <p:sp>
        <p:nvSpPr>
          <p:cNvPr id="30723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44500" y="773113"/>
            <a:ext cx="8229600" cy="992187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ВАВИЛОНСКАЯ СИСТЕМА СЧИСЛЕНИЯ</a:t>
            </a:r>
          </a:p>
        </p:txBody>
      </p:sp>
      <p:pic>
        <p:nvPicPr>
          <p:cNvPr id="31748" name="Picture 4" descr="BABYL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0" y="2493963"/>
            <a:ext cx="2316163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49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1754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1758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1759" name="WordArt 2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1760" name="WordArt 2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1761" name="WordArt 23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1755" name="Rectangle 2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6" name="Rectangle 2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7" name="Rectangle 2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750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1751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1752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1753" name="Rectangl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2022475"/>
            <a:ext cx="5051425" cy="418306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Самой молодой системой счисления по праву можно считать </a:t>
            </a:r>
            <a:r>
              <a:rPr lang="ru-RU" sz="2400" smtClean="0">
                <a:solidFill>
                  <a:srgbClr val="CC0000"/>
                </a:solidFill>
              </a:rPr>
              <a:t>двоичную</a:t>
            </a:r>
            <a:r>
              <a:rPr lang="ru-RU" sz="2400" smtClean="0">
                <a:solidFill>
                  <a:srgbClr val="993300"/>
                </a:solidFill>
              </a:rPr>
              <a:t>.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	Эта система обладает рядом качеств, делающей ее очень выгодной для использования в вычислительных машинах и в современных компьютерах. </a:t>
            </a:r>
          </a:p>
        </p:txBody>
      </p:sp>
      <p:sp>
        <p:nvSpPr>
          <p:cNvPr id="31747" name="Rectangle 3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508000" y="733425"/>
            <a:ext cx="8229600" cy="954088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ДВОИЧНАЯ СИСТЕМА СЧИСЛЕНИЯ</a:t>
            </a:r>
          </a:p>
        </p:txBody>
      </p:sp>
      <p:grpSp>
        <p:nvGrpSpPr>
          <p:cNvPr id="32772" name="Group 1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2876" name="Group 1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2880" name="Rectangle 2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2881" name="WordArt 22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2882" name="WordArt 2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2883" name="WordArt 2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2877" name="Rectangle 2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8" name="Rectangle 2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9" name="Rectangle 2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73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2774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277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grpSp>
        <p:nvGrpSpPr>
          <p:cNvPr id="32776" name="Group 18"/>
          <p:cNvGrpSpPr>
            <a:grpSpLocks/>
          </p:cNvGrpSpPr>
          <p:nvPr/>
        </p:nvGrpSpPr>
        <p:grpSpPr bwMode="auto">
          <a:xfrm>
            <a:off x="6289675" y="2149475"/>
            <a:ext cx="2214563" cy="3519488"/>
            <a:chOff x="2688" y="1572"/>
            <a:chExt cx="1395" cy="1977"/>
          </a:xfrm>
        </p:grpSpPr>
        <p:sp>
          <p:nvSpPr>
            <p:cNvPr id="32778" name="Rectangle 19"/>
            <p:cNvSpPr>
              <a:spLocks noChangeArrowheads="1"/>
            </p:cNvSpPr>
            <p:nvPr/>
          </p:nvSpPr>
          <p:spPr bwMode="auto">
            <a:xfrm>
              <a:off x="2688" y="1572"/>
              <a:ext cx="1395" cy="1977"/>
            </a:xfrm>
            <a:prstGeom prst="rect">
              <a:avLst/>
            </a:prstGeom>
            <a:solidFill>
              <a:srgbClr val="F8B58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9" name="Freeform 20"/>
            <p:cNvSpPr>
              <a:spLocks/>
            </p:cNvSpPr>
            <p:nvPr/>
          </p:nvSpPr>
          <p:spPr bwMode="auto">
            <a:xfrm>
              <a:off x="3363" y="2436"/>
              <a:ext cx="532" cy="308"/>
            </a:xfrm>
            <a:custGeom>
              <a:avLst/>
              <a:gdLst>
                <a:gd name="T0" fmla="*/ 0 w 1064"/>
                <a:gd name="T1" fmla="*/ 6 h 616"/>
                <a:gd name="T2" fmla="*/ 5 w 1064"/>
                <a:gd name="T3" fmla="*/ 0 h 616"/>
                <a:gd name="T4" fmla="*/ 17 w 1064"/>
                <a:gd name="T5" fmla="*/ 2 h 616"/>
                <a:gd name="T6" fmla="*/ 11 w 1064"/>
                <a:gd name="T7" fmla="*/ 10 h 616"/>
                <a:gd name="T8" fmla="*/ 0 w 1064"/>
                <a:gd name="T9" fmla="*/ 6 h 6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4"/>
                <a:gd name="T16" fmla="*/ 0 h 616"/>
                <a:gd name="T17" fmla="*/ 1064 w 1064"/>
                <a:gd name="T18" fmla="*/ 616 h 6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4" h="616">
                  <a:moveTo>
                    <a:pt x="0" y="415"/>
                  </a:moveTo>
                  <a:lnTo>
                    <a:pt x="353" y="0"/>
                  </a:lnTo>
                  <a:lnTo>
                    <a:pt x="1064" y="183"/>
                  </a:lnTo>
                  <a:lnTo>
                    <a:pt x="747" y="616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6BD6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0" name="Freeform 21"/>
            <p:cNvSpPr>
              <a:spLocks/>
            </p:cNvSpPr>
            <p:nvPr/>
          </p:nvSpPr>
          <p:spPr bwMode="auto">
            <a:xfrm>
              <a:off x="2941" y="2595"/>
              <a:ext cx="920" cy="870"/>
            </a:xfrm>
            <a:custGeom>
              <a:avLst/>
              <a:gdLst>
                <a:gd name="T0" fmla="*/ 26 w 1838"/>
                <a:gd name="T1" fmla="*/ 4 h 1739"/>
                <a:gd name="T2" fmla="*/ 26 w 1838"/>
                <a:gd name="T3" fmla="*/ 4 h 1739"/>
                <a:gd name="T4" fmla="*/ 26 w 1838"/>
                <a:gd name="T5" fmla="*/ 4 h 1739"/>
                <a:gd name="T6" fmla="*/ 15 w 1838"/>
                <a:gd name="T7" fmla="*/ 0 h 1739"/>
                <a:gd name="T8" fmla="*/ 10 w 1838"/>
                <a:gd name="T9" fmla="*/ 1 h 1739"/>
                <a:gd name="T10" fmla="*/ 10 w 1838"/>
                <a:gd name="T11" fmla="*/ 16 h 1739"/>
                <a:gd name="T12" fmla="*/ 0 w 1838"/>
                <a:gd name="T13" fmla="*/ 28 h 1739"/>
                <a:gd name="T14" fmla="*/ 26 w 1838"/>
                <a:gd name="T15" fmla="*/ 28 h 1739"/>
                <a:gd name="T16" fmla="*/ 26 w 1838"/>
                <a:gd name="T17" fmla="*/ 20 h 1739"/>
                <a:gd name="T18" fmla="*/ 27 w 1838"/>
                <a:gd name="T19" fmla="*/ 18 h 1739"/>
                <a:gd name="T20" fmla="*/ 28 w 1838"/>
                <a:gd name="T21" fmla="*/ 17 h 1739"/>
                <a:gd name="T22" fmla="*/ 29 w 1838"/>
                <a:gd name="T23" fmla="*/ 15 h 1739"/>
                <a:gd name="T24" fmla="*/ 29 w 1838"/>
                <a:gd name="T25" fmla="*/ 14 h 1739"/>
                <a:gd name="T26" fmla="*/ 29 w 1838"/>
                <a:gd name="T27" fmla="*/ 12 h 1739"/>
                <a:gd name="T28" fmla="*/ 29 w 1838"/>
                <a:gd name="T29" fmla="*/ 11 h 1739"/>
                <a:gd name="T30" fmla="*/ 29 w 1838"/>
                <a:gd name="T31" fmla="*/ 10 h 1739"/>
                <a:gd name="T32" fmla="*/ 29 w 1838"/>
                <a:gd name="T33" fmla="*/ 9 h 1739"/>
                <a:gd name="T34" fmla="*/ 28 w 1838"/>
                <a:gd name="T35" fmla="*/ 8 h 1739"/>
                <a:gd name="T36" fmla="*/ 28 w 1838"/>
                <a:gd name="T37" fmla="*/ 7 h 1739"/>
                <a:gd name="T38" fmla="*/ 28 w 1838"/>
                <a:gd name="T39" fmla="*/ 6 h 1739"/>
                <a:gd name="T40" fmla="*/ 27 w 1838"/>
                <a:gd name="T41" fmla="*/ 5 h 1739"/>
                <a:gd name="T42" fmla="*/ 27 w 1838"/>
                <a:gd name="T43" fmla="*/ 5 h 1739"/>
                <a:gd name="T44" fmla="*/ 26 w 1838"/>
                <a:gd name="T45" fmla="*/ 4 h 1739"/>
                <a:gd name="T46" fmla="*/ 26 w 1838"/>
                <a:gd name="T47" fmla="*/ 4 h 1739"/>
                <a:gd name="T48" fmla="*/ 26 w 1838"/>
                <a:gd name="T49" fmla="*/ 4 h 17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38"/>
                <a:gd name="T76" fmla="*/ 0 h 1739"/>
                <a:gd name="T77" fmla="*/ 1838 w 1838"/>
                <a:gd name="T78" fmla="*/ 1739 h 17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38" h="1739">
                  <a:moveTo>
                    <a:pt x="1639" y="233"/>
                  </a:moveTo>
                  <a:lnTo>
                    <a:pt x="1632" y="226"/>
                  </a:lnTo>
                  <a:lnTo>
                    <a:pt x="1626" y="228"/>
                  </a:lnTo>
                  <a:lnTo>
                    <a:pt x="944" y="0"/>
                  </a:lnTo>
                  <a:lnTo>
                    <a:pt x="593" y="50"/>
                  </a:lnTo>
                  <a:lnTo>
                    <a:pt x="593" y="995"/>
                  </a:lnTo>
                  <a:lnTo>
                    <a:pt x="0" y="1739"/>
                  </a:lnTo>
                  <a:lnTo>
                    <a:pt x="1645" y="1739"/>
                  </a:lnTo>
                  <a:lnTo>
                    <a:pt x="1645" y="1252"/>
                  </a:lnTo>
                  <a:lnTo>
                    <a:pt x="1717" y="1144"/>
                  </a:lnTo>
                  <a:lnTo>
                    <a:pt x="1771" y="1039"/>
                  </a:lnTo>
                  <a:lnTo>
                    <a:pt x="1807" y="941"/>
                  </a:lnTo>
                  <a:lnTo>
                    <a:pt x="1830" y="846"/>
                  </a:lnTo>
                  <a:lnTo>
                    <a:pt x="1838" y="755"/>
                  </a:lnTo>
                  <a:lnTo>
                    <a:pt x="1836" y="672"/>
                  </a:lnTo>
                  <a:lnTo>
                    <a:pt x="1827" y="595"/>
                  </a:lnTo>
                  <a:lnTo>
                    <a:pt x="1807" y="523"/>
                  </a:lnTo>
                  <a:lnTo>
                    <a:pt x="1784" y="460"/>
                  </a:lnTo>
                  <a:lnTo>
                    <a:pt x="1759" y="402"/>
                  </a:lnTo>
                  <a:lnTo>
                    <a:pt x="1730" y="353"/>
                  </a:lnTo>
                  <a:lnTo>
                    <a:pt x="1703" y="311"/>
                  </a:lnTo>
                  <a:lnTo>
                    <a:pt x="1678" y="278"/>
                  </a:lnTo>
                  <a:lnTo>
                    <a:pt x="1659" y="255"/>
                  </a:lnTo>
                  <a:lnTo>
                    <a:pt x="1645" y="239"/>
                  </a:lnTo>
                  <a:lnTo>
                    <a:pt x="1639" y="233"/>
                  </a:lnTo>
                  <a:close/>
                </a:path>
              </a:pathLst>
            </a:custGeom>
            <a:solidFill>
              <a:srgbClr val="6BD6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Freeform 22"/>
            <p:cNvSpPr>
              <a:spLocks/>
            </p:cNvSpPr>
            <p:nvPr/>
          </p:nvSpPr>
          <p:spPr bwMode="auto">
            <a:xfrm>
              <a:off x="3244" y="2627"/>
              <a:ext cx="376" cy="826"/>
            </a:xfrm>
            <a:custGeom>
              <a:avLst/>
              <a:gdLst>
                <a:gd name="T0" fmla="*/ 0 w 753"/>
                <a:gd name="T1" fmla="*/ 0 h 1653"/>
                <a:gd name="T2" fmla="*/ 0 w 753"/>
                <a:gd name="T3" fmla="*/ 0 h 1653"/>
                <a:gd name="T4" fmla="*/ 11 w 753"/>
                <a:gd name="T5" fmla="*/ 4 h 1653"/>
                <a:gd name="T6" fmla="*/ 11 w 753"/>
                <a:gd name="T7" fmla="*/ 18 h 1653"/>
                <a:gd name="T8" fmla="*/ 5 w 753"/>
                <a:gd name="T9" fmla="*/ 25 h 1653"/>
                <a:gd name="T10" fmla="*/ 5 w 753"/>
                <a:gd name="T11" fmla="*/ 25 h 1653"/>
                <a:gd name="T12" fmla="*/ 11 w 753"/>
                <a:gd name="T13" fmla="*/ 18 h 1653"/>
                <a:gd name="T14" fmla="*/ 11 w 753"/>
                <a:gd name="T15" fmla="*/ 4 h 1653"/>
                <a:gd name="T16" fmla="*/ 0 w 753"/>
                <a:gd name="T17" fmla="*/ 0 h 16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53"/>
                <a:gd name="T28" fmla="*/ 0 h 1653"/>
                <a:gd name="T29" fmla="*/ 753 w 753"/>
                <a:gd name="T30" fmla="*/ 1653 h 16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53" h="1653">
                  <a:moveTo>
                    <a:pt x="14" y="0"/>
                  </a:moveTo>
                  <a:lnTo>
                    <a:pt x="0" y="41"/>
                  </a:lnTo>
                  <a:lnTo>
                    <a:pt x="711" y="290"/>
                  </a:lnTo>
                  <a:lnTo>
                    <a:pt x="711" y="1166"/>
                  </a:lnTo>
                  <a:lnTo>
                    <a:pt x="346" y="1626"/>
                  </a:lnTo>
                  <a:lnTo>
                    <a:pt x="381" y="1653"/>
                  </a:lnTo>
                  <a:lnTo>
                    <a:pt x="753" y="1181"/>
                  </a:lnTo>
                  <a:lnTo>
                    <a:pt x="753" y="2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2" name="Freeform 23"/>
            <p:cNvSpPr>
              <a:spLocks/>
            </p:cNvSpPr>
            <p:nvPr/>
          </p:nvSpPr>
          <p:spPr bwMode="auto">
            <a:xfrm>
              <a:off x="3243" y="3086"/>
              <a:ext cx="370" cy="138"/>
            </a:xfrm>
            <a:custGeom>
              <a:avLst/>
              <a:gdLst>
                <a:gd name="T0" fmla="*/ 0 w 742"/>
                <a:gd name="T1" fmla="*/ 0 h 277"/>
                <a:gd name="T2" fmla="*/ 11 w 742"/>
                <a:gd name="T3" fmla="*/ 4 h 277"/>
                <a:gd name="T4" fmla="*/ 11 w 742"/>
                <a:gd name="T5" fmla="*/ 3 h 277"/>
                <a:gd name="T6" fmla="*/ 0 w 742"/>
                <a:gd name="T7" fmla="*/ 0 h 277"/>
                <a:gd name="T8" fmla="*/ 0 w 742"/>
                <a:gd name="T9" fmla="*/ 0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2"/>
                <a:gd name="T16" fmla="*/ 0 h 277"/>
                <a:gd name="T17" fmla="*/ 742 w 742"/>
                <a:gd name="T18" fmla="*/ 277 h 2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2" h="277">
                  <a:moveTo>
                    <a:pt x="0" y="41"/>
                  </a:moveTo>
                  <a:lnTo>
                    <a:pt x="728" y="277"/>
                  </a:lnTo>
                  <a:lnTo>
                    <a:pt x="742" y="236"/>
                  </a:lnTo>
                  <a:lnTo>
                    <a:pt x="14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3" name="Freeform 24"/>
            <p:cNvSpPr>
              <a:spLocks/>
            </p:cNvSpPr>
            <p:nvPr/>
          </p:nvSpPr>
          <p:spPr bwMode="auto">
            <a:xfrm>
              <a:off x="3301" y="2741"/>
              <a:ext cx="249" cy="389"/>
            </a:xfrm>
            <a:custGeom>
              <a:avLst/>
              <a:gdLst>
                <a:gd name="T0" fmla="*/ 0 w 498"/>
                <a:gd name="T1" fmla="*/ 0 h 777"/>
                <a:gd name="T2" fmla="*/ 0 w 498"/>
                <a:gd name="T3" fmla="*/ 10 h 777"/>
                <a:gd name="T4" fmla="*/ 8 w 498"/>
                <a:gd name="T5" fmla="*/ 13 h 777"/>
                <a:gd name="T6" fmla="*/ 8 w 498"/>
                <a:gd name="T7" fmla="*/ 3 h 777"/>
                <a:gd name="T8" fmla="*/ 0 w 498"/>
                <a:gd name="T9" fmla="*/ 0 h 7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"/>
                <a:gd name="T16" fmla="*/ 0 h 777"/>
                <a:gd name="T17" fmla="*/ 498 w 498"/>
                <a:gd name="T18" fmla="*/ 777 h 7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" h="777">
                  <a:moveTo>
                    <a:pt x="0" y="0"/>
                  </a:moveTo>
                  <a:lnTo>
                    <a:pt x="0" y="629"/>
                  </a:lnTo>
                  <a:lnTo>
                    <a:pt x="498" y="777"/>
                  </a:lnTo>
                  <a:lnTo>
                    <a:pt x="498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4" name="Freeform 25"/>
            <p:cNvSpPr>
              <a:spLocks/>
            </p:cNvSpPr>
            <p:nvPr/>
          </p:nvSpPr>
          <p:spPr bwMode="auto">
            <a:xfrm>
              <a:off x="3324" y="2772"/>
              <a:ext cx="202" cy="328"/>
            </a:xfrm>
            <a:custGeom>
              <a:avLst/>
              <a:gdLst>
                <a:gd name="T0" fmla="*/ 6 w 406"/>
                <a:gd name="T1" fmla="*/ 11 h 655"/>
                <a:gd name="T2" fmla="*/ 0 w 406"/>
                <a:gd name="T3" fmla="*/ 9 h 655"/>
                <a:gd name="T4" fmla="*/ 0 w 406"/>
                <a:gd name="T5" fmla="*/ 0 h 655"/>
                <a:gd name="T6" fmla="*/ 6 w 406"/>
                <a:gd name="T7" fmla="*/ 3 h 655"/>
                <a:gd name="T8" fmla="*/ 6 w 406"/>
                <a:gd name="T9" fmla="*/ 11 h 6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6"/>
                <a:gd name="T16" fmla="*/ 0 h 655"/>
                <a:gd name="T17" fmla="*/ 406 w 406"/>
                <a:gd name="T18" fmla="*/ 655 h 6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6" h="655">
                  <a:moveTo>
                    <a:pt x="406" y="655"/>
                  </a:moveTo>
                  <a:lnTo>
                    <a:pt x="0" y="534"/>
                  </a:lnTo>
                  <a:lnTo>
                    <a:pt x="0" y="0"/>
                  </a:lnTo>
                  <a:lnTo>
                    <a:pt x="406" y="134"/>
                  </a:lnTo>
                  <a:lnTo>
                    <a:pt x="406" y="65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5" name="Freeform 26"/>
            <p:cNvSpPr>
              <a:spLocks/>
            </p:cNvSpPr>
            <p:nvPr/>
          </p:nvSpPr>
          <p:spPr bwMode="auto">
            <a:xfrm>
              <a:off x="3031" y="2995"/>
              <a:ext cx="84" cy="41"/>
            </a:xfrm>
            <a:custGeom>
              <a:avLst/>
              <a:gdLst>
                <a:gd name="T0" fmla="*/ 0 w 168"/>
                <a:gd name="T1" fmla="*/ 1 h 81"/>
                <a:gd name="T2" fmla="*/ 3 w 168"/>
                <a:gd name="T3" fmla="*/ 0 h 81"/>
                <a:gd name="T4" fmla="*/ 3 w 168"/>
                <a:gd name="T5" fmla="*/ 1 h 81"/>
                <a:gd name="T6" fmla="*/ 1 w 168"/>
                <a:gd name="T7" fmla="*/ 2 h 81"/>
                <a:gd name="T8" fmla="*/ 0 w 168"/>
                <a:gd name="T9" fmla="*/ 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81"/>
                <a:gd name="T17" fmla="*/ 168 w 168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81">
                  <a:moveTo>
                    <a:pt x="0" y="38"/>
                  </a:moveTo>
                  <a:lnTo>
                    <a:pt x="159" y="0"/>
                  </a:lnTo>
                  <a:lnTo>
                    <a:pt x="168" y="42"/>
                  </a:lnTo>
                  <a:lnTo>
                    <a:pt x="12" y="8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6" name="Freeform 27"/>
            <p:cNvSpPr>
              <a:spLocks/>
            </p:cNvSpPr>
            <p:nvPr/>
          </p:nvSpPr>
          <p:spPr bwMode="auto">
            <a:xfrm>
              <a:off x="3028" y="2928"/>
              <a:ext cx="84" cy="36"/>
            </a:xfrm>
            <a:custGeom>
              <a:avLst/>
              <a:gdLst>
                <a:gd name="T0" fmla="*/ 1 w 168"/>
                <a:gd name="T1" fmla="*/ 0 h 74"/>
                <a:gd name="T2" fmla="*/ 3 w 168"/>
                <a:gd name="T3" fmla="*/ 0 h 74"/>
                <a:gd name="T4" fmla="*/ 3 w 168"/>
                <a:gd name="T5" fmla="*/ 1 h 74"/>
                <a:gd name="T6" fmla="*/ 0 w 168"/>
                <a:gd name="T7" fmla="*/ 0 h 74"/>
                <a:gd name="T8" fmla="*/ 1 w 168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74"/>
                <a:gd name="T17" fmla="*/ 168 w 168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74">
                  <a:moveTo>
                    <a:pt x="10" y="0"/>
                  </a:moveTo>
                  <a:lnTo>
                    <a:pt x="168" y="29"/>
                  </a:lnTo>
                  <a:lnTo>
                    <a:pt x="161" y="74"/>
                  </a:lnTo>
                  <a:lnTo>
                    <a:pt x="0" y="4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7" name="Freeform 28"/>
            <p:cNvSpPr>
              <a:spLocks/>
            </p:cNvSpPr>
            <p:nvPr/>
          </p:nvSpPr>
          <p:spPr bwMode="auto">
            <a:xfrm>
              <a:off x="3043" y="2857"/>
              <a:ext cx="83" cy="54"/>
            </a:xfrm>
            <a:custGeom>
              <a:avLst/>
              <a:gdLst>
                <a:gd name="T0" fmla="*/ 1 w 166"/>
                <a:gd name="T1" fmla="*/ 0 h 109"/>
                <a:gd name="T2" fmla="*/ 3 w 166"/>
                <a:gd name="T3" fmla="*/ 1 h 109"/>
                <a:gd name="T4" fmla="*/ 3 w 166"/>
                <a:gd name="T5" fmla="*/ 1 h 109"/>
                <a:gd name="T6" fmla="*/ 0 w 166"/>
                <a:gd name="T7" fmla="*/ 0 h 109"/>
                <a:gd name="T8" fmla="*/ 1 w 166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6"/>
                <a:gd name="T16" fmla="*/ 0 h 109"/>
                <a:gd name="T17" fmla="*/ 166 w 166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6" h="109">
                  <a:moveTo>
                    <a:pt x="20" y="0"/>
                  </a:moveTo>
                  <a:lnTo>
                    <a:pt x="166" y="66"/>
                  </a:lnTo>
                  <a:lnTo>
                    <a:pt x="149" y="109"/>
                  </a:lnTo>
                  <a:lnTo>
                    <a:pt x="0" y="4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8" name="Freeform 29"/>
            <p:cNvSpPr>
              <a:spLocks/>
            </p:cNvSpPr>
            <p:nvPr/>
          </p:nvSpPr>
          <p:spPr bwMode="auto">
            <a:xfrm>
              <a:off x="3100" y="3364"/>
              <a:ext cx="44" cy="32"/>
            </a:xfrm>
            <a:custGeom>
              <a:avLst/>
              <a:gdLst>
                <a:gd name="T0" fmla="*/ 0 w 89"/>
                <a:gd name="T1" fmla="*/ 1 h 66"/>
                <a:gd name="T2" fmla="*/ 0 w 89"/>
                <a:gd name="T3" fmla="*/ 0 h 66"/>
                <a:gd name="T4" fmla="*/ 1 w 89"/>
                <a:gd name="T5" fmla="*/ 0 h 66"/>
                <a:gd name="T6" fmla="*/ 1 w 89"/>
                <a:gd name="T7" fmla="*/ 0 h 66"/>
                <a:gd name="T8" fmla="*/ 1 w 89"/>
                <a:gd name="T9" fmla="*/ 0 h 66"/>
                <a:gd name="T10" fmla="*/ 1 w 89"/>
                <a:gd name="T11" fmla="*/ 0 h 66"/>
                <a:gd name="T12" fmla="*/ 1 w 89"/>
                <a:gd name="T13" fmla="*/ 0 h 66"/>
                <a:gd name="T14" fmla="*/ 0 w 89"/>
                <a:gd name="T15" fmla="*/ 0 h 66"/>
                <a:gd name="T16" fmla="*/ 0 w 89"/>
                <a:gd name="T17" fmla="*/ 0 h 66"/>
                <a:gd name="T18" fmla="*/ 0 w 89"/>
                <a:gd name="T19" fmla="*/ 0 h 66"/>
                <a:gd name="T20" fmla="*/ 0 w 89"/>
                <a:gd name="T21" fmla="*/ 0 h 66"/>
                <a:gd name="T22" fmla="*/ 0 w 89"/>
                <a:gd name="T23" fmla="*/ 0 h 66"/>
                <a:gd name="T24" fmla="*/ 0 w 89"/>
                <a:gd name="T25" fmla="*/ 0 h 66"/>
                <a:gd name="T26" fmla="*/ 0 w 89"/>
                <a:gd name="T27" fmla="*/ 0 h 66"/>
                <a:gd name="T28" fmla="*/ 0 w 89"/>
                <a:gd name="T29" fmla="*/ 0 h 66"/>
                <a:gd name="T30" fmla="*/ 0 w 89"/>
                <a:gd name="T31" fmla="*/ 0 h 66"/>
                <a:gd name="T32" fmla="*/ 0 w 89"/>
                <a:gd name="T33" fmla="*/ 1 h 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6"/>
                <a:gd name="T53" fmla="*/ 89 w 89"/>
                <a:gd name="T54" fmla="*/ 66 h 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6">
                  <a:moveTo>
                    <a:pt x="45" y="66"/>
                  </a:moveTo>
                  <a:lnTo>
                    <a:pt x="62" y="64"/>
                  </a:lnTo>
                  <a:lnTo>
                    <a:pt x="76" y="56"/>
                  </a:lnTo>
                  <a:lnTo>
                    <a:pt x="85" y="45"/>
                  </a:lnTo>
                  <a:lnTo>
                    <a:pt x="89" y="33"/>
                  </a:lnTo>
                  <a:lnTo>
                    <a:pt x="85" y="21"/>
                  </a:lnTo>
                  <a:lnTo>
                    <a:pt x="76" y="10"/>
                  </a:lnTo>
                  <a:lnTo>
                    <a:pt x="62" y="2"/>
                  </a:lnTo>
                  <a:lnTo>
                    <a:pt x="45" y="0"/>
                  </a:lnTo>
                  <a:lnTo>
                    <a:pt x="27" y="2"/>
                  </a:lnTo>
                  <a:lnTo>
                    <a:pt x="14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4" y="56"/>
                  </a:lnTo>
                  <a:lnTo>
                    <a:pt x="27" y="64"/>
                  </a:lnTo>
                  <a:lnTo>
                    <a:pt x="45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9" name="Freeform 30"/>
            <p:cNvSpPr>
              <a:spLocks/>
            </p:cNvSpPr>
            <p:nvPr/>
          </p:nvSpPr>
          <p:spPr bwMode="auto">
            <a:xfrm>
              <a:off x="3183" y="3364"/>
              <a:ext cx="45" cy="32"/>
            </a:xfrm>
            <a:custGeom>
              <a:avLst/>
              <a:gdLst>
                <a:gd name="T0" fmla="*/ 0 w 91"/>
                <a:gd name="T1" fmla="*/ 1 h 66"/>
                <a:gd name="T2" fmla="*/ 0 w 91"/>
                <a:gd name="T3" fmla="*/ 0 h 66"/>
                <a:gd name="T4" fmla="*/ 1 w 91"/>
                <a:gd name="T5" fmla="*/ 0 h 66"/>
                <a:gd name="T6" fmla="*/ 1 w 91"/>
                <a:gd name="T7" fmla="*/ 0 h 66"/>
                <a:gd name="T8" fmla="*/ 1 w 91"/>
                <a:gd name="T9" fmla="*/ 0 h 66"/>
                <a:gd name="T10" fmla="*/ 1 w 91"/>
                <a:gd name="T11" fmla="*/ 0 h 66"/>
                <a:gd name="T12" fmla="*/ 1 w 91"/>
                <a:gd name="T13" fmla="*/ 0 h 66"/>
                <a:gd name="T14" fmla="*/ 0 w 91"/>
                <a:gd name="T15" fmla="*/ 0 h 66"/>
                <a:gd name="T16" fmla="*/ 0 w 91"/>
                <a:gd name="T17" fmla="*/ 0 h 66"/>
                <a:gd name="T18" fmla="*/ 0 w 91"/>
                <a:gd name="T19" fmla="*/ 0 h 66"/>
                <a:gd name="T20" fmla="*/ 0 w 91"/>
                <a:gd name="T21" fmla="*/ 0 h 66"/>
                <a:gd name="T22" fmla="*/ 0 w 91"/>
                <a:gd name="T23" fmla="*/ 0 h 66"/>
                <a:gd name="T24" fmla="*/ 0 w 91"/>
                <a:gd name="T25" fmla="*/ 0 h 66"/>
                <a:gd name="T26" fmla="*/ 0 w 91"/>
                <a:gd name="T27" fmla="*/ 0 h 66"/>
                <a:gd name="T28" fmla="*/ 0 w 91"/>
                <a:gd name="T29" fmla="*/ 0 h 66"/>
                <a:gd name="T30" fmla="*/ 0 w 91"/>
                <a:gd name="T31" fmla="*/ 0 h 66"/>
                <a:gd name="T32" fmla="*/ 0 w 91"/>
                <a:gd name="T33" fmla="*/ 1 h 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6"/>
                <a:gd name="T53" fmla="*/ 91 w 91"/>
                <a:gd name="T54" fmla="*/ 66 h 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6">
                  <a:moveTo>
                    <a:pt x="45" y="66"/>
                  </a:moveTo>
                  <a:lnTo>
                    <a:pt x="62" y="64"/>
                  </a:lnTo>
                  <a:lnTo>
                    <a:pt x="78" y="56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1"/>
                  </a:lnTo>
                  <a:lnTo>
                    <a:pt x="78" y="10"/>
                  </a:lnTo>
                  <a:lnTo>
                    <a:pt x="62" y="2"/>
                  </a:lnTo>
                  <a:lnTo>
                    <a:pt x="45" y="0"/>
                  </a:lnTo>
                  <a:lnTo>
                    <a:pt x="27" y="2"/>
                  </a:lnTo>
                  <a:lnTo>
                    <a:pt x="14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4" y="56"/>
                  </a:lnTo>
                  <a:lnTo>
                    <a:pt x="27" y="64"/>
                  </a:lnTo>
                  <a:lnTo>
                    <a:pt x="45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0" name="Freeform 31"/>
            <p:cNvSpPr>
              <a:spLocks/>
            </p:cNvSpPr>
            <p:nvPr/>
          </p:nvSpPr>
          <p:spPr bwMode="auto">
            <a:xfrm>
              <a:off x="3260" y="3363"/>
              <a:ext cx="45" cy="31"/>
            </a:xfrm>
            <a:custGeom>
              <a:avLst/>
              <a:gdLst>
                <a:gd name="T0" fmla="*/ 0 w 91"/>
                <a:gd name="T1" fmla="*/ 0 h 64"/>
                <a:gd name="T2" fmla="*/ 0 w 91"/>
                <a:gd name="T3" fmla="*/ 0 h 64"/>
                <a:gd name="T4" fmla="*/ 1 w 91"/>
                <a:gd name="T5" fmla="*/ 0 h 64"/>
                <a:gd name="T6" fmla="*/ 1 w 91"/>
                <a:gd name="T7" fmla="*/ 0 h 64"/>
                <a:gd name="T8" fmla="*/ 1 w 91"/>
                <a:gd name="T9" fmla="*/ 0 h 64"/>
                <a:gd name="T10" fmla="*/ 1 w 91"/>
                <a:gd name="T11" fmla="*/ 0 h 64"/>
                <a:gd name="T12" fmla="*/ 1 w 91"/>
                <a:gd name="T13" fmla="*/ 0 h 64"/>
                <a:gd name="T14" fmla="*/ 0 w 91"/>
                <a:gd name="T15" fmla="*/ 0 h 64"/>
                <a:gd name="T16" fmla="*/ 0 w 91"/>
                <a:gd name="T17" fmla="*/ 0 h 64"/>
                <a:gd name="T18" fmla="*/ 0 w 91"/>
                <a:gd name="T19" fmla="*/ 0 h 64"/>
                <a:gd name="T20" fmla="*/ 0 w 91"/>
                <a:gd name="T21" fmla="*/ 0 h 64"/>
                <a:gd name="T22" fmla="*/ 0 w 91"/>
                <a:gd name="T23" fmla="*/ 0 h 64"/>
                <a:gd name="T24" fmla="*/ 0 w 91"/>
                <a:gd name="T25" fmla="*/ 0 h 64"/>
                <a:gd name="T26" fmla="*/ 0 w 91"/>
                <a:gd name="T27" fmla="*/ 0 h 64"/>
                <a:gd name="T28" fmla="*/ 0 w 91"/>
                <a:gd name="T29" fmla="*/ 0 h 64"/>
                <a:gd name="T30" fmla="*/ 0 w 91"/>
                <a:gd name="T31" fmla="*/ 0 h 64"/>
                <a:gd name="T32" fmla="*/ 0 w 91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4" y="64"/>
                  </a:moveTo>
                  <a:lnTo>
                    <a:pt x="62" y="62"/>
                  </a:lnTo>
                  <a:lnTo>
                    <a:pt x="77" y="54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1"/>
                  </a:lnTo>
                  <a:lnTo>
                    <a:pt x="77" y="10"/>
                  </a:lnTo>
                  <a:lnTo>
                    <a:pt x="62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3" y="54"/>
                  </a:lnTo>
                  <a:lnTo>
                    <a:pt x="27" y="62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1" name="Freeform 32"/>
            <p:cNvSpPr>
              <a:spLocks/>
            </p:cNvSpPr>
            <p:nvPr/>
          </p:nvSpPr>
          <p:spPr bwMode="auto">
            <a:xfrm>
              <a:off x="3342" y="3363"/>
              <a:ext cx="45" cy="31"/>
            </a:xfrm>
            <a:custGeom>
              <a:avLst/>
              <a:gdLst>
                <a:gd name="T0" fmla="*/ 0 w 91"/>
                <a:gd name="T1" fmla="*/ 0 h 64"/>
                <a:gd name="T2" fmla="*/ 1 w 91"/>
                <a:gd name="T3" fmla="*/ 0 h 64"/>
                <a:gd name="T4" fmla="*/ 1 w 91"/>
                <a:gd name="T5" fmla="*/ 0 h 64"/>
                <a:gd name="T6" fmla="*/ 1 w 91"/>
                <a:gd name="T7" fmla="*/ 0 h 64"/>
                <a:gd name="T8" fmla="*/ 1 w 91"/>
                <a:gd name="T9" fmla="*/ 0 h 64"/>
                <a:gd name="T10" fmla="*/ 1 w 91"/>
                <a:gd name="T11" fmla="*/ 0 h 64"/>
                <a:gd name="T12" fmla="*/ 1 w 91"/>
                <a:gd name="T13" fmla="*/ 0 h 64"/>
                <a:gd name="T14" fmla="*/ 1 w 91"/>
                <a:gd name="T15" fmla="*/ 0 h 64"/>
                <a:gd name="T16" fmla="*/ 0 w 91"/>
                <a:gd name="T17" fmla="*/ 0 h 64"/>
                <a:gd name="T18" fmla="*/ 0 w 91"/>
                <a:gd name="T19" fmla="*/ 0 h 64"/>
                <a:gd name="T20" fmla="*/ 0 w 91"/>
                <a:gd name="T21" fmla="*/ 0 h 64"/>
                <a:gd name="T22" fmla="*/ 0 w 91"/>
                <a:gd name="T23" fmla="*/ 0 h 64"/>
                <a:gd name="T24" fmla="*/ 0 w 91"/>
                <a:gd name="T25" fmla="*/ 0 h 64"/>
                <a:gd name="T26" fmla="*/ 0 w 91"/>
                <a:gd name="T27" fmla="*/ 0 h 64"/>
                <a:gd name="T28" fmla="*/ 0 w 91"/>
                <a:gd name="T29" fmla="*/ 0 h 64"/>
                <a:gd name="T30" fmla="*/ 0 w 91"/>
                <a:gd name="T31" fmla="*/ 0 h 64"/>
                <a:gd name="T32" fmla="*/ 0 w 91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6" y="64"/>
                  </a:moveTo>
                  <a:lnTo>
                    <a:pt x="64" y="62"/>
                  </a:lnTo>
                  <a:lnTo>
                    <a:pt x="77" y="54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1"/>
                  </a:lnTo>
                  <a:lnTo>
                    <a:pt x="77" y="10"/>
                  </a:lnTo>
                  <a:lnTo>
                    <a:pt x="64" y="2"/>
                  </a:lnTo>
                  <a:lnTo>
                    <a:pt x="46" y="0"/>
                  </a:lnTo>
                  <a:lnTo>
                    <a:pt x="29" y="2"/>
                  </a:lnTo>
                  <a:lnTo>
                    <a:pt x="14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4" y="54"/>
                  </a:lnTo>
                  <a:lnTo>
                    <a:pt x="29" y="62"/>
                  </a:lnTo>
                  <a:lnTo>
                    <a:pt x="46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2" name="Freeform 33"/>
            <p:cNvSpPr>
              <a:spLocks/>
            </p:cNvSpPr>
            <p:nvPr/>
          </p:nvSpPr>
          <p:spPr bwMode="auto">
            <a:xfrm>
              <a:off x="3149" y="3300"/>
              <a:ext cx="45" cy="32"/>
            </a:xfrm>
            <a:custGeom>
              <a:avLst/>
              <a:gdLst>
                <a:gd name="T0" fmla="*/ 0 w 91"/>
                <a:gd name="T1" fmla="*/ 1 h 63"/>
                <a:gd name="T2" fmla="*/ 0 w 91"/>
                <a:gd name="T3" fmla="*/ 1 h 63"/>
                <a:gd name="T4" fmla="*/ 1 w 91"/>
                <a:gd name="T5" fmla="*/ 1 h 63"/>
                <a:gd name="T6" fmla="*/ 1 w 91"/>
                <a:gd name="T7" fmla="*/ 1 h 63"/>
                <a:gd name="T8" fmla="*/ 1 w 91"/>
                <a:gd name="T9" fmla="*/ 1 h 63"/>
                <a:gd name="T10" fmla="*/ 1 w 91"/>
                <a:gd name="T11" fmla="*/ 1 h 63"/>
                <a:gd name="T12" fmla="*/ 1 w 91"/>
                <a:gd name="T13" fmla="*/ 1 h 63"/>
                <a:gd name="T14" fmla="*/ 0 w 91"/>
                <a:gd name="T15" fmla="*/ 1 h 63"/>
                <a:gd name="T16" fmla="*/ 0 w 91"/>
                <a:gd name="T17" fmla="*/ 0 h 63"/>
                <a:gd name="T18" fmla="*/ 0 w 91"/>
                <a:gd name="T19" fmla="*/ 1 h 63"/>
                <a:gd name="T20" fmla="*/ 0 w 91"/>
                <a:gd name="T21" fmla="*/ 1 h 63"/>
                <a:gd name="T22" fmla="*/ 0 w 91"/>
                <a:gd name="T23" fmla="*/ 1 h 63"/>
                <a:gd name="T24" fmla="*/ 0 w 91"/>
                <a:gd name="T25" fmla="*/ 1 h 63"/>
                <a:gd name="T26" fmla="*/ 0 w 91"/>
                <a:gd name="T27" fmla="*/ 1 h 63"/>
                <a:gd name="T28" fmla="*/ 0 w 91"/>
                <a:gd name="T29" fmla="*/ 1 h 63"/>
                <a:gd name="T30" fmla="*/ 0 w 91"/>
                <a:gd name="T31" fmla="*/ 1 h 63"/>
                <a:gd name="T32" fmla="*/ 0 w 91"/>
                <a:gd name="T33" fmla="*/ 1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3"/>
                <a:gd name="T53" fmla="*/ 91 w 91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3">
                  <a:moveTo>
                    <a:pt x="44" y="63"/>
                  </a:moveTo>
                  <a:lnTo>
                    <a:pt x="62" y="61"/>
                  </a:lnTo>
                  <a:lnTo>
                    <a:pt x="77" y="54"/>
                  </a:lnTo>
                  <a:lnTo>
                    <a:pt x="87" y="44"/>
                  </a:lnTo>
                  <a:lnTo>
                    <a:pt x="91" y="30"/>
                  </a:lnTo>
                  <a:lnTo>
                    <a:pt x="87" y="19"/>
                  </a:lnTo>
                  <a:lnTo>
                    <a:pt x="77" y="9"/>
                  </a:lnTo>
                  <a:lnTo>
                    <a:pt x="62" y="1"/>
                  </a:lnTo>
                  <a:lnTo>
                    <a:pt x="44" y="0"/>
                  </a:lnTo>
                  <a:lnTo>
                    <a:pt x="27" y="1"/>
                  </a:lnTo>
                  <a:lnTo>
                    <a:pt x="13" y="9"/>
                  </a:lnTo>
                  <a:lnTo>
                    <a:pt x="4" y="19"/>
                  </a:lnTo>
                  <a:lnTo>
                    <a:pt x="0" y="30"/>
                  </a:lnTo>
                  <a:lnTo>
                    <a:pt x="4" y="44"/>
                  </a:lnTo>
                  <a:lnTo>
                    <a:pt x="13" y="54"/>
                  </a:lnTo>
                  <a:lnTo>
                    <a:pt x="27" y="61"/>
                  </a:lnTo>
                  <a:lnTo>
                    <a:pt x="44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3" name="Freeform 34"/>
            <p:cNvSpPr>
              <a:spLocks/>
            </p:cNvSpPr>
            <p:nvPr/>
          </p:nvSpPr>
          <p:spPr bwMode="auto">
            <a:xfrm>
              <a:off x="3199" y="3235"/>
              <a:ext cx="45" cy="33"/>
            </a:xfrm>
            <a:custGeom>
              <a:avLst/>
              <a:gdLst>
                <a:gd name="T0" fmla="*/ 1 w 89"/>
                <a:gd name="T1" fmla="*/ 1 h 66"/>
                <a:gd name="T2" fmla="*/ 1 w 89"/>
                <a:gd name="T3" fmla="*/ 1 h 66"/>
                <a:gd name="T4" fmla="*/ 2 w 89"/>
                <a:gd name="T5" fmla="*/ 1 h 66"/>
                <a:gd name="T6" fmla="*/ 2 w 89"/>
                <a:gd name="T7" fmla="*/ 1 h 66"/>
                <a:gd name="T8" fmla="*/ 2 w 89"/>
                <a:gd name="T9" fmla="*/ 1 h 66"/>
                <a:gd name="T10" fmla="*/ 2 w 89"/>
                <a:gd name="T11" fmla="*/ 1 h 66"/>
                <a:gd name="T12" fmla="*/ 2 w 89"/>
                <a:gd name="T13" fmla="*/ 1 h 66"/>
                <a:gd name="T14" fmla="*/ 1 w 89"/>
                <a:gd name="T15" fmla="*/ 1 h 66"/>
                <a:gd name="T16" fmla="*/ 1 w 89"/>
                <a:gd name="T17" fmla="*/ 0 h 66"/>
                <a:gd name="T18" fmla="*/ 1 w 89"/>
                <a:gd name="T19" fmla="*/ 1 h 66"/>
                <a:gd name="T20" fmla="*/ 1 w 89"/>
                <a:gd name="T21" fmla="*/ 1 h 66"/>
                <a:gd name="T22" fmla="*/ 1 w 89"/>
                <a:gd name="T23" fmla="*/ 1 h 66"/>
                <a:gd name="T24" fmla="*/ 0 w 89"/>
                <a:gd name="T25" fmla="*/ 1 h 66"/>
                <a:gd name="T26" fmla="*/ 1 w 89"/>
                <a:gd name="T27" fmla="*/ 1 h 66"/>
                <a:gd name="T28" fmla="*/ 1 w 89"/>
                <a:gd name="T29" fmla="*/ 1 h 66"/>
                <a:gd name="T30" fmla="*/ 1 w 89"/>
                <a:gd name="T31" fmla="*/ 1 h 66"/>
                <a:gd name="T32" fmla="*/ 1 w 89"/>
                <a:gd name="T33" fmla="*/ 1 h 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6"/>
                <a:gd name="T53" fmla="*/ 89 w 89"/>
                <a:gd name="T54" fmla="*/ 66 h 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6">
                  <a:moveTo>
                    <a:pt x="45" y="66"/>
                  </a:moveTo>
                  <a:lnTo>
                    <a:pt x="62" y="64"/>
                  </a:lnTo>
                  <a:lnTo>
                    <a:pt x="76" y="56"/>
                  </a:lnTo>
                  <a:lnTo>
                    <a:pt x="85" y="45"/>
                  </a:lnTo>
                  <a:lnTo>
                    <a:pt x="89" y="33"/>
                  </a:lnTo>
                  <a:lnTo>
                    <a:pt x="85" y="21"/>
                  </a:lnTo>
                  <a:lnTo>
                    <a:pt x="76" y="10"/>
                  </a:lnTo>
                  <a:lnTo>
                    <a:pt x="62" y="2"/>
                  </a:lnTo>
                  <a:lnTo>
                    <a:pt x="45" y="0"/>
                  </a:lnTo>
                  <a:lnTo>
                    <a:pt x="27" y="2"/>
                  </a:lnTo>
                  <a:lnTo>
                    <a:pt x="14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4" y="56"/>
                  </a:lnTo>
                  <a:lnTo>
                    <a:pt x="27" y="64"/>
                  </a:lnTo>
                  <a:lnTo>
                    <a:pt x="45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4" name="Freeform 35"/>
            <p:cNvSpPr>
              <a:spLocks/>
            </p:cNvSpPr>
            <p:nvPr/>
          </p:nvSpPr>
          <p:spPr bwMode="auto">
            <a:xfrm>
              <a:off x="3248" y="3171"/>
              <a:ext cx="46" cy="32"/>
            </a:xfrm>
            <a:custGeom>
              <a:avLst/>
              <a:gdLst>
                <a:gd name="T0" fmla="*/ 1 w 91"/>
                <a:gd name="T1" fmla="*/ 1 h 64"/>
                <a:gd name="T2" fmla="*/ 1 w 91"/>
                <a:gd name="T3" fmla="*/ 1 h 64"/>
                <a:gd name="T4" fmla="*/ 2 w 91"/>
                <a:gd name="T5" fmla="*/ 1 h 64"/>
                <a:gd name="T6" fmla="*/ 2 w 91"/>
                <a:gd name="T7" fmla="*/ 1 h 64"/>
                <a:gd name="T8" fmla="*/ 2 w 91"/>
                <a:gd name="T9" fmla="*/ 1 h 64"/>
                <a:gd name="T10" fmla="*/ 2 w 91"/>
                <a:gd name="T11" fmla="*/ 1 h 64"/>
                <a:gd name="T12" fmla="*/ 2 w 91"/>
                <a:gd name="T13" fmla="*/ 1 h 64"/>
                <a:gd name="T14" fmla="*/ 1 w 91"/>
                <a:gd name="T15" fmla="*/ 1 h 64"/>
                <a:gd name="T16" fmla="*/ 1 w 91"/>
                <a:gd name="T17" fmla="*/ 0 h 64"/>
                <a:gd name="T18" fmla="*/ 1 w 91"/>
                <a:gd name="T19" fmla="*/ 1 h 64"/>
                <a:gd name="T20" fmla="*/ 1 w 91"/>
                <a:gd name="T21" fmla="*/ 1 h 64"/>
                <a:gd name="T22" fmla="*/ 1 w 91"/>
                <a:gd name="T23" fmla="*/ 1 h 64"/>
                <a:gd name="T24" fmla="*/ 0 w 91"/>
                <a:gd name="T25" fmla="*/ 1 h 64"/>
                <a:gd name="T26" fmla="*/ 1 w 91"/>
                <a:gd name="T27" fmla="*/ 1 h 64"/>
                <a:gd name="T28" fmla="*/ 1 w 91"/>
                <a:gd name="T29" fmla="*/ 1 h 64"/>
                <a:gd name="T30" fmla="*/ 1 w 91"/>
                <a:gd name="T31" fmla="*/ 1 h 64"/>
                <a:gd name="T32" fmla="*/ 1 w 91"/>
                <a:gd name="T33" fmla="*/ 1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4" y="64"/>
                  </a:moveTo>
                  <a:lnTo>
                    <a:pt x="62" y="62"/>
                  </a:lnTo>
                  <a:lnTo>
                    <a:pt x="77" y="55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0"/>
                  </a:lnTo>
                  <a:lnTo>
                    <a:pt x="77" y="10"/>
                  </a:lnTo>
                  <a:lnTo>
                    <a:pt x="62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4" y="20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3" y="55"/>
                  </a:lnTo>
                  <a:lnTo>
                    <a:pt x="27" y="62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5" name="Freeform 36"/>
            <p:cNvSpPr>
              <a:spLocks/>
            </p:cNvSpPr>
            <p:nvPr/>
          </p:nvSpPr>
          <p:spPr bwMode="auto">
            <a:xfrm>
              <a:off x="3229" y="3306"/>
              <a:ext cx="44" cy="31"/>
            </a:xfrm>
            <a:custGeom>
              <a:avLst/>
              <a:gdLst>
                <a:gd name="T0" fmla="*/ 0 w 89"/>
                <a:gd name="T1" fmla="*/ 0 h 64"/>
                <a:gd name="T2" fmla="*/ 0 w 89"/>
                <a:gd name="T3" fmla="*/ 0 h 64"/>
                <a:gd name="T4" fmla="*/ 1 w 89"/>
                <a:gd name="T5" fmla="*/ 0 h 64"/>
                <a:gd name="T6" fmla="*/ 1 w 89"/>
                <a:gd name="T7" fmla="*/ 0 h 64"/>
                <a:gd name="T8" fmla="*/ 1 w 89"/>
                <a:gd name="T9" fmla="*/ 0 h 64"/>
                <a:gd name="T10" fmla="*/ 1 w 89"/>
                <a:gd name="T11" fmla="*/ 0 h 64"/>
                <a:gd name="T12" fmla="*/ 1 w 89"/>
                <a:gd name="T13" fmla="*/ 0 h 64"/>
                <a:gd name="T14" fmla="*/ 0 w 89"/>
                <a:gd name="T15" fmla="*/ 0 h 64"/>
                <a:gd name="T16" fmla="*/ 0 w 89"/>
                <a:gd name="T17" fmla="*/ 0 h 64"/>
                <a:gd name="T18" fmla="*/ 0 w 89"/>
                <a:gd name="T19" fmla="*/ 0 h 64"/>
                <a:gd name="T20" fmla="*/ 0 w 89"/>
                <a:gd name="T21" fmla="*/ 0 h 64"/>
                <a:gd name="T22" fmla="*/ 0 w 89"/>
                <a:gd name="T23" fmla="*/ 0 h 64"/>
                <a:gd name="T24" fmla="*/ 0 w 89"/>
                <a:gd name="T25" fmla="*/ 0 h 64"/>
                <a:gd name="T26" fmla="*/ 0 w 89"/>
                <a:gd name="T27" fmla="*/ 0 h 64"/>
                <a:gd name="T28" fmla="*/ 0 w 89"/>
                <a:gd name="T29" fmla="*/ 0 h 64"/>
                <a:gd name="T30" fmla="*/ 0 w 89"/>
                <a:gd name="T31" fmla="*/ 0 h 64"/>
                <a:gd name="T32" fmla="*/ 0 w 89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4"/>
                <a:gd name="T53" fmla="*/ 89 w 89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4">
                  <a:moveTo>
                    <a:pt x="45" y="64"/>
                  </a:moveTo>
                  <a:lnTo>
                    <a:pt x="62" y="62"/>
                  </a:lnTo>
                  <a:lnTo>
                    <a:pt x="75" y="54"/>
                  </a:lnTo>
                  <a:lnTo>
                    <a:pt x="85" y="45"/>
                  </a:lnTo>
                  <a:lnTo>
                    <a:pt x="89" y="33"/>
                  </a:lnTo>
                  <a:lnTo>
                    <a:pt x="85" y="19"/>
                  </a:lnTo>
                  <a:lnTo>
                    <a:pt x="75" y="10"/>
                  </a:lnTo>
                  <a:lnTo>
                    <a:pt x="62" y="2"/>
                  </a:lnTo>
                  <a:lnTo>
                    <a:pt x="45" y="0"/>
                  </a:lnTo>
                  <a:lnTo>
                    <a:pt x="27" y="2"/>
                  </a:lnTo>
                  <a:lnTo>
                    <a:pt x="14" y="10"/>
                  </a:lnTo>
                  <a:lnTo>
                    <a:pt x="4" y="19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4" y="54"/>
                  </a:lnTo>
                  <a:lnTo>
                    <a:pt x="27" y="62"/>
                  </a:lnTo>
                  <a:lnTo>
                    <a:pt x="45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6" name="Freeform 37"/>
            <p:cNvSpPr>
              <a:spLocks/>
            </p:cNvSpPr>
            <p:nvPr/>
          </p:nvSpPr>
          <p:spPr bwMode="auto">
            <a:xfrm>
              <a:off x="3274" y="3248"/>
              <a:ext cx="46" cy="31"/>
            </a:xfrm>
            <a:custGeom>
              <a:avLst/>
              <a:gdLst>
                <a:gd name="T0" fmla="*/ 1 w 91"/>
                <a:gd name="T1" fmla="*/ 0 h 64"/>
                <a:gd name="T2" fmla="*/ 1 w 91"/>
                <a:gd name="T3" fmla="*/ 0 h 64"/>
                <a:gd name="T4" fmla="*/ 2 w 91"/>
                <a:gd name="T5" fmla="*/ 0 h 64"/>
                <a:gd name="T6" fmla="*/ 2 w 91"/>
                <a:gd name="T7" fmla="*/ 0 h 64"/>
                <a:gd name="T8" fmla="*/ 2 w 91"/>
                <a:gd name="T9" fmla="*/ 0 h 64"/>
                <a:gd name="T10" fmla="*/ 2 w 91"/>
                <a:gd name="T11" fmla="*/ 0 h 64"/>
                <a:gd name="T12" fmla="*/ 2 w 91"/>
                <a:gd name="T13" fmla="*/ 0 h 64"/>
                <a:gd name="T14" fmla="*/ 1 w 91"/>
                <a:gd name="T15" fmla="*/ 0 h 64"/>
                <a:gd name="T16" fmla="*/ 1 w 91"/>
                <a:gd name="T17" fmla="*/ 0 h 64"/>
                <a:gd name="T18" fmla="*/ 1 w 91"/>
                <a:gd name="T19" fmla="*/ 0 h 64"/>
                <a:gd name="T20" fmla="*/ 1 w 91"/>
                <a:gd name="T21" fmla="*/ 0 h 64"/>
                <a:gd name="T22" fmla="*/ 1 w 91"/>
                <a:gd name="T23" fmla="*/ 0 h 64"/>
                <a:gd name="T24" fmla="*/ 0 w 91"/>
                <a:gd name="T25" fmla="*/ 0 h 64"/>
                <a:gd name="T26" fmla="*/ 1 w 91"/>
                <a:gd name="T27" fmla="*/ 0 h 64"/>
                <a:gd name="T28" fmla="*/ 1 w 91"/>
                <a:gd name="T29" fmla="*/ 0 h 64"/>
                <a:gd name="T30" fmla="*/ 1 w 91"/>
                <a:gd name="T31" fmla="*/ 0 h 64"/>
                <a:gd name="T32" fmla="*/ 1 w 91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6" y="64"/>
                  </a:moveTo>
                  <a:lnTo>
                    <a:pt x="64" y="62"/>
                  </a:lnTo>
                  <a:lnTo>
                    <a:pt x="77" y="54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0"/>
                  </a:lnTo>
                  <a:lnTo>
                    <a:pt x="77" y="10"/>
                  </a:lnTo>
                  <a:lnTo>
                    <a:pt x="64" y="2"/>
                  </a:lnTo>
                  <a:lnTo>
                    <a:pt x="46" y="0"/>
                  </a:lnTo>
                  <a:lnTo>
                    <a:pt x="29" y="2"/>
                  </a:lnTo>
                  <a:lnTo>
                    <a:pt x="13" y="10"/>
                  </a:lnTo>
                  <a:lnTo>
                    <a:pt x="4" y="20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3" y="54"/>
                  </a:lnTo>
                  <a:lnTo>
                    <a:pt x="29" y="62"/>
                  </a:lnTo>
                  <a:lnTo>
                    <a:pt x="46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7" name="Freeform 38"/>
            <p:cNvSpPr>
              <a:spLocks/>
            </p:cNvSpPr>
            <p:nvPr/>
          </p:nvSpPr>
          <p:spPr bwMode="auto">
            <a:xfrm>
              <a:off x="3321" y="3190"/>
              <a:ext cx="44" cy="31"/>
            </a:xfrm>
            <a:custGeom>
              <a:avLst/>
              <a:gdLst>
                <a:gd name="T0" fmla="*/ 1 w 88"/>
                <a:gd name="T1" fmla="*/ 0 h 64"/>
                <a:gd name="T2" fmla="*/ 1 w 88"/>
                <a:gd name="T3" fmla="*/ 0 h 64"/>
                <a:gd name="T4" fmla="*/ 1 w 88"/>
                <a:gd name="T5" fmla="*/ 0 h 64"/>
                <a:gd name="T6" fmla="*/ 1 w 88"/>
                <a:gd name="T7" fmla="*/ 0 h 64"/>
                <a:gd name="T8" fmla="*/ 1 w 88"/>
                <a:gd name="T9" fmla="*/ 0 h 64"/>
                <a:gd name="T10" fmla="*/ 1 w 88"/>
                <a:gd name="T11" fmla="*/ 0 h 64"/>
                <a:gd name="T12" fmla="*/ 1 w 88"/>
                <a:gd name="T13" fmla="*/ 0 h 64"/>
                <a:gd name="T14" fmla="*/ 1 w 88"/>
                <a:gd name="T15" fmla="*/ 0 h 64"/>
                <a:gd name="T16" fmla="*/ 1 w 88"/>
                <a:gd name="T17" fmla="*/ 0 h 64"/>
                <a:gd name="T18" fmla="*/ 1 w 88"/>
                <a:gd name="T19" fmla="*/ 0 h 64"/>
                <a:gd name="T20" fmla="*/ 1 w 88"/>
                <a:gd name="T21" fmla="*/ 0 h 64"/>
                <a:gd name="T22" fmla="*/ 1 w 88"/>
                <a:gd name="T23" fmla="*/ 0 h 64"/>
                <a:gd name="T24" fmla="*/ 0 w 88"/>
                <a:gd name="T25" fmla="*/ 0 h 64"/>
                <a:gd name="T26" fmla="*/ 1 w 88"/>
                <a:gd name="T27" fmla="*/ 0 h 64"/>
                <a:gd name="T28" fmla="*/ 1 w 88"/>
                <a:gd name="T29" fmla="*/ 0 h 64"/>
                <a:gd name="T30" fmla="*/ 1 w 88"/>
                <a:gd name="T31" fmla="*/ 0 h 64"/>
                <a:gd name="T32" fmla="*/ 1 w 88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8"/>
                <a:gd name="T52" fmla="*/ 0 h 64"/>
                <a:gd name="T53" fmla="*/ 88 w 88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8" h="64">
                  <a:moveTo>
                    <a:pt x="42" y="64"/>
                  </a:moveTo>
                  <a:lnTo>
                    <a:pt x="59" y="62"/>
                  </a:lnTo>
                  <a:lnTo>
                    <a:pt x="75" y="54"/>
                  </a:lnTo>
                  <a:lnTo>
                    <a:pt x="85" y="45"/>
                  </a:lnTo>
                  <a:lnTo>
                    <a:pt x="88" y="31"/>
                  </a:lnTo>
                  <a:lnTo>
                    <a:pt x="85" y="20"/>
                  </a:lnTo>
                  <a:lnTo>
                    <a:pt x="75" y="10"/>
                  </a:lnTo>
                  <a:lnTo>
                    <a:pt x="59" y="2"/>
                  </a:lnTo>
                  <a:lnTo>
                    <a:pt x="42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3" y="20"/>
                  </a:lnTo>
                  <a:lnTo>
                    <a:pt x="0" y="31"/>
                  </a:lnTo>
                  <a:lnTo>
                    <a:pt x="3" y="45"/>
                  </a:lnTo>
                  <a:lnTo>
                    <a:pt x="13" y="54"/>
                  </a:lnTo>
                  <a:lnTo>
                    <a:pt x="27" y="62"/>
                  </a:lnTo>
                  <a:lnTo>
                    <a:pt x="42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8" name="Freeform 39"/>
            <p:cNvSpPr>
              <a:spLocks/>
            </p:cNvSpPr>
            <p:nvPr/>
          </p:nvSpPr>
          <p:spPr bwMode="auto">
            <a:xfrm>
              <a:off x="3303" y="3313"/>
              <a:ext cx="45" cy="32"/>
            </a:xfrm>
            <a:custGeom>
              <a:avLst/>
              <a:gdLst>
                <a:gd name="T0" fmla="*/ 1 w 89"/>
                <a:gd name="T1" fmla="*/ 1 h 63"/>
                <a:gd name="T2" fmla="*/ 1 w 89"/>
                <a:gd name="T3" fmla="*/ 1 h 63"/>
                <a:gd name="T4" fmla="*/ 2 w 89"/>
                <a:gd name="T5" fmla="*/ 1 h 63"/>
                <a:gd name="T6" fmla="*/ 2 w 89"/>
                <a:gd name="T7" fmla="*/ 1 h 63"/>
                <a:gd name="T8" fmla="*/ 2 w 89"/>
                <a:gd name="T9" fmla="*/ 1 h 63"/>
                <a:gd name="T10" fmla="*/ 2 w 89"/>
                <a:gd name="T11" fmla="*/ 1 h 63"/>
                <a:gd name="T12" fmla="*/ 2 w 89"/>
                <a:gd name="T13" fmla="*/ 1 h 63"/>
                <a:gd name="T14" fmla="*/ 1 w 89"/>
                <a:gd name="T15" fmla="*/ 1 h 63"/>
                <a:gd name="T16" fmla="*/ 1 w 89"/>
                <a:gd name="T17" fmla="*/ 0 h 63"/>
                <a:gd name="T18" fmla="*/ 1 w 89"/>
                <a:gd name="T19" fmla="*/ 1 h 63"/>
                <a:gd name="T20" fmla="*/ 1 w 89"/>
                <a:gd name="T21" fmla="*/ 1 h 63"/>
                <a:gd name="T22" fmla="*/ 1 w 89"/>
                <a:gd name="T23" fmla="*/ 1 h 63"/>
                <a:gd name="T24" fmla="*/ 0 w 89"/>
                <a:gd name="T25" fmla="*/ 1 h 63"/>
                <a:gd name="T26" fmla="*/ 1 w 89"/>
                <a:gd name="T27" fmla="*/ 1 h 63"/>
                <a:gd name="T28" fmla="*/ 1 w 89"/>
                <a:gd name="T29" fmla="*/ 1 h 63"/>
                <a:gd name="T30" fmla="*/ 1 w 89"/>
                <a:gd name="T31" fmla="*/ 1 h 63"/>
                <a:gd name="T32" fmla="*/ 1 w 89"/>
                <a:gd name="T33" fmla="*/ 1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3"/>
                <a:gd name="T53" fmla="*/ 89 w 89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3">
                  <a:moveTo>
                    <a:pt x="44" y="63"/>
                  </a:moveTo>
                  <a:lnTo>
                    <a:pt x="62" y="61"/>
                  </a:lnTo>
                  <a:lnTo>
                    <a:pt x="75" y="54"/>
                  </a:lnTo>
                  <a:lnTo>
                    <a:pt x="85" y="44"/>
                  </a:lnTo>
                  <a:lnTo>
                    <a:pt x="89" y="32"/>
                  </a:lnTo>
                  <a:lnTo>
                    <a:pt x="85" y="19"/>
                  </a:lnTo>
                  <a:lnTo>
                    <a:pt x="75" y="9"/>
                  </a:lnTo>
                  <a:lnTo>
                    <a:pt x="62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9"/>
                  </a:lnTo>
                  <a:lnTo>
                    <a:pt x="4" y="19"/>
                  </a:lnTo>
                  <a:lnTo>
                    <a:pt x="0" y="32"/>
                  </a:lnTo>
                  <a:lnTo>
                    <a:pt x="4" y="44"/>
                  </a:lnTo>
                  <a:lnTo>
                    <a:pt x="13" y="54"/>
                  </a:lnTo>
                  <a:lnTo>
                    <a:pt x="27" y="61"/>
                  </a:lnTo>
                  <a:lnTo>
                    <a:pt x="44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9" name="Freeform 40"/>
            <p:cNvSpPr>
              <a:spLocks/>
            </p:cNvSpPr>
            <p:nvPr/>
          </p:nvSpPr>
          <p:spPr bwMode="auto">
            <a:xfrm>
              <a:off x="3346" y="3264"/>
              <a:ext cx="44" cy="32"/>
            </a:xfrm>
            <a:custGeom>
              <a:avLst/>
              <a:gdLst>
                <a:gd name="T0" fmla="*/ 0 w 89"/>
                <a:gd name="T1" fmla="*/ 1 h 64"/>
                <a:gd name="T2" fmla="*/ 0 w 89"/>
                <a:gd name="T3" fmla="*/ 1 h 64"/>
                <a:gd name="T4" fmla="*/ 1 w 89"/>
                <a:gd name="T5" fmla="*/ 1 h 64"/>
                <a:gd name="T6" fmla="*/ 1 w 89"/>
                <a:gd name="T7" fmla="*/ 1 h 64"/>
                <a:gd name="T8" fmla="*/ 1 w 89"/>
                <a:gd name="T9" fmla="*/ 1 h 64"/>
                <a:gd name="T10" fmla="*/ 1 w 89"/>
                <a:gd name="T11" fmla="*/ 1 h 64"/>
                <a:gd name="T12" fmla="*/ 1 w 89"/>
                <a:gd name="T13" fmla="*/ 1 h 64"/>
                <a:gd name="T14" fmla="*/ 0 w 89"/>
                <a:gd name="T15" fmla="*/ 1 h 64"/>
                <a:gd name="T16" fmla="*/ 0 w 89"/>
                <a:gd name="T17" fmla="*/ 0 h 64"/>
                <a:gd name="T18" fmla="*/ 0 w 89"/>
                <a:gd name="T19" fmla="*/ 1 h 64"/>
                <a:gd name="T20" fmla="*/ 0 w 89"/>
                <a:gd name="T21" fmla="*/ 1 h 64"/>
                <a:gd name="T22" fmla="*/ 0 w 89"/>
                <a:gd name="T23" fmla="*/ 1 h 64"/>
                <a:gd name="T24" fmla="*/ 0 w 89"/>
                <a:gd name="T25" fmla="*/ 1 h 64"/>
                <a:gd name="T26" fmla="*/ 0 w 89"/>
                <a:gd name="T27" fmla="*/ 1 h 64"/>
                <a:gd name="T28" fmla="*/ 0 w 89"/>
                <a:gd name="T29" fmla="*/ 1 h 64"/>
                <a:gd name="T30" fmla="*/ 0 w 89"/>
                <a:gd name="T31" fmla="*/ 1 h 64"/>
                <a:gd name="T32" fmla="*/ 0 w 89"/>
                <a:gd name="T33" fmla="*/ 1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4"/>
                <a:gd name="T53" fmla="*/ 89 w 89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4">
                  <a:moveTo>
                    <a:pt x="44" y="64"/>
                  </a:moveTo>
                  <a:lnTo>
                    <a:pt x="62" y="62"/>
                  </a:lnTo>
                  <a:lnTo>
                    <a:pt x="75" y="54"/>
                  </a:lnTo>
                  <a:lnTo>
                    <a:pt x="85" y="44"/>
                  </a:lnTo>
                  <a:lnTo>
                    <a:pt x="89" y="33"/>
                  </a:lnTo>
                  <a:lnTo>
                    <a:pt x="85" y="19"/>
                  </a:lnTo>
                  <a:lnTo>
                    <a:pt x="75" y="10"/>
                  </a:lnTo>
                  <a:lnTo>
                    <a:pt x="62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4" y="19"/>
                  </a:lnTo>
                  <a:lnTo>
                    <a:pt x="0" y="33"/>
                  </a:lnTo>
                  <a:lnTo>
                    <a:pt x="4" y="44"/>
                  </a:lnTo>
                  <a:lnTo>
                    <a:pt x="13" y="54"/>
                  </a:lnTo>
                  <a:lnTo>
                    <a:pt x="27" y="62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0" name="Freeform 41"/>
            <p:cNvSpPr>
              <a:spLocks/>
            </p:cNvSpPr>
            <p:nvPr/>
          </p:nvSpPr>
          <p:spPr bwMode="auto">
            <a:xfrm>
              <a:off x="3388" y="3215"/>
              <a:ext cx="46" cy="32"/>
            </a:xfrm>
            <a:custGeom>
              <a:avLst/>
              <a:gdLst>
                <a:gd name="T0" fmla="*/ 1 w 91"/>
                <a:gd name="T1" fmla="*/ 1 h 64"/>
                <a:gd name="T2" fmla="*/ 1 w 91"/>
                <a:gd name="T3" fmla="*/ 1 h 64"/>
                <a:gd name="T4" fmla="*/ 2 w 91"/>
                <a:gd name="T5" fmla="*/ 1 h 64"/>
                <a:gd name="T6" fmla="*/ 2 w 91"/>
                <a:gd name="T7" fmla="*/ 1 h 64"/>
                <a:gd name="T8" fmla="*/ 2 w 91"/>
                <a:gd name="T9" fmla="*/ 1 h 64"/>
                <a:gd name="T10" fmla="*/ 2 w 91"/>
                <a:gd name="T11" fmla="*/ 1 h 64"/>
                <a:gd name="T12" fmla="*/ 2 w 91"/>
                <a:gd name="T13" fmla="*/ 1 h 64"/>
                <a:gd name="T14" fmla="*/ 1 w 91"/>
                <a:gd name="T15" fmla="*/ 1 h 64"/>
                <a:gd name="T16" fmla="*/ 1 w 91"/>
                <a:gd name="T17" fmla="*/ 0 h 64"/>
                <a:gd name="T18" fmla="*/ 1 w 91"/>
                <a:gd name="T19" fmla="*/ 1 h 64"/>
                <a:gd name="T20" fmla="*/ 1 w 91"/>
                <a:gd name="T21" fmla="*/ 1 h 64"/>
                <a:gd name="T22" fmla="*/ 1 w 91"/>
                <a:gd name="T23" fmla="*/ 1 h 64"/>
                <a:gd name="T24" fmla="*/ 0 w 91"/>
                <a:gd name="T25" fmla="*/ 1 h 64"/>
                <a:gd name="T26" fmla="*/ 1 w 91"/>
                <a:gd name="T27" fmla="*/ 1 h 64"/>
                <a:gd name="T28" fmla="*/ 1 w 91"/>
                <a:gd name="T29" fmla="*/ 1 h 64"/>
                <a:gd name="T30" fmla="*/ 1 w 91"/>
                <a:gd name="T31" fmla="*/ 1 h 64"/>
                <a:gd name="T32" fmla="*/ 1 w 91"/>
                <a:gd name="T33" fmla="*/ 1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6" y="64"/>
                  </a:moveTo>
                  <a:lnTo>
                    <a:pt x="64" y="62"/>
                  </a:lnTo>
                  <a:lnTo>
                    <a:pt x="77" y="55"/>
                  </a:lnTo>
                  <a:lnTo>
                    <a:pt x="87" y="45"/>
                  </a:lnTo>
                  <a:lnTo>
                    <a:pt x="91" y="33"/>
                  </a:lnTo>
                  <a:lnTo>
                    <a:pt x="87" y="20"/>
                  </a:lnTo>
                  <a:lnTo>
                    <a:pt x="77" y="10"/>
                  </a:lnTo>
                  <a:lnTo>
                    <a:pt x="64" y="2"/>
                  </a:lnTo>
                  <a:lnTo>
                    <a:pt x="46" y="0"/>
                  </a:lnTo>
                  <a:lnTo>
                    <a:pt x="29" y="2"/>
                  </a:lnTo>
                  <a:lnTo>
                    <a:pt x="13" y="10"/>
                  </a:lnTo>
                  <a:lnTo>
                    <a:pt x="4" y="20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3" y="55"/>
                  </a:lnTo>
                  <a:lnTo>
                    <a:pt x="29" y="62"/>
                  </a:lnTo>
                  <a:lnTo>
                    <a:pt x="46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1" name="Freeform 42"/>
            <p:cNvSpPr>
              <a:spLocks/>
            </p:cNvSpPr>
            <p:nvPr/>
          </p:nvSpPr>
          <p:spPr bwMode="auto">
            <a:xfrm>
              <a:off x="3381" y="3321"/>
              <a:ext cx="45" cy="32"/>
            </a:xfrm>
            <a:custGeom>
              <a:avLst/>
              <a:gdLst>
                <a:gd name="T0" fmla="*/ 0 w 91"/>
                <a:gd name="T1" fmla="*/ 1 h 64"/>
                <a:gd name="T2" fmla="*/ 0 w 91"/>
                <a:gd name="T3" fmla="*/ 1 h 64"/>
                <a:gd name="T4" fmla="*/ 1 w 91"/>
                <a:gd name="T5" fmla="*/ 1 h 64"/>
                <a:gd name="T6" fmla="*/ 1 w 91"/>
                <a:gd name="T7" fmla="*/ 1 h 64"/>
                <a:gd name="T8" fmla="*/ 1 w 91"/>
                <a:gd name="T9" fmla="*/ 1 h 64"/>
                <a:gd name="T10" fmla="*/ 1 w 91"/>
                <a:gd name="T11" fmla="*/ 1 h 64"/>
                <a:gd name="T12" fmla="*/ 1 w 91"/>
                <a:gd name="T13" fmla="*/ 1 h 64"/>
                <a:gd name="T14" fmla="*/ 0 w 91"/>
                <a:gd name="T15" fmla="*/ 1 h 64"/>
                <a:gd name="T16" fmla="*/ 0 w 91"/>
                <a:gd name="T17" fmla="*/ 0 h 64"/>
                <a:gd name="T18" fmla="*/ 0 w 91"/>
                <a:gd name="T19" fmla="*/ 1 h 64"/>
                <a:gd name="T20" fmla="*/ 0 w 91"/>
                <a:gd name="T21" fmla="*/ 1 h 64"/>
                <a:gd name="T22" fmla="*/ 0 w 91"/>
                <a:gd name="T23" fmla="*/ 1 h 64"/>
                <a:gd name="T24" fmla="*/ 0 w 91"/>
                <a:gd name="T25" fmla="*/ 1 h 64"/>
                <a:gd name="T26" fmla="*/ 0 w 91"/>
                <a:gd name="T27" fmla="*/ 1 h 64"/>
                <a:gd name="T28" fmla="*/ 0 w 91"/>
                <a:gd name="T29" fmla="*/ 1 h 64"/>
                <a:gd name="T30" fmla="*/ 0 w 91"/>
                <a:gd name="T31" fmla="*/ 1 h 64"/>
                <a:gd name="T32" fmla="*/ 0 w 91"/>
                <a:gd name="T33" fmla="*/ 1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64"/>
                <a:gd name="T53" fmla="*/ 91 w 91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64">
                  <a:moveTo>
                    <a:pt x="45" y="64"/>
                  </a:moveTo>
                  <a:lnTo>
                    <a:pt x="62" y="62"/>
                  </a:lnTo>
                  <a:lnTo>
                    <a:pt x="78" y="54"/>
                  </a:lnTo>
                  <a:lnTo>
                    <a:pt x="87" y="43"/>
                  </a:lnTo>
                  <a:lnTo>
                    <a:pt x="91" y="31"/>
                  </a:lnTo>
                  <a:lnTo>
                    <a:pt x="87" y="19"/>
                  </a:lnTo>
                  <a:lnTo>
                    <a:pt x="78" y="10"/>
                  </a:lnTo>
                  <a:lnTo>
                    <a:pt x="62" y="2"/>
                  </a:lnTo>
                  <a:lnTo>
                    <a:pt x="45" y="0"/>
                  </a:lnTo>
                  <a:lnTo>
                    <a:pt x="27" y="2"/>
                  </a:lnTo>
                  <a:lnTo>
                    <a:pt x="14" y="10"/>
                  </a:lnTo>
                  <a:lnTo>
                    <a:pt x="4" y="19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4" y="54"/>
                  </a:lnTo>
                  <a:lnTo>
                    <a:pt x="27" y="62"/>
                  </a:lnTo>
                  <a:lnTo>
                    <a:pt x="45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2" name="Freeform 43"/>
            <p:cNvSpPr>
              <a:spLocks/>
            </p:cNvSpPr>
            <p:nvPr/>
          </p:nvSpPr>
          <p:spPr bwMode="auto">
            <a:xfrm>
              <a:off x="3419" y="3279"/>
              <a:ext cx="46" cy="31"/>
            </a:xfrm>
            <a:custGeom>
              <a:avLst/>
              <a:gdLst>
                <a:gd name="T0" fmla="*/ 1 w 90"/>
                <a:gd name="T1" fmla="*/ 0 h 64"/>
                <a:gd name="T2" fmla="*/ 1 w 90"/>
                <a:gd name="T3" fmla="*/ 0 h 64"/>
                <a:gd name="T4" fmla="*/ 2 w 90"/>
                <a:gd name="T5" fmla="*/ 0 h 64"/>
                <a:gd name="T6" fmla="*/ 2 w 90"/>
                <a:gd name="T7" fmla="*/ 0 h 64"/>
                <a:gd name="T8" fmla="*/ 2 w 90"/>
                <a:gd name="T9" fmla="*/ 0 h 64"/>
                <a:gd name="T10" fmla="*/ 2 w 90"/>
                <a:gd name="T11" fmla="*/ 0 h 64"/>
                <a:gd name="T12" fmla="*/ 2 w 90"/>
                <a:gd name="T13" fmla="*/ 0 h 64"/>
                <a:gd name="T14" fmla="*/ 1 w 90"/>
                <a:gd name="T15" fmla="*/ 0 h 64"/>
                <a:gd name="T16" fmla="*/ 1 w 90"/>
                <a:gd name="T17" fmla="*/ 0 h 64"/>
                <a:gd name="T18" fmla="*/ 1 w 90"/>
                <a:gd name="T19" fmla="*/ 0 h 64"/>
                <a:gd name="T20" fmla="*/ 1 w 90"/>
                <a:gd name="T21" fmla="*/ 0 h 64"/>
                <a:gd name="T22" fmla="*/ 1 w 90"/>
                <a:gd name="T23" fmla="*/ 0 h 64"/>
                <a:gd name="T24" fmla="*/ 0 w 90"/>
                <a:gd name="T25" fmla="*/ 0 h 64"/>
                <a:gd name="T26" fmla="*/ 1 w 90"/>
                <a:gd name="T27" fmla="*/ 0 h 64"/>
                <a:gd name="T28" fmla="*/ 1 w 90"/>
                <a:gd name="T29" fmla="*/ 0 h 64"/>
                <a:gd name="T30" fmla="*/ 1 w 90"/>
                <a:gd name="T31" fmla="*/ 0 h 64"/>
                <a:gd name="T32" fmla="*/ 1 w 90"/>
                <a:gd name="T33" fmla="*/ 0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64"/>
                <a:gd name="T53" fmla="*/ 90 w 90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64">
                  <a:moveTo>
                    <a:pt x="44" y="64"/>
                  </a:moveTo>
                  <a:lnTo>
                    <a:pt x="61" y="62"/>
                  </a:lnTo>
                  <a:lnTo>
                    <a:pt x="77" y="54"/>
                  </a:lnTo>
                  <a:lnTo>
                    <a:pt x="87" y="44"/>
                  </a:lnTo>
                  <a:lnTo>
                    <a:pt x="90" y="33"/>
                  </a:lnTo>
                  <a:lnTo>
                    <a:pt x="87" y="19"/>
                  </a:lnTo>
                  <a:lnTo>
                    <a:pt x="77" y="10"/>
                  </a:lnTo>
                  <a:lnTo>
                    <a:pt x="61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3" y="19"/>
                  </a:lnTo>
                  <a:lnTo>
                    <a:pt x="0" y="33"/>
                  </a:lnTo>
                  <a:lnTo>
                    <a:pt x="3" y="44"/>
                  </a:lnTo>
                  <a:lnTo>
                    <a:pt x="13" y="54"/>
                  </a:lnTo>
                  <a:lnTo>
                    <a:pt x="27" y="62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3" name="Freeform 44"/>
            <p:cNvSpPr>
              <a:spLocks/>
            </p:cNvSpPr>
            <p:nvPr/>
          </p:nvSpPr>
          <p:spPr bwMode="auto">
            <a:xfrm>
              <a:off x="3458" y="3236"/>
              <a:ext cx="44" cy="33"/>
            </a:xfrm>
            <a:custGeom>
              <a:avLst/>
              <a:gdLst>
                <a:gd name="T0" fmla="*/ 0 w 89"/>
                <a:gd name="T1" fmla="*/ 1 h 66"/>
                <a:gd name="T2" fmla="*/ 0 w 89"/>
                <a:gd name="T3" fmla="*/ 1 h 66"/>
                <a:gd name="T4" fmla="*/ 1 w 89"/>
                <a:gd name="T5" fmla="*/ 1 h 66"/>
                <a:gd name="T6" fmla="*/ 1 w 89"/>
                <a:gd name="T7" fmla="*/ 1 h 66"/>
                <a:gd name="T8" fmla="*/ 1 w 89"/>
                <a:gd name="T9" fmla="*/ 1 h 66"/>
                <a:gd name="T10" fmla="*/ 1 w 89"/>
                <a:gd name="T11" fmla="*/ 1 h 66"/>
                <a:gd name="T12" fmla="*/ 1 w 89"/>
                <a:gd name="T13" fmla="*/ 1 h 66"/>
                <a:gd name="T14" fmla="*/ 0 w 89"/>
                <a:gd name="T15" fmla="*/ 1 h 66"/>
                <a:gd name="T16" fmla="*/ 0 w 89"/>
                <a:gd name="T17" fmla="*/ 0 h 66"/>
                <a:gd name="T18" fmla="*/ 0 w 89"/>
                <a:gd name="T19" fmla="*/ 1 h 66"/>
                <a:gd name="T20" fmla="*/ 0 w 89"/>
                <a:gd name="T21" fmla="*/ 1 h 66"/>
                <a:gd name="T22" fmla="*/ 0 w 89"/>
                <a:gd name="T23" fmla="*/ 1 h 66"/>
                <a:gd name="T24" fmla="*/ 0 w 89"/>
                <a:gd name="T25" fmla="*/ 1 h 66"/>
                <a:gd name="T26" fmla="*/ 0 w 89"/>
                <a:gd name="T27" fmla="*/ 1 h 66"/>
                <a:gd name="T28" fmla="*/ 0 w 89"/>
                <a:gd name="T29" fmla="*/ 1 h 66"/>
                <a:gd name="T30" fmla="*/ 0 w 89"/>
                <a:gd name="T31" fmla="*/ 1 h 66"/>
                <a:gd name="T32" fmla="*/ 0 w 89"/>
                <a:gd name="T33" fmla="*/ 1 h 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9"/>
                <a:gd name="T52" fmla="*/ 0 h 66"/>
                <a:gd name="T53" fmla="*/ 89 w 89"/>
                <a:gd name="T54" fmla="*/ 66 h 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9" h="66">
                  <a:moveTo>
                    <a:pt x="44" y="66"/>
                  </a:moveTo>
                  <a:lnTo>
                    <a:pt x="62" y="64"/>
                  </a:lnTo>
                  <a:lnTo>
                    <a:pt x="75" y="56"/>
                  </a:lnTo>
                  <a:lnTo>
                    <a:pt x="85" y="44"/>
                  </a:lnTo>
                  <a:lnTo>
                    <a:pt x="89" y="33"/>
                  </a:lnTo>
                  <a:lnTo>
                    <a:pt x="85" y="21"/>
                  </a:lnTo>
                  <a:lnTo>
                    <a:pt x="75" y="10"/>
                  </a:lnTo>
                  <a:lnTo>
                    <a:pt x="62" y="2"/>
                  </a:lnTo>
                  <a:lnTo>
                    <a:pt x="44" y="0"/>
                  </a:lnTo>
                  <a:lnTo>
                    <a:pt x="27" y="2"/>
                  </a:lnTo>
                  <a:lnTo>
                    <a:pt x="13" y="10"/>
                  </a:lnTo>
                  <a:lnTo>
                    <a:pt x="4" y="21"/>
                  </a:lnTo>
                  <a:lnTo>
                    <a:pt x="0" y="33"/>
                  </a:lnTo>
                  <a:lnTo>
                    <a:pt x="4" y="44"/>
                  </a:lnTo>
                  <a:lnTo>
                    <a:pt x="13" y="56"/>
                  </a:lnTo>
                  <a:lnTo>
                    <a:pt x="27" y="64"/>
                  </a:lnTo>
                  <a:lnTo>
                    <a:pt x="44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4" name="Freeform 45"/>
            <p:cNvSpPr>
              <a:spLocks/>
            </p:cNvSpPr>
            <p:nvPr/>
          </p:nvSpPr>
          <p:spPr bwMode="auto">
            <a:xfrm>
              <a:off x="3404" y="2421"/>
              <a:ext cx="510" cy="305"/>
            </a:xfrm>
            <a:custGeom>
              <a:avLst/>
              <a:gdLst>
                <a:gd name="T0" fmla="*/ 4 w 1019"/>
                <a:gd name="T1" fmla="*/ 0 h 608"/>
                <a:gd name="T2" fmla="*/ 0 w 1019"/>
                <a:gd name="T3" fmla="*/ 6 h 608"/>
                <a:gd name="T4" fmla="*/ 1 w 1019"/>
                <a:gd name="T5" fmla="*/ 6 h 608"/>
                <a:gd name="T6" fmla="*/ 5 w 1019"/>
                <a:gd name="T7" fmla="*/ 1 h 608"/>
                <a:gd name="T8" fmla="*/ 15 w 1019"/>
                <a:gd name="T9" fmla="*/ 4 h 608"/>
                <a:gd name="T10" fmla="*/ 11 w 1019"/>
                <a:gd name="T11" fmla="*/ 10 h 608"/>
                <a:gd name="T12" fmla="*/ 12 w 1019"/>
                <a:gd name="T13" fmla="*/ 10 h 608"/>
                <a:gd name="T14" fmla="*/ 16 w 1019"/>
                <a:gd name="T15" fmla="*/ 4 h 608"/>
                <a:gd name="T16" fmla="*/ 4 w 1019"/>
                <a:gd name="T17" fmla="*/ 0 h 6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9"/>
                <a:gd name="T28" fmla="*/ 0 h 608"/>
                <a:gd name="T29" fmla="*/ 1019 w 1019"/>
                <a:gd name="T30" fmla="*/ 608 h 6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9" h="608">
                  <a:moveTo>
                    <a:pt x="253" y="0"/>
                  </a:moveTo>
                  <a:lnTo>
                    <a:pt x="0" y="355"/>
                  </a:lnTo>
                  <a:lnTo>
                    <a:pt x="34" y="380"/>
                  </a:lnTo>
                  <a:lnTo>
                    <a:pt x="270" y="48"/>
                  </a:lnTo>
                  <a:lnTo>
                    <a:pt x="946" y="226"/>
                  </a:lnTo>
                  <a:lnTo>
                    <a:pt x="683" y="583"/>
                  </a:lnTo>
                  <a:lnTo>
                    <a:pt x="718" y="608"/>
                  </a:lnTo>
                  <a:lnTo>
                    <a:pt x="1019" y="199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5" name="Freeform 46"/>
            <p:cNvSpPr>
              <a:spLocks/>
            </p:cNvSpPr>
            <p:nvPr/>
          </p:nvSpPr>
          <p:spPr bwMode="auto">
            <a:xfrm>
              <a:off x="3240" y="2605"/>
              <a:ext cx="514" cy="166"/>
            </a:xfrm>
            <a:custGeom>
              <a:avLst/>
              <a:gdLst>
                <a:gd name="T0" fmla="*/ 5 w 1030"/>
                <a:gd name="T1" fmla="*/ 0 h 332"/>
                <a:gd name="T2" fmla="*/ 0 w 1030"/>
                <a:gd name="T3" fmla="*/ 1 h 332"/>
                <a:gd name="T4" fmla="*/ 11 w 1030"/>
                <a:gd name="T5" fmla="*/ 5 h 332"/>
                <a:gd name="T6" fmla="*/ 16 w 1030"/>
                <a:gd name="T7" fmla="*/ 3 h 332"/>
                <a:gd name="T8" fmla="*/ 5 w 1030"/>
                <a:gd name="T9" fmla="*/ 0 h 3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0"/>
                <a:gd name="T16" fmla="*/ 0 h 332"/>
                <a:gd name="T17" fmla="*/ 1030 w 1030"/>
                <a:gd name="T18" fmla="*/ 332 h 3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0" h="332">
                  <a:moveTo>
                    <a:pt x="346" y="0"/>
                  </a:moveTo>
                  <a:lnTo>
                    <a:pt x="0" y="46"/>
                  </a:lnTo>
                  <a:lnTo>
                    <a:pt x="744" y="332"/>
                  </a:lnTo>
                  <a:lnTo>
                    <a:pt x="1030" y="228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6" name="Freeform 47"/>
            <p:cNvSpPr>
              <a:spLocks/>
            </p:cNvSpPr>
            <p:nvPr/>
          </p:nvSpPr>
          <p:spPr bwMode="auto">
            <a:xfrm>
              <a:off x="2855" y="1603"/>
              <a:ext cx="989" cy="794"/>
            </a:xfrm>
            <a:custGeom>
              <a:avLst/>
              <a:gdLst>
                <a:gd name="T0" fmla="*/ 17 w 1977"/>
                <a:gd name="T1" fmla="*/ 25 h 1588"/>
                <a:gd name="T2" fmla="*/ 20 w 1977"/>
                <a:gd name="T3" fmla="*/ 25 h 1588"/>
                <a:gd name="T4" fmla="*/ 23 w 1977"/>
                <a:gd name="T5" fmla="*/ 24 h 1588"/>
                <a:gd name="T6" fmla="*/ 26 w 1977"/>
                <a:gd name="T7" fmla="*/ 22 h 1588"/>
                <a:gd name="T8" fmla="*/ 28 w 1977"/>
                <a:gd name="T9" fmla="*/ 21 h 1588"/>
                <a:gd name="T10" fmla="*/ 30 w 1977"/>
                <a:gd name="T11" fmla="*/ 19 h 1588"/>
                <a:gd name="T12" fmla="*/ 31 w 1977"/>
                <a:gd name="T13" fmla="*/ 17 h 1588"/>
                <a:gd name="T14" fmla="*/ 31 w 1977"/>
                <a:gd name="T15" fmla="*/ 13 h 1588"/>
                <a:gd name="T16" fmla="*/ 31 w 1977"/>
                <a:gd name="T17" fmla="*/ 12 h 1588"/>
                <a:gd name="T18" fmla="*/ 31 w 1977"/>
                <a:gd name="T19" fmla="*/ 9 h 1588"/>
                <a:gd name="T20" fmla="*/ 30 w 1977"/>
                <a:gd name="T21" fmla="*/ 6 h 1588"/>
                <a:gd name="T22" fmla="*/ 28 w 1977"/>
                <a:gd name="T23" fmla="*/ 5 h 1588"/>
                <a:gd name="T24" fmla="*/ 26 w 1977"/>
                <a:gd name="T25" fmla="*/ 3 h 1588"/>
                <a:gd name="T26" fmla="*/ 23 w 1977"/>
                <a:gd name="T27" fmla="*/ 2 h 1588"/>
                <a:gd name="T28" fmla="*/ 20 w 1977"/>
                <a:gd name="T29" fmla="*/ 1 h 1588"/>
                <a:gd name="T30" fmla="*/ 17 w 1977"/>
                <a:gd name="T31" fmla="*/ 1 h 1588"/>
                <a:gd name="T32" fmla="*/ 14 w 1977"/>
                <a:gd name="T33" fmla="*/ 1 h 1588"/>
                <a:gd name="T34" fmla="*/ 11 w 1977"/>
                <a:gd name="T35" fmla="*/ 1 h 1588"/>
                <a:gd name="T36" fmla="*/ 9 w 1977"/>
                <a:gd name="T37" fmla="*/ 2 h 1588"/>
                <a:gd name="T38" fmla="*/ 6 w 1977"/>
                <a:gd name="T39" fmla="*/ 3 h 1588"/>
                <a:gd name="T40" fmla="*/ 4 w 1977"/>
                <a:gd name="T41" fmla="*/ 5 h 1588"/>
                <a:gd name="T42" fmla="*/ 2 w 1977"/>
                <a:gd name="T43" fmla="*/ 6 h 1588"/>
                <a:gd name="T44" fmla="*/ 1 w 1977"/>
                <a:gd name="T45" fmla="*/ 9 h 1588"/>
                <a:gd name="T46" fmla="*/ 1 w 1977"/>
                <a:gd name="T47" fmla="*/ 12 h 1588"/>
                <a:gd name="T48" fmla="*/ 1 w 1977"/>
                <a:gd name="T49" fmla="*/ 13 h 1588"/>
                <a:gd name="T50" fmla="*/ 1 w 1977"/>
                <a:gd name="T51" fmla="*/ 17 h 1588"/>
                <a:gd name="T52" fmla="*/ 2 w 1977"/>
                <a:gd name="T53" fmla="*/ 19 h 1588"/>
                <a:gd name="T54" fmla="*/ 4 w 1977"/>
                <a:gd name="T55" fmla="*/ 21 h 1588"/>
                <a:gd name="T56" fmla="*/ 6 w 1977"/>
                <a:gd name="T57" fmla="*/ 22 h 1588"/>
                <a:gd name="T58" fmla="*/ 9 w 1977"/>
                <a:gd name="T59" fmla="*/ 24 h 1588"/>
                <a:gd name="T60" fmla="*/ 11 w 1977"/>
                <a:gd name="T61" fmla="*/ 25 h 1588"/>
                <a:gd name="T62" fmla="*/ 14 w 1977"/>
                <a:gd name="T63" fmla="*/ 25 h 15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77"/>
                <a:gd name="T97" fmla="*/ 0 h 1588"/>
                <a:gd name="T98" fmla="*/ 1977 w 1977"/>
                <a:gd name="T99" fmla="*/ 1588 h 15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77" h="1588">
                  <a:moveTo>
                    <a:pt x="987" y="1588"/>
                  </a:moveTo>
                  <a:lnTo>
                    <a:pt x="1087" y="1584"/>
                  </a:lnTo>
                  <a:lnTo>
                    <a:pt x="1186" y="1573"/>
                  </a:lnTo>
                  <a:lnTo>
                    <a:pt x="1280" y="1554"/>
                  </a:lnTo>
                  <a:lnTo>
                    <a:pt x="1373" y="1526"/>
                  </a:lnTo>
                  <a:lnTo>
                    <a:pt x="1458" y="1492"/>
                  </a:lnTo>
                  <a:lnTo>
                    <a:pt x="1541" y="1453"/>
                  </a:lnTo>
                  <a:lnTo>
                    <a:pt x="1616" y="1407"/>
                  </a:lnTo>
                  <a:lnTo>
                    <a:pt x="1688" y="1356"/>
                  </a:lnTo>
                  <a:lnTo>
                    <a:pt x="1751" y="1298"/>
                  </a:lnTo>
                  <a:lnTo>
                    <a:pt x="1807" y="1238"/>
                  </a:lnTo>
                  <a:lnTo>
                    <a:pt x="1858" y="1173"/>
                  </a:lnTo>
                  <a:lnTo>
                    <a:pt x="1900" y="1103"/>
                  </a:lnTo>
                  <a:lnTo>
                    <a:pt x="1933" y="1030"/>
                  </a:lnTo>
                  <a:lnTo>
                    <a:pt x="1958" y="954"/>
                  </a:lnTo>
                  <a:lnTo>
                    <a:pt x="1972" y="875"/>
                  </a:lnTo>
                  <a:lnTo>
                    <a:pt x="1977" y="794"/>
                  </a:lnTo>
                  <a:lnTo>
                    <a:pt x="1972" y="713"/>
                  </a:lnTo>
                  <a:lnTo>
                    <a:pt x="1958" y="634"/>
                  </a:lnTo>
                  <a:lnTo>
                    <a:pt x="1933" y="558"/>
                  </a:lnTo>
                  <a:lnTo>
                    <a:pt x="1900" y="485"/>
                  </a:lnTo>
                  <a:lnTo>
                    <a:pt x="1858" y="415"/>
                  </a:lnTo>
                  <a:lnTo>
                    <a:pt x="1807" y="349"/>
                  </a:lnTo>
                  <a:lnTo>
                    <a:pt x="1751" y="289"/>
                  </a:lnTo>
                  <a:lnTo>
                    <a:pt x="1688" y="232"/>
                  </a:lnTo>
                  <a:lnTo>
                    <a:pt x="1616" y="181"/>
                  </a:lnTo>
                  <a:lnTo>
                    <a:pt x="1541" y="135"/>
                  </a:lnTo>
                  <a:lnTo>
                    <a:pt x="1458" y="96"/>
                  </a:lnTo>
                  <a:lnTo>
                    <a:pt x="1373" y="61"/>
                  </a:lnTo>
                  <a:lnTo>
                    <a:pt x="1280" y="34"/>
                  </a:lnTo>
                  <a:lnTo>
                    <a:pt x="1186" y="15"/>
                  </a:lnTo>
                  <a:lnTo>
                    <a:pt x="1087" y="3"/>
                  </a:lnTo>
                  <a:lnTo>
                    <a:pt x="987" y="0"/>
                  </a:lnTo>
                  <a:lnTo>
                    <a:pt x="886" y="3"/>
                  </a:lnTo>
                  <a:lnTo>
                    <a:pt x="788" y="15"/>
                  </a:lnTo>
                  <a:lnTo>
                    <a:pt x="693" y="34"/>
                  </a:lnTo>
                  <a:lnTo>
                    <a:pt x="602" y="61"/>
                  </a:lnTo>
                  <a:lnTo>
                    <a:pt x="517" y="96"/>
                  </a:lnTo>
                  <a:lnTo>
                    <a:pt x="434" y="135"/>
                  </a:lnTo>
                  <a:lnTo>
                    <a:pt x="359" y="181"/>
                  </a:lnTo>
                  <a:lnTo>
                    <a:pt x="289" y="232"/>
                  </a:lnTo>
                  <a:lnTo>
                    <a:pt x="226" y="289"/>
                  </a:lnTo>
                  <a:lnTo>
                    <a:pt x="168" y="349"/>
                  </a:lnTo>
                  <a:lnTo>
                    <a:pt x="119" y="415"/>
                  </a:lnTo>
                  <a:lnTo>
                    <a:pt x="77" y="485"/>
                  </a:lnTo>
                  <a:lnTo>
                    <a:pt x="44" y="558"/>
                  </a:lnTo>
                  <a:lnTo>
                    <a:pt x="19" y="634"/>
                  </a:lnTo>
                  <a:lnTo>
                    <a:pt x="6" y="713"/>
                  </a:lnTo>
                  <a:lnTo>
                    <a:pt x="0" y="794"/>
                  </a:lnTo>
                  <a:lnTo>
                    <a:pt x="6" y="875"/>
                  </a:lnTo>
                  <a:lnTo>
                    <a:pt x="19" y="954"/>
                  </a:lnTo>
                  <a:lnTo>
                    <a:pt x="44" y="1030"/>
                  </a:lnTo>
                  <a:lnTo>
                    <a:pt x="77" y="1103"/>
                  </a:lnTo>
                  <a:lnTo>
                    <a:pt x="119" y="1173"/>
                  </a:lnTo>
                  <a:lnTo>
                    <a:pt x="168" y="1238"/>
                  </a:lnTo>
                  <a:lnTo>
                    <a:pt x="226" y="1298"/>
                  </a:lnTo>
                  <a:lnTo>
                    <a:pt x="289" y="1356"/>
                  </a:lnTo>
                  <a:lnTo>
                    <a:pt x="359" y="1407"/>
                  </a:lnTo>
                  <a:lnTo>
                    <a:pt x="434" y="1453"/>
                  </a:lnTo>
                  <a:lnTo>
                    <a:pt x="517" y="1492"/>
                  </a:lnTo>
                  <a:lnTo>
                    <a:pt x="602" y="1526"/>
                  </a:lnTo>
                  <a:lnTo>
                    <a:pt x="693" y="1554"/>
                  </a:lnTo>
                  <a:lnTo>
                    <a:pt x="788" y="1573"/>
                  </a:lnTo>
                  <a:lnTo>
                    <a:pt x="886" y="1584"/>
                  </a:lnTo>
                  <a:lnTo>
                    <a:pt x="987" y="1588"/>
                  </a:lnTo>
                  <a:close/>
                </a:path>
              </a:pathLst>
            </a:custGeom>
            <a:solidFill>
              <a:srgbClr val="FFD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7" name="Freeform 48"/>
            <p:cNvSpPr>
              <a:spLocks/>
            </p:cNvSpPr>
            <p:nvPr/>
          </p:nvSpPr>
          <p:spPr bwMode="auto">
            <a:xfrm>
              <a:off x="2864" y="1611"/>
              <a:ext cx="971" cy="778"/>
            </a:xfrm>
            <a:custGeom>
              <a:avLst/>
              <a:gdLst>
                <a:gd name="T0" fmla="*/ 17 w 1941"/>
                <a:gd name="T1" fmla="*/ 24 h 1558"/>
                <a:gd name="T2" fmla="*/ 20 w 1941"/>
                <a:gd name="T3" fmla="*/ 23 h 1558"/>
                <a:gd name="T4" fmla="*/ 23 w 1941"/>
                <a:gd name="T5" fmla="*/ 22 h 1558"/>
                <a:gd name="T6" fmla="*/ 25 w 1941"/>
                <a:gd name="T7" fmla="*/ 21 h 1558"/>
                <a:gd name="T8" fmla="*/ 27 w 1941"/>
                <a:gd name="T9" fmla="*/ 19 h 1558"/>
                <a:gd name="T10" fmla="*/ 29 w 1941"/>
                <a:gd name="T11" fmla="*/ 17 h 1558"/>
                <a:gd name="T12" fmla="*/ 30 w 1941"/>
                <a:gd name="T13" fmla="*/ 15 h 1558"/>
                <a:gd name="T14" fmla="*/ 31 w 1941"/>
                <a:gd name="T15" fmla="*/ 13 h 1558"/>
                <a:gd name="T16" fmla="*/ 31 w 1941"/>
                <a:gd name="T17" fmla="*/ 10 h 1558"/>
                <a:gd name="T18" fmla="*/ 30 w 1941"/>
                <a:gd name="T19" fmla="*/ 8 h 1558"/>
                <a:gd name="T20" fmla="*/ 29 w 1941"/>
                <a:gd name="T21" fmla="*/ 6 h 1558"/>
                <a:gd name="T22" fmla="*/ 27 w 1941"/>
                <a:gd name="T23" fmla="*/ 4 h 1558"/>
                <a:gd name="T24" fmla="*/ 25 w 1941"/>
                <a:gd name="T25" fmla="*/ 2 h 1558"/>
                <a:gd name="T26" fmla="*/ 23 w 1941"/>
                <a:gd name="T27" fmla="*/ 1 h 1558"/>
                <a:gd name="T28" fmla="*/ 20 w 1941"/>
                <a:gd name="T29" fmla="*/ 0 h 1558"/>
                <a:gd name="T30" fmla="*/ 17 w 1941"/>
                <a:gd name="T31" fmla="*/ 0 h 1558"/>
                <a:gd name="T32" fmla="*/ 14 w 1941"/>
                <a:gd name="T33" fmla="*/ 0 h 1558"/>
                <a:gd name="T34" fmla="*/ 11 w 1941"/>
                <a:gd name="T35" fmla="*/ 0 h 1558"/>
                <a:gd name="T36" fmla="*/ 8 w 1941"/>
                <a:gd name="T37" fmla="*/ 1 h 1558"/>
                <a:gd name="T38" fmla="*/ 6 w 1941"/>
                <a:gd name="T39" fmla="*/ 2 h 1558"/>
                <a:gd name="T40" fmla="*/ 4 w 1941"/>
                <a:gd name="T41" fmla="*/ 4 h 1558"/>
                <a:gd name="T42" fmla="*/ 2 w 1941"/>
                <a:gd name="T43" fmla="*/ 6 h 1558"/>
                <a:gd name="T44" fmla="*/ 1 w 1941"/>
                <a:gd name="T45" fmla="*/ 8 h 1558"/>
                <a:gd name="T46" fmla="*/ 1 w 1941"/>
                <a:gd name="T47" fmla="*/ 10 h 1558"/>
                <a:gd name="T48" fmla="*/ 1 w 1941"/>
                <a:gd name="T49" fmla="*/ 13 h 1558"/>
                <a:gd name="T50" fmla="*/ 1 w 1941"/>
                <a:gd name="T51" fmla="*/ 15 h 1558"/>
                <a:gd name="T52" fmla="*/ 2 w 1941"/>
                <a:gd name="T53" fmla="*/ 17 h 1558"/>
                <a:gd name="T54" fmla="*/ 4 w 1941"/>
                <a:gd name="T55" fmla="*/ 19 h 1558"/>
                <a:gd name="T56" fmla="*/ 6 w 1941"/>
                <a:gd name="T57" fmla="*/ 21 h 1558"/>
                <a:gd name="T58" fmla="*/ 8 w 1941"/>
                <a:gd name="T59" fmla="*/ 22 h 1558"/>
                <a:gd name="T60" fmla="*/ 11 w 1941"/>
                <a:gd name="T61" fmla="*/ 23 h 1558"/>
                <a:gd name="T62" fmla="*/ 14 w 1941"/>
                <a:gd name="T63" fmla="*/ 24 h 15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41"/>
                <a:gd name="T97" fmla="*/ 0 h 1558"/>
                <a:gd name="T98" fmla="*/ 1941 w 1941"/>
                <a:gd name="T99" fmla="*/ 1558 h 15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41" h="1558">
                  <a:moveTo>
                    <a:pt x="970" y="1558"/>
                  </a:moveTo>
                  <a:lnTo>
                    <a:pt x="1068" y="1554"/>
                  </a:lnTo>
                  <a:lnTo>
                    <a:pt x="1165" y="1542"/>
                  </a:lnTo>
                  <a:lnTo>
                    <a:pt x="1259" y="1523"/>
                  </a:lnTo>
                  <a:lnTo>
                    <a:pt x="1348" y="1496"/>
                  </a:lnTo>
                  <a:lnTo>
                    <a:pt x="1433" y="1463"/>
                  </a:lnTo>
                  <a:lnTo>
                    <a:pt x="1512" y="1425"/>
                  </a:lnTo>
                  <a:lnTo>
                    <a:pt x="1588" y="1380"/>
                  </a:lnTo>
                  <a:lnTo>
                    <a:pt x="1657" y="1330"/>
                  </a:lnTo>
                  <a:lnTo>
                    <a:pt x="1719" y="1276"/>
                  </a:lnTo>
                  <a:lnTo>
                    <a:pt x="1775" y="1216"/>
                  </a:lnTo>
                  <a:lnTo>
                    <a:pt x="1823" y="1150"/>
                  </a:lnTo>
                  <a:lnTo>
                    <a:pt x="1866" y="1082"/>
                  </a:lnTo>
                  <a:lnTo>
                    <a:pt x="1897" y="1011"/>
                  </a:lnTo>
                  <a:lnTo>
                    <a:pt x="1922" y="936"/>
                  </a:lnTo>
                  <a:lnTo>
                    <a:pt x="1935" y="858"/>
                  </a:lnTo>
                  <a:lnTo>
                    <a:pt x="1941" y="779"/>
                  </a:lnTo>
                  <a:lnTo>
                    <a:pt x="1935" y="700"/>
                  </a:lnTo>
                  <a:lnTo>
                    <a:pt x="1922" y="622"/>
                  </a:lnTo>
                  <a:lnTo>
                    <a:pt x="1897" y="547"/>
                  </a:lnTo>
                  <a:lnTo>
                    <a:pt x="1866" y="476"/>
                  </a:lnTo>
                  <a:lnTo>
                    <a:pt x="1823" y="408"/>
                  </a:lnTo>
                  <a:lnTo>
                    <a:pt x="1775" y="342"/>
                  </a:lnTo>
                  <a:lnTo>
                    <a:pt x="1719" y="282"/>
                  </a:lnTo>
                  <a:lnTo>
                    <a:pt x="1657" y="228"/>
                  </a:lnTo>
                  <a:lnTo>
                    <a:pt x="1588" y="178"/>
                  </a:lnTo>
                  <a:lnTo>
                    <a:pt x="1512" y="133"/>
                  </a:lnTo>
                  <a:lnTo>
                    <a:pt x="1433" y="95"/>
                  </a:lnTo>
                  <a:lnTo>
                    <a:pt x="1348" y="62"/>
                  </a:lnTo>
                  <a:lnTo>
                    <a:pt x="1259" y="35"/>
                  </a:lnTo>
                  <a:lnTo>
                    <a:pt x="1165" y="16"/>
                  </a:lnTo>
                  <a:lnTo>
                    <a:pt x="1068" y="4"/>
                  </a:lnTo>
                  <a:lnTo>
                    <a:pt x="970" y="0"/>
                  </a:lnTo>
                  <a:lnTo>
                    <a:pt x="871" y="4"/>
                  </a:lnTo>
                  <a:lnTo>
                    <a:pt x="775" y="16"/>
                  </a:lnTo>
                  <a:lnTo>
                    <a:pt x="682" y="35"/>
                  </a:lnTo>
                  <a:lnTo>
                    <a:pt x="593" y="62"/>
                  </a:lnTo>
                  <a:lnTo>
                    <a:pt x="508" y="95"/>
                  </a:lnTo>
                  <a:lnTo>
                    <a:pt x="429" y="133"/>
                  </a:lnTo>
                  <a:lnTo>
                    <a:pt x="354" y="178"/>
                  </a:lnTo>
                  <a:lnTo>
                    <a:pt x="286" y="228"/>
                  </a:lnTo>
                  <a:lnTo>
                    <a:pt x="222" y="282"/>
                  </a:lnTo>
                  <a:lnTo>
                    <a:pt x="166" y="342"/>
                  </a:lnTo>
                  <a:lnTo>
                    <a:pt x="118" y="408"/>
                  </a:lnTo>
                  <a:lnTo>
                    <a:pt x="77" y="476"/>
                  </a:lnTo>
                  <a:lnTo>
                    <a:pt x="45" y="547"/>
                  </a:lnTo>
                  <a:lnTo>
                    <a:pt x="19" y="622"/>
                  </a:lnTo>
                  <a:lnTo>
                    <a:pt x="6" y="700"/>
                  </a:lnTo>
                  <a:lnTo>
                    <a:pt x="0" y="779"/>
                  </a:lnTo>
                  <a:lnTo>
                    <a:pt x="6" y="858"/>
                  </a:lnTo>
                  <a:lnTo>
                    <a:pt x="19" y="936"/>
                  </a:lnTo>
                  <a:lnTo>
                    <a:pt x="45" y="1011"/>
                  </a:lnTo>
                  <a:lnTo>
                    <a:pt x="77" y="1082"/>
                  </a:lnTo>
                  <a:lnTo>
                    <a:pt x="118" y="1150"/>
                  </a:lnTo>
                  <a:lnTo>
                    <a:pt x="166" y="1216"/>
                  </a:lnTo>
                  <a:lnTo>
                    <a:pt x="222" y="1276"/>
                  </a:lnTo>
                  <a:lnTo>
                    <a:pt x="286" y="1330"/>
                  </a:lnTo>
                  <a:lnTo>
                    <a:pt x="354" y="1380"/>
                  </a:lnTo>
                  <a:lnTo>
                    <a:pt x="429" y="1425"/>
                  </a:lnTo>
                  <a:lnTo>
                    <a:pt x="508" y="1463"/>
                  </a:lnTo>
                  <a:lnTo>
                    <a:pt x="593" y="1496"/>
                  </a:lnTo>
                  <a:lnTo>
                    <a:pt x="682" y="1523"/>
                  </a:lnTo>
                  <a:lnTo>
                    <a:pt x="775" y="1542"/>
                  </a:lnTo>
                  <a:lnTo>
                    <a:pt x="871" y="1554"/>
                  </a:lnTo>
                  <a:lnTo>
                    <a:pt x="970" y="1558"/>
                  </a:lnTo>
                  <a:close/>
                </a:path>
              </a:pathLst>
            </a:custGeom>
            <a:solidFill>
              <a:srgbClr val="FFD3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8" name="Freeform 49"/>
            <p:cNvSpPr>
              <a:spLocks/>
            </p:cNvSpPr>
            <p:nvPr/>
          </p:nvSpPr>
          <p:spPr bwMode="auto">
            <a:xfrm>
              <a:off x="2874" y="1618"/>
              <a:ext cx="951" cy="764"/>
            </a:xfrm>
            <a:custGeom>
              <a:avLst/>
              <a:gdLst>
                <a:gd name="T0" fmla="*/ 16 w 1903"/>
                <a:gd name="T1" fmla="*/ 24 h 1526"/>
                <a:gd name="T2" fmla="*/ 19 w 1903"/>
                <a:gd name="T3" fmla="*/ 24 h 1526"/>
                <a:gd name="T4" fmla="*/ 21 w 1903"/>
                <a:gd name="T5" fmla="*/ 23 h 1526"/>
                <a:gd name="T6" fmla="*/ 24 w 1903"/>
                <a:gd name="T7" fmla="*/ 22 h 1526"/>
                <a:gd name="T8" fmla="*/ 26 w 1903"/>
                <a:gd name="T9" fmla="*/ 20 h 1526"/>
                <a:gd name="T10" fmla="*/ 27 w 1903"/>
                <a:gd name="T11" fmla="*/ 18 h 1526"/>
                <a:gd name="T12" fmla="*/ 29 w 1903"/>
                <a:gd name="T13" fmla="*/ 16 h 1526"/>
                <a:gd name="T14" fmla="*/ 29 w 1903"/>
                <a:gd name="T15" fmla="*/ 14 h 1526"/>
                <a:gd name="T16" fmla="*/ 29 w 1903"/>
                <a:gd name="T17" fmla="*/ 11 h 1526"/>
                <a:gd name="T18" fmla="*/ 29 w 1903"/>
                <a:gd name="T19" fmla="*/ 9 h 1526"/>
                <a:gd name="T20" fmla="*/ 27 w 1903"/>
                <a:gd name="T21" fmla="*/ 7 h 1526"/>
                <a:gd name="T22" fmla="*/ 26 w 1903"/>
                <a:gd name="T23" fmla="*/ 5 h 1526"/>
                <a:gd name="T24" fmla="*/ 24 w 1903"/>
                <a:gd name="T25" fmla="*/ 3 h 1526"/>
                <a:gd name="T26" fmla="*/ 21 w 1903"/>
                <a:gd name="T27" fmla="*/ 2 h 1526"/>
                <a:gd name="T28" fmla="*/ 19 w 1903"/>
                <a:gd name="T29" fmla="*/ 1 h 1526"/>
                <a:gd name="T30" fmla="*/ 16 w 1903"/>
                <a:gd name="T31" fmla="*/ 1 h 1526"/>
                <a:gd name="T32" fmla="*/ 13 w 1903"/>
                <a:gd name="T33" fmla="*/ 1 h 1526"/>
                <a:gd name="T34" fmla="*/ 10 w 1903"/>
                <a:gd name="T35" fmla="*/ 1 h 1526"/>
                <a:gd name="T36" fmla="*/ 7 w 1903"/>
                <a:gd name="T37" fmla="*/ 2 h 1526"/>
                <a:gd name="T38" fmla="*/ 5 w 1903"/>
                <a:gd name="T39" fmla="*/ 3 h 1526"/>
                <a:gd name="T40" fmla="*/ 3 w 1903"/>
                <a:gd name="T41" fmla="*/ 5 h 1526"/>
                <a:gd name="T42" fmla="*/ 1 w 1903"/>
                <a:gd name="T43" fmla="*/ 7 h 1526"/>
                <a:gd name="T44" fmla="*/ 0 w 1903"/>
                <a:gd name="T45" fmla="*/ 9 h 1526"/>
                <a:gd name="T46" fmla="*/ 0 w 1903"/>
                <a:gd name="T47" fmla="*/ 11 h 1526"/>
                <a:gd name="T48" fmla="*/ 0 w 1903"/>
                <a:gd name="T49" fmla="*/ 14 h 1526"/>
                <a:gd name="T50" fmla="*/ 0 w 1903"/>
                <a:gd name="T51" fmla="*/ 16 h 1526"/>
                <a:gd name="T52" fmla="*/ 1 w 1903"/>
                <a:gd name="T53" fmla="*/ 18 h 1526"/>
                <a:gd name="T54" fmla="*/ 3 w 1903"/>
                <a:gd name="T55" fmla="*/ 20 h 1526"/>
                <a:gd name="T56" fmla="*/ 5 w 1903"/>
                <a:gd name="T57" fmla="*/ 22 h 1526"/>
                <a:gd name="T58" fmla="*/ 7 w 1903"/>
                <a:gd name="T59" fmla="*/ 23 h 1526"/>
                <a:gd name="T60" fmla="*/ 10 w 1903"/>
                <a:gd name="T61" fmla="*/ 24 h 1526"/>
                <a:gd name="T62" fmla="*/ 13 w 1903"/>
                <a:gd name="T63" fmla="*/ 24 h 15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03"/>
                <a:gd name="T97" fmla="*/ 0 h 1526"/>
                <a:gd name="T98" fmla="*/ 1903 w 1903"/>
                <a:gd name="T99" fmla="*/ 1526 h 15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03" h="1526">
                  <a:moveTo>
                    <a:pt x="951" y="1526"/>
                  </a:moveTo>
                  <a:lnTo>
                    <a:pt x="1047" y="1523"/>
                  </a:lnTo>
                  <a:lnTo>
                    <a:pt x="1142" y="1511"/>
                  </a:lnTo>
                  <a:lnTo>
                    <a:pt x="1235" y="1492"/>
                  </a:lnTo>
                  <a:lnTo>
                    <a:pt x="1321" y="1466"/>
                  </a:lnTo>
                  <a:lnTo>
                    <a:pt x="1404" y="1434"/>
                  </a:lnTo>
                  <a:lnTo>
                    <a:pt x="1484" y="1395"/>
                  </a:lnTo>
                  <a:lnTo>
                    <a:pt x="1555" y="1352"/>
                  </a:lnTo>
                  <a:lnTo>
                    <a:pt x="1625" y="1302"/>
                  </a:lnTo>
                  <a:lnTo>
                    <a:pt x="1684" y="1248"/>
                  </a:lnTo>
                  <a:lnTo>
                    <a:pt x="1741" y="1190"/>
                  </a:lnTo>
                  <a:lnTo>
                    <a:pt x="1787" y="1126"/>
                  </a:lnTo>
                  <a:lnTo>
                    <a:pt x="1827" y="1061"/>
                  </a:lnTo>
                  <a:lnTo>
                    <a:pt x="1860" y="989"/>
                  </a:lnTo>
                  <a:lnTo>
                    <a:pt x="1883" y="918"/>
                  </a:lnTo>
                  <a:lnTo>
                    <a:pt x="1897" y="840"/>
                  </a:lnTo>
                  <a:lnTo>
                    <a:pt x="1903" y="763"/>
                  </a:lnTo>
                  <a:lnTo>
                    <a:pt x="1897" y="686"/>
                  </a:lnTo>
                  <a:lnTo>
                    <a:pt x="1883" y="608"/>
                  </a:lnTo>
                  <a:lnTo>
                    <a:pt x="1860" y="537"/>
                  </a:lnTo>
                  <a:lnTo>
                    <a:pt x="1827" y="465"/>
                  </a:lnTo>
                  <a:lnTo>
                    <a:pt x="1787" y="400"/>
                  </a:lnTo>
                  <a:lnTo>
                    <a:pt x="1741" y="336"/>
                  </a:lnTo>
                  <a:lnTo>
                    <a:pt x="1684" y="278"/>
                  </a:lnTo>
                  <a:lnTo>
                    <a:pt x="1625" y="224"/>
                  </a:lnTo>
                  <a:lnTo>
                    <a:pt x="1555" y="173"/>
                  </a:lnTo>
                  <a:lnTo>
                    <a:pt x="1484" y="129"/>
                  </a:lnTo>
                  <a:lnTo>
                    <a:pt x="1404" y="92"/>
                  </a:lnTo>
                  <a:lnTo>
                    <a:pt x="1321" y="59"/>
                  </a:lnTo>
                  <a:lnTo>
                    <a:pt x="1235" y="34"/>
                  </a:lnTo>
                  <a:lnTo>
                    <a:pt x="1142" y="15"/>
                  </a:lnTo>
                  <a:lnTo>
                    <a:pt x="1047" y="3"/>
                  </a:lnTo>
                  <a:lnTo>
                    <a:pt x="951" y="0"/>
                  </a:lnTo>
                  <a:lnTo>
                    <a:pt x="854" y="3"/>
                  </a:lnTo>
                  <a:lnTo>
                    <a:pt x="759" y="15"/>
                  </a:lnTo>
                  <a:lnTo>
                    <a:pt x="669" y="34"/>
                  </a:lnTo>
                  <a:lnTo>
                    <a:pt x="582" y="59"/>
                  </a:lnTo>
                  <a:lnTo>
                    <a:pt x="499" y="92"/>
                  </a:lnTo>
                  <a:lnTo>
                    <a:pt x="420" y="129"/>
                  </a:lnTo>
                  <a:lnTo>
                    <a:pt x="346" y="173"/>
                  </a:lnTo>
                  <a:lnTo>
                    <a:pt x="279" y="224"/>
                  </a:lnTo>
                  <a:lnTo>
                    <a:pt x="219" y="278"/>
                  </a:lnTo>
                  <a:lnTo>
                    <a:pt x="163" y="336"/>
                  </a:lnTo>
                  <a:lnTo>
                    <a:pt x="116" y="400"/>
                  </a:lnTo>
                  <a:lnTo>
                    <a:pt x="76" y="465"/>
                  </a:lnTo>
                  <a:lnTo>
                    <a:pt x="43" y="537"/>
                  </a:lnTo>
                  <a:lnTo>
                    <a:pt x="20" y="608"/>
                  </a:lnTo>
                  <a:lnTo>
                    <a:pt x="6" y="686"/>
                  </a:lnTo>
                  <a:lnTo>
                    <a:pt x="0" y="763"/>
                  </a:lnTo>
                  <a:lnTo>
                    <a:pt x="6" y="840"/>
                  </a:lnTo>
                  <a:lnTo>
                    <a:pt x="20" y="918"/>
                  </a:lnTo>
                  <a:lnTo>
                    <a:pt x="43" y="989"/>
                  </a:lnTo>
                  <a:lnTo>
                    <a:pt x="76" y="1061"/>
                  </a:lnTo>
                  <a:lnTo>
                    <a:pt x="116" y="1126"/>
                  </a:lnTo>
                  <a:lnTo>
                    <a:pt x="163" y="1190"/>
                  </a:lnTo>
                  <a:lnTo>
                    <a:pt x="219" y="1248"/>
                  </a:lnTo>
                  <a:lnTo>
                    <a:pt x="279" y="1302"/>
                  </a:lnTo>
                  <a:lnTo>
                    <a:pt x="346" y="1352"/>
                  </a:lnTo>
                  <a:lnTo>
                    <a:pt x="420" y="1395"/>
                  </a:lnTo>
                  <a:lnTo>
                    <a:pt x="499" y="1434"/>
                  </a:lnTo>
                  <a:lnTo>
                    <a:pt x="582" y="1466"/>
                  </a:lnTo>
                  <a:lnTo>
                    <a:pt x="669" y="1492"/>
                  </a:lnTo>
                  <a:lnTo>
                    <a:pt x="759" y="1511"/>
                  </a:lnTo>
                  <a:lnTo>
                    <a:pt x="854" y="1523"/>
                  </a:lnTo>
                  <a:lnTo>
                    <a:pt x="951" y="1526"/>
                  </a:lnTo>
                  <a:close/>
                </a:path>
              </a:pathLst>
            </a:custGeom>
            <a:solidFill>
              <a:srgbClr val="FFD6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9" name="Freeform 50"/>
            <p:cNvSpPr>
              <a:spLocks/>
            </p:cNvSpPr>
            <p:nvPr/>
          </p:nvSpPr>
          <p:spPr bwMode="auto">
            <a:xfrm>
              <a:off x="2883" y="1626"/>
              <a:ext cx="932" cy="748"/>
            </a:xfrm>
            <a:custGeom>
              <a:avLst/>
              <a:gdLst>
                <a:gd name="T0" fmla="*/ 17 w 1863"/>
                <a:gd name="T1" fmla="*/ 23 h 1496"/>
                <a:gd name="T2" fmla="*/ 19 w 1863"/>
                <a:gd name="T3" fmla="*/ 23 h 1496"/>
                <a:gd name="T4" fmla="*/ 22 w 1863"/>
                <a:gd name="T5" fmla="*/ 22 h 1496"/>
                <a:gd name="T6" fmla="*/ 24 w 1863"/>
                <a:gd name="T7" fmla="*/ 21 h 1496"/>
                <a:gd name="T8" fmla="*/ 26 w 1863"/>
                <a:gd name="T9" fmla="*/ 20 h 1496"/>
                <a:gd name="T10" fmla="*/ 28 w 1863"/>
                <a:gd name="T11" fmla="*/ 18 h 1496"/>
                <a:gd name="T12" fmla="*/ 29 w 1863"/>
                <a:gd name="T13" fmla="*/ 15 h 1496"/>
                <a:gd name="T14" fmla="*/ 30 w 1863"/>
                <a:gd name="T15" fmla="*/ 12 h 1496"/>
                <a:gd name="T16" fmla="*/ 30 w 1863"/>
                <a:gd name="T17" fmla="*/ 11 h 1496"/>
                <a:gd name="T18" fmla="*/ 29 w 1863"/>
                <a:gd name="T19" fmla="*/ 9 h 1496"/>
                <a:gd name="T20" fmla="*/ 28 w 1863"/>
                <a:gd name="T21" fmla="*/ 6 h 1496"/>
                <a:gd name="T22" fmla="*/ 26 w 1863"/>
                <a:gd name="T23" fmla="*/ 5 h 1496"/>
                <a:gd name="T24" fmla="*/ 24 w 1863"/>
                <a:gd name="T25" fmla="*/ 3 h 1496"/>
                <a:gd name="T26" fmla="*/ 22 w 1863"/>
                <a:gd name="T27" fmla="*/ 1 h 1496"/>
                <a:gd name="T28" fmla="*/ 19 w 1863"/>
                <a:gd name="T29" fmla="*/ 1 h 1496"/>
                <a:gd name="T30" fmla="*/ 17 w 1863"/>
                <a:gd name="T31" fmla="*/ 1 h 1496"/>
                <a:gd name="T32" fmla="*/ 14 w 1863"/>
                <a:gd name="T33" fmla="*/ 1 h 1496"/>
                <a:gd name="T34" fmla="*/ 11 w 1863"/>
                <a:gd name="T35" fmla="*/ 1 h 1496"/>
                <a:gd name="T36" fmla="*/ 8 w 1863"/>
                <a:gd name="T37" fmla="*/ 1 h 1496"/>
                <a:gd name="T38" fmla="*/ 6 w 1863"/>
                <a:gd name="T39" fmla="*/ 3 h 1496"/>
                <a:gd name="T40" fmla="*/ 4 w 1863"/>
                <a:gd name="T41" fmla="*/ 5 h 1496"/>
                <a:gd name="T42" fmla="*/ 2 w 1863"/>
                <a:gd name="T43" fmla="*/ 6 h 1496"/>
                <a:gd name="T44" fmla="*/ 1 w 1863"/>
                <a:gd name="T45" fmla="*/ 9 h 1496"/>
                <a:gd name="T46" fmla="*/ 1 w 1863"/>
                <a:gd name="T47" fmla="*/ 11 h 1496"/>
                <a:gd name="T48" fmla="*/ 1 w 1863"/>
                <a:gd name="T49" fmla="*/ 12 h 1496"/>
                <a:gd name="T50" fmla="*/ 1 w 1863"/>
                <a:gd name="T51" fmla="*/ 15 h 1496"/>
                <a:gd name="T52" fmla="*/ 2 w 1863"/>
                <a:gd name="T53" fmla="*/ 18 h 1496"/>
                <a:gd name="T54" fmla="*/ 4 w 1863"/>
                <a:gd name="T55" fmla="*/ 20 h 1496"/>
                <a:gd name="T56" fmla="*/ 6 w 1863"/>
                <a:gd name="T57" fmla="*/ 21 h 1496"/>
                <a:gd name="T58" fmla="*/ 8 w 1863"/>
                <a:gd name="T59" fmla="*/ 22 h 1496"/>
                <a:gd name="T60" fmla="*/ 11 w 1863"/>
                <a:gd name="T61" fmla="*/ 23 h 1496"/>
                <a:gd name="T62" fmla="*/ 14 w 1863"/>
                <a:gd name="T63" fmla="*/ 23 h 14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63"/>
                <a:gd name="T97" fmla="*/ 0 h 1496"/>
                <a:gd name="T98" fmla="*/ 1863 w 1863"/>
                <a:gd name="T99" fmla="*/ 1496 h 14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63" h="1496">
                  <a:moveTo>
                    <a:pt x="931" y="1496"/>
                  </a:moveTo>
                  <a:lnTo>
                    <a:pt x="1025" y="1492"/>
                  </a:lnTo>
                  <a:lnTo>
                    <a:pt x="1118" y="1480"/>
                  </a:lnTo>
                  <a:lnTo>
                    <a:pt x="1209" y="1463"/>
                  </a:lnTo>
                  <a:lnTo>
                    <a:pt x="1294" y="1438"/>
                  </a:lnTo>
                  <a:lnTo>
                    <a:pt x="1375" y="1405"/>
                  </a:lnTo>
                  <a:lnTo>
                    <a:pt x="1452" y="1368"/>
                  </a:lnTo>
                  <a:lnTo>
                    <a:pt x="1524" y="1326"/>
                  </a:lnTo>
                  <a:lnTo>
                    <a:pt x="1591" y="1278"/>
                  </a:lnTo>
                  <a:lnTo>
                    <a:pt x="1651" y="1223"/>
                  </a:lnTo>
                  <a:lnTo>
                    <a:pt x="1705" y="1165"/>
                  </a:lnTo>
                  <a:lnTo>
                    <a:pt x="1751" y="1106"/>
                  </a:lnTo>
                  <a:lnTo>
                    <a:pt x="1790" y="1040"/>
                  </a:lnTo>
                  <a:lnTo>
                    <a:pt x="1821" y="970"/>
                  </a:lnTo>
                  <a:lnTo>
                    <a:pt x="1844" y="899"/>
                  </a:lnTo>
                  <a:lnTo>
                    <a:pt x="1860" y="825"/>
                  </a:lnTo>
                  <a:lnTo>
                    <a:pt x="1863" y="748"/>
                  </a:lnTo>
                  <a:lnTo>
                    <a:pt x="1860" y="671"/>
                  </a:lnTo>
                  <a:lnTo>
                    <a:pt x="1844" y="597"/>
                  </a:lnTo>
                  <a:lnTo>
                    <a:pt x="1821" y="526"/>
                  </a:lnTo>
                  <a:lnTo>
                    <a:pt x="1790" y="456"/>
                  </a:lnTo>
                  <a:lnTo>
                    <a:pt x="1751" y="390"/>
                  </a:lnTo>
                  <a:lnTo>
                    <a:pt x="1705" y="330"/>
                  </a:lnTo>
                  <a:lnTo>
                    <a:pt x="1651" y="272"/>
                  </a:lnTo>
                  <a:lnTo>
                    <a:pt x="1591" y="218"/>
                  </a:lnTo>
                  <a:lnTo>
                    <a:pt x="1524" y="170"/>
                  </a:lnTo>
                  <a:lnTo>
                    <a:pt x="1452" y="128"/>
                  </a:lnTo>
                  <a:lnTo>
                    <a:pt x="1375" y="91"/>
                  </a:lnTo>
                  <a:lnTo>
                    <a:pt x="1294" y="58"/>
                  </a:lnTo>
                  <a:lnTo>
                    <a:pt x="1209" y="33"/>
                  </a:lnTo>
                  <a:lnTo>
                    <a:pt x="1118" y="15"/>
                  </a:lnTo>
                  <a:lnTo>
                    <a:pt x="1025" y="4"/>
                  </a:lnTo>
                  <a:lnTo>
                    <a:pt x="931" y="0"/>
                  </a:lnTo>
                  <a:lnTo>
                    <a:pt x="836" y="4"/>
                  </a:lnTo>
                  <a:lnTo>
                    <a:pt x="743" y="15"/>
                  </a:lnTo>
                  <a:lnTo>
                    <a:pt x="654" y="33"/>
                  </a:lnTo>
                  <a:lnTo>
                    <a:pt x="569" y="58"/>
                  </a:lnTo>
                  <a:lnTo>
                    <a:pt x="488" y="91"/>
                  </a:lnTo>
                  <a:lnTo>
                    <a:pt x="411" y="128"/>
                  </a:lnTo>
                  <a:lnTo>
                    <a:pt x="340" y="170"/>
                  </a:lnTo>
                  <a:lnTo>
                    <a:pt x="274" y="218"/>
                  </a:lnTo>
                  <a:lnTo>
                    <a:pt x="212" y="272"/>
                  </a:lnTo>
                  <a:lnTo>
                    <a:pt x="160" y="330"/>
                  </a:lnTo>
                  <a:lnTo>
                    <a:pt x="112" y="390"/>
                  </a:lnTo>
                  <a:lnTo>
                    <a:pt x="73" y="456"/>
                  </a:lnTo>
                  <a:lnTo>
                    <a:pt x="42" y="526"/>
                  </a:lnTo>
                  <a:lnTo>
                    <a:pt x="19" y="597"/>
                  </a:lnTo>
                  <a:lnTo>
                    <a:pt x="6" y="671"/>
                  </a:lnTo>
                  <a:lnTo>
                    <a:pt x="0" y="748"/>
                  </a:lnTo>
                  <a:lnTo>
                    <a:pt x="6" y="825"/>
                  </a:lnTo>
                  <a:lnTo>
                    <a:pt x="19" y="899"/>
                  </a:lnTo>
                  <a:lnTo>
                    <a:pt x="42" y="970"/>
                  </a:lnTo>
                  <a:lnTo>
                    <a:pt x="73" y="1040"/>
                  </a:lnTo>
                  <a:lnTo>
                    <a:pt x="112" y="1106"/>
                  </a:lnTo>
                  <a:lnTo>
                    <a:pt x="160" y="1165"/>
                  </a:lnTo>
                  <a:lnTo>
                    <a:pt x="212" y="1223"/>
                  </a:lnTo>
                  <a:lnTo>
                    <a:pt x="274" y="1278"/>
                  </a:lnTo>
                  <a:lnTo>
                    <a:pt x="340" y="1326"/>
                  </a:lnTo>
                  <a:lnTo>
                    <a:pt x="411" y="1368"/>
                  </a:lnTo>
                  <a:lnTo>
                    <a:pt x="488" y="1405"/>
                  </a:lnTo>
                  <a:lnTo>
                    <a:pt x="569" y="1438"/>
                  </a:lnTo>
                  <a:lnTo>
                    <a:pt x="654" y="1463"/>
                  </a:lnTo>
                  <a:lnTo>
                    <a:pt x="743" y="1480"/>
                  </a:lnTo>
                  <a:lnTo>
                    <a:pt x="836" y="1492"/>
                  </a:lnTo>
                  <a:lnTo>
                    <a:pt x="931" y="1496"/>
                  </a:lnTo>
                  <a:close/>
                </a:path>
              </a:pathLst>
            </a:custGeom>
            <a:solidFill>
              <a:srgbClr val="FFD8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0" name="Freeform 51"/>
            <p:cNvSpPr>
              <a:spLocks/>
            </p:cNvSpPr>
            <p:nvPr/>
          </p:nvSpPr>
          <p:spPr bwMode="auto">
            <a:xfrm>
              <a:off x="2893" y="1634"/>
              <a:ext cx="913" cy="732"/>
            </a:xfrm>
            <a:custGeom>
              <a:avLst/>
              <a:gdLst>
                <a:gd name="T0" fmla="*/ 16 w 1825"/>
                <a:gd name="T1" fmla="*/ 22 h 1465"/>
                <a:gd name="T2" fmla="*/ 19 w 1825"/>
                <a:gd name="T3" fmla="*/ 22 h 1465"/>
                <a:gd name="T4" fmla="*/ 22 w 1825"/>
                <a:gd name="T5" fmla="*/ 21 h 1465"/>
                <a:gd name="T6" fmla="*/ 24 w 1825"/>
                <a:gd name="T7" fmla="*/ 20 h 1465"/>
                <a:gd name="T8" fmla="*/ 26 w 1825"/>
                <a:gd name="T9" fmla="*/ 18 h 1465"/>
                <a:gd name="T10" fmla="*/ 27 w 1825"/>
                <a:gd name="T11" fmla="*/ 16 h 1465"/>
                <a:gd name="T12" fmla="*/ 28 w 1825"/>
                <a:gd name="T13" fmla="*/ 14 h 1465"/>
                <a:gd name="T14" fmla="*/ 29 w 1825"/>
                <a:gd name="T15" fmla="*/ 12 h 1465"/>
                <a:gd name="T16" fmla="*/ 29 w 1825"/>
                <a:gd name="T17" fmla="*/ 10 h 1465"/>
                <a:gd name="T18" fmla="*/ 28 w 1825"/>
                <a:gd name="T19" fmla="*/ 8 h 1465"/>
                <a:gd name="T20" fmla="*/ 27 w 1825"/>
                <a:gd name="T21" fmla="*/ 5 h 1465"/>
                <a:gd name="T22" fmla="*/ 26 w 1825"/>
                <a:gd name="T23" fmla="*/ 4 h 1465"/>
                <a:gd name="T24" fmla="*/ 24 w 1825"/>
                <a:gd name="T25" fmla="*/ 2 h 1465"/>
                <a:gd name="T26" fmla="*/ 22 w 1825"/>
                <a:gd name="T27" fmla="*/ 1 h 1465"/>
                <a:gd name="T28" fmla="*/ 19 w 1825"/>
                <a:gd name="T29" fmla="*/ 0 h 1465"/>
                <a:gd name="T30" fmla="*/ 16 w 1825"/>
                <a:gd name="T31" fmla="*/ 0 h 1465"/>
                <a:gd name="T32" fmla="*/ 13 w 1825"/>
                <a:gd name="T33" fmla="*/ 0 h 1465"/>
                <a:gd name="T34" fmla="*/ 11 w 1825"/>
                <a:gd name="T35" fmla="*/ 0 h 1465"/>
                <a:gd name="T36" fmla="*/ 8 w 1825"/>
                <a:gd name="T37" fmla="*/ 1 h 1465"/>
                <a:gd name="T38" fmla="*/ 6 w 1825"/>
                <a:gd name="T39" fmla="*/ 2 h 1465"/>
                <a:gd name="T40" fmla="*/ 4 w 1825"/>
                <a:gd name="T41" fmla="*/ 4 h 1465"/>
                <a:gd name="T42" fmla="*/ 2 w 1825"/>
                <a:gd name="T43" fmla="*/ 5 h 1465"/>
                <a:gd name="T44" fmla="*/ 1 w 1825"/>
                <a:gd name="T45" fmla="*/ 8 h 1465"/>
                <a:gd name="T46" fmla="*/ 1 w 1825"/>
                <a:gd name="T47" fmla="*/ 10 h 1465"/>
                <a:gd name="T48" fmla="*/ 1 w 1825"/>
                <a:gd name="T49" fmla="*/ 12 h 1465"/>
                <a:gd name="T50" fmla="*/ 1 w 1825"/>
                <a:gd name="T51" fmla="*/ 14 h 1465"/>
                <a:gd name="T52" fmla="*/ 2 w 1825"/>
                <a:gd name="T53" fmla="*/ 16 h 1465"/>
                <a:gd name="T54" fmla="*/ 4 w 1825"/>
                <a:gd name="T55" fmla="*/ 18 h 1465"/>
                <a:gd name="T56" fmla="*/ 6 w 1825"/>
                <a:gd name="T57" fmla="*/ 20 h 1465"/>
                <a:gd name="T58" fmla="*/ 8 w 1825"/>
                <a:gd name="T59" fmla="*/ 21 h 1465"/>
                <a:gd name="T60" fmla="*/ 11 w 1825"/>
                <a:gd name="T61" fmla="*/ 22 h 1465"/>
                <a:gd name="T62" fmla="*/ 13 w 1825"/>
                <a:gd name="T63" fmla="*/ 22 h 146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5"/>
                <a:gd name="T97" fmla="*/ 0 h 1465"/>
                <a:gd name="T98" fmla="*/ 1825 w 1825"/>
                <a:gd name="T99" fmla="*/ 1465 h 146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5" h="1465">
                  <a:moveTo>
                    <a:pt x="912" y="1465"/>
                  </a:moveTo>
                  <a:lnTo>
                    <a:pt x="1004" y="1462"/>
                  </a:lnTo>
                  <a:lnTo>
                    <a:pt x="1095" y="1450"/>
                  </a:lnTo>
                  <a:lnTo>
                    <a:pt x="1184" y="1433"/>
                  </a:lnTo>
                  <a:lnTo>
                    <a:pt x="1267" y="1407"/>
                  </a:lnTo>
                  <a:lnTo>
                    <a:pt x="1346" y="1377"/>
                  </a:lnTo>
                  <a:lnTo>
                    <a:pt x="1421" y="1340"/>
                  </a:lnTo>
                  <a:lnTo>
                    <a:pt x="1493" y="1299"/>
                  </a:lnTo>
                  <a:lnTo>
                    <a:pt x="1557" y="1251"/>
                  </a:lnTo>
                  <a:lnTo>
                    <a:pt x="1617" y="1199"/>
                  </a:lnTo>
                  <a:lnTo>
                    <a:pt x="1669" y="1143"/>
                  </a:lnTo>
                  <a:lnTo>
                    <a:pt x="1715" y="1083"/>
                  </a:lnTo>
                  <a:lnTo>
                    <a:pt x="1754" y="1019"/>
                  </a:lnTo>
                  <a:lnTo>
                    <a:pt x="1785" y="951"/>
                  </a:lnTo>
                  <a:lnTo>
                    <a:pt x="1806" y="882"/>
                  </a:lnTo>
                  <a:lnTo>
                    <a:pt x="1821" y="808"/>
                  </a:lnTo>
                  <a:lnTo>
                    <a:pt x="1825" y="733"/>
                  </a:lnTo>
                  <a:lnTo>
                    <a:pt x="1821" y="658"/>
                  </a:lnTo>
                  <a:lnTo>
                    <a:pt x="1806" y="586"/>
                  </a:lnTo>
                  <a:lnTo>
                    <a:pt x="1785" y="515"/>
                  </a:lnTo>
                  <a:lnTo>
                    <a:pt x="1754" y="449"/>
                  </a:lnTo>
                  <a:lnTo>
                    <a:pt x="1715" y="383"/>
                  </a:lnTo>
                  <a:lnTo>
                    <a:pt x="1669" y="323"/>
                  </a:lnTo>
                  <a:lnTo>
                    <a:pt x="1617" y="267"/>
                  </a:lnTo>
                  <a:lnTo>
                    <a:pt x="1557" y="215"/>
                  </a:lnTo>
                  <a:lnTo>
                    <a:pt x="1493" y="169"/>
                  </a:lnTo>
                  <a:lnTo>
                    <a:pt x="1421" y="126"/>
                  </a:lnTo>
                  <a:lnTo>
                    <a:pt x="1346" y="89"/>
                  </a:lnTo>
                  <a:lnTo>
                    <a:pt x="1267" y="58"/>
                  </a:lnTo>
                  <a:lnTo>
                    <a:pt x="1184" y="33"/>
                  </a:lnTo>
                  <a:lnTo>
                    <a:pt x="1095" y="16"/>
                  </a:lnTo>
                  <a:lnTo>
                    <a:pt x="1004" y="4"/>
                  </a:lnTo>
                  <a:lnTo>
                    <a:pt x="912" y="0"/>
                  </a:lnTo>
                  <a:lnTo>
                    <a:pt x="819" y="4"/>
                  </a:lnTo>
                  <a:lnTo>
                    <a:pt x="728" y="16"/>
                  </a:lnTo>
                  <a:lnTo>
                    <a:pt x="641" y="33"/>
                  </a:lnTo>
                  <a:lnTo>
                    <a:pt x="558" y="58"/>
                  </a:lnTo>
                  <a:lnTo>
                    <a:pt x="477" y="89"/>
                  </a:lnTo>
                  <a:lnTo>
                    <a:pt x="402" y="126"/>
                  </a:lnTo>
                  <a:lnTo>
                    <a:pt x="332" y="169"/>
                  </a:lnTo>
                  <a:lnTo>
                    <a:pt x="269" y="215"/>
                  </a:lnTo>
                  <a:lnTo>
                    <a:pt x="209" y="267"/>
                  </a:lnTo>
                  <a:lnTo>
                    <a:pt x="156" y="323"/>
                  </a:lnTo>
                  <a:lnTo>
                    <a:pt x="110" y="383"/>
                  </a:lnTo>
                  <a:lnTo>
                    <a:pt x="72" y="449"/>
                  </a:lnTo>
                  <a:lnTo>
                    <a:pt x="41" y="515"/>
                  </a:lnTo>
                  <a:lnTo>
                    <a:pt x="19" y="586"/>
                  </a:lnTo>
                  <a:lnTo>
                    <a:pt x="4" y="658"/>
                  </a:lnTo>
                  <a:lnTo>
                    <a:pt x="0" y="733"/>
                  </a:lnTo>
                  <a:lnTo>
                    <a:pt x="4" y="808"/>
                  </a:lnTo>
                  <a:lnTo>
                    <a:pt x="19" y="882"/>
                  </a:lnTo>
                  <a:lnTo>
                    <a:pt x="41" y="951"/>
                  </a:lnTo>
                  <a:lnTo>
                    <a:pt x="72" y="1019"/>
                  </a:lnTo>
                  <a:lnTo>
                    <a:pt x="110" y="1083"/>
                  </a:lnTo>
                  <a:lnTo>
                    <a:pt x="156" y="1143"/>
                  </a:lnTo>
                  <a:lnTo>
                    <a:pt x="209" y="1199"/>
                  </a:lnTo>
                  <a:lnTo>
                    <a:pt x="269" y="1251"/>
                  </a:lnTo>
                  <a:lnTo>
                    <a:pt x="332" y="1299"/>
                  </a:lnTo>
                  <a:lnTo>
                    <a:pt x="402" y="1340"/>
                  </a:lnTo>
                  <a:lnTo>
                    <a:pt x="477" y="1377"/>
                  </a:lnTo>
                  <a:lnTo>
                    <a:pt x="558" y="1407"/>
                  </a:lnTo>
                  <a:lnTo>
                    <a:pt x="641" y="1433"/>
                  </a:lnTo>
                  <a:lnTo>
                    <a:pt x="728" y="1450"/>
                  </a:lnTo>
                  <a:lnTo>
                    <a:pt x="819" y="1462"/>
                  </a:lnTo>
                  <a:lnTo>
                    <a:pt x="912" y="1465"/>
                  </a:lnTo>
                  <a:close/>
                </a:path>
              </a:pathLst>
            </a:custGeom>
            <a:solidFill>
              <a:srgbClr val="FFD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1" name="Freeform 52"/>
            <p:cNvSpPr>
              <a:spLocks/>
            </p:cNvSpPr>
            <p:nvPr/>
          </p:nvSpPr>
          <p:spPr bwMode="auto">
            <a:xfrm>
              <a:off x="2903" y="1641"/>
              <a:ext cx="893" cy="718"/>
            </a:xfrm>
            <a:custGeom>
              <a:avLst/>
              <a:gdLst>
                <a:gd name="T0" fmla="*/ 15 w 1787"/>
                <a:gd name="T1" fmla="*/ 23 h 1434"/>
                <a:gd name="T2" fmla="*/ 18 w 1787"/>
                <a:gd name="T3" fmla="*/ 22 h 1434"/>
                <a:gd name="T4" fmla="*/ 20 w 1787"/>
                <a:gd name="T5" fmla="*/ 22 h 1434"/>
                <a:gd name="T6" fmla="*/ 22 w 1787"/>
                <a:gd name="T7" fmla="*/ 20 h 1434"/>
                <a:gd name="T8" fmla="*/ 24 w 1787"/>
                <a:gd name="T9" fmla="*/ 19 h 1434"/>
                <a:gd name="T10" fmla="*/ 26 w 1787"/>
                <a:gd name="T11" fmla="*/ 17 h 1434"/>
                <a:gd name="T12" fmla="*/ 27 w 1787"/>
                <a:gd name="T13" fmla="*/ 15 h 1434"/>
                <a:gd name="T14" fmla="*/ 27 w 1787"/>
                <a:gd name="T15" fmla="*/ 13 h 1434"/>
                <a:gd name="T16" fmla="*/ 27 w 1787"/>
                <a:gd name="T17" fmla="*/ 11 h 1434"/>
                <a:gd name="T18" fmla="*/ 27 w 1787"/>
                <a:gd name="T19" fmla="*/ 8 h 1434"/>
                <a:gd name="T20" fmla="*/ 26 w 1787"/>
                <a:gd name="T21" fmla="*/ 6 h 1434"/>
                <a:gd name="T22" fmla="*/ 24 w 1787"/>
                <a:gd name="T23" fmla="*/ 5 h 1434"/>
                <a:gd name="T24" fmla="*/ 22 w 1787"/>
                <a:gd name="T25" fmla="*/ 3 h 1434"/>
                <a:gd name="T26" fmla="*/ 20 w 1787"/>
                <a:gd name="T27" fmla="*/ 2 h 1434"/>
                <a:gd name="T28" fmla="*/ 18 w 1787"/>
                <a:gd name="T29" fmla="*/ 1 h 1434"/>
                <a:gd name="T30" fmla="*/ 15 w 1787"/>
                <a:gd name="T31" fmla="*/ 1 h 1434"/>
                <a:gd name="T32" fmla="*/ 12 w 1787"/>
                <a:gd name="T33" fmla="*/ 1 h 1434"/>
                <a:gd name="T34" fmla="*/ 9 w 1787"/>
                <a:gd name="T35" fmla="*/ 1 h 1434"/>
                <a:gd name="T36" fmla="*/ 7 w 1787"/>
                <a:gd name="T37" fmla="*/ 2 h 1434"/>
                <a:gd name="T38" fmla="*/ 5 w 1787"/>
                <a:gd name="T39" fmla="*/ 3 h 1434"/>
                <a:gd name="T40" fmla="*/ 3 w 1787"/>
                <a:gd name="T41" fmla="*/ 5 h 1434"/>
                <a:gd name="T42" fmla="*/ 1 w 1787"/>
                <a:gd name="T43" fmla="*/ 6 h 1434"/>
                <a:gd name="T44" fmla="*/ 0 w 1787"/>
                <a:gd name="T45" fmla="*/ 8 h 1434"/>
                <a:gd name="T46" fmla="*/ 0 w 1787"/>
                <a:gd name="T47" fmla="*/ 11 h 1434"/>
                <a:gd name="T48" fmla="*/ 0 w 1787"/>
                <a:gd name="T49" fmla="*/ 13 h 1434"/>
                <a:gd name="T50" fmla="*/ 0 w 1787"/>
                <a:gd name="T51" fmla="*/ 15 h 1434"/>
                <a:gd name="T52" fmla="*/ 1 w 1787"/>
                <a:gd name="T53" fmla="*/ 17 h 1434"/>
                <a:gd name="T54" fmla="*/ 3 w 1787"/>
                <a:gd name="T55" fmla="*/ 19 h 1434"/>
                <a:gd name="T56" fmla="*/ 5 w 1787"/>
                <a:gd name="T57" fmla="*/ 20 h 1434"/>
                <a:gd name="T58" fmla="*/ 7 w 1787"/>
                <a:gd name="T59" fmla="*/ 22 h 1434"/>
                <a:gd name="T60" fmla="*/ 9 w 1787"/>
                <a:gd name="T61" fmla="*/ 22 h 1434"/>
                <a:gd name="T62" fmla="*/ 12 w 1787"/>
                <a:gd name="T63" fmla="*/ 23 h 14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87"/>
                <a:gd name="T97" fmla="*/ 0 h 1434"/>
                <a:gd name="T98" fmla="*/ 1787 w 1787"/>
                <a:gd name="T99" fmla="*/ 1434 h 143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87" h="1434">
                  <a:moveTo>
                    <a:pt x="893" y="1434"/>
                  </a:moveTo>
                  <a:lnTo>
                    <a:pt x="983" y="1430"/>
                  </a:lnTo>
                  <a:lnTo>
                    <a:pt x="1072" y="1419"/>
                  </a:lnTo>
                  <a:lnTo>
                    <a:pt x="1159" y="1401"/>
                  </a:lnTo>
                  <a:lnTo>
                    <a:pt x="1240" y="1378"/>
                  </a:lnTo>
                  <a:lnTo>
                    <a:pt x="1319" y="1347"/>
                  </a:lnTo>
                  <a:lnTo>
                    <a:pt x="1393" y="1312"/>
                  </a:lnTo>
                  <a:lnTo>
                    <a:pt x="1462" y="1270"/>
                  </a:lnTo>
                  <a:lnTo>
                    <a:pt x="1526" y="1223"/>
                  </a:lnTo>
                  <a:lnTo>
                    <a:pt x="1582" y="1173"/>
                  </a:lnTo>
                  <a:lnTo>
                    <a:pt x="1634" y="1117"/>
                  </a:lnTo>
                  <a:lnTo>
                    <a:pt x="1679" y="1059"/>
                  </a:lnTo>
                  <a:lnTo>
                    <a:pt x="1717" y="995"/>
                  </a:lnTo>
                  <a:lnTo>
                    <a:pt x="1746" y="930"/>
                  </a:lnTo>
                  <a:lnTo>
                    <a:pt x="1769" y="862"/>
                  </a:lnTo>
                  <a:lnTo>
                    <a:pt x="1783" y="790"/>
                  </a:lnTo>
                  <a:lnTo>
                    <a:pt x="1787" y="717"/>
                  </a:lnTo>
                  <a:lnTo>
                    <a:pt x="1783" y="644"/>
                  </a:lnTo>
                  <a:lnTo>
                    <a:pt x="1769" y="572"/>
                  </a:lnTo>
                  <a:lnTo>
                    <a:pt x="1746" y="504"/>
                  </a:lnTo>
                  <a:lnTo>
                    <a:pt x="1717" y="439"/>
                  </a:lnTo>
                  <a:lnTo>
                    <a:pt x="1679" y="375"/>
                  </a:lnTo>
                  <a:lnTo>
                    <a:pt x="1634" y="317"/>
                  </a:lnTo>
                  <a:lnTo>
                    <a:pt x="1582" y="261"/>
                  </a:lnTo>
                  <a:lnTo>
                    <a:pt x="1526" y="211"/>
                  </a:lnTo>
                  <a:lnTo>
                    <a:pt x="1462" y="164"/>
                  </a:lnTo>
                  <a:lnTo>
                    <a:pt x="1393" y="122"/>
                  </a:lnTo>
                  <a:lnTo>
                    <a:pt x="1319" y="87"/>
                  </a:lnTo>
                  <a:lnTo>
                    <a:pt x="1240" y="56"/>
                  </a:lnTo>
                  <a:lnTo>
                    <a:pt x="1159" y="33"/>
                  </a:lnTo>
                  <a:lnTo>
                    <a:pt x="1072" y="15"/>
                  </a:lnTo>
                  <a:lnTo>
                    <a:pt x="983" y="4"/>
                  </a:lnTo>
                  <a:lnTo>
                    <a:pt x="893" y="0"/>
                  </a:lnTo>
                  <a:lnTo>
                    <a:pt x="802" y="4"/>
                  </a:lnTo>
                  <a:lnTo>
                    <a:pt x="713" y="15"/>
                  </a:lnTo>
                  <a:lnTo>
                    <a:pt x="628" y="33"/>
                  </a:lnTo>
                  <a:lnTo>
                    <a:pt x="545" y="56"/>
                  </a:lnTo>
                  <a:lnTo>
                    <a:pt x="468" y="87"/>
                  </a:lnTo>
                  <a:lnTo>
                    <a:pt x="394" y="122"/>
                  </a:lnTo>
                  <a:lnTo>
                    <a:pt x="325" y="164"/>
                  </a:lnTo>
                  <a:lnTo>
                    <a:pt x="261" y="211"/>
                  </a:lnTo>
                  <a:lnTo>
                    <a:pt x="205" y="261"/>
                  </a:lnTo>
                  <a:lnTo>
                    <a:pt x="153" y="317"/>
                  </a:lnTo>
                  <a:lnTo>
                    <a:pt x="109" y="375"/>
                  </a:lnTo>
                  <a:lnTo>
                    <a:pt x="70" y="439"/>
                  </a:lnTo>
                  <a:lnTo>
                    <a:pt x="41" y="504"/>
                  </a:lnTo>
                  <a:lnTo>
                    <a:pt x="18" y="572"/>
                  </a:lnTo>
                  <a:lnTo>
                    <a:pt x="4" y="644"/>
                  </a:lnTo>
                  <a:lnTo>
                    <a:pt x="0" y="717"/>
                  </a:lnTo>
                  <a:lnTo>
                    <a:pt x="4" y="790"/>
                  </a:lnTo>
                  <a:lnTo>
                    <a:pt x="18" y="862"/>
                  </a:lnTo>
                  <a:lnTo>
                    <a:pt x="41" y="930"/>
                  </a:lnTo>
                  <a:lnTo>
                    <a:pt x="70" y="995"/>
                  </a:lnTo>
                  <a:lnTo>
                    <a:pt x="109" y="1059"/>
                  </a:lnTo>
                  <a:lnTo>
                    <a:pt x="153" y="1117"/>
                  </a:lnTo>
                  <a:lnTo>
                    <a:pt x="205" y="1173"/>
                  </a:lnTo>
                  <a:lnTo>
                    <a:pt x="261" y="1223"/>
                  </a:lnTo>
                  <a:lnTo>
                    <a:pt x="325" y="1270"/>
                  </a:lnTo>
                  <a:lnTo>
                    <a:pt x="394" y="1312"/>
                  </a:lnTo>
                  <a:lnTo>
                    <a:pt x="468" y="1347"/>
                  </a:lnTo>
                  <a:lnTo>
                    <a:pt x="545" y="1378"/>
                  </a:lnTo>
                  <a:lnTo>
                    <a:pt x="628" y="1401"/>
                  </a:lnTo>
                  <a:lnTo>
                    <a:pt x="713" y="1419"/>
                  </a:lnTo>
                  <a:lnTo>
                    <a:pt x="802" y="1430"/>
                  </a:lnTo>
                  <a:lnTo>
                    <a:pt x="893" y="1434"/>
                  </a:lnTo>
                  <a:close/>
                </a:path>
              </a:pathLst>
            </a:custGeom>
            <a:solidFill>
              <a:srgbClr val="FFDD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2" name="Freeform 53"/>
            <p:cNvSpPr>
              <a:spLocks/>
            </p:cNvSpPr>
            <p:nvPr/>
          </p:nvSpPr>
          <p:spPr bwMode="auto">
            <a:xfrm>
              <a:off x="2912" y="1649"/>
              <a:ext cx="874" cy="702"/>
            </a:xfrm>
            <a:custGeom>
              <a:avLst/>
              <a:gdLst>
                <a:gd name="T0" fmla="*/ 16 w 1747"/>
                <a:gd name="T1" fmla="*/ 22 h 1404"/>
                <a:gd name="T2" fmla="*/ 18 w 1747"/>
                <a:gd name="T3" fmla="*/ 22 h 1404"/>
                <a:gd name="T4" fmla="*/ 21 w 1747"/>
                <a:gd name="T5" fmla="*/ 21 h 1404"/>
                <a:gd name="T6" fmla="*/ 23 w 1747"/>
                <a:gd name="T7" fmla="*/ 20 h 1404"/>
                <a:gd name="T8" fmla="*/ 25 w 1747"/>
                <a:gd name="T9" fmla="*/ 18 h 1404"/>
                <a:gd name="T10" fmla="*/ 26 w 1747"/>
                <a:gd name="T11" fmla="*/ 17 h 1404"/>
                <a:gd name="T12" fmla="*/ 27 w 1747"/>
                <a:gd name="T13" fmla="*/ 14 h 1404"/>
                <a:gd name="T14" fmla="*/ 28 w 1747"/>
                <a:gd name="T15" fmla="*/ 12 h 1404"/>
                <a:gd name="T16" fmla="*/ 28 w 1747"/>
                <a:gd name="T17" fmla="*/ 10 h 1404"/>
                <a:gd name="T18" fmla="*/ 27 w 1747"/>
                <a:gd name="T19" fmla="*/ 7 h 1404"/>
                <a:gd name="T20" fmla="*/ 26 w 1747"/>
                <a:gd name="T21" fmla="*/ 5 h 1404"/>
                <a:gd name="T22" fmla="*/ 25 w 1747"/>
                <a:gd name="T23" fmla="*/ 3 h 1404"/>
                <a:gd name="T24" fmla="*/ 23 w 1747"/>
                <a:gd name="T25" fmla="*/ 3 h 1404"/>
                <a:gd name="T26" fmla="*/ 21 w 1747"/>
                <a:gd name="T27" fmla="*/ 1 h 1404"/>
                <a:gd name="T28" fmla="*/ 18 w 1747"/>
                <a:gd name="T29" fmla="*/ 1 h 1404"/>
                <a:gd name="T30" fmla="*/ 16 w 1747"/>
                <a:gd name="T31" fmla="*/ 1 h 1404"/>
                <a:gd name="T32" fmla="*/ 13 w 1747"/>
                <a:gd name="T33" fmla="*/ 1 h 1404"/>
                <a:gd name="T34" fmla="*/ 10 w 1747"/>
                <a:gd name="T35" fmla="*/ 1 h 1404"/>
                <a:gd name="T36" fmla="*/ 8 w 1747"/>
                <a:gd name="T37" fmla="*/ 1 h 1404"/>
                <a:gd name="T38" fmla="*/ 5 w 1747"/>
                <a:gd name="T39" fmla="*/ 3 h 1404"/>
                <a:gd name="T40" fmla="*/ 4 w 1747"/>
                <a:gd name="T41" fmla="*/ 3 h 1404"/>
                <a:gd name="T42" fmla="*/ 2 w 1747"/>
                <a:gd name="T43" fmla="*/ 5 h 1404"/>
                <a:gd name="T44" fmla="*/ 1 w 1747"/>
                <a:gd name="T45" fmla="*/ 7 h 1404"/>
                <a:gd name="T46" fmla="*/ 1 w 1747"/>
                <a:gd name="T47" fmla="*/ 10 h 1404"/>
                <a:gd name="T48" fmla="*/ 1 w 1747"/>
                <a:gd name="T49" fmla="*/ 12 h 1404"/>
                <a:gd name="T50" fmla="*/ 1 w 1747"/>
                <a:gd name="T51" fmla="*/ 14 h 1404"/>
                <a:gd name="T52" fmla="*/ 2 w 1747"/>
                <a:gd name="T53" fmla="*/ 17 h 1404"/>
                <a:gd name="T54" fmla="*/ 4 w 1747"/>
                <a:gd name="T55" fmla="*/ 18 h 1404"/>
                <a:gd name="T56" fmla="*/ 5 w 1747"/>
                <a:gd name="T57" fmla="*/ 20 h 1404"/>
                <a:gd name="T58" fmla="*/ 8 w 1747"/>
                <a:gd name="T59" fmla="*/ 21 h 1404"/>
                <a:gd name="T60" fmla="*/ 10 w 1747"/>
                <a:gd name="T61" fmla="*/ 22 h 1404"/>
                <a:gd name="T62" fmla="*/ 13 w 1747"/>
                <a:gd name="T63" fmla="*/ 22 h 14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47"/>
                <a:gd name="T97" fmla="*/ 0 h 1404"/>
                <a:gd name="T98" fmla="*/ 1747 w 1747"/>
                <a:gd name="T99" fmla="*/ 1404 h 14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47" h="1404">
                  <a:moveTo>
                    <a:pt x="873" y="1404"/>
                  </a:moveTo>
                  <a:lnTo>
                    <a:pt x="961" y="1400"/>
                  </a:lnTo>
                  <a:lnTo>
                    <a:pt x="1048" y="1390"/>
                  </a:lnTo>
                  <a:lnTo>
                    <a:pt x="1133" y="1373"/>
                  </a:lnTo>
                  <a:lnTo>
                    <a:pt x="1213" y="1349"/>
                  </a:lnTo>
                  <a:lnTo>
                    <a:pt x="1290" y="1319"/>
                  </a:lnTo>
                  <a:lnTo>
                    <a:pt x="1361" y="1284"/>
                  </a:lnTo>
                  <a:lnTo>
                    <a:pt x="1429" y="1243"/>
                  </a:lnTo>
                  <a:lnTo>
                    <a:pt x="1491" y="1199"/>
                  </a:lnTo>
                  <a:lnTo>
                    <a:pt x="1547" y="1148"/>
                  </a:lnTo>
                  <a:lnTo>
                    <a:pt x="1599" y="1094"/>
                  </a:lnTo>
                  <a:lnTo>
                    <a:pt x="1641" y="1036"/>
                  </a:lnTo>
                  <a:lnTo>
                    <a:pt x="1678" y="976"/>
                  </a:lnTo>
                  <a:lnTo>
                    <a:pt x="1709" y="911"/>
                  </a:lnTo>
                  <a:lnTo>
                    <a:pt x="1730" y="843"/>
                  </a:lnTo>
                  <a:lnTo>
                    <a:pt x="1744" y="773"/>
                  </a:lnTo>
                  <a:lnTo>
                    <a:pt x="1747" y="702"/>
                  </a:lnTo>
                  <a:lnTo>
                    <a:pt x="1744" y="630"/>
                  </a:lnTo>
                  <a:lnTo>
                    <a:pt x="1730" y="561"/>
                  </a:lnTo>
                  <a:lnTo>
                    <a:pt x="1709" y="493"/>
                  </a:lnTo>
                  <a:lnTo>
                    <a:pt x="1678" y="427"/>
                  </a:lnTo>
                  <a:lnTo>
                    <a:pt x="1641" y="368"/>
                  </a:lnTo>
                  <a:lnTo>
                    <a:pt x="1599" y="310"/>
                  </a:lnTo>
                  <a:lnTo>
                    <a:pt x="1547" y="255"/>
                  </a:lnTo>
                  <a:lnTo>
                    <a:pt x="1491" y="205"/>
                  </a:lnTo>
                  <a:lnTo>
                    <a:pt x="1429" y="161"/>
                  </a:lnTo>
                  <a:lnTo>
                    <a:pt x="1361" y="120"/>
                  </a:lnTo>
                  <a:lnTo>
                    <a:pt x="1290" y="85"/>
                  </a:lnTo>
                  <a:lnTo>
                    <a:pt x="1213" y="54"/>
                  </a:lnTo>
                  <a:lnTo>
                    <a:pt x="1133" y="31"/>
                  </a:lnTo>
                  <a:lnTo>
                    <a:pt x="1048" y="14"/>
                  </a:lnTo>
                  <a:lnTo>
                    <a:pt x="961" y="4"/>
                  </a:lnTo>
                  <a:lnTo>
                    <a:pt x="873" y="0"/>
                  </a:lnTo>
                  <a:lnTo>
                    <a:pt x="784" y="4"/>
                  </a:lnTo>
                  <a:lnTo>
                    <a:pt x="697" y="14"/>
                  </a:lnTo>
                  <a:lnTo>
                    <a:pt x="614" y="31"/>
                  </a:lnTo>
                  <a:lnTo>
                    <a:pt x="533" y="54"/>
                  </a:lnTo>
                  <a:lnTo>
                    <a:pt x="457" y="85"/>
                  </a:lnTo>
                  <a:lnTo>
                    <a:pt x="386" y="120"/>
                  </a:lnTo>
                  <a:lnTo>
                    <a:pt x="318" y="161"/>
                  </a:lnTo>
                  <a:lnTo>
                    <a:pt x="257" y="205"/>
                  </a:lnTo>
                  <a:lnTo>
                    <a:pt x="199" y="255"/>
                  </a:lnTo>
                  <a:lnTo>
                    <a:pt x="148" y="310"/>
                  </a:lnTo>
                  <a:lnTo>
                    <a:pt x="106" y="368"/>
                  </a:lnTo>
                  <a:lnTo>
                    <a:pt x="69" y="427"/>
                  </a:lnTo>
                  <a:lnTo>
                    <a:pt x="38" y="493"/>
                  </a:lnTo>
                  <a:lnTo>
                    <a:pt x="17" y="561"/>
                  </a:lnTo>
                  <a:lnTo>
                    <a:pt x="4" y="630"/>
                  </a:lnTo>
                  <a:lnTo>
                    <a:pt x="0" y="702"/>
                  </a:lnTo>
                  <a:lnTo>
                    <a:pt x="4" y="773"/>
                  </a:lnTo>
                  <a:lnTo>
                    <a:pt x="17" y="843"/>
                  </a:lnTo>
                  <a:lnTo>
                    <a:pt x="38" y="911"/>
                  </a:lnTo>
                  <a:lnTo>
                    <a:pt x="69" y="976"/>
                  </a:lnTo>
                  <a:lnTo>
                    <a:pt x="106" y="1036"/>
                  </a:lnTo>
                  <a:lnTo>
                    <a:pt x="148" y="1094"/>
                  </a:lnTo>
                  <a:lnTo>
                    <a:pt x="199" y="1148"/>
                  </a:lnTo>
                  <a:lnTo>
                    <a:pt x="257" y="1199"/>
                  </a:lnTo>
                  <a:lnTo>
                    <a:pt x="318" y="1243"/>
                  </a:lnTo>
                  <a:lnTo>
                    <a:pt x="386" y="1284"/>
                  </a:lnTo>
                  <a:lnTo>
                    <a:pt x="457" y="1319"/>
                  </a:lnTo>
                  <a:lnTo>
                    <a:pt x="533" y="1349"/>
                  </a:lnTo>
                  <a:lnTo>
                    <a:pt x="614" y="1373"/>
                  </a:lnTo>
                  <a:lnTo>
                    <a:pt x="697" y="1390"/>
                  </a:lnTo>
                  <a:lnTo>
                    <a:pt x="784" y="1400"/>
                  </a:lnTo>
                  <a:lnTo>
                    <a:pt x="873" y="1404"/>
                  </a:lnTo>
                  <a:close/>
                </a:path>
              </a:pathLst>
            </a:custGeom>
            <a:solidFill>
              <a:srgbClr val="FFE26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3" name="Freeform 54"/>
            <p:cNvSpPr>
              <a:spLocks/>
            </p:cNvSpPr>
            <p:nvPr/>
          </p:nvSpPr>
          <p:spPr bwMode="auto">
            <a:xfrm>
              <a:off x="2922" y="1657"/>
              <a:ext cx="855" cy="686"/>
            </a:xfrm>
            <a:custGeom>
              <a:avLst/>
              <a:gdLst>
                <a:gd name="T0" fmla="*/ 15 w 1709"/>
                <a:gd name="T1" fmla="*/ 21 h 1372"/>
                <a:gd name="T2" fmla="*/ 18 w 1709"/>
                <a:gd name="T3" fmla="*/ 21 h 1372"/>
                <a:gd name="T4" fmla="*/ 20 w 1709"/>
                <a:gd name="T5" fmla="*/ 21 h 1372"/>
                <a:gd name="T6" fmla="*/ 22 w 1709"/>
                <a:gd name="T7" fmla="*/ 19 h 1372"/>
                <a:gd name="T8" fmla="*/ 24 w 1709"/>
                <a:gd name="T9" fmla="*/ 18 h 1372"/>
                <a:gd name="T10" fmla="*/ 26 w 1709"/>
                <a:gd name="T11" fmla="*/ 15 h 1372"/>
                <a:gd name="T12" fmla="*/ 27 w 1709"/>
                <a:gd name="T13" fmla="*/ 13 h 1372"/>
                <a:gd name="T14" fmla="*/ 27 w 1709"/>
                <a:gd name="T15" fmla="*/ 11 h 1372"/>
                <a:gd name="T16" fmla="*/ 27 w 1709"/>
                <a:gd name="T17" fmla="*/ 10 h 1372"/>
                <a:gd name="T18" fmla="*/ 27 w 1709"/>
                <a:gd name="T19" fmla="*/ 7 h 1372"/>
                <a:gd name="T20" fmla="*/ 26 w 1709"/>
                <a:gd name="T21" fmla="*/ 5 h 1372"/>
                <a:gd name="T22" fmla="*/ 24 w 1709"/>
                <a:gd name="T23" fmla="*/ 3 h 1372"/>
                <a:gd name="T24" fmla="*/ 22 w 1709"/>
                <a:gd name="T25" fmla="*/ 3 h 1372"/>
                <a:gd name="T26" fmla="*/ 20 w 1709"/>
                <a:gd name="T27" fmla="*/ 1 h 1372"/>
                <a:gd name="T28" fmla="*/ 18 w 1709"/>
                <a:gd name="T29" fmla="*/ 1 h 1372"/>
                <a:gd name="T30" fmla="*/ 15 w 1709"/>
                <a:gd name="T31" fmla="*/ 1 h 1372"/>
                <a:gd name="T32" fmla="*/ 12 w 1709"/>
                <a:gd name="T33" fmla="*/ 1 h 1372"/>
                <a:gd name="T34" fmla="*/ 10 w 1709"/>
                <a:gd name="T35" fmla="*/ 1 h 1372"/>
                <a:gd name="T36" fmla="*/ 7 w 1709"/>
                <a:gd name="T37" fmla="*/ 1 h 1372"/>
                <a:gd name="T38" fmla="*/ 5 w 1709"/>
                <a:gd name="T39" fmla="*/ 3 h 1372"/>
                <a:gd name="T40" fmla="*/ 4 w 1709"/>
                <a:gd name="T41" fmla="*/ 3 h 1372"/>
                <a:gd name="T42" fmla="*/ 2 w 1709"/>
                <a:gd name="T43" fmla="*/ 5 h 1372"/>
                <a:gd name="T44" fmla="*/ 1 w 1709"/>
                <a:gd name="T45" fmla="*/ 7 h 1372"/>
                <a:gd name="T46" fmla="*/ 1 w 1709"/>
                <a:gd name="T47" fmla="*/ 10 h 1372"/>
                <a:gd name="T48" fmla="*/ 1 w 1709"/>
                <a:gd name="T49" fmla="*/ 11 h 1372"/>
                <a:gd name="T50" fmla="*/ 1 w 1709"/>
                <a:gd name="T51" fmla="*/ 13 h 1372"/>
                <a:gd name="T52" fmla="*/ 2 w 1709"/>
                <a:gd name="T53" fmla="*/ 15 h 1372"/>
                <a:gd name="T54" fmla="*/ 4 w 1709"/>
                <a:gd name="T55" fmla="*/ 18 h 1372"/>
                <a:gd name="T56" fmla="*/ 5 w 1709"/>
                <a:gd name="T57" fmla="*/ 19 h 1372"/>
                <a:gd name="T58" fmla="*/ 7 w 1709"/>
                <a:gd name="T59" fmla="*/ 21 h 1372"/>
                <a:gd name="T60" fmla="*/ 10 w 1709"/>
                <a:gd name="T61" fmla="*/ 21 h 1372"/>
                <a:gd name="T62" fmla="*/ 12 w 1709"/>
                <a:gd name="T63" fmla="*/ 21 h 13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09"/>
                <a:gd name="T97" fmla="*/ 0 h 1372"/>
                <a:gd name="T98" fmla="*/ 1709 w 1709"/>
                <a:gd name="T99" fmla="*/ 1372 h 137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09" h="1372">
                  <a:moveTo>
                    <a:pt x="854" y="1372"/>
                  </a:moveTo>
                  <a:lnTo>
                    <a:pt x="941" y="1368"/>
                  </a:lnTo>
                  <a:lnTo>
                    <a:pt x="1025" y="1359"/>
                  </a:lnTo>
                  <a:lnTo>
                    <a:pt x="1109" y="1341"/>
                  </a:lnTo>
                  <a:lnTo>
                    <a:pt x="1188" y="1318"/>
                  </a:lnTo>
                  <a:lnTo>
                    <a:pt x="1261" y="1289"/>
                  </a:lnTo>
                  <a:lnTo>
                    <a:pt x="1333" y="1254"/>
                  </a:lnTo>
                  <a:lnTo>
                    <a:pt x="1398" y="1216"/>
                  </a:lnTo>
                  <a:lnTo>
                    <a:pt x="1458" y="1171"/>
                  </a:lnTo>
                  <a:lnTo>
                    <a:pt x="1514" y="1123"/>
                  </a:lnTo>
                  <a:lnTo>
                    <a:pt x="1562" y="1069"/>
                  </a:lnTo>
                  <a:lnTo>
                    <a:pt x="1607" y="1013"/>
                  </a:lnTo>
                  <a:lnTo>
                    <a:pt x="1642" y="953"/>
                  </a:lnTo>
                  <a:lnTo>
                    <a:pt x="1671" y="891"/>
                  </a:lnTo>
                  <a:lnTo>
                    <a:pt x="1692" y="825"/>
                  </a:lnTo>
                  <a:lnTo>
                    <a:pt x="1705" y="756"/>
                  </a:lnTo>
                  <a:lnTo>
                    <a:pt x="1709" y="686"/>
                  </a:lnTo>
                  <a:lnTo>
                    <a:pt x="1705" y="616"/>
                  </a:lnTo>
                  <a:lnTo>
                    <a:pt x="1692" y="547"/>
                  </a:lnTo>
                  <a:lnTo>
                    <a:pt x="1671" y="481"/>
                  </a:lnTo>
                  <a:lnTo>
                    <a:pt x="1642" y="419"/>
                  </a:lnTo>
                  <a:lnTo>
                    <a:pt x="1607" y="359"/>
                  </a:lnTo>
                  <a:lnTo>
                    <a:pt x="1562" y="303"/>
                  </a:lnTo>
                  <a:lnTo>
                    <a:pt x="1514" y="249"/>
                  </a:lnTo>
                  <a:lnTo>
                    <a:pt x="1458" y="201"/>
                  </a:lnTo>
                  <a:lnTo>
                    <a:pt x="1398" y="156"/>
                  </a:lnTo>
                  <a:lnTo>
                    <a:pt x="1333" y="118"/>
                  </a:lnTo>
                  <a:lnTo>
                    <a:pt x="1261" y="83"/>
                  </a:lnTo>
                  <a:lnTo>
                    <a:pt x="1188" y="54"/>
                  </a:lnTo>
                  <a:lnTo>
                    <a:pt x="1109" y="31"/>
                  </a:lnTo>
                  <a:lnTo>
                    <a:pt x="1025" y="13"/>
                  </a:lnTo>
                  <a:lnTo>
                    <a:pt x="941" y="4"/>
                  </a:lnTo>
                  <a:lnTo>
                    <a:pt x="854" y="0"/>
                  </a:lnTo>
                  <a:lnTo>
                    <a:pt x="767" y="4"/>
                  </a:lnTo>
                  <a:lnTo>
                    <a:pt x="682" y="13"/>
                  </a:lnTo>
                  <a:lnTo>
                    <a:pt x="601" y="31"/>
                  </a:lnTo>
                  <a:lnTo>
                    <a:pt x="521" y="54"/>
                  </a:lnTo>
                  <a:lnTo>
                    <a:pt x="446" y="83"/>
                  </a:lnTo>
                  <a:lnTo>
                    <a:pt x="377" y="118"/>
                  </a:lnTo>
                  <a:lnTo>
                    <a:pt x="311" y="156"/>
                  </a:lnTo>
                  <a:lnTo>
                    <a:pt x="251" y="201"/>
                  </a:lnTo>
                  <a:lnTo>
                    <a:pt x="195" y="249"/>
                  </a:lnTo>
                  <a:lnTo>
                    <a:pt x="147" y="303"/>
                  </a:lnTo>
                  <a:lnTo>
                    <a:pt x="102" y="359"/>
                  </a:lnTo>
                  <a:lnTo>
                    <a:pt x="68" y="419"/>
                  </a:lnTo>
                  <a:lnTo>
                    <a:pt x="39" y="481"/>
                  </a:lnTo>
                  <a:lnTo>
                    <a:pt x="17" y="547"/>
                  </a:lnTo>
                  <a:lnTo>
                    <a:pt x="4" y="616"/>
                  </a:lnTo>
                  <a:lnTo>
                    <a:pt x="0" y="686"/>
                  </a:lnTo>
                  <a:lnTo>
                    <a:pt x="4" y="756"/>
                  </a:lnTo>
                  <a:lnTo>
                    <a:pt x="17" y="825"/>
                  </a:lnTo>
                  <a:lnTo>
                    <a:pt x="39" y="891"/>
                  </a:lnTo>
                  <a:lnTo>
                    <a:pt x="68" y="953"/>
                  </a:lnTo>
                  <a:lnTo>
                    <a:pt x="102" y="1013"/>
                  </a:lnTo>
                  <a:lnTo>
                    <a:pt x="147" y="1069"/>
                  </a:lnTo>
                  <a:lnTo>
                    <a:pt x="195" y="1123"/>
                  </a:lnTo>
                  <a:lnTo>
                    <a:pt x="251" y="1171"/>
                  </a:lnTo>
                  <a:lnTo>
                    <a:pt x="311" y="1216"/>
                  </a:lnTo>
                  <a:lnTo>
                    <a:pt x="377" y="1254"/>
                  </a:lnTo>
                  <a:lnTo>
                    <a:pt x="446" y="1289"/>
                  </a:lnTo>
                  <a:lnTo>
                    <a:pt x="521" y="1318"/>
                  </a:lnTo>
                  <a:lnTo>
                    <a:pt x="601" y="1341"/>
                  </a:lnTo>
                  <a:lnTo>
                    <a:pt x="682" y="1359"/>
                  </a:lnTo>
                  <a:lnTo>
                    <a:pt x="767" y="1368"/>
                  </a:lnTo>
                  <a:lnTo>
                    <a:pt x="854" y="1372"/>
                  </a:lnTo>
                  <a:close/>
                </a:path>
              </a:pathLst>
            </a:custGeom>
            <a:solidFill>
              <a:srgbClr val="FFE5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4" name="Freeform 55"/>
            <p:cNvSpPr>
              <a:spLocks/>
            </p:cNvSpPr>
            <p:nvPr/>
          </p:nvSpPr>
          <p:spPr bwMode="auto">
            <a:xfrm>
              <a:off x="2932" y="1665"/>
              <a:ext cx="835" cy="670"/>
            </a:xfrm>
            <a:custGeom>
              <a:avLst/>
              <a:gdLst>
                <a:gd name="T0" fmla="*/ 14 w 1671"/>
                <a:gd name="T1" fmla="*/ 20 h 1342"/>
                <a:gd name="T2" fmla="*/ 16 w 1671"/>
                <a:gd name="T3" fmla="*/ 20 h 1342"/>
                <a:gd name="T4" fmla="*/ 19 w 1671"/>
                <a:gd name="T5" fmla="*/ 19 h 1342"/>
                <a:gd name="T6" fmla="*/ 21 w 1671"/>
                <a:gd name="T7" fmla="*/ 18 h 1342"/>
                <a:gd name="T8" fmla="*/ 23 w 1671"/>
                <a:gd name="T9" fmla="*/ 17 h 1342"/>
                <a:gd name="T10" fmla="*/ 24 w 1671"/>
                <a:gd name="T11" fmla="*/ 15 h 1342"/>
                <a:gd name="T12" fmla="*/ 25 w 1671"/>
                <a:gd name="T13" fmla="*/ 13 h 1342"/>
                <a:gd name="T14" fmla="*/ 26 w 1671"/>
                <a:gd name="T15" fmla="*/ 11 h 1342"/>
                <a:gd name="T16" fmla="*/ 26 w 1671"/>
                <a:gd name="T17" fmla="*/ 9 h 1342"/>
                <a:gd name="T18" fmla="*/ 25 w 1671"/>
                <a:gd name="T19" fmla="*/ 7 h 1342"/>
                <a:gd name="T20" fmla="*/ 24 w 1671"/>
                <a:gd name="T21" fmla="*/ 5 h 1342"/>
                <a:gd name="T22" fmla="*/ 23 w 1671"/>
                <a:gd name="T23" fmla="*/ 3 h 1342"/>
                <a:gd name="T24" fmla="*/ 21 w 1671"/>
                <a:gd name="T25" fmla="*/ 2 h 1342"/>
                <a:gd name="T26" fmla="*/ 19 w 1671"/>
                <a:gd name="T27" fmla="*/ 1 h 1342"/>
                <a:gd name="T28" fmla="*/ 16 w 1671"/>
                <a:gd name="T29" fmla="*/ 0 h 1342"/>
                <a:gd name="T30" fmla="*/ 14 w 1671"/>
                <a:gd name="T31" fmla="*/ 0 h 1342"/>
                <a:gd name="T32" fmla="*/ 11 w 1671"/>
                <a:gd name="T33" fmla="*/ 0 h 1342"/>
                <a:gd name="T34" fmla="*/ 9 w 1671"/>
                <a:gd name="T35" fmla="*/ 0 h 1342"/>
                <a:gd name="T36" fmla="*/ 6 w 1671"/>
                <a:gd name="T37" fmla="*/ 1 h 1342"/>
                <a:gd name="T38" fmla="*/ 4 w 1671"/>
                <a:gd name="T39" fmla="*/ 2 h 1342"/>
                <a:gd name="T40" fmla="*/ 3 w 1671"/>
                <a:gd name="T41" fmla="*/ 3 h 1342"/>
                <a:gd name="T42" fmla="*/ 1 w 1671"/>
                <a:gd name="T43" fmla="*/ 5 h 1342"/>
                <a:gd name="T44" fmla="*/ 0 w 1671"/>
                <a:gd name="T45" fmla="*/ 7 h 1342"/>
                <a:gd name="T46" fmla="*/ 0 w 1671"/>
                <a:gd name="T47" fmla="*/ 9 h 1342"/>
                <a:gd name="T48" fmla="*/ 0 w 1671"/>
                <a:gd name="T49" fmla="*/ 11 h 1342"/>
                <a:gd name="T50" fmla="*/ 0 w 1671"/>
                <a:gd name="T51" fmla="*/ 13 h 1342"/>
                <a:gd name="T52" fmla="*/ 1 w 1671"/>
                <a:gd name="T53" fmla="*/ 15 h 1342"/>
                <a:gd name="T54" fmla="*/ 3 w 1671"/>
                <a:gd name="T55" fmla="*/ 17 h 1342"/>
                <a:gd name="T56" fmla="*/ 4 w 1671"/>
                <a:gd name="T57" fmla="*/ 18 h 1342"/>
                <a:gd name="T58" fmla="*/ 6 w 1671"/>
                <a:gd name="T59" fmla="*/ 19 h 1342"/>
                <a:gd name="T60" fmla="*/ 9 w 1671"/>
                <a:gd name="T61" fmla="*/ 20 h 1342"/>
                <a:gd name="T62" fmla="*/ 11 w 1671"/>
                <a:gd name="T63" fmla="*/ 20 h 13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1"/>
                <a:gd name="T97" fmla="*/ 0 h 1342"/>
                <a:gd name="T98" fmla="*/ 1671 w 1671"/>
                <a:gd name="T99" fmla="*/ 1342 h 134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1" h="1342">
                  <a:moveTo>
                    <a:pt x="835" y="1342"/>
                  </a:moveTo>
                  <a:lnTo>
                    <a:pt x="920" y="1338"/>
                  </a:lnTo>
                  <a:lnTo>
                    <a:pt x="1003" y="1328"/>
                  </a:lnTo>
                  <a:lnTo>
                    <a:pt x="1084" y="1311"/>
                  </a:lnTo>
                  <a:lnTo>
                    <a:pt x="1159" y="1289"/>
                  </a:lnTo>
                  <a:lnTo>
                    <a:pt x="1232" y="1260"/>
                  </a:lnTo>
                  <a:lnTo>
                    <a:pt x="1302" y="1228"/>
                  </a:lnTo>
                  <a:lnTo>
                    <a:pt x="1366" y="1189"/>
                  </a:lnTo>
                  <a:lnTo>
                    <a:pt x="1426" y="1144"/>
                  </a:lnTo>
                  <a:lnTo>
                    <a:pt x="1480" y="1098"/>
                  </a:lnTo>
                  <a:lnTo>
                    <a:pt x="1528" y="1046"/>
                  </a:lnTo>
                  <a:lnTo>
                    <a:pt x="1570" y="992"/>
                  </a:lnTo>
                  <a:lnTo>
                    <a:pt x="1605" y="932"/>
                  </a:lnTo>
                  <a:lnTo>
                    <a:pt x="1634" y="870"/>
                  </a:lnTo>
                  <a:lnTo>
                    <a:pt x="1653" y="806"/>
                  </a:lnTo>
                  <a:lnTo>
                    <a:pt x="1667" y="741"/>
                  </a:lnTo>
                  <a:lnTo>
                    <a:pt x="1671" y="671"/>
                  </a:lnTo>
                  <a:lnTo>
                    <a:pt x="1667" y="601"/>
                  </a:lnTo>
                  <a:lnTo>
                    <a:pt x="1653" y="536"/>
                  </a:lnTo>
                  <a:lnTo>
                    <a:pt x="1634" y="472"/>
                  </a:lnTo>
                  <a:lnTo>
                    <a:pt x="1605" y="410"/>
                  </a:lnTo>
                  <a:lnTo>
                    <a:pt x="1570" y="350"/>
                  </a:lnTo>
                  <a:lnTo>
                    <a:pt x="1528" y="296"/>
                  </a:lnTo>
                  <a:lnTo>
                    <a:pt x="1480" y="244"/>
                  </a:lnTo>
                  <a:lnTo>
                    <a:pt x="1426" y="195"/>
                  </a:lnTo>
                  <a:lnTo>
                    <a:pt x="1366" y="153"/>
                  </a:lnTo>
                  <a:lnTo>
                    <a:pt x="1302" y="114"/>
                  </a:lnTo>
                  <a:lnTo>
                    <a:pt x="1232" y="81"/>
                  </a:lnTo>
                  <a:lnTo>
                    <a:pt x="1159" y="52"/>
                  </a:lnTo>
                  <a:lnTo>
                    <a:pt x="1084" y="31"/>
                  </a:lnTo>
                  <a:lnTo>
                    <a:pt x="1003" y="14"/>
                  </a:lnTo>
                  <a:lnTo>
                    <a:pt x="920" y="4"/>
                  </a:lnTo>
                  <a:lnTo>
                    <a:pt x="835" y="0"/>
                  </a:lnTo>
                  <a:lnTo>
                    <a:pt x="750" y="4"/>
                  </a:lnTo>
                  <a:lnTo>
                    <a:pt x="667" y="14"/>
                  </a:lnTo>
                  <a:lnTo>
                    <a:pt x="587" y="31"/>
                  </a:lnTo>
                  <a:lnTo>
                    <a:pt x="510" y="52"/>
                  </a:lnTo>
                  <a:lnTo>
                    <a:pt x="437" y="81"/>
                  </a:lnTo>
                  <a:lnTo>
                    <a:pt x="369" y="114"/>
                  </a:lnTo>
                  <a:lnTo>
                    <a:pt x="304" y="153"/>
                  </a:lnTo>
                  <a:lnTo>
                    <a:pt x="246" y="195"/>
                  </a:lnTo>
                  <a:lnTo>
                    <a:pt x="192" y="244"/>
                  </a:lnTo>
                  <a:lnTo>
                    <a:pt x="143" y="296"/>
                  </a:lnTo>
                  <a:lnTo>
                    <a:pt x="101" y="350"/>
                  </a:lnTo>
                  <a:lnTo>
                    <a:pt x="66" y="410"/>
                  </a:lnTo>
                  <a:lnTo>
                    <a:pt x="37" y="472"/>
                  </a:lnTo>
                  <a:lnTo>
                    <a:pt x="18" y="536"/>
                  </a:lnTo>
                  <a:lnTo>
                    <a:pt x="4" y="601"/>
                  </a:lnTo>
                  <a:lnTo>
                    <a:pt x="0" y="671"/>
                  </a:lnTo>
                  <a:lnTo>
                    <a:pt x="4" y="741"/>
                  </a:lnTo>
                  <a:lnTo>
                    <a:pt x="18" y="806"/>
                  </a:lnTo>
                  <a:lnTo>
                    <a:pt x="37" y="870"/>
                  </a:lnTo>
                  <a:lnTo>
                    <a:pt x="66" y="932"/>
                  </a:lnTo>
                  <a:lnTo>
                    <a:pt x="101" y="992"/>
                  </a:lnTo>
                  <a:lnTo>
                    <a:pt x="143" y="1046"/>
                  </a:lnTo>
                  <a:lnTo>
                    <a:pt x="192" y="1098"/>
                  </a:lnTo>
                  <a:lnTo>
                    <a:pt x="246" y="1144"/>
                  </a:lnTo>
                  <a:lnTo>
                    <a:pt x="304" y="1189"/>
                  </a:lnTo>
                  <a:lnTo>
                    <a:pt x="369" y="1228"/>
                  </a:lnTo>
                  <a:lnTo>
                    <a:pt x="437" y="1260"/>
                  </a:lnTo>
                  <a:lnTo>
                    <a:pt x="510" y="1289"/>
                  </a:lnTo>
                  <a:lnTo>
                    <a:pt x="587" y="1311"/>
                  </a:lnTo>
                  <a:lnTo>
                    <a:pt x="667" y="1328"/>
                  </a:lnTo>
                  <a:lnTo>
                    <a:pt x="750" y="1338"/>
                  </a:lnTo>
                  <a:lnTo>
                    <a:pt x="835" y="1342"/>
                  </a:lnTo>
                  <a:close/>
                </a:path>
              </a:pathLst>
            </a:custGeom>
            <a:solidFill>
              <a:srgbClr val="FFE8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5" name="Freeform 56"/>
            <p:cNvSpPr>
              <a:spLocks/>
            </p:cNvSpPr>
            <p:nvPr/>
          </p:nvSpPr>
          <p:spPr bwMode="auto">
            <a:xfrm>
              <a:off x="2941" y="1672"/>
              <a:ext cx="816" cy="657"/>
            </a:xfrm>
            <a:custGeom>
              <a:avLst/>
              <a:gdLst>
                <a:gd name="T0" fmla="*/ 14 w 1632"/>
                <a:gd name="T1" fmla="*/ 21 h 1312"/>
                <a:gd name="T2" fmla="*/ 17 w 1632"/>
                <a:gd name="T3" fmla="*/ 21 h 1312"/>
                <a:gd name="T4" fmla="*/ 19 w 1632"/>
                <a:gd name="T5" fmla="*/ 20 h 1312"/>
                <a:gd name="T6" fmla="*/ 21 w 1632"/>
                <a:gd name="T7" fmla="*/ 19 h 1312"/>
                <a:gd name="T8" fmla="*/ 23 w 1632"/>
                <a:gd name="T9" fmla="*/ 17 h 1312"/>
                <a:gd name="T10" fmla="*/ 24 w 1632"/>
                <a:gd name="T11" fmla="*/ 16 h 1312"/>
                <a:gd name="T12" fmla="*/ 25 w 1632"/>
                <a:gd name="T13" fmla="*/ 14 h 1312"/>
                <a:gd name="T14" fmla="*/ 26 w 1632"/>
                <a:gd name="T15" fmla="*/ 12 h 1312"/>
                <a:gd name="T16" fmla="*/ 26 w 1632"/>
                <a:gd name="T17" fmla="*/ 10 h 1312"/>
                <a:gd name="T18" fmla="*/ 25 w 1632"/>
                <a:gd name="T19" fmla="*/ 8 h 1312"/>
                <a:gd name="T20" fmla="*/ 24 w 1632"/>
                <a:gd name="T21" fmla="*/ 6 h 1312"/>
                <a:gd name="T22" fmla="*/ 23 w 1632"/>
                <a:gd name="T23" fmla="*/ 4 h 1312"/>
                <a:gd name="T24" fmla="*/ 21 w 1632"/>
                <a:gd name="T25" fmla="*/ 3 h 1312"/>
                <a:gd name="T26" fmla="*/ 19 w 1632"/>
                <a:gd name="T27" fmla="*/ 2 h 1312"/>
                <a:gd name="T28" fmla="*/ 17 w 1632"/>
                <a:gd name="T29" fmla="*/ 1 h 1312"/>
                <a:gd name="T30" fmla="*/ 14 w 1632"/>
                <a:gd name="T31" fmla="*/ 1 h 1312"/>
                <a:gd name="T32" fmla="*/ 12 w 1632"/>
                <a:gd name="T33" fmla="*/ 1 h 1312"/>
                <a:gd name="T34" fmla="*/ 9 w 1632"/>
                <a:gd name="T35" fmla="*/ 1 h 1312"/>
                <a:gd name="T36" fmla="*/ 6 w 1632"/>
                <a:gd name="T37" fmla="*/ 2 h 1312"/>
                <a:gd name="T38" fmla="*/ 5 w 1632"/>
                <a:gd name="T39" fmla="*/ 3 h 1312"/>
                <a:gd name="T40" fmla="*/ 3 w 1632"/>
                <a:gd name="T41" fmla="*/ 4 h 1312"/>
                <a:gd name="T42" fmla="*/ 2 w 1632"/>
                <a:gd name="T43" fmla="*/ 6 h 1312"/>
                <a:gd name="T44" fmla="*/ 1 w 1632"/>
                <a:gd name="T45" fmla="*/ 8 h 1312"/>
                <a:gd name="T46" fmla="*/ 1 w 1632"/>
                <a:gd name="T47" fmla="*/ 10 h 1312"/>
                <a:gd name="T48" fmla="*/ 1 w 1632"/>
                <a:gd name="T49" fmla="*/ 12 h 1312"/>
                <a:gd name="T50" fmla="*/ 1 w 1632"/>
                <a:gd name="T51" fmla="*/ 14 h 1312"/>
                <a:gd name="T52" fmla="*/ 2 w 1632"/>
                <a:gd name="T53" fmla="*/ 16 h 1312"/>
                <a:gd name="T54" fmla="*/ 3 w 1632"/>
                <a:gd name="T55" fmla="*/ 17 h 1312"/>
                <a:gd name="T56" fmla="*/ 5 w 1632"/>
                <a:gd name="T57" fmla="*/ 19 h 1312"/>
                <a:gd name="T58" fmla="*/ 6 w 1632"/>
                <a:gd name="T59" fmla="*/ 20 h 1312"/>
                <a:gd name="T60" fmla="*/ 9 w 1632"/>
                <a:gd name="T61" fmla="*/ 21 h 1312"/>
                <a:gd name="T62" fmla="*/ 12 w 1632"/>
                <a:gd name="T63" fmla="*/ 21 h 13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32"/>
                <a:gd name="T97" fmla="*/ 0 h 1312"/>
                <a:gd name="T98" fmla="*/ 1632 w 1632"/>
                <a:gd name="T99" fmla="*/ 1312 h 13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32" h="1312">
                  <a:moveTo>
                    <a:pt x="815" y="1312"/>
                  </a:moveTo>
                  <a:lnTo>
                    <a:pt x="898" y="1308"/>
                  </a:lnTo>
                  <a:lnTo>
                    <a:pt x="979" y="1299"/>
                  </a:lnTo>
                  <a:lnTo>
                    <a:pt x="1058" y="1283"/>
                  </a:lnTo>
                  <a:lnTo>
                    <a:pt x="1133" y="1260"/>
                  </a:lnTo>
                  <a:lnTo>
                    <a:pt x="1205" y="1233"/>
                  </a:lnTo>
                  <a:lnTo>
                    <a:pt x="1272" y="1200"/>
                  </a:lnTo>
                  <a:lnTo>
                    <a:pt x="1334" y="1161"/>
                  </a:lnTo>
                  <a:lnTo>
                    <a:pt x="1392" y="1119"/>
                  </a:lnTo>
                  <a:lnTo>
                    <a:pt x="1446" y="1072"/>
                  </a:lnTo>
                  <a:lnTo>
                    <a:pt x="1492" y="1022"/>
                  </a:lnTo>
                  <a:lnTo>
                    <a:pt x="1533" y="968"/>
                  </a:lnTo>
                  <a:lnTo>
                    <a:pt x="1568" y="910"/>
                  </a:lnTo>
                  <a:lnTo>
                    <a:pt x="1595" y="850"/>
                  </a:lnTo>
                  <a:lnTo>
                    <a:pt x="1614" y="788"/>
                  </a:lnTo>
                  <a:lnTo>
                    <a:pt x="1628" y="723"/>
                  </a:lnTo>
                  <a:lnTo>
                    <a:pt x="1632" y="655"/>
                  </a:lnTo>
                  <a:lnTo>
                    <a:pt x="1628" y="587"/>
                  </a:lnTo>
                  <a:lnTo>
                    <a:pt x="1614" y="524"/>
                  </a:lnTo>
                  <a:lnTo>
                    <a:pt x="1595" y="460"/>
                  </a:lnTo>
                  <a:lnTo>
                    <a:pt x="1568" y="400"/>
                  </a:lnTo>
                  <a:lnTo>
                    <a:pt x="1533" y="344"/>
                  </a:lnTo>
                  <a:lnTo>
                    <a:pt x="1492" y="290"/>
                  </a:lnTo>
                  <a:lnTo>
                    <a:pt x="1446" y="237"/>
                  </a:lnTo>
                  <a:lnTo>
                    <a:pt x="1392" y="191"/>
                  </a:lnTo>
                  <a:lnTo>
                    <a:pt x="1334" y="149"/>
                  </a:lnTo>
                  <a:lnTo>
                    <a:pt x="1272" y="112"/>
                  </a:lnTo>
                  <a:lnTo>
                    <a:pt x="1205" y="79"/>
                  </a:lnTo>
                  <a:lnTo>
                    <a:pt x="1133" y="52"/>
                  </a:lnTo>
                  <a:lnTo>
                    <a:pt x="1058" y="29"/>
                  </a:lnTo>
                  <a:lnTo>
                    <a:pt x="979" y="13"/>
                  </a:lnTo>
                  <a:lnTo>
                    <a:pt x="898" y="4"/>
                  </a:lnTo>
                  <a:lnTo>
                    <a:pt x="815" y="0"/>
                  </a:lnTo>
                  <a:lnTo>
                    <a:pt x="732" y="4"/>
                  </a:lnTo>
                  <a:lnTo>
                    <a:pt x="650" y="13"/>
                  </a:lnTo>
                  <a:lnTo>
                    <a:pt x="573" y="29"/>
                  </a:lnTo>
                  <a:lnTo>
                    <a:pt x="498" y="52"/>
                  </a:lnTo>
                  <a:lnTo>
                    <a:pt x="426" y="79"/>
                  </a:lnTo>
                  <a:lnTo>
                    <a:pt x="359" y="112"/>
                  </a:lnTo>
                  <a:lnTo>
                    <a:pt x="297" y="149"/>
                  </a:lnTo>
                  <a:lnTo>
                    <a:pt x="239" y="191"/>
                  </a:lnTo>
                  <a:lnTo>
                    <a:pt x="185" y="237"/>
                  </a:lnTo>
                  <a:lnTo>
                    <a:pt x="139" y="290"/>
                  </a:lnTo>
                  <a:lnTo>
                    <a:pt x="98" y="344"/>
                  </a:lnTo>
                  <a:lnTo>
                    <a:pt x="63" y="400"/>
                  </a:lnTo>
                  <a:lnTo>
                    <a:pt x="36" y="460"/>
                  </a:lnTo>
                  <a:lnTo>
                    <a:pt x="17" y="524"/>
                  </a:lnTo>
                  <a:lnTo>
                    <a:pt x="3" y="587"/>
                  </a:lnTo>
                  <a:lnTo>
                    <a:pt x="0" y="655"/>
                  </a:lnTo>
                  <a:lnTo>
                    <a:pt x="3" y="723"/>
                  </a:lnTo>
                  <a:lnTo>
                    <a:pt x="17" y="788"/>
                  </a:lnTo>
                  <a:lnTo>
                    <a:pt x="36" y="850"/>
                  </a:lnTo>
                  <a:lnTo>
                    <a:pt x="63" y="910"/>
                  </a:lnTo>
                  <a:lnTo>
                    <a:pt x="98" y="968"/>
                  </a:lnTo>
                  <a:lnTo>
                    <a:pt x="139" y="1022"/>
                  </a:lnTo>
                  <a:lnTo>
                    <a:pt x="185" y="1072"/>
                  </a:lnTo>
                  <a:lnTo>
                    <a:pt x="239" y="1119"/>
                  </a:lnTo>
                  <a:lnTo>
                    <a:pt x="297" y="1161"/>
                  </a:lnTo>
                  <a:lnTo>
                    <a:pt x="359" y="1200"/>
                  </a:lnTo>
                  <a:lnTo>
                    <a:pt x="426" y="1233"/>
                  </a:lnTo>
                  <a:lnTo>
                    <a:pt x="498" y="1260"/>
                  </a:lnTo>
                  <a:lnTo>
                    <a:pt x="573" y="1283"/>
                  </a:lnTo>
                  <a:lnTo>
                    <a:pt x="650" y="1299"/>
                  </a:lnTo>
                  <a:lnTo>
                    <a:pt x="732" y="1308"/>
                  </a:lnTo>
                  <a:lnTo>
                    <a:pt x="815" y="1312"/>
                  </a:lnTo>
                  <a:close/>
                </a:path>
              </a:pathLst>
            </a:custGeom>
            <a:solidFill>
              <a:srgbClr val="FFEA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6" name="Freeform 57"/>
            <p:cNvSpPr>
              <a:spLocks/>
            </p:cNvSpPr>
            <p:nvPr/>
          </p:nvSpPr>
          <p:spPr bwMode="auto">
            <a:xfrm>
              <a:off x="2951" y="1680"/>
              <a:ext cx="797" cy="641"/>
            </a:xfrm>
            <a:custGeom>
              <a:avLst/>
              <a:gdLst>
                <a:gd name="T0" fmla="*/ 14 w 1593"/>
                <a:gd name="T1" fmla="*/ 20 h 1282"/>
                <a:gd name="T2" fmla="*/ 17 w 1593"/>
                <a:gd name="T3" fmla="*/ 20 h 1282"/>
                <a:gd name="T4" fmla="*/ 19 w 1593"/>
                <a:gd name="T5" fmla="*/ 19 h 1282"/>
                <a:gd name="T6" fmla="*/ 21 w 1593"/>
                <a:gd name="T7" fmla="*/ 18 h 1282"/>
                <a:gd name="T8" fmla="*/ 23 w 1593"/>
                <a:gd name="T9" fmla="*/ 17 h 1282"/>
                <a:gd name="T10" fmla="*/ 24 w 1593"/>
                <a:gd name="T11" fmla="*/ 14 h 1282"/>
                <a:gd name="T12" fmla="*/ 25 w 1593"/>
                <a:gd name="T13" fmla="*/ 12 h 1282"/>
                <a:gd name="T14" fmla="*/ 25 w 1593"/>
                <a:gd name="T15" fmla="*/ 11 h 1282"/>
                <a:gd name="T16" fmla="*/ 25 w 1593"/>
                <a:gd name="T17" fmla="*/ 9 h 1282"/>
                <a:gd name="T18" fmla="*/ 25 w 1593"/>
                <a:gd name="T19" fmla="*/ 7 h 1282"/>
                <a:gd name="T20" fmla="*/ 24 w 1593"/>
                <a:gd name="T21" fmla="*/ 5 h 1282"/>
                <a:gd name="T22" fmla="*/ 23 w 1593"/>
                <a:gd name="T23" fmla="*/ 3 h 1282"/>
                <a:gd name="T24" fmla="*/ 21 w 1593"/>
                <a:gd name="T25" fmla="*/ 3 h 1282"/>
                <a:gd name="T26" fmla="*/ 19 w 1593"/>
                <a:gd name="T27" fmla="*/ 1 h 1282"/>
                <a:gd name="T28" fmla="*/ 17 w 1593"/>
                <a:gd name="T29" fmla="*/ 1 h 1282"/>
                <a:gd name="T30" fmla="*/ 14 w 1593"/>
                <a:gd name="T31" fmla="*/ 1 h 1282"/>
                <a:gd name="T32" fmla="*/ 12 w 1593"/>
                <a:gd name="T33" fmla="*/ 1 h 1282"/>
                <a:gd name="T34" fmla="*/ 9 w 1593"/>
                <a:gd name="T35" fmla="*/ 1 h 1282"/>
                <a:gd name="T36" fmla="*/ 7 w 1593"/>
                <a:gd name="T37" fmla="*/ 1 h 1282"/>
                <a:gd name="T38" fmla="*/ 5 w 1593"/>
                <a:gd name="T39" fmla="*/ 3 h 1282"/>
                <a:gd name="T40" fmla="*/ 3 w 1593"/>
                <a:gd name="T41" fmla="*/ 3 h 1282"/>
                <a:gd name="T42" fmla="*/ 2 w 1593"/>
                <a:gd name="T43" fmla="*/ 5 h 1282"/>
                <a:gd name="T44" fmla="*/ 1 w 1593"/>
                <a:gd name="T45" fmla="*/ 7 h 1282"/>
                <a:gd name="T46" fmla="*/ 1 w 1593"/>
                <a:gd name="T47" fmla="*/ 9 h 1282"/>
                <a:gd name="T48" fmla="*/ 1 w 1593"/>
                <a:gd name="T49" fmla="*/ 11 h 1282"/>
                <a:gd name="T50" fmla="*/ 1 w 1593"/>
                <a:gd name="T51" fmla="*/ 12 h 1282"/>
                <a:gd name="T52" fmla="*/ 2 w 1593"/>
                <a:gd name="T53" fmla="*/ 14 h 1282"/>
                <a:gd name="T54" fmla="*/ 3 w 1593"/>
                <a:gd name="T55" fmla="*/ 17 h 1282"/>
                <a:gd name="T56" fmla="*/ 5 w 1593"/>
                <a:gd name="T57" fmla="*/ 18 h 1282"/>
                <a:gd name="T58" fmla="*/ 7 w 1593"/>
                <a:gd name="T59" fmla="*/ 19 h 1282"/>
                <a:gd name="T60" fmla="*/ 9 w 1593"/>
                <a:gd name="T61" fmla="*/ 20 h 1282"/>
                <a:gd name="T62" fmla="*/ 12 w 1593"/>
                <a:gd name="T63" fmla="*/ 20 h 128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93"/>
                <a:gd name="T97" fmla="*/ 0 h 1282"/>
                <a:gd name="T98" fmla="*/ 1593 w 1593"/>
                <a:gd name="T99" fmla="*/ 1282 h 128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93" h="1282">
                  <a:moveTo>
                    <a:pt x="796" y="1282"/>
                  </a:moveTo>
                  <a:lnTo>
                    <a:pt x="877" y="1278"/>
                  </a:lnTo>
                  <a:lnTo>
                    <a:pt x="956" y="1268"/>
                  </a:lnTo>
                  <a:lnTo>
                    <a:pt x="1033" y="1253"/>
                  </a:lnTo>
                  <a:lnTo>
                    <a:pt x="1107" y="1231"/>
                  </a:lnTo>
                  <a:lnTo>
                    <a:pt x="1176" y="1204"/>
                  </a:lnTo>
                  <a:lnTo>
                    <a:pt x="1242" y="1171"/>
                  </a:lnTo>
                  <a:lnTo>
                    <a:pt x="1304" y="1135"/>
                  </a:lnTo>
                  <a:lnTo>
                    <a:pt x="1360" y="1094"/>
                  </a:lnTo>
                  <a:lnTo>
                    <a:pt x="1412" y="1048"/>
                  </a:lnTo>
                  <a:lnTo>
                    <a:pt x="1456" y="998"/>
                  </a:lnTo>
                  <a:lnTo>
                    <a:pt x="1497" y="945"/>
                  </a:lnTo>
                  <a:lnTo>
                    <a:pt x="1531" y="889"/>
                  </a:lnTo>
                  <a:lnTo>
                    <a:pt x="1557" y="831"/>
                  </a:lnTo>
                  <a:lnTo>
                    <a:pt x="1578" y="769"/>
                  </a:lnTo>
                  <a:lnTo>
                    <a:pt x="1589" y="706"/>
                  </a:lnTo>
                  <a:lnTo>
                    <a:pt x="1593" y="640"/>
                  </a:lnTo>
                  <a:lnTo>
                    <a:pt x="1589" y="574"/>
                  </a:lnTo>
                  <a:lnTo>
                    <a:pt x="1578" y="510"/>
                  </a:lnTo>
                  <a:lnTo>
                    <a:pt x="1557" y="449"/>
                  </a:lnTo>
                  <a:lnTo>
                    <a:pt x="1531" y="391"/>
                  </a:lnTo>
                  <a:lnTo>
                    <a:pt x="1497" y="335"/>
                  </a:lnTo>
                  <a:lnTo>
                    <a:pt x="1456" y="282"/>
                  </a:lnTo>
                  <a:lnTo>
                    <a:pt x="1412" y="232"/>
                  </a:lnTo>
                  <a:lnTo>
                    <a:pt x="1360" y="188"/>
                  </a:lnTo>
                  <a:lnTo>
                    <a:pt x="1304" y="147"/>
                  </a:lnTo>
                  <a:lnTo>
                    <a:pt x="1242" y="108"/>
                  </a:lnTo>
                  <a:lnTo>
                    <a:pt x="1176" y="78"/>
                  </a:lnTo>
                  <a:lnTo>
                    <a:pt x="1107" y="50"/>
                  </a:lnTo>
                  <a:lnTo>
                    <a:pt x="1033" y="29"/>
                  </a:lnTo>
                  <a:lnTo>
                    <a:pt x="956" y="14"/>
                  </a:lnTo>
                  <a:lnTo>
                    <a:pt x="877" y="4"/>
                  </a:lnTo>
                  <a:lnTo>
                    <a:pt x="796" y="0"/>
                  </a:lnTo>
                  <a:lnTo>
                    <a:pt x="715" y="4"/>
                  </a:lnTo>
                  <a:lnTo>
                    <a:pt x="635" y="14"/>
                  </a:lnTo>
                  <a:lnTo>
                    <a:pt x="560" y="29"/>
                  </a:lnTo>
                  <a:lnTo>
                    <a:pt x="487" y="50"/>
                  </a:lnTo>
                  <a:lnTo>
                    <a:pt x="417" y="78"/>
                  </a:lnTo>
                  <a:lnTo>
                    <a:pt x="351" y="108"/>
                  </a:lnTo>
                  <a:lnTo>
                    <a:pt x="290" y="147"/>
                  </a:lnTo>
                  <a:lnTo>
                    <a:pt x="234" y="188"/>
                  </a:lnTo>
                  <a:lnTo>
                    <a:pt x="181" y="232"/>
                  </a:lnTo>
                  <a:lnTo>
                    <a:pt x="137" y="282"/>
                  </a:lnTo>
                  <a:lnTo>
                    <a:pt x="96" y="335"/>
                  </a:lnTo>
                  <a:lnTo>
                    <a:pt x="62" y="391"/>
                  </a:lnTo>
                  <a:lnTo>
                    <a:pt x="37" y="449"/>
                  </a:lnTo>
                  <a:lnTo>
                    <a:pt x="15" y="510"/>
                  </a:lnTo>
                  <a:lnTo>
                    <a:pt x="4" y="574"/>
                  </a:lnTo>
                  <a:lnTo>
                    <a:pt x="0" y="640"/>
                  </a:lnTo>
                  <a:lnTo>
                    <a:pt x="4" y="706"/>
                  </a:lnTo>
                  <a:lnTo>
                    <a:pt x="15" y="769"/>
                  </a:lnTo>
                  <a:lnTo>
                    <a:pt x="37" y="831"/>
                  </a:lnTo>
                  <a:lnTo>
                    <a:pt x="62" y="889"/>
                  </a:lnTo>
                  <a:lnTo>
                    <a:pt x="96" y="945"/>
                  </a:lnTo>
                  <a:lnTo>
                    <a:pt x="137" y="998"/>
                  </a:lnTo>
                  <a:lnTo>
                    <a:pt x="181" y="1048"/>
                  </a:lnTo>
                  <a:lnTo>
                    <a:pt x="234" y="1094"/>
                  </a:lnTo>
                  <a:lnTo>
                    <a:pt x="290" y="1135"/>
                  </a:lnTo>
                  <a:lnTo>
                    <a:pt x="351" y="1171"/>
                  </a:lnTo>
                  <a:lnTo>
                    <a:pt x="417" y="1204"/>
                  </a:lnTo>
                  <a:lnTo>
                    <a:pt x="487" y="1231"/>
                  </a:lnTo>
                  <a:lnTo>
                    <a:pt x="560" y="1253"/>
                  </a:lnTo>
                  <a:lnTo>
                    <a:pt x="635" y="1268"/>
                  </a:lnTo>
                  <a:lnTo>
                    <a:pt x="715" y="1278"/>
                  </a:lnTo>
                  <a:lnTo>
                    <a:pt x="796" y="1282"/>
                  </a:lnTo>
                  <a:close/>
                </a:path>
              </a:pathLst>
            </a:custGeom>
            <a:solidFill>
              <a:srgbClr val="FFE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7" name="Freeform 58"/>
            <p:cNvSpPr>
              <a:spLocks/>
            </p:cNvSpPr>
            <p:nvPr/>
          </p:nvSpPr>
          <p:spPr bwMode="auto">
            <a:xfrm>
              <a:off x="2961" y="1688"/>
              <a:ext cx="777" cy="625"/>
            </a:xfrm>
            <a:custGeom>
              <a:avLst/>
              <a:gdLst>
                <a:gd name="T0" fmla="*/ 13 w 1555"/>
                <a:gd name="T1" fmla="*/ 20 h 1250"/>
                <a:gd name="T2" fmla="*/ 15 w 1555"/>
                <a:gd name="T3" fmla="*/ 20 h 1250"/>
                <a:gd name="T4" fmla="*/ 17 w 1555"/>
                <a:gd name="T5" fmla="*/ 19 h 1250"/>
                <a:gd name="T6" fmla="*/ 19 w 1555"/>
                <a:gd name="T7" fmla="*/ 18 h 1250"/>
                <a:gd name="T8" fmla="*/ 21 w 1555"/>
                <a:gd name="T9" fmla="*/ 15 h 1250"/>
                <a:gd name="T10" fmla="*/ 22 w 1555"/>
                <a:gd name="T11" fmla="*/ 14 h 1250"/>
                <a:gd name="T12" fmla="*/ 23 w 1555"/>
                <a:gd name="T13" fmla="*/ 12 h 1250"/>
                <a:gd name="T14" fmla="*/ 24 w 1555"/>
                <a:gd name="T15" fmla="*/ 10 h 1250"/>
                <a:gd name="T16" fmla="*/ 24 w 1555"/>
                <a:gd name="T17" fmla="*/ 9 h 1250"/>
                <a:gd name="T18" fmla="*/ 23 w 1555"/>
                <a:gd name="T19" fmla="*/ 6 h 1250"/>
                <a:gd name="T20" fmla="*/ 22 w 1555"/>
                <a:gd name="T21" fmla="*/ 5 h 1250"/>
                <a:gd name="T22" fmla="*/ 21 w 1555"/>
                <a:gd name="T23" fmla="*/ 3 h 1250"/>
                <a:gd name="T24" fmla="*/ 19 w 1555"/>
                <a:gd name="T25" fmla="*/ 2 h 1250"/>
                <a:gd name="T26" fmla="*/ 17 w 1555"/>
                <a:gd name="T27" fmla="*/ 1 h 1250"/>
                <a:gd name="T28" fmla="*/ 15 w 1555"/>
                <a:gd name="T29" fmla="*/ 1 h 1250"/>
                <a:gd name="T30" fmla="*/ 13 w 1555"/>
                <a:gd name="T31" fmla="*/ 1 h 1250"/>
                <a:gd name="T32" fmla="*/ 10 w 1555"/>
                <a:gd name="T33" fmla="*/ 1 h 1250"/>
                <a:gd name="T34" fmla="*/ 8 w 1555"/>
                <a:gd name="T35" fmla="*/ 1 h 1250"/>
                <a:gd name="T36" fmla="*/ 6 w 1555"/>
                <a:gd name="T37" fmla="*/ 1 h 1250"/>
                <a:gd name="T38" fmla="*/ 4 w 1555"/>
                <a:gd name="T39" fmla="*/ 2 h 1250"/>
                <a:gd name="T40" fmla="*/ 2 w 1555"/>
                <a:gd name="T41" fmla="*/ 3 h 1250"/>
                <a:gd name="T42" fmla="*/ 1 w 1555"/>
                <a:gd name="T43" fmla="*/ 5 h 1250"/>
                <a:gd name="T44" fmla="*/ 0 w 1555"/>
                <a:gd name="T45" fmla="*/ 6 h 1250"/>
                <a:gd name="T46" fmla="*/ 0 w 1555"/>
                <a:gd name="T47" fmla="*/ 9 h 1250"/>
                <a:gd name="T48" fmla="*/ 0 w 1555"/>
                <a:gd name="T49" fmla="*/ 10 h 1250"/>
                <a:gd name="T50" fmla="*/ 0 w 1555"/>
                <a:gd name="T51" fmla="*/ 12 h 1250"/>
                <a:gd name="T52" fmla="*/ 1 w 1555"/>
                <a:gd name="T53" fmla="*/ 14 h 1250"/>
                <a:gd name="T54" fmla="*/ 2 w 1555"/>
                <a:gd name="T55" fmla="*/ 15 h 1250"/>
                <a:gd name="T56" fmla="*/ 4 w 1555"/>
                <a:gd name="T57" fmla="*/ 18 h 1250"/>
                <a:gd name="T58" fmla="*/ 6 w 1555"/>
                <a:gd name="T59" fmla="*/ 19 h 1250"/>
                <a:gd name="T60" fmla="*/ 8 w 1555"/>
                <a:gd name="T61" fmla="*/ 20 h 1250"/>
                <a:gd name="T62" fmla="*/ 10 w 1555"/>
                <a:gd name="T63" fmla="*/ 20 h 125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55"/>
                <a:gd name="T97" fmla="*/ 0 h 1250"/>
                <a:gd name="T98" fmla="*/ 1555 w 1555"/>
                <a:gd name="T99" fmla="*/ 1250 h 125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55" h="1250">
                  <a:moveTo>
                    <a:pt x="777" y="1250"/>
                  </a:moveTo>
                  <a:lnTo>
                    <a:pt x="856" y="1246"/>
                  </a:lnTo>
                  <a:lnTo>
                    <a:pt x="933" y="1237"/>
                  </a:lnTo>
                  <a:lnTo>
                    <a:pt x="1008" y="1221"/>
                  </a:lnTo>
                  <a:lnTo>
                    <a:pt x="1080" y="1202"/>
                  </a:lnTo>
                  <a:lnTo>
                    <a:pt x="1147" y="1175"/>
                  </a:lnTo>
                  <a:lnTo>
                    <a:pt x="1213" y="1144"/>
                  </a:lnTo>
                  <a:lnTo>
                    <a:pt x="1273" y="1107"/>
                  </a:lnTo>
                  <a:lnTo>
                    <a:pt x="1327" y="1067"/>
                  </a:lnTo>
                  <a:lnTo>
                    <a:pt x="1377" y="1022"/>
                  </a:lnTo>
                  <a:lnTo>
                    <a:pt x="1422" y="974"/>
                  </a:lnTo>
                  <a:lnTo>
                    <a:pt x="1460" y="922"/>
                  </a:lnTo>
                  <a:lnTo>
                    <a:pt x="1493" y="867"/>
                  </a:lnTo>
                  <a:lnTo>
                    <a:pt x="1520" y="810"/>
                  </a:lnTo>
                  <a:lnTo>
                    <a:pt x="1539" y="750"/>
                  </a:lnTo>
                  <a:lnTo>
                    <a:pt x="1551" y="688"/>
                  </a:lnTo>
                  <a:lnTo>
                    <a:pt x="1555" y="624"/>
                  </a:lnTo>
                  <a:lnTo>
                    <a:pt x="1551" y="560"/>
                  </a:lnTo>
                  <a:lnTo>
                    <a:pt x="1539" y="498"/>
                  </a:lnTo>
                  <a:lnTo>
                    <a:pt x="1520" y="438"/>
                  </a:lnTo>
                  <a:lnTo>
                    <a:pt x="1493" y="380"/>
                  </a:lnTo>
                  <a:lnTo>
                    <a:pt x="1460" y="326"/>
                  </a:lnTo>
                  <a:lnTo>
                    <a:pt x="1422" y="274"/>
                  </a:lnTo>
                  <a:lnTo>
                    <a:pt x="1377" y="226"/>
                  </a:lnTo>
                  <a:lnTo>
                    <a:pt x="1327" y="181"/>
                  </a:lnTo>
                  <a:lnTo>
                    <a:pt x="1273" y="143"/>
                  </a:lnTo>
                  <a:lnTo>
                    <a:pt x="1213" y="106"/>
                  </a:lnTo>
                  <a:lnTo>
                    <a:pt x="1147" y="75"/>
                  </a:lnTo>
                  <a:lnTo>
                    <a:pt x="1080" y="48"/>
                  </a:lnTo>
                  <a:lnTo>
                    <a:pt x="1008" y="27"/>
                  </a:lnTo>
                  <a:lnTo>
                    <a:pt x="933" y="13"/>
                  </a:lnTo>
                  <a:lnTo>
                    <a:pt x="856" y="4"/>
                  </a:lnTo>
                  <a:lnTo>
                    <a:pt x="777" y="0"/>
                  </a:lnTo>
                  <a:lnTo>
                    <a:pt x="697" y="4"/>
                  </a:lnTo>
                  <a:lnTo>
                    <a:pt x="620" y="13"/>
                  </a:lnTo>
                  <a:lnTo>
                    <a:pt x="545" y="27"/>
                  </a:lnTo>
                  <a:lnTo>
                    <a:pt x="475" y="48"/>
                  </a:lnTo>
                  <a:lnTo>
                    <a:pt x="406" y="75"/>
                  </a:lnTo>
                  <a:lnTo>
                    <a:pt x="342" y="106"/>
                  </a:lnTo>
                  <a:lnTo>
                    <a:pt x="282" y="143"/>
                  </a:lnTo>
                  <a:lnTo>
                    <a:pt x="228" y="181"/>
                  </a:lnTo>
                  <a:lnTo>
                    <a:pt x="178" y="226"/>
                  </a:lnTo>
                  <a:lnTo>
                    <a:pt x="134" y="274"/>
                  </a:lnTo>
                  <a:lnTo>
                    <a:pt x="95" y="326"/>
                  </a:lnTo>
                  <a:lnTo>
                    <a:pt x="62" y="380"/>
                  </a:lnTo>
                  <a:lnTo>
                    <a:pt x="35" y="438"/>
                  </a:lnTo>
                  <a:lnTo>
                    <a:pt x="16" y="498"/>
                  </a:lnTo>
                  <a:lnTo>
                    <a:pt x="4" y="560"/>
                  </a:lnTo>
                  <a:lnTo>
                    <a:pt x="0" y="624"/>
                  </a:lnTo>
                  <a:lnTo>
                    <a:pt x="4" y="688"/>
                  </a:lnTo>
                  <a:lnTo>
                    <a:pt x="16" y="750"/>
                  </a:lnTo>
                  <a:lnTo>
                    <a:pt x="35" y="810"/>
                  </a:lnTo>
                  <a:lnTo>
                    <a:pt x="62" y="867"/>
                  </a:lnTo>
                  <a:lnTo>
                    <a:pt x="95" y="922"/>
                  </a:lnTo>
                  <a:lnTo>
                    <a:pt x="134" y="974"/>
                  </a:lnTo>
                  <a:lnTo>
                    <a:pt x="178" y="1022"/>
                  </a:lnTo>
                  <a:lnTo>
                    <a:pt x="228" y="1067"/>
                  </a:lnTo>
                  <a:lnTo>
                    <a:pt x="282" y="1107"/>
                  </a:lnTo>
                  <a:lnTo>
                    <a:pt x="342" y="1144"/>
                  </a:lnTo>
                  <a:lnTo>
                    <a:pt x="406" y="1175"/>
                  </a:lnTo>
                  <a:lnTo>
                    <a:pt x="475" y="1202"/>
                  </a:lnTo>
                  <a:lnTo>
                    <a:pt x="545" y="1221"/>
                  </a:lnTo>
                  <a:lnTo>
                    <a:pt x="620" y="1237"/>
                  </a:lnTo>
                  <a:lnTo>
                    <a:pt x="697" y="1246"/>
                  </a:lnTo>
                  <a:lnTo>
                    <a:pt x="777" y="1250"/>
                  </a:lnTo>
                  <a:close/>
                </a:path>
              </a:pathLst>
            </a:custGeom>
            <a:solidFill>
              <a:srgbClr val="FFF2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8" name="Freeform 59"/>
            <p:cNvSpPr>
              <a:spLocks/>
            </p:cNvSpPr>
            <p:nvPr/>
          </p:nvSpPr>
          <p:spPr bwMode="auto">
            <a:xfrm>
              <a:off x="2970" y="1696"/>
              <a:ext cx="758" cy="609"/>
            </a:xfrm>
            <a:custGeom>
              <a:avLst/>
              <a:gdLst>
                <a:gd name="T0" fmla="*/ 13 w 1516"/>
                <a:gd name="T1" fmla="*/ 18 h 1220"/>
                <a:gd name="T2" fmla="*/ 15 w 1516"/>
                <a:gd name="T3" fmla="*/ 18 h 1220"/>
                <a:gd name="T4" fmla="*/ 18 w 1516"/>
                <a:gd name="T5" fmla="*/ 17 h 1220"/>
                <a:gd name="T6" fmla="*/ 20 w 1516"/>
                <a:gd name="T7" fmla="*/ 16 h 1220"/>
                <a:gd name="T8" fmla="*/ 21 w 1516"/>
                <a:gd name="T9" fmla="*/ 15 h 1220"/>
                <a:gd name="T10" fmla="*/ 23 w 1516"/>
                <a:gd name="T11" fmla="*/ 14 h 1220"/>
                <a:gd name="T12" fmla="*/ 24 w 1516"/>
                <a:gd name="T13" fmla="*/ 12 h 1220"/>
                <a:gd name="T14" fmla="*/ 24 w 1516"/>
                <a:gd name="T15" fmla="*/ 10 h 1220"/>
                <a:gd name="T16" fmla="*/ 24 w 1516"/>
                <a:gd name="T17" fmla="*/ 8 h 1220"/>
                <a:gd name="T18" fmla="*/ 24 w 1516"/>
                <a:gd name="T19" fmla="*/ 6 h 1220"/>
                <a:gd name="T20" fmla="*/ 23 w 1516"/>
                <a:gd name="T21" fmla="*/ 4 h 1220"/>
                <a:gd name="T22" fmla="*/ 21 w 1516"/>
                <a:gd name="T23" fmla="*/ 3 h 1220"/>
                <a:gd name="T24" fmla="*/ 20 w 1516"/>
                <a:gd name="T25" fmla="*/ 2 h 1220"/>
                <a:gd name="T26" fmla="*/ 18 w 1516"/>
                <a:gd name="T27" fmla="*/ 1 h 1220"/>
                <a:gd name="T28" fmla="*/ 15 w 1516"/>
                <a:gd name="T29" fmla="*/ 0 h 1220"/>
                <a:gd name="T30" fmla="*/ 13 w 1516"/>
                <a:gd name="T31" fmla="*/ 0 h 1220"/>
                <a:gd name="T32" fmla="*/ 11 w 1516"/>
                <a:gd name="T33" fmla="*/ 0 h 1220"/>
                <a:gd name="T34" fmla="*/ 9 w 1516"/>
                <a:gd name="T35" fmla="*/ 0 h 1220"/>
                <a:gd name="T36" fmla="*/ 6 w 1516"/>
                <a:gd name="T37" fmla="*/ 1 h 1220"/>
                <a:gd name="T38" fmla="*/ 5 w 1516"/>
                <a:gd name="T39" fmla="*/ 2 h 1220"/>
                <a:gd name="T40" fmla="*/ 3 w 1516"/>
                <a:gd name="T41" fmla="*/ 3 h 1220"/>
                <a:gd name="T42" fmla="*/ 1 w 1516"/>
                <a:gd name="T43" fmla="*/ 4 h 1220"/>
                <a:gd name="T44" fmla="*/ 1 w 1516"/>
                <a:gd name="T45" fmla="*/ 6 h 1220"/>
                <a:gd name="T46" fmla="*/ 1 w 1516"/>
                <a:gd name="T47" fmla="*/ 8 h 1220"/>
                <a:gd name="T48" fmla="*/ 1 w 1516"/>
                <a:gd name="T49" fmla="*/ 10 h 1220"/>
                <a:gd name="T50" fmla="*/ 1 w 1516"/>
                <a:gd name="T51" fmla="*/ 12 h 1220"/>
                <a:gd name="T52" fmla="*/ 1 w 1516"/>
                <a:gd name="T53" fmla="*/ 14 h 1220"/>
                <a:gd name="T54" fmla="*/ 3 w 1516"/>
                <a:gd name="T55" fmla="*/ 15 h 1220"/>
                <a:gd name="T56" fmla="*/ 5 w 1516"/>
                <a:gd name="T57" fmla="*/ 16 h 1220"/>
                <a:gd name="T58" fmla="*/ 6 w 1516"/>
                <a:gd name="T59" fmla="*/ 17 h 1220"/>
                <a:gd name="T60" fmla="*/ 9 w 1516"/>
                <a:gd name="T61" fmla="*/ 18 h 1220"/>
                <a:gd name="T62" fmla="*/ 11 w 1516"/>
                <a:gd name="T63" fmla="*/ 18 h 12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16"/>
                <a:gd name="T97" fmla="*/ 0 h 1220"/>
                <a:gd name="T98" fmla="*/ 1516 w 1516"/>
                <a:gd name="T99" fmla="*/ 1220 h 122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16" h="1220">
                  <a:moveTo>
                    <a:pt x="757" y="1220"/>
                  </a:moveTo>
                  <a:lnTo>
                    <a:pt x="834" y="1216"/>
                  </a:lnTo>
                  <a:lnTo>
                    <a:pt x="909" y="1208"/>
                  </a:lnTo>
                  <a:lnTo>
                    <a:pt x="983" y="1193"/>
                  </a:lnTo>
                  <a:lnTo>
                    <a:pt x="1052" y="1171"/>
                  </a:lnTo>
                  <a:lnTo>
                    <a:pt x="1118" y="1146"/>
                  </a:lnTo>
                  <a:lnTo>
                    <a:pt x="1181" y="1115"/>
                  </a:lnTo>
                  <a:lnTo>
                    <a:pt x="1239" y="1081"/>
                  </a:lnTo>
                  <a:lnTo>
                    <a:pt x="1294" y="1040"/>
                  </a:lnTo>
                  <a:lnTo>
                    <a:pt x="1342" y="997"/>
                  </a:lnTo>
                  <a:lnTo>
                    <a:pt x="1386" y="949"/>
                  </a:lnTo>
                  <a:lnTo>
                    <a:pt x="1425" y="899"/>
                  </a:lnTo>
                  <a:lnTo>
                    <a:pt x="1456" y="847"/>
                  </a:lnTo>
                  <a:lnTo>
                    <a:pt x="1481" y="791"/>
                  </a:lnTo>
                  <a:lnTo>
                    <a:pt x="1500" y="733"/>
                  </a:lnTo>
                  <a:lnTo>
                    <a:pt x="1512" y="671"/>
                  </a:lnTo>
                  <a:lnTo>
                    <a:pt x="1516" y="609"/>
                  </a:lnTo>
                  <a:lnTo>
                    <a:pt x="1512" y="547"/>
                  </a:lnTo>
                  <a:lnTo>
                    <a:pt x="1500" y="487"/>
                  </a:lnTo>
                  <a:lnTo>
                    <a:pt x="1481" y="427"/>
                  </a:lnTo>
                  <a:lnTo>
                    <a:pt x="1456" y="371"/>
                  </a:lnTo>
                  <a:lnTo>
                    <a:pt x="1425" y="319"/>
                  </a:lnTo>
                  <a:lnTo>
                    <a:pt x="1386" y="269"/>
                  </a:lnTo>
                  <a:lnTo>
                    <a:pt x="1342" y="222"/>
                  </a:lnTo>
                  <a:lnTo>
                    <a:pt x="1294" y="178"/>
                  </a:lnTo>
                  <a:lnTo>
                    <a:pt x="1239" y="139"/>
                  </a:lnTo>
                  <a:lnTo>
                    <a:pt x="1181" y="104"/>
                  </a:lnTo>
                  <a:lnTo>
                    <a:pt x="1118" y="74"/>
                  </a:lnTo>
                  <a:lnTo>
                    <a:pt x="1052" y="48"/>
                  </a:lnTo>
                  <a:lnTo>
                    <a:pt x="983" y="27"/>
                  </a:lnTo>
                  <a:lnTo>
                    <a:pt x="909" y="12"/>
                  </a:lnTo>
                  <a:lnTo>
                    <a:pt x="834" y="4"/>
                  </a:lnTo>
                  <a:lnTo>
                    <a:pt x="757" y="0"/>
                  </a:lnTo>
                  <a:lnTo>
                    <a:pt x="679" y="4"/>
                  </a:lnTo>
                  <a:lnTo>
                    <a:pt x="604" y="12"/>
                  </a:lnTo>
                  <a:lnTo>
                    <a:pt x="533" y="27"/>
                  </a:lnTo>
                  <a:lnTo>
                    <a:pt x="463" y="48"/>
                  </a:lnTo>
                  <a:lnTo>
                    <a:pt x="395" y="74"/>
                  </a:lnTo>
                  <a:lnTo>
                    <a:pt x="334" y="104"/>
                  </a:lnTo>
                  <a:lnTo>
                    <a:pt x="276" y="139"/>
                  </a:lnTo>
                  <a:lnTo>
                    <a:pt x="222" y="178"/>
                  </a:lnTo>
                  <a:lnTo>
                    <a:pt x="173" y="222"/>
                  </a:lnTo>
                  <a:lnTo>
                    <a:pt x="129" y="269"/>
                  </a:lnTo>
                  <a:lnTo>
                    <a:pt x="90" y="319"/>
                  </a:lnTo>
                  <a:lnTo>
                    <a:pt x="59" y="371"/>
                  </a:lnTo>
                  <a:lnTo>
                    <a:pt x="34" y="427"/>
                  </a:lnTo>
                  <a:lnTo>
                    <a:pt x="15" y="487"/>
                  </a:lnTo>
                  <a:lnTo>
                    <a:pt x="3" y="547"/>
                  </a:lnTo>
                  <a:lnTo>
                    <a:pt x="0" y="609"/>
                  </a:lnTo>
                  <a:lnTo>
                    <a:pt x="3" y="671"/>
                  </a:lnTo>
                  <a:lnTo>
                    <a:pt x="15" y="733"/>
                  </a:lnTo>
                  <a:lnTo>
                    <a:pt x="34" y="791"/>
                  </a:lnTo>
                  <a:lnTo>
                    <a:pt x="59" y="847"/>
                  </a:lnTo>
                  <a:lnTo>
                    <a:pt x="90" y="899"/>
                  </a:lnTo>
                  <a:lnTo>
                    <a:pt x="129" y="949"/>
                  </a:lnTo>
                  <a:lnTo>
                    <a:pt x="173" y="997"/>
                  </a:lnTo>
                  <a:lnTo>
                    <a:pt x="222" y="1040"/>
                  </a:lnTo>
                  <a:lnTo>
                    <a:pt x="276" y="1081"/>
                  </a:lnTo>
                  <a:lnTo>
                    <a:pt x="334" y="1115"/>
                  </a:lnTo>
                  <a:lnTo>
                    <a:pt x="395" y="1146"/>
                  </a:lnTo>
                  <a:lnTo>
                    <a:pt x="463" y="1171"/>
                  </a:lnTo>
                  <a:lnTo>
                    <a:pt x="533" y="1193"/>
                  </a:lnTo>
                  <a:lnTo>
                    <a:pt x="604" y="1208"/>
                  </a:lnTo>
                  <a:lnTo>
                    <a:pt x="679" y="1216"/>
                  </a:lnTo>
                  <a:lnTo>
                    <a:pt x="757" y="1220"/>
                  </a:lnTo>
                  <a:close/>
                </a:path>
              </a:pathLst>
            </a:custGeom>
            <a:solidFill>
              <a:srgbClr val="FFF4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9" name="Freeform 60"/>
            <p:cNvSpPr>
              <a:spLocks/>
            </p:cNvSpPr>
            <p:nvPr/>
          </p:nvSpPr>
          <p:spPr bwMode="auto">
            <a:xfrm>
              <a:off x="2980" y="1703"/>
              <a:ext cx="740" cy="595"/>
            </a:xfrm>
            <a:custGeom>
              <a:avLst/>
              <a:gdLst>
                <a:gd name="T0" fmla="*/ 13 w 1479"/>
                <a:gd name="T1" fmla="*/ 19 h 1188"/>
                <a:gd name="T2" fmla="*/ 15 w 1479"/>
                <a:gd name="T3" fmla="*/ 19 h 1188"/>
                <a:gd name="T4" fmla="*/ 18 w 1479"/>
                <a:gd name="T5" fmla="*/ 18 h 1188"/>
                <a:gd name="T6" fmla="*/ 19 w 1479"/>
                <a:gd name="T7" fmla="*/ 17 h 1188"/>
                <a:gd name="T8" fmla="*/ 21 w 1479"/>
                <a:gd name="T9" fmla="*/ 16 h 1188"/>
                <a:gd name="T10" fmla="*/ 22 w 1479"/>
                <a:gd name="T11" fmla="*/ 14 h 1188"/>
                <a:gd name="T12" fmla="*/ 23 w 1479"/>
                <a:gd name="T13" fmla="*/ 13 h 1188"/>
                <a:gd name="T14" fmla="*/ 24 w 1479"/>
                <a:gd name="T15" fmla="*/ 11 h 1188"/>
                <a:gd name="T16" fmla="*/ 24 w 1479"/>
                <a:gd name="T17" fmla="*/ 9 h 1188"/>
                <a:gd name="T18" fmla="*/ 23 w 1479"/>
                <a:gd name="T19" fmla="*/ 7 h 1188"/>
                <a:gd name="T20" fmla="*/ 22 w 1479"/>
                <a:gd name="T21" fmla="*/ 5 h 1188"/>
                <a:gd name="T22" fmla="*/ 21 w 1479"/>
                <a:gd name="T23" fmla="*/ 4 h 1188"/>
                <a:gd name="T24" fmla="*/ 19 w 1479"/>
                <a:gd name="T25" fmla="*/ 3 h 1188"/>
                <a:gd name="T26" fmla="*/ 18 w 1479"/>
                <a:gd name="T27" fmla="*/ 2 h 1188"/>
                <a:gd name="T28" fmla="*/ 15 w 1479"/>
                <a:gd name="T29" fmla="*/ 1 h 1188"/>
                <a:gd name="T30" fmla="*/ 13 w 1479"/>
                <a:gd name="T31" fmla="*/ 1 h 1188"/>
                <a:gd name="T32" fmla="*/ 11 w 1479"/>
                <a:gd name="T33" fmla="*/ 1 h 1188"/>
                <a:gd name="T34" fmla="*/ 9 w 1479"/>
                <a:gd name="T35" fmla="*/ 1 h 1188"/>
                <a:gd name="T36" fmla="*/ 7 w 1479"/>
                <a:gd name="T37" fmla="*/ 2 h 1188"/>
                <a:gd name="T38" fmla="*/ 5 w 1479"/>
                <a:gd name="T39" fmla="*/ 3 h 1188"/>
                <a:gd name="T40" fmla="*/ 3 w 1479"/>
                <a:gd name="T41" fmla="*/ 4 h 1188"/>
                <a:gd name="T42" fmla="*/ 2 w 1479"/>
                <a:gd name="T43" fmla="*/ 5 h 1188"/>
                <a:gd name="T44" fmla="*/ 1 w 1479"/>
                <a:gd name="T45" fmla="*/ 7 h 1188"/>
                <a:gd name="T46" fmla="*/ 1 w 1479"/>
                <a:gd name="T47" fmla="*/ 9 h 1188"/>
                <a:gd name="T48" fmla="*/ 1 w 1479"/>
                <a:gd name="T49" fmla="*/ 11 h 1188"/>
                <a:gd name="T50" fmla="*/ 1 w 1479"/>
                <a:gd name="T51" fmla="*/ 13 h 1188"/>
                <a:gd name="T52" fmla="*/ 2 w 1479"/>
                <a:gd name="T53" fmla="*/ 14 h 1188"/>
                <a:gd name="T54" fmla="*/ 3 w 1479"/>
                <a:gd name="T55" fmla="*/ 16 h 1188"/>
                <a:gd name="T56" fmla="*/ 5 w 1479"/>
                <a:gd name="T57" fmla="*/ 17 h 1188"/>
                <a:gd name="T58" fmla="*/ 7 w 1479"/>
                <a:gd name="T59" fmla="*/ 18 h 1188"/>
                <a:gd name="T60" fmla="*/ 9 w 1479"/>
                <a:gd name="T61" fmla="*/ 19 h 1188"/>
                <a:gd name="T62" fmla="*/ 11 w 1479"/>
                <a:gd name="T63" fmla="*/ 19 h 11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79"/>
                <a:gd name="T97" fmla="*/ 0 h 1188"/>
                <a:gd name="T98" fmla="*/ 1479 w 1479"/>
                <a:gd name="T99" fmla="*/ 1188 h 11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79" h="1188">
                  <a:moveTo>
                    <a:pt x="738" y="1188"/>
                  </a:moveTo>
                  <a:lnTo>
                    <a:pt x="813" y="1184"/>
                  </a:lnTo>
                  <a:lnTo>
                    <a:pt x="886" y="1177"/>
                  </a:lnTo>
                  <a:lnTo>
                    <a:pt x="958" y="1161"/>
                  </a:lnTo>
                  <a:lnTo>
                    <a:pt x="1025" y="1142"/>
                  </a:lnTo>
                  <a:lnTo>
                    <a:pt x="1091" y="1117"/>
                  </a:lnTo>
                  <a:lnTo>
                    <a:pt x="1153" y="1086"/>
                  </a:lnTo>
                  <a:lnTo>
                    <a:pt x="1209" y="1053"/>
                  </a:lnTo>
                  <a:lnTo>
                    <a:pt x="1263" y="1014"/>
                  </a:lnTo>
                  <a:lnTo>
                    <a:pt x="1309" y="972"/>
                  </a:lnTo>
                  <a:lnTo>
                    <a:pt x="1352" y="925"/>
                  </a:lnTo>
                  <a:lnTo>
                    <a:pt x="1390" y="877"/>
                  </a:lnTo>
                  <a:lnTo>
                    <a:pt x="1421" y="825"/>
                  </a:lnTo>
                  <a:lnTo>
                    <a:pt x="1446" y="771"/>
                  </a:lnTo>
                  <a:lnTo>
                    <a:pt x="1464" y="713"/>
                  </a:lnTo>
                  <a:lnTo>
                    <a:pt x="1475" y="653"/>
                  </a:lnTo>
                  <a:lnTo>
                    <a:pt x="1479" y="593"/>
                  </a:lnTo>
                  <a:lnTo>
                    <a:pt x="1475" y="533"/>
                  </a:lnTo>
                  <a:lnTo>
                    <a:pt x="1464" y="473"/>
                  </a:lnTo>
                  <a:lnTo>
                    <a:pt x="1446" y="417"/>
                  </a:lnTo>
                  <a:lnTo>
                    <a:pt x="1421" y="361"/>
                  </a:lnTo>
                  <a:lnTo>
                    <a:pt x="1390" y="309"/>
                  </a:lnTo>
                  <a:lnTo>
                    <a:pt x="1352" y="261"/>
                  </a:lnTo>
                  <a:lnTo>
                    <a:pt x="1309" y="216"/>
                  </a:lnTo>
                  <a:lnTo>
                    <a:pt x="1263" y="174"/>
                  </a:lnTo>
                  <a:lnTo>
                    <a:pt x="1209" y="135"/>
                  </a:lnTo>
                  <a:lnTo>
                    <a:pt x="1153" y="100"/>
                  </a:lnTo>
                  <a:lnTo>
                    <a:pt x="1091" y="71"/>
                  </a:lnTo>
                  <a:lnTo>
                    <a:pt x="1025" y="46"/>
                  </a:lnTo>
                  <a:lnTo>
                    <a:pt x="958" y="27"/>
                  </a:lnTo>
                  <a:lnTo>
                    <a:pt x="886" y="11"/>
                  </a:lnTo>
                  <a:lnTo>
                    <a:pt x="813" y="3"/>
                  </a:lnTo>
                  <a:lnTo>
                    <a:pt x="738" y="0"/>
                  </a:lnTo>
                  <a:lnTo>
                    <a:pt x="662" y="3"/>
                  </a:lnTo>
                  <a:lnTo>
                    <a:pt x="589" y="11"/>
                  </a:lnTo>
                  <a:lnTo>
                    <a:pt x="517" y="27"/>
                  </a:lnTo>
                  <a:lnTo>
                    <a:pt x="450" y="46"/>
                  </a:lnTo>
                  <a:lnTo>
                    <a:pt x="386" y="71"/>
                  </a:lnTo>
                  <a:lnTo>
                    <a:pt x="324" y="100"/>
                  </a:lnTo>
                  <a:lnTo>
                    <a:pt x="268" y="135"/>
                  </a:lnTo>
                  <a:lnTo>
                    <a:pt x="216" y="174"/>
                  </a:lnTo>
                  <a:lnTo>
                    <a:pt x="168" y="216"/>
                  </a:lnTo>
                  <a:lnTo>
                    <a:pt x="125" y="261"/>
                  </a:lnTo>
                  <a:lnTo>
                    <a:pt x="89" y="309"/>
                  </a:lnTo>
                  <a:lnTo>
                    <a:pt x="58" y="361"/>
                  </a:lnTo>
                  <a:lnTo>
                    <a:pt x="33" y="417"/>
                  </a:lnTo>
                  <a:lnTo>
                    <a:pt x="15" y="473"/>
                  </a:lnTo>
                  <a:lnTo>
                    <a:pt x="4" y="533"/>
                  </a:lnTo>
                  <a:lnTo>
                    <a:pt x="0" y="593"/>
                  </a:lnTo>
                  <a:lnTo>
                    <a:pt x="4" y="653"/>
                  </a:lnTo>
                  <a:lnTo>
                    <a:pt x="15" y="713"/>
                  </a:lnTo>
                  <a:lnTo>
                    <a:pt x="33" y="771"/>
                  </a:lnTo>
                  <a:lnTo>
                    <a:pt x="58" y="825"/>
                  </a:lnTo>
                  <a:lnTo>
                    <a:pt x="89" y="877"/>
                  </a:lnTo>
                  <a:lnTo>
                    <a:pt x="125" y="925"/>
                  </a:lnTo>
                  <a:lnTo>
                    <a:pt x="168" y="972"/>
                  </a:lnTo>
                  <a:lnTo>
                    <a:pt x="216" y="1014"/>
                  </a:lnTo>
                  <a:lnTo>
                    <a:pt x="268" y="1053"/>
                  </a:lnTo>
                  <a:lnTo>
                    <a:pt x="324" y="1086"/>
                  </a:lnTo>
                  <a:lnTo>
                    <a:pt x="386" y="1117"/>
                  </a:lnTo>
                  <a:lnTo>
                    <a:pt x="450" y="1142"/>
                  </a:lnTo>
                  <a:lnTo>
                    <a:pt x="517" y="1161"/>
                  </a:lnTo>
                  <a:lnTo>
                    <a:pt x="589" y="1177"/>
                  </a:lnTo>
                  <a:lnTo>
                    <a:pt x="662" y="1184"/>
                  </a:lnTo>
                  <a:lnTo>
                    <a:pt x="738" y="1188"/>
                  </a:lnTo>
                  <a:close/>
                </a:path>
              </a:pathLst>
            </a:custGeom>
            <a:solidFill>
              <a:srgbClr val="FFF4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0" name="Freeform 61"/>
            <p:cNvSpPr>
              <a:spLocks/>
            </p:cNvSpPr>
            <p:nvPr/>
          </p:nvSpPr>
          <p:spPr bwMode="auto">
            <a:xfrm>
              <a:off x="2990" y="1711"/>
              <a:ext cx="720" cy="579"/>
            </a:xfrm>
            <a:custGeom>
              <a:avLst/>
              <a:gdLst>
                <a:gd name="T0" fmla="*/ 12 w 1441"/>
                <a:gd name="T1" fmla="*/ 18 h 1158"/>
                <a:gd name="T2" fmla="*/ 14 w 1441"/>
                <a:gd name="T3" fmla="*/ 18 h 1158"/>
                <a:gd name="T4" fmla="*/ 16 w 1441"/>
                <a:gd name="T5" fmla="*/ 17 h 1158"/>
                <a:gd name="T6" fmla="*/ 18 w 1441"/>
                <a:gd name="T7" fmla="*/ 17 h 1158"/>
                <a:gd name="T8" fmla="*/ 19 w 1441"/>
                <a:gd name="T9" fmla="*/ 14 h 1158"/>
                <a:gd name="T10" fmla="*/ 21 w 1441"/>
                <a:gd name="T11" fmla="*/ 13 h 1158"/>
                <a:gd name="T12" fmla="*/ 22 w 1441"/>
                <a:gd name="T13" fmla="*/ 11 h 1158"/>
                <a:gd name="T14" fmla="*/ 22 w 1441"/>
                <a:gd name="T15" fmla="*/ 9 h 1158"/>
                <a:gd name="T16" fmla="*/ 22 w 1441"/>
                <a:gd name="T17" fmla="*/ 9 h 1158"/>
                <a:gd name="T18" fmla="*/ 22 w 1441"/>
                <a:gd name="T19" fmla="*/ 6 h 1158"/>
                <a:gd name="T20" fmla="*/ 21 w 1441"/>
                <a:gd name="T21" fmla="*/ 5 h 1158"/>
                <a:gd name="T22" fmla="*/ 19 w 1441"/>
                <a:gd name="T23" fmla="*/ 3 h 1158"/>
                <a:gd name="T24" fmla="*/ 18 w 1441"/>
                <a:gd name="T25" fmla="*/ 2 h 1158"/>
                <a:gd name="T26" fmla="*/ 16 w 1441"/>
                <a:gd name="T27" fmla="*/ 1 h 1158"/>
                <a:gd name="T28" fmla="*/ 14 w 1441"/>
                <a:gd name="T29" fmla="*/ 1 h 1158"/>
                <a:gd name="T30" fmla="*/ 12 w 1441"/>
                <a:gd name="T31" fmla="*/ 1 h 1158"/>
                <a:gd name="T32" fmla="*/ 10 w 1441"/>
                <a:gd name="T33" fmla="*/ 1 h 1158"/>
                <a:gd name="T34" fmla="*/ 7 w 1441"/>
                <a:gd name="T35" fmla="*/ 1 h 1158"/>
                <a:gd name="T36" fmla="*/ 5 w 1441"/>
                <a:gd name="T37" fmla="*/ 1 h 1158"/>
                <a:gd name="T38" fmla="*/ 4 w 1441"/>
                <a:gd name="T39" fmla="*/ 2 h 1158"/>
                <a:gd name="T40" fmla="*/ 2 w 1441"/>
                <a:gd name="T41" fmla="*/ 3 h 1158"/>
                <a:gd name="T42" fmla="*/ 1 w 1441"/>
                <a:gd name="T43" fmla="*/ 5 h 1158"/>
                <a:gd name="T44" fmla="*/ 0 w 1441"/>
                <a:gd name="T45" fmla="*/ 6 h 1158"/>
                <a:gd name="T46" fmla="*/ 0 w 1441"/>
                <a:gd name="T47" fmla="*/ 9 h 1158"/>
                <a:gd name="T48" fmla="*/ 0 w 1441"/>
                <a:gd name="T49" fmla="*/ 9 h 1158"/>
                <a:gd name="T50" fmla="*/ 0 w 1441"/>
                <a:gd name="T51" fmla="*/ 11 h 1158"/>
                <a:gd name="T52" fmla="*/ 1 w 1441"/>
                <a:gd name="T53" fmla="*/ 13 h 1158"/>
                <a:gd name="T54" fmla="*/ 2 w 1441"/>
                <a:gd name="T55" fmla="*/ 14 h 1158"/>
                <a:gd name="T56" fmla="*/ 4 w 1441"/>
                <a:gd name="T57" fmla="*/ 17 h 1158"/>
                <a:gd name="T58" fmla="*/ 5 w 1441"/>
                <a:gd name="T59" fmla="*/ 17 h 1158"/>
                <a:gd name="T60" fmla="*/ 7 w 1441"/>
                <a:gd name="T61" fmla="*/ 18 h 1158"/>
                <a:gd name="T62" fmla="*/ 10 w 1441"/>
                <a:gd name="T63" fmla="*/ 18 h 1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1"/>
                <a:gd name="T97" fmla="*/ 0 h 1158"/>
                <a:gd name="T98" fmla="*/ 1441 w 1441"/>
                <a:gd name="T99" fmla="*/ 1158 h 1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1" h="1158">
                  <a:moveTo>
                    <a:pt x="719" y="1158"/>
                  </a:moveTo>
                  <a:lnTo>
                    <a:pt x="792" y="1154"/>
                  </a:lnTo>
                  <a:lnTo>
                    <a:pt x="863" y="1146"/>
                  </a:lnTo>
                  <a:lnTo>
                    <a:pt x="933" y="1133"/>
                  </a:lnTo>
                  <a:lnTo>
                    <a:pt x="999" y="1111"/>
                  </a:lnTo>
                  <a:lnTo>
                    <a:pt x="1062" y="1088"/>
                  </a:lnTo>
                  <a:lnTo>
                    <a:pt x="1122" y="1059"/>
                  </a:lnTo>
                  <a:lnTo>
                    <a:pt x="1178" y="1026"/>
                  </a:lnTo>
                  <a:lnTo>
                    <a:pt x="1228" y="988"/>
                  </a:lnTo>
                  <a:lnTo>
                    <a:pt x="1275" y="947"/>
                  </a:lnTo>
                  <a:lnTo>
                    <a:pt x="1317" y="903"/>
                  </a:lnTo>
                  <a:lnTo>
                    <a:pt x="1354" y="854"/>
                  </a:lnTo>
                  <a:lnTo>
                    <a:pt x="1385" y="804"/>
                  </a:lnTo>
                  <a:lnTo>
                    <a:pt x="1408" y="750"/>
                  </a:lnTo>
                  <a:lnTo>
                    <a:pt x="1425" y="696"/>
                  </a:lnTo>
                  <a:lnTo>
                    <a:pt x="1437" y="638"/>
                  </a:lnTo>
                  <a:lnTo>
                    <a:pt x="1441" y="578"/>
                  </a:lnTo>
                  <a:lnTo>
                    <a:pt x="1437" y="518"/>
                  </a:lnTo>
                  <a:lnTo>
                    <a:pt x="1425" y="462"/>
                  </a:lnTo>
                  <a:lnTo>
                    <a:pt x="1408" y="406"/>
                  </a:lnTo>
                  <a:lnTo>
                    <a:pt x="1385" y="354"/>
                  </a:lnTo>
                  <a:lnTo>
                    <a:pt x="1354" y="303"/>
                  </a:lnTo>
                  <a:lnTo>
                    <a:pt x="1317" y="255"/>
                  </a:lnTo>
                  <a:lnTo>
                    <a:pt x="1275" y="211"/>
                  </a:lnTo>
                  <a:lnTo>
                    <a:pt x="1228" y="170"/>
                  </a:lnTo>
                  <a:lnTo>
                    <a:pt x="1178" y="131"/>
                  </a:lnTo>
                  <a:lnTo>
                    <a:pt x="1122" y="99"/>
                  </a:lnTo>
                  <a:lnTo>
                    <a:pt x="1062" y="70"/>
                  </a:lnTo>
                  <a:lnTo>
                    <a:pt x="999" y="46"/>
                  </a:lnTo>
                  <a:lnTo>
                    <a:pt x="933" y="25"/>
                  </a:lnTo>
                  <a:lnTo>
                    <a:pt x="863" y="12"/>
                  </a:lnTo>
                  <a:lnTo>
                    <a:pt x="792" y="4"/>
                  </a:lnTo>
                  <a:lnTo>
                    <a:pt x="719" y="0"/>
                  </a:lnTo>
                  <a:lnTo>
                    <a:pt x="645" y="4"/>
                  </a:lnTo>
                  <a:lnTo>
                    <a:pt x="574" y="12"/>
                  </a:lnTo>
                  <a:lnTo>
                    <a:pt x="506" y="25"/>
                  </a:lnTo>
                  <a:lnTo>
                    <a:pt x="439" y="46"/>
                  </a:lnTo>
                  <a:lnTo>
                    <a:pt x="377" y="70"/>
                  </a:lnTo>
                  <a:lnTo>
                    <a:pt x="317" y="99"/>
                  </a:lnTo>
                  <a:lnTo>
                    <a:pt x="263" y="131"/>
                  </a:lnTo>
                  <a:lnTo>
                    <a:pt x="211" y="170"/>
                  </a:lnTo>
                  <a:lnTo>
                    <a:pt x="164" y="211"/>
                  </a:lnTo>
                  <a:lnTo>
                    <a:pt x="124" y="255"/>
                  </a:lnTo>
                  <a:lnTo>
                    <a:pt x="87" y="303"/>
                  </a:lnTo>
                  <a:lnTo>
                    <a:pt x="56" y="354"/>
                  </a:lnTo>
                  <a:lnTo>
                    <a:pt x="33" y="406"/>
                  </a:lnTo>
                  <a:lnTo>
                    <a:pt x="16" y="462"/>
                  </a:lnTo>
                  <a:lnTo>
                    <a:pt x="4" y="518"/>
                  </a:lnTo>
                  <a:lnTo>
                    <a:pt x="0" y="578"/>
                  </a:lnTo>
                  <a:lnTo>
                    <a:pt x="4" y="638"/>
                  </a:lnTo>
                  <a:lnTo>
                    <a:pt x="16" y="696"/>
                  </a:lnTo>
                  <a:lnTo>
                    <a:pt x="33" y="750"/>
                  </a:lnTo>
                  <a:lnTo>
                    <a:pt x="56" y="804"/>
                  </a:lnTo>
                  <a:lnTo>
                    <a:pt x="87" y="854"/>
                  </a:lnTo>
                  <a:lnTo>
                    <a:pt x="124" y="903"/>
                  </a:lnTo>
                  <a:lnTo>
                    <a:pt x="164" y="947"/>
                  </a:lnTo>
                  <a:lnTo>
                    <a:pt x="211" y="988"/>
                  </a:lnTo>
                  <a:lnTo>
                    <a:pt x="263" y="1026"/>
                  </a:lnTo>
                  <a:lnTo>
                    <a:pt x="317" y="1059"/>
                  </a:lnTo>
                  <a:lnTo>
                    <a:pt x="377" y="1088"/>
                  </a:lnTo>
                  <a:lnTo>
                    <a:pt x="439" y="1111"/>
                  </a:lnTo>
                  <a:lnTo>
                    <a:pt x="506" y="1133"/>
                  </a:lnTo>
                  <a:lnTo>
                    <a:pt x="574" y="1146"/>
                  </a:lnTo>
                  <a:lnTo>
                    <a:pt x="645" y="1154"/>
                  </a:lnTo>
                  <a:lnTo>
                    <a:pt x="719" y="1158"/>
                  </a:lnTo>
                  <a:close/>
                </a:path>
              </a:pathLst>
            </a:custGeom>
            <a:solidFill>
              <a:srgbClr val="FFF9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1" name="Freeform 62"/>
            <p:cNvSpPr>
              <a:spLocks/>
            </p:cNvSpPr>
            <p:nvPr/>
          </p:nvSpPr>
          <p:spPr bwMode="auto">
            <a:xfrm>
              <a:off x="2999" y="1719"/>
              <a:ext cx="701" cy="563"/>
            </a:xfrm>
            <a:custGeom>
              <a:avLst/>
              <a:gdLst>
                <a:gd name="T0" fmla="*/ 12 w 1403"/>
                <a:gd name="T1" fmla="*/ 18 h 1126"/>
                <a:gd name="T2" fmla="*/ 14 w 1403"/>
                <a:gd name="T3" fmla="*/ 18 h 1126"/>
                <a:gd name="T4" fmla="*/ 16 w 1403"/>
                <a:gd name="T5" fmla="*/ 17 h 1126"/>
                <a:gd name="T6" fmla="*/ 17 w 1403"/>
                <a:gd name="T7" fmla="*/ 15 h 1126"/>
                <a:gd name="T8" fmla="*/ 19 w 1403"/>
                <a:gd name="T9" fmla="*/ 14 h 1126"/>
                <a:gd name="T10" fmla="*/ 20 w 1403"/>
                <a:gd name="T11" fmla="*/ 12 h 1126"/>
                <a:gd name="T12" fmla="*/ 21 w 1403"/>
                <a:gd name="T13" fmla="*/ 11 h 1126"/>
                <a:gd name="T14" fmla="*/ 21 w 1403"/>
                <a:gd name="T15" fmla="*/ 9 h 1126"/>
                <a:gd name="T16" fmla="*/ 21 w 1403"/>
                <a:gd name="T17" fmla="*/ 7 h 1126"/>
                <a:gd name="T18" fmla="*/ 21 w 1403"/>
                <a:gd name="T19" fmla="*/ 6 h 1126"/>
                <a:gd name="T20" fmla="*/ 20 w 1403"/>
                <a:gd name="T21" fmla="*/ 4 h 1126"/>
                <a:gd name="T22" fmla="*/ 19 w 1403"/>
                <a:gd name="T23" fmla="*/ 3 h 1126"/>
                <a:gd name="T24" fmla="*/ 17 w 1403"/>
                <a:gd name="T25" fmla="*/ 1 h 1126"/>
                <a:gd name="T26" fmla="*/ 16 w 1403"/>
                <a:gd name="T27" fmla="*/ 1 h 1126"/>
                <a:gd name="T28" fmla="*/ 14 w 1403"/>
                <a:gd name="T29" fmla="*/ 1 h 1126"/>
                <a:gd name="T30" fmla="*/ 12 w 1403"/>
                <a:gd name="T31" fmla="*/ 1 h 1126"/>
                <a:gd name="T32" fmla="*/ 9 w 1403"/>
                <a:gd name="T33" fmla="*/ 1 h 1126"/>
                <a:gd name="T34" fmla="*/ 7 w 1403"/>
                <a:gd name="T35" fmla="*/ 1 h 1126"/>
                <a:gd name="T36" fmla="*/ 5 w 1403"/>
                <a:gd name="T37" fmla="*/ 1 h 1126"/>
                <a:gd name="T38" fmla="*/ 3 w 1403"/>
                <a:gd name="T39" fmla="*/ 1 h 1126"/>
                <a:gd name="T40" fmla="*/ 2 w 1403"/>
                <a:gd name="T41" fmla="*/ 3 h 1126"/>
                <a:gd name="T42" fmla="*/ 1 w 1403"/>
                <a:gd name="T43" fmla="*/ 4 h 1126"/>
                <a:gd name="T44" fmla="*/ 0 w 1403"/>
                <a:gd name="T45" fmla="*/ 6 h 1126"/>
                <a:gd name="T46" fmla="*/ 0 w 1403"/>
                <a:gd name="T47" fmla="*/ 7 h 1126"/>
                <a:gd name="T48" fmla="*/ 0 w 1403"/>
                <a:gd name="T49" fmla="*/ 9 h 1126"/>
                <a:gd name="T50" fmla="*/ 0 w 1403"/>
                <a:gd name="T51" fmla="*/ 11 h 1126"/>
                <a:gd name="T52" fmla="*/ 1 w 1403"/>
                <a:gd name="T53" fmla="*/ 12 h 1126"/>
                <a:gd name="T54" fmla="*/ 2 w 1403"/>
                <a:gd name="T55" fmla="*/ 14 h 1126"/>
                <a:gd name="T56" fmla="*/ 3 w 1403"/>
                <a:gd name="T57" fmla="*/ 15 h 1126"/>
                <a:gd name="T58" fmla="*/ 5 w 1403"/>
                <a:gd name="T59" fmla="*/ 17 h 1126"/>
                <a:gd name="T60" fmla="*/ 7 w 1403"/>
                <a:gd name="T61" fmla="*/ 18 h 1126"/>
                <a:gd name="T62" fmla="*/ 9 w 1403"/>
                <a:gd name="T63" fmla="*/ 18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03"/>
                <a:gd name="T97" fmla="*/ 0 h 1126"/>
                <a:gd name="T98" fmla="*/ 1403 w 1403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03" h="1126">
                  <a:moveTo>
                    <a:pt x="700" y="1126"/>
                  </a:moveTo>
                  <a:lnTo>
                    <a:pt x="771" y="1122"/>
                  </a:lnTo>
                  <a:lnTo>
                    <a:pt x="841" y="1115"/>
                  </a:lnTo>
                  <a:lnTo>
                    <a:pt x="908" y="1101"/>
                  </a:lnTo>
                  <a:lnTo>
                    <a:pt x="974" y="1082"/>
                  </a:lnTo>
                  <a:lnTo>
                    <a:pt x="1034" y="1059"/>
                  </a:lnTo>
                  <a:lnTo>
                    <a:pt x="1094" y="1030"/>
                  </a:lnTo>
                  <a:lnTo>
                    <a:pt x="1148" y="997"/>
                  </a:lnTo>
                  <a:lnTo>
                    <a:pt x="1196" y="960"/>
                  </a:lnTo>
                  <a:lnTo>
                    <a:pt x="1242" y="921"/>
                  </a:lnTo>
                  <a:lnTo>
                    <a:pt x="1283" y="877"/>
                  </a:lnTo>
                  <a:lnTo>
                    <a:pt x="1318" y="831"/>
                  </a:lnTo>
                  <a:lnTo>
                    <a:pt x="1347" y="782"/>
                  </a:lnTo>
                  <a:lnTo>
                    <a:pt x="1372" y="730"/>
                  </a:lnTo>
                  <a:lnTo>
                    <a:pt x="1389" y="676"/>
                  </a:lnTo>
                  <a:lnTo>
                    <a:pt x="1399" y="620"/>
                  </a:lnTo>
                  <a:lnTo>
                    <a:pt x="1403" y="562"/>
                  </a:lnTo>
                  <a:lnTo>
                    <a:pt x="1399" y="504"/>
                  </a:lnTo>
                  <a:lnTo>
                    <a:pt x="1389" y="448"/>
                  </a:lnTo>
                  <a:lnTo>
                    <a:pt x="1372" y="394"/>
                  </a:lnTo>
                  <a:lnTo>
                    <a:pt x="1347" y="344"/>
                  </a:lnTo>
                  <a:lnTo>
                    <a:pt x="1318" y="293"/>
                  </a:lnTo>
                  <a:lnTo>
                    <a:pt x="1283" y="247"/>
                  </a:lnTo>
                  <a:lnTo>
                    <a:pt x="1242" y="204"/>
                  </a:lnTo>
                  <a:lnTo>
                    <a:pt x="1196" y="164"/>
                  </a:lnTo>
                  <a:lnTo>
                    <a:pt x="1148" y="127"/>
                  </a:lnTo>
                  <a:lnTo>
                    <a:pt x="1094" y="96"/>
                  </a:lnTo>
                  <a:lnTo>
                    <a:pt x="1034" y="67"/>
                  </a:lnTo>
                  <a:lnTo>
                    <a:pt x="974" y="44"/>
                  </a:lnTo>
                  <a:lnTo>
                    <a:pt x="908" y="25"/>
                  </a:lnTo>
                  <a:lnTo>
                    <a:pt x="841" y="11"/>
                  </a:lnTo>
                  <a:lnTo>
                    <a:pt x="771" y="1"/>
                  </a:lnTo>
                  <a:lnTo>
                    <a:pt x="700" y="0"/>
                  </a:lnTo>
                  <a:lnTo>
                    <a:pt x="628" y="1"/>
                  </a:lnTo>
                  <a:lnTo>
                    <a:pt x="559" y="11"/>
                  </a:lnTo>
                  <a:lnTo>
                    <a:pt x="491" y="25"/>
                  </a:lnTo>
                  <a:lnTo>
                    <a:pt x="427" y="44"/>
                  </a:lnTo>
                  <a:lnTo>
                    <a:pt x="366" y="67"/>
                  </a:lnTo>
                  <a:lnTo>
                    <a:pt x="309" y="96"/>
                  </a:lnTo>
                  <a:lnTo>
                    <a:pt x="255" y="127"/>
                  </a:lnTo>
                  <a:lnTo>
                    <a:pt x="205" y="164"/>
                  </a:lnTo>
                  <a:lnTo>
                    <a:pt x="161" y="204"/>
                  </a:lnTo>
                  <a:lnTo>
                    <a:pt x="120" y="247"/>
                  </a:lnTo>
                  <a:lnTo>
                    <a:pt x="85" y="293"/>
                  </a:lnTo>
                  <a:lnTo>
                    <a:pt x="55" y="344"/>
                  </a:lnTo>
                  <a:lnTo>
                    <a:pt x="31" y="394"/>
                  </a:lnTo>
                  <a:lnTo>
                    <a:pt x="14" y="448"/>
                  </a:lnTo>
                  <a:lnTo>
                    <a:pt x="4" y="504"/>
                  </a:lnTo>
                  <a:lnTo>
                    <a:pt x="0" y="562"/>
                  </a:lnTo>
                  <a:lnTo>
                    <a:pt x="4" y="620"/>
                  </a:lnTo>
                  <a:lnTo>
                    <a:pt x="14" y="676"/>
                  </a:lnTo>
                  <a:lnTo>
                    <a:pt x="31" y="730"/>
                  </a:lnTo>
                  <a:lnTo>
                    <a:pt x="55" y="782"/>
                  </a:lnTo>
                  <a:lnTo>
                    <a:pt x="85" y="831"/>
                  </a:lnTo>
                  <a:lnTo>
                    <a:pt x="120" y="877"/>
                  </a:lnTo>
                  <a:lnTo>
                    <a:pt x="161" y="921"/>
                  </a:lnTo>
                  <a:lnTo>
                    <a:pt x="205" y="960"/>
                  </a:lnTo>
                  <a:lnTo>
                    <a:pt x="255" y="997"/>
                  </a:lnTo>
                  <a:lnTo>
                    <a:pt x="309" y="1030"/>
                  </a:lnTo>
                  <a:lnTo>
                    <a:pt x="366" y="1059"/>
                  </a:lnTo>
                  <a:lnTo>
                    <a:pt x="427" y="1082"/>
                  </a:lnTo>
                  <a:lnTo>
                    <a:pt x="491" y="1101"/>
                  </a:lnTo>
                  <a:lnTo>
                    <a:pt x="559" y="1115"/>
                  </a:lnTo>
                  <a:lnTo>
                    <a:pt x="628" y="1122"/>
                  </a:lnTo>
                  <a:lnTo>
                    <a:pt x="700" y="1126"/>
                  </a:lnTo>
                  <a:close/>
                </a:path>
              </a:pathLst>
            </a:custGeom>
            <a:solidFill>
              <a:srgbClr val="FFFC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2" name="Freeform 63"/>
            <p:cNvSpPr>
              <a:spLocks/>
            </p:cNvSpPr>
            <p:nvPr/>
          </p:nvSpPr>
          <p:spPr bwMode="auto">
            <a:xfrm>
              <a:off x="3009" y="1726"/>
              <a:ext cx="682" cy="548"/>
            </a:xfrm>
            <a:custGeom>
              <a:avLst/>
              <a:gdLst>
                <a:gd name="T0" fmla="*/ 12 w 1363"/>
                <a:gd name="T1" fmla="*/ 17 h 1096"/>
                <a:gd name="T2" fmla="*/ 14 w 1363"/>
                <a:gd name="T3" fmla="*/ 17 h 1096"/>
                <a:gd name="T4" fmla="*/ 16 w 1363"/>
                <a:gd name="T5" fmla="*/ 17 h 1096"/>
                <a:gd name="T6" fmla="*/ 18 w 1363"/>
                <a:gd name="T7" fmla="*/ 15 h 1096"/>
                <a:gd name="T8" fmla="*/ 19 w 1363"/>
                <a:gd name="T9" fmla="*/ 14 h 1096"/>
                <a:gd name="T10" fmla="*/ 20 w 1363"/>
                <a:gd name="T11" fmla="*/ 12 h 1096"/>
                <a:gd name="T12" fmla="*/ 21 w 1363"/>
                <a:gd name="T13" fmla="*/ 11 h 1096"/>
                <a:gd name="T14" fmla="*/ 22 w 1363"/>
                <a:gd name="T15" fmla="*/ 9 h 1096"/>
                <a:gd name="T16" fmla="*/ 22 w 1363"/>
                <a:gd name="T17" fmla="*/ 7 h 1096"/>
                <a:gd name="T18" fmla="*/ 21 w 1363"/>
                <a:gd name="T19" fmla="*/ 6 h 1096"/>
                <a:gd name="T20" fmla="*/ 20 w 1363"/>
                <a:gd name="T21" fmla="*/ 4 h 1096"/>
                <a:gd name="T22" fmla="*/ 19 w 1363"/>
                <a:gd name="T23" fmla="*/ 3 h 1096"/>
                <a:gd name="T24" fmla="*/ 18 w 1363"/>
                <a:gd name="T25" fmla="*/ 1 h 1096"/>
                <a:gd name="T26" fmla="*/ 16 w 1363"/>
                <a:gd name="T27" fmla="*/ 1 h 1096"/>
                <a:gd name="T28" fmla="*/ 14 w 1363"/>
                <a:gd name="T29" fmla="*/ 1 h 1096"/>
                <a:gd name="T30" fmla="*/ 12 w 1363"/>
                <a:gd name="T31" fmla="*/ 1 h 1096"/>
                <a:gd name="T32" fmla="*/ 10 w 1363"/>
                <a:gd name="T33" fmla="*/ 1 h 1096"/>
                <a:gd name="T34" fmla="*/ 8 w 1363"/>
                <a:gd name="T35" fmla="*/ 1 h 1096"/>
                <a:gd name="T36" fmla="*/ 6 w 1363"/>
                <a:gd name="T37" fmla="*/ 1 h 1096"/>
                <a:gd name="T38" fmla="*/ 4 w 1363"/>
                <a:gd name="T39" fmla="*/ 1 h 1096"/>
                <a:gd name="T40" fmla="*/ 3 w 1363"/>
                <a:gd name="T41" fmla="*/ 3 h 1096"/>
                <a:gd name="T42" fmla="*/ 2 w 1363"/>
                <a:gd name="T43" fmla="*/ 4 h 1096"/>
                <a:gd name="T44" fmla="*/ 1 w 1363"/>
                <a:gd name="T45" fmla="*/ 6 h 1096"/>
                <a:gd name="T46" fmla="*/ 1 w 1363"/>
                <a:gd name="T47" fmla="*/ 7 h 1096"/>
                <a:gd name="T48" fmla="*/ 1 w 1363"/>
                <a:gd name="T49" fmla="*/ 9 h 1096"/>
                <a:gd name="T50" fmla="*/ 1 w 1363"/>
                <a:gd name="T51" fmla="*/ 11 h 1096"/>
                <a:gd name="T52" fmla="*/ 2 w 1363"/>
                <a:gd name="T53" fmla="*/ 12 h 1096"/>
                <a:gd name="T54" fmla="*/ 3 w 1363"/>
                <a:gd name="T55" fmla="*/ 14 h 1096"/>
                <a:gd name="T56" fmla="*/ 4 w 1363"/>
                <a:gd name="T57" fmla="*/ 15 h 1096"/>
                <a:gd name="T58" fmla="*/ 6 w 1363"/>
                <a:gd name="T59" fmla="*/ 17 h 1096"/>
                <a:gd name="T60" fmla="*/ 8 w 1363"/>
                <a:gd name="T61" fmla="*/ 17 h 1096"/>
                <a:gd name="T62" fmla="*/ 10 w 1363"/>
                <a:gd name="T63" fmla="*/ 17 h 10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3"/>
                <a:gd name="T97" fmla="*/ 0 h 1096"/>
                <a:gd name="T98" fmla="*/ 1363 w 1363"/>
                <a:gd name="T99" fmla="*/ 1096 h 10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3" h="1096">
                  <a:moveTo>
                    <a:pt x="680" y="1096"/>
                  </a:moveTo>
                  <a:lnTo>
                    <a:pt x="749" y="1094"/>
                  </a:lnTo>
                  <a:lnTo>
                    <a:pt x="817" y="1084"/>
                  </a:lnTo>
                  <a:lnTo>
                    <a:pt x="882" y="1071"/>
                  </a:lnTo>
                  <a:lnTo>
                    <a:pt x="946" y="1053"/>
                  </a:lnTo>
                  <a:lnTo>
                    <a:pt x="1006" y="1030"/>
                  </a:lnTo>
                  <a:lnTo>
                    <a:pt x="1062" y="1003"/>
                  </a:lnTo>
                  <a:lnTo>
                    <a:pt x="1114" y="970"/>
                  </a:lnTo>
                  <a:lnTo>
                    <a:pt x="1162" y="935"/>
                  </a:lnTo>
                  <a:lnTo>
                    <a:pt x="1207" y="897"/>
                  </a:lnTo>
                  <a:lnTo>
                    <a:pt x="1245" y="854"/>
                  </a:lnTo>
                  <a:lnTo>
                    <a:pt x="1280" y="808"/>
                  </a:lnTo>
                  <a:lnTo>
                    <a:pt x="1309" y="761"/>
                  </a:lnTo>
                  <a:lnTo>
                    <a:pt x="1332" y="711"/>
                  </a:lnTo>
                  <a:lnTo>
                    <a:pt x="1350" y="657"/>
                  </a:lnTo>
                  <a:lnTo>
                    <a:pt x="1359" y="603"/>
                  </a:lnTo>
                  <a:lnTo>
                    <a:pt x="1363" y="547"/>
                  </a:lnTo>
                  <a:lnTo>
                    <a:pt x="1359" y="491"/>
                  </a:lnTo>
                  <a:lnTo>
                    <a:pt x="1350" y="437"/>
                  </a:lnTo>
                  <a:lnTo>
                    <a:pt x="1332" y="385"/>
                  </a:lnTo>
                  <a:lnTo>
                    <a:pt x="1309" y="334"/>
                  </a:lnTo>
                  <a:lnTo>
                    <a:pt x="1280" y="286"/>
                  </a:lnTo>
                  <a:lnTo>
                    <a:pt x="1245" y="240"/>
                  </a:lnTo>
                  <a:lnTo>
                    <a:pt x="1207" y="199"/>
                  </a:lnTo>
                  <a:lnTo>
                    <a:pt x="1162" y="160"/>
                  </a:lnTo>
                  <a:lnTo>
                    <a:pt x="1114" y="124"/>
                  </a:lnTo>
                  <a:lnTo>
                    <a:pt x="1062" y="93"/>
                  </a:lnTo>
                  <a:lnTo>
                    <a:pt x="1006" y="66"/>
                  </a:lnTo>
                  <a:lnTo>
                    <a:pt x="946" y="42"/>
                  </a:lnTo>
                  <a:lnTo>
                    <a:pt x="882" y="25"/>
                  </a:lnTo>
                  <a:lnTo>
                    <a:pt x="817" y="12"/>
                  </a:lnTo>
                  <a:lnTo>
                    <a:pt x="749" y="2"/>
                  </a:lnTo>
                  <a:lnTo>
                    <a:pt x="680" y="0"/>
                  </a:lnTo>
                  <a:lnTo>
                    <a:pt x="610" y="2"/>
                  </a:lnTo>
                  <a:lnTo>
                    <a:pt x="542" y="12"/>
                  </a:lnTo>
                  <a:lnTo>
                    <a:pt x="477" y="25"/>
                  </a:lnTo>
                  <a:lnTo>
                    <a:pt x="415" y="42"/>
                  </a:lnTo>
                  <a:lnTo>
                    <a:pt x="355" y="66"/>
                  </a:lnTo>
                  <a:lnTo>
                    <a:pt x="299" y="93"/>
                  </a:lnTo>
                  <a:lnTo>
                    <a:pt x="247" y="124"/>
                  </a:lnTo>
                  <a:lnTo>
                    <a:pt x="199" y="160"/>
                  </a:lnTo>
                  <a:lnTo>
                    <a:pt x="156" y="199"/>
                  </a:lnTo>
                  <a:lnTo>
                    <a:pt x="116" y="240"/>
                  </a:lnTo>
                  <a:lnTo>
                    <a:pt x="83" y="286"/>
                  </a:lnTo>
                  <a:lnTo>
                    <a:pt x="54" y="334"/>
                  </a:lnTo>
                  <a:lnTo>
                    <a:pt x="31" y="385"/>
                  </a:lnTo>
                  <a:lnTo>
                    <a:pt x="13" y="437"/>
                  </a:lnTo>
                  <a:lnTo>
                    <a:pt x="4" y="491"/>
                  </a:lnTo>
                  <a:lnTo>
                    <a:pt x="0" y="547"/>
                  </a:lnTo>
                  <a:lnTo>
                    <a:pt x="4" y="603"/>
                  </a:lnTo>
                  <a:lnTo>
                    <a:pt x="13" y="657"/>
                  </a:lnTo>
                  <a:lnTo>
                    <a:pt x="31" y="711"/>
                  </a:lnTo>
                  <a:lnTo>
                    <a:pt x="54" y="761"/>
                  </a:lnTo>
                  <a:lnTo>
                    <a:pt x="83" y="808"/>
                  </a:lnTo>
                  <a:lnTo>
                    <a:pt x="116" y="854"/>
                  </a:lnTo>
                  <a:lnTo>
                    <a:pt x="156" y="897"/>
                  </a:lnTo>
                  <a:lnTo>
                    <a:pt x="199" y="935"/>
                  </a:lnTo>
                  <a:lnTo>
                    <a:pt x="247" y="970"/>
                  </a:lnTo>
                  <a:lnTo>
                    <a:pt x="299" y="1003"/>
                  </a:lnTo>
                  <a:lnTo>
                    <a:pt x="355" y="1030"/>
                  </a:lnTo>
                  <a:lnTo>
                    <a:pt x="415" y="1053"/>
                  </a:lnTo>
                  <a:lnTo>
                    <a:pt x="477" y="1071"/>
                  </a:lnTo>
                  <a:lnTo>
                    <a:pt x="542" y="1084"/>
                  </a:lnTo>
                  <a:lnTo>
                    <a:pt x="610" y="1094"/>
                  </a:lnTo>
                  <a:lnTo>
                    <a:pt x="680" y="109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3" name="Freeform 64"/>
            <p:cNvSpPr>
              <a:spLocks/>
            </p:cNvSpPr>
            <p:nvPr/>
          </p:nvSpPr>
          <p:spPr bwMode="auto">
            <a:xfrm>
              <a:off x="2939" y="2594"/>
              <a:ext cx="927" cy="872"/>
            </a:xfrm>
            <a:custGeom>
              <a:avLst/>
              <a:gdLst>
                <a:gd name="T0" fmla="*/ 26 w 1854"/>
                <a:gd name="T1" fmla="*/ 4 h 1743"/>
                <a:gd name="T2" fmla="*/ 26 w 1854"/>
                <a:gd name="T3" fmla="*/ 4 h 1743"/>
                <a:gd name="T4" fmla="*/ 26 w 1854"/>
                <a:gd name="T5" fmla="*/ 4 h 1743"/>
                <a:gd name="T6" fmla="*/ 14 w 1854"/>
                <a:gd name="T7" fmla="*/ 0 h 1743"/>
                <a:gd name="T8" fmla="*/ 10 w 1854"/>
                <a:gd name="T9" fmla="*/ 1 h 1743"/>
                <a:gd name="T10" fmla="*/ 10 w 1854"/>
                <a:gd name="T11" fmla="*/ 6 h 1743"/>
                <a:gd name="T12" fmla="*/ 10 w 1854"/>
                <a:gd name="T13" fmla="*/ 6 h 1743"/>
                <a:gd name="T14" fmla="*/ 10 w 1854"/>
                <a:gd name="T15" fmla="*/ 2 h 1743"/>
                <a:gd name="T16" fmla="*/ 14 w 1854"/>
                <a:gd name="T17" fmla="*/ 1 h 1743"/>
                <a:gd name="T18" fmla="*/ 25 w 1854"/>
                <a:gd name="T19" fmla="*/ 4 h 1743"/>
                <a:gd name="T20" fmla="*/ 21 w 1854"/>
                <a:gd name="T21" fmla="*/ 5 h 1743"/>
                <a:gd name="T22" fmla="*/ 22 w 1854"/>
                <a:gd name="T23" fmla="*/ 6 h 1743"/>
                <a:gd name="T24" fmla="*/ 26 w 1854"/>
                <a:gd name="T25" fmla="*/ 5 h 1743"/>
                <a:gd name="T26" fmla="*/ 26 w 1854"/>
                <a:gd name="T27" fmla="*/ 5 h 1743"/>
                <a:gd name="T28" fmla="*/ 26 w 1854"/>
                <a:gd name="T29" fmla="*/ 5 h 1743"/>
                <a:gd name="T30" fmla="*/ 27 w 1854"/>
                <a:gd name="T31" fmla="*/ 6 h 1743"/>
                <a:gd name="T32" fmla="*/ 27 w 1854"/>
                <a:gd name="T33" fmla="*/ 6 h 1743"/>
                <a:gd name="T34" fmla="*/ 28 w 1854"/>
                <a:gd name="T35" fmla="*/ 7 h 1743"/>
                <a:gd name="T36" fmla="*/ 28 w 1854"/>
                <a:gd name="T37" fmla="*/ 8 h 1743"/>
                <a:gd name="T38" fmla="*/ 28 w 1854"/>
                <a:gd name="T39" fmla="*/ 9 h 1743"/>
                <a:gd name="T40" fmla="*/ 29 w 1854"/>
                <a:gd name="T41" fmla="*/ 10 h 1743"/>
                <a:gd name="T42" fmla="*/ 29 w 1854"/>
                <a:gd name="T43" fmla="*/ 11 h 1743"/>
                <a:gd name="T44" fmla="*/ 29 w 1854"/>
                <a:gd name="T45" fmla="*/ 12 h 1743"/>
                <a:gd name="T46" fmla="*/ 29 w 1854"/>
                <a:gd name="T47" fmla="*/ 13 h 1743"/>
                <a:gd name="T48" fmla="*/ 29 w 1854"/>
                <a:gd name="T49" fmla="*/ 14 h 1743"/>
                <a:gd name="T50" fmla="*/ 28 w 1854"/>
                <a:gd name="T51" fmla="*/ 16 h 1743"/>
                <a:gd name="T52" fmla="*/ 28 w 1854"/>
                <a:gd name="T53" fmla="*/ 17 h 1743"/>
                <a:gd name="T54" fmla="*/ 27 w 1854"/>
                <a:gd name="T55" fmla="*/ 18 h 1743"/>
                <a:gd name="T56" fmla="*/ 26 w 1854"/>
                <a:gd name="T57" fmla="*/ 20 h 1743"/>
                <a:gd name="T58" fmla="*/ 26 w 1854"/>
                <a:gd name="T59" fmla="*/ 20 h 1743"/>
                <a:gd name="T60" fmla="*/ 26 w 1854"/>
                <a:gd name="T61" fmla="*/ 27 h 1743"/>
                <a:gd name="T62" fmla="*/ 2 w 1854"/>
                <a:gd name="T63" fmla="*/ 27 h 1743"/>
                <a:gd name="T64" fmla="*/ 10 w 1854"/>
                <a:gd name="T65" fmla="*/ 16 h 1743"/>
                <a:gd name="T66" fmla="*/ 10 w 1854"/>
                <a:gd name="T67" fmla="*/ 6 h 1743"/>
                <a:gd name="T68" fmla="*/ 10 w 1854"/>
                <a:gd name="T69" fmla="*/ 6 h 1743"/>
                <a:gd name="T70" fmla="*/ 10 w 1854"/>
                <a:gd name="T71" fmla="*/ 16 h 1743"/>
                <a:gd name="T72" fmla="*/ 0 w 1854"/>
                <a:gd name="T73" fmla="*/ 28 h 1743"/>
                <a:gd name="T74" fmla="*/ 26 w 1854"/>
                <a:gd name="T75" fmla="*/ 28 h 1743"/>
                <a:gd name="T76" fmla="*/ 26 w 1854"/>
                <a:gd name="T77" fmla="*/ 20 h 1743"/>
                <a:gd name="T78" fmla="*/ 27 w 1854"/>
                <a:gd name="T79" fmla="*/ 18 h 1743"/>
                <a:gd name="T80" fmla="*/ 28 w 1854"/>
                <a:gd name="T81" fmla="*/ 17 h 1743"/>
                <a:gd name="T82" fmla="*/ 29 w 1854"/>
                <a:gd name="T83" fmla="*/ 15 h 1743"/>
                <a:gd name="T84" fmla="*/ 29 w 1854"/>
                <a:gd name="T85" fmla="*/ 14 h 1743"/>
                <a:gd name="T86" fmla="*/ 29 w 1854"/>
                <a:gd name="T87" fmla="*/ 13 h 1743"/>
                <a:gd name="T88" fmla="*/ 29 w 1854"/>
                <a:gd name="T89" fmla="*/ 11 h 1743"/>
                <a:gd name="T90" fmla="*/ 29 w 1854"/>
                <a:gd name="T91" fmla="*/ 10 h 1743"/>
                <a:gd name="T92" fmla="*/ 29 w 1854"/>
                <a:gd name="T93" fmla="*/ 9 h 1743"/>
                <a:gd name="T94" fmla="*/ 29 w 1854"/>
                <a:gd name="T95" fmla="*/ 8 h 1743"/>
                <a:gd name="T96" fmla="*/ 28 w 1854"/>
                <a:gd name="T97" fmla="*/ 7 h 1743"/>
                <a:gd name="T98" fmla="*/ 28 w 1854"/>
                <a:gd name="T99" fmla="*/ 6 h 1743"/>
                <a:gd name="T100" fmla="*/ 27 w 1854"/>
                <a:gd name="T101" fmla="*/ 5 h 1743"/>
                <a:gd name="T102" fmla="*/ 27 w 1854"/>
                <a:gd name="T103" fmla="*/ 5 h 1743"/>
                <a:gd name="T104" fmla="*/ 27 w 1854"/>
                <a:gd name="T105" fmla="*/ 5 h 1743"/>
                <a:gd name="T106" fmla="*/ 26 w 1854"/>
                <a:gd name="T107" fmla="*/ 4 h 1743"/>
                <a:gd name="T108" fmla="*/ 26 w 1854"/>
                <a:gd name="T109" fmla="*/ 4 h 174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54"/>
                <a:gd name="T166" fmla="*/ 0 h 1743"/>
                <a:gd name="T167" fmla="*/ 1854 w 1854"/>
                <a:gd name="T168" fmla="*/ 1743 h 174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54" h="1743">
                  <a:moveTo>
                    <a:pt x="1645" y="233"/>
                  </a:moveTo>
                  <a:lnTo>
                    <a:pt x="1636" y="226"/>
                  </a:lnTo>
                  <a:lnTo>
                    <a:pt x="1630" y="228"/>
                  </a:lnTo>
                  <a:lnTo>
                    <a:pt x="948" y="0"/>
                  </a:lnTo>
                  <a:lnTo>
                    <a:pt x="593" y="50"/>
                  </a:lnTo>
                  <a:lnTo>
                    <a:pt x="593" y="322"/>
                  </a:lnTo>
                  <a:lnTo>
                    <a:pt x="637" y="334"/>
                  </a:lnTo>
                  <a:lnTo>
                    <a:pt x="637" y="89"/>
                  </a:lnTo>
                  <a:lnTo>
                    <a:pt x="944" y="44"/>
                  </a:lnTo>
                  <a:lnTo>
                    <a:pt x="1562" y="249"/>
                  </a:lnTo>
                  <a:lnTo>
                    <a:pt x="1342" y="320"/>
                  </a:lnTo>
                  <a:lnTo>
                    <a:pt x="1356" y="361"/>
                  </a:lnTo>
                  <a:lnTo>
                    <a:pt x="1624" y="274"/>
                  </a:lnTo>
                  <a:lnTo>
                    <a:pt x="1639" y="290"/>
                  </a:lnTo>
                  <a:lnTo>
                    <a:pt x="1659" y="313"/>
                  </a:lnTo>
                  <a:lnTo>
                    <a:pt x="1682" y="344"/>
                  </a:lnTo>
                  <a:lnTo>
                    <a:pt x="1707" y="382"/>
                  </a:lnTo>
                  <a:lnTo>
                    <a:pt x="1732" y="425"/>
                  </a:lnTo>
                  <a:lnTo>
                    <a:pt x="1757" y="475"/>
                  </a:lnTo>
                  <a:lnTo>
                    <a:pt x="1778" y="531"/>
                  </a:lnTo>
                  <a:lnTo>
                    <a:pt x="1796" y="591"/>
                  </a:lnTo>
                  <a:lnTo>
                    <a:pt x="1809" y="657"/>
                  </a:lnTo>
                  <a:lnTo>
                    <a:pt x="1815" y="728"/>
                  </a:lnTo>
                  <a:lnTo>
                    <a:pt x="1811" y="802"/>
                  </a:lnTo>
                  <a:lnTo>
                    <a:pt x="1798" y="881"/>
                  </a:lnTo>
                  <a:lnTo>
                    <a:pt x="1773" y="964"/>
                  </a:lnTo>
                  <a:lnTo>
                    <a:pt x="1736" y="1051"/>
                  </a:lnTo>
                  <a:lnTo>
                    <a:pt x="1684" y="1140"/>
                  </a:lnTo>
                  <a:lnTo>
                    <a:pt x="1614" y="1233"/>
                  </a:lnTo>
                  <a:lnTo>
                    <a:pt x="1609" y="1240"/>
                  </a:lnTo>
                  <a:lnTo>
                    <a:pt x="1609" y="1700"/>
                  </a:lnTo>
                  <a:lnTo>
                    <a:pt x="89" y="1700"/>
                  </a:lnTo>
                  <a:lnTo>
                    <a:pt x="637" y="1010"/>
                  </a:lnTo>
                  <a:lnTo>
                    <a:pt x="637" y="382"/>
                  </a:lnTo>
                  <a:lnTo>
                    <a:pt x="593" y="382"/>
                  </a:lnTo>
                  <a:lnTo>
                    <a:pt x="593" y="995"/>
                  </a:lnTo>
                  <a:lnTo>
                    <a:pt x="0" y="1743"/>
                  </a:lnTo>
                  <a:lnTo>
                    <a:pt x="1651" y="1743"/>
                  </a:lnTo>
                  <a:lnTo>
                    <a:pt x="1651" y="1254"/>
                  </a:lnTo>
                  <a:lnTo>
                    <a:pt x="1726" y="1150"/>
                  </a:lnTo>
                  <a:lnTo>
                    <a:pt x="1782" y="1049"/>
                  </a:lnTo>
                  <a:lnTo>
                    <a:pt x="1821" y="951"/>
                  </a:lnTo>
                  <a:lnTo>
                    <a:pt x="1844" y="858"/>
                  </a:lnTo>
                  <a:lnTo>
                    <a:pt x="1854" y="769"/>
                  </a:lnTo>
                  <a:lnTo>
                    <a:pt x="1852" y="686"/>
                  </a:lnTo>
                  <a:lnTo>
                    <a:pt x="1840" y="607"/>
                  </a:lnTo>
                  <a:lnTo>
                    <a:pt x="1823" y="535"/>
                  </a:lnTo>
                  <a:lnTo>
                    <a:pt x="1798" y="469"/>
                  </a:lnTo>
                  <a:lnTo>
                    <a:pt x="1771" y="411"/>
                  </a:lnTo>
                  <a:lnTo>
                    <a:pt x="1742" y="359"/>
                  </a:lnTo>
                  <a:lnTo>
                    <a:pt x="1713" y="317"/>
                  </a:lnTo>
                  <a:lnTo>
                    <a:pt x="1686" y="282"/>
                  </a:lnTo>
                  <a:lnTo>
                    <a:pt x="1665" y="257"/>
                  </a:lnTo>
                  <a:lnTo>
                    <a:pt x="1651" y="239"/>
                  </a:lnTo>
                  <a:lnTo>
                    <a:pt x="1645" y="2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4" name="Freeform 65"/>
            <p:cNvSpPr>
              <a:spLocks/>
            </p:cNvSpPr>
            <p:nvPr/>
          </p:nvSpPr>
          <p:spPr bwMode="auto">
            <a:xfrm>
              <a:off x="3236" y="2756"/>
              <a:ext cx="22" cy="30"/>
            </a:xfrm>
            <a:custGeom>
              <a:avLst/>
              <a:gdLst>
                <a:gd name="T0" fmla="*/ 1 w 44"/>
                <a:gd name="T1" fmla="*/ 1 h 60"/>
                <a:gd name="T2" fmla="*/ 0 w 44"/>
                <a:gd name="T3" fmla="*/ 0 h 60"/>
                <a:gd name="T4" fmla="*/ 0 w 44"/>
                <a:gd name="T5" fmla="*/ 1 h 60"/>
                <a:gd name="T6" fmla="*/ 1 w 44"/>
                <a:gd name="T7" fmla="*/ 1 h 60"/>
                <a:gd name="T8" fmla="*/ 1 w 44"/>
                <a:gd name="T9" fmla="*/ 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60"/>
                <a:gd name="T17" fmla="*/ 44 w 44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60">
                  <a:moveTo>
                    <a:pt x="44" y="12"/>
                  </a:moveTo>
                  <a:lnTo>
                    <a:pt x="0" y="0"/>
                  </a:lnTo>
                  <a:lnTo>
                    <a:pt x="0" y="60"/>
                  </a:lnTo>
                  <a:lnTo>
                    <a:pt x="44" y="60"/>
                  </a:lnTo>
                  <a:lnTo>
                    <a:pt x="44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5" name="Freeform 66"/>
            <p:cNvSpPr>
              <a:spLocks/>
            </p:cNvSpPr>
            <p:nvPr/>
          </p:nvSpPr>
          <p:spPr bwMode="auto">
            <a:xfrm>
              <a:off x="2814" y="1711"/>
              <a:ext cx="49" cy="97"/>
            </a:xfrm>
            <a:custGeom>
              <a:avLst/>
              <a:gdLst>
                <a:gd name="T0" fmla="*/ 0 w 98"/>
                <a:gd name="T1" fmla="*/ 1 h 193"/>
                <a:gd name="T2" fmla="*/ 2 w 98"/>
                <a:gd name="T3" fmla="*/ 0 h 193"/>
                <a:gd name="T4" fmla="*/ 2 w 98"/>
                <a:gd name="T5" fmla="*/ 4 h 193"/>
                <a:gd name="T6" fmla="*/ 1 w 98"/>
                <a:gd name="T7" fmla="*/ 4 h 193"/>
                <a:gd name="T8" fmla="*/ 1 w 98"/>
                <a:gd name="T9" fmla="*/ 1 h 193"/>
                <a:gd name="T10" fmla="*/ 0 w 98"/>
                <a:gd name="T11" fmla="*/ 1 h 193"/>
                <a:gd name="T12" fmla="*/ 0 w 98"/>
                <a:gd name="T13" fmla="*/ 1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"/>
                <a:gd name="T22" fmla="*/ 0 h 193"/>
                <a:gd name="T23" fmla="*/ 98 w 98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" h="193">
                  <a:moveTo>
                    <a:pt x="0" y="4"/>
                  </a:moveTo>
                  <a:lnTo>
                    <a:pt x="98" y="0"/>
                  </a:lnTo>
                  <a:lnTo>
                    <a:pt x="98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6" name="Freeform 67"/>
            <p:cNvSpPr>
              <a:spLocks/>
            </p:cNvSpPr>
            <p:nvPr/>
          </p:nvSpPr>
          <p:spPr bwMode="auto">
            <a:xfrm>
              <a:off x="3007" y="1711"/>
              <a:ext cx="49" cy="97"/>
            </a:xfrm>
            <a:custGeom>
              <a:avLst/>
              <a:gdLst>
                <a:gd name="T0" fmla="*/ 0 w 98"/>
                <a:gd name="T1" fmla="*/ 1 h 193"/>
                <a:gd name="T2" fmla="*/ 2 w 98"/>
                <a:gd name="T3" fmla="*/ 0 h 193"/>
                <a:gd name="T4" fmla="*/ 2 w 98"/>
                <a:gd name="T5" fmla="*/ 4 h 193"/>
                <a:gd name="T6" fmla="*/ 1 w 98"/>
                <a:gd name="T7" fmla="*/ 4 h 193"/>
                <a:gd name="T8" fmla="*/ 1 w 98"/>
                <a:gd name="T9" fmla="*/ 1 h 193"/>
                <a:gd name="T10" fmla="*/ 0 w 98"/>
                <a:gd name="T11" fmla="*/ 1 h 193"/>
                <a:gd name="T12" fmla="*/ 0 w 98"/>
                <a:gd name="T13" fmla="*/ 1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"/>
                <a:gd name="T22" fmla="*/ 0 h 193"/>
                <a:gd name="T23" fmla="*/ 98 w 98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" h="193">
                  <a:moveTo>
                    <a:pt x="0" y="4"/>
                  </a:moveTo>
                  <a:lnTo>
                    <a:pt x="98" y="0"/>
                  </a:lnTo>
                  <a:lnTo>
                    <a:pt x="98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7" name="Freeform 68"/>
            <p:cNvSpPr>
              <a:spLocks/>
            </p:cNvSpPr>
            <p:nvPr/>
          </p:nvSpPr>
          <p:spPr bwMode="auto">
            <a:xfrm>
              <a:off x="3198" y="1711"/>
              <a:ext cx="49" cy="97"/>
            </a:xfrm>
            <a:custGeom>
              <a:avLst/>
              <a:gdLst>
                <a:gd name="T0" fmla="*/ 0 w 99"/>
                <a:gd name="T1" fmla="*/ 1 h 193"/>
                <a:gd name="T2" fmla="*/ 1 w 99"/>
                <a:gd name="T3" fmla="*/ 0 h 193"/>
                <a:gd name="T4" fmla="*/ 1 w 99"/>
                <a:gd name="T5" fmla="*/ 4 h 193"/>
                <a:gd name="T6" fmla="*/ 0 w 99"/>
                <a:gd name="T7" fmla="*/ 4 h 193"/>
                <a:gd name="T8" fmla="*/ 0 w 99"/>
                <a:gd name="T9" fmla="*/ 1 h 193"/>
                <a:gd name="T10" fmla="*/ 0 w 99"/>
                <a:gd name="T11" fmla="*/ 1 h 193"/>
                <a:gd name="T12" fmla="*/ 0 w 99"/>
                <a:gd name="T13" fmla="*/ 1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4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8" name="Freeform 69"/>
            <p:cNvSpPr>
              <a:spLocks/>
            </p:cNvSpPr>
            <p:nvPr/>
          </p:nvSpPr>
          <p:spPr bwMode="auto">
            <a:xfrm>
              <a:off x="3498" y="1711"/>
              <a:ext cx="51" cy="97"/>
            </a:xfrm>
            <a:custGeom>
              <a:avLst/>
              <a:gdLst>
                <a:gd name="T0" fmla="*/ 0 w 100"/>
                <a:gd name="T1" fmla="*/ 1 h 193"/>
                <a:gd name="T2" fmla="*/ 2 w 100"/>
                <a:gd name="T3" fmla="*/ 0 h 193"/>
                <a:gd name="T4" fmla="*/ 2 w 100"/>
                <a:gd name="T5" fmla="*/ 4 h 193"/>
                <a:gd name="T6" fmla="*/ 1 w 100"/>
                <a:gd name="T7" fmla="*/ 4 h 193"/>
                <a:gd name="T8" fmla="*/ 1 w 100"/>
                <a:gd name="T9" fmla="*/ 1 h 193"/>
                <a:gd name="T10" fmla="*/ 0 w 100"/>
                <a:gd name="T11" fmla="*/ 1 h 193"/>
                <a:gd name="T12" fmla="*/ 0 w 100"/>
                <a:gd name="T13" fmla="*/ 1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"/>
                <a:gd name="T22" fmla="*/ 0 h 193"/>
                <a:gd name="T23" fmla="*/ 100 w 100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" h="193">
                  <a:moveTo>
                    <a:pt x="0" y="4"/>
                  </a:moveTo>
                  <a:lnTo>
                    <a:pt x="100" y="0"/>
                  </a:lnTo>
                  <a:lnTo>
                    <a:pt x="100" y="193"/>
                  </a:lnTo>
                  <a:lnTo>
                    <a:pt x="31" y="193"/>
                  </a:lnTo>
                  <a:lnTo>
                    <a:pt x="31" y="62"/>
                  </a:lnTo>
                  <a:lnTo>
                    <a:pt x="0" y="6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9" name="Freeform 70"/>
            <p:cNvSpPr>
              <a:spLocks/>
            </p:cNvSpPr>
            <p:nvPr/>
          </p:nvSpPr>
          <p:spPr bwMode="auto">
            <a:xfrm>
              <a:off x="3593" y="1711"/>
              <a:ext cx="49" cy="97"/>
            </a:xfrm>
            <a:custGeom>
              <a:avLst/>
              <a:gdLst>
                <a:gd name="T0" fmla="*/ 0 w 99"/>
                <a:gd name="T1" fmla="*/ 1 h 193"/>
                <a:gd name="T2" fmla="*/ 1 w 99"/>
                <a:gd name="T3" fmla="*/ 0 h 193"/>
                <a:gd name="T4" fmla="*/ 1 w 99"/>
                <a:gd name="T5" fmla="*/ 4 h 193"/>
                <a:gd name="T6" fmla="*/ 0 w 99"/>
                <a:gd name="T7" fmla="*/ 4 h 193"/>
                <a:gd name="T8" fmla="*/ 0 w 99"/>
                <a:gd name="T9" fmla="*/ 1 h 193"/>
                <a:gd name="T10" fmla="*/ 0 w 99"/>
                <a:gd name="T11" fmla="*/ 1 h 193"/>
                <a:gd name="T12" fmla="*/ 0 w 99"/>
                <a:gd name="T13" fmla="*/ 1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4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0" name="Freeform 71"/>
            <p:cNvSpPr>
              <a:spLocks/>
            </p:cNvSpPr>
            <p:nvPr/>
          </p:nvSpPr>
          <p:spPr bwMode="auto">
            <a:xfrm>
              <a:off x="2894" y="1709"/>
              <a:ext cx="93" cy="101"/>
            </a:xfrm>
            <a:custGeom>
              <a:avLst/>
              <a:gdLst>
                <a:gd name="T0" fmla="*/ 2 w 185"/>
                <a:gd name="T1" fmla="*/ 3 h 201"/>
                <a:gd name="T2" fmla="*/ 2 w 185"/>
                <a:gd name="T3" fmla="*/ 3 h 201"/>
                <a:gd name="T4" fmla="*/ 2 w 185"/>
                <a:gd name="T5" fmla="*/ 2 h 201"/>
                <a:gd name="T6" fmla="*/ 2 w 185"/>
                <a:gd name="T7" fmla="*/ 2 h 201"/>
                <a:gd name="T8" fmla="*/ 2 w 185"/>
                <a:gd name="T9" fmla="*/ 2 h 201"/>
                <a:gd name="T10" fmla="*/ 2 w 185"/>
                <a:gd name="T11" fmla="*/ 2 h 201"/>
                <a:gd name="T12" fmla="*/ 2 w 185"/>
                <a:gd name="T13" fmla="*/ 2 h 201"/>
                <a:gd name="T14" fmla="*/ 2 w 185"/>
                <a:gd name="T15" fmla="*/ 2 h 201"/>
                <a:gd name="T16" fmla="*/ 2 w 185"/>
                <a:gd name="T17" fmla="*/ 1 h 201"/>
                <a:gd name="T18" fmla="*/ 2 w 185"/>
                <a:gd name="T19" fmla="*/ 2 h 201"/>
                <a:gd name="T20" fmla="*/ 2 w 185"/>
                <a:gd name="T21" fmla="*/ 2 h 201"/>
                <a:gd name="T22" fmla="*/ 2 w 185"/>
                <a:gd name="T23" fmla="*/ 2 h 201"/>
                <a:gd name="T24" fmla="*/ 2 w 185"/>
                <a:gd name="T25" fmla="*/ 2 h 201"/>
                <a:gd name="T26" fmla="*/ 2 w 185"/>
                <a:gd name="T27" fmla="*/ 2 h 201"/>
                <a:gd name="T28" fmla="*/ 2 w 185"/>
                <a:gd name="T29" fmla="*/ 2 h 201"/>
                <a:gd name="T30" fmla="*/ 2 w 185"/>
                <a:gd name="T31" fmla="*/ 2 h 201"/>
                <a:gd name="T32" fmla="*/ 2 w 185"/>
                <a:gd name="T33" fmla="*/ 2 h 201"/>
                <a:gd name="T34" fmla="*/ 3 w 185"/>
                <a:gd name="T35" fmla="*/ 3 h 201"/>
                <a:gd name="T36" fmla="*/ 3 w 185"/>
                <a:gd name="T37" fmla="*/ 2 h 201"/>
                <a:gd name="T38" fmla="*/ 3 w 185"/>
                <a:gd name="T39" fmla="*/ 2 h 201"/>
                <a:gd name="T40" fmla="*/ 3 w 185"/>
                <a:gd name="T41" fmla="*/ 2 h 201"/>
                <a:gd name="T42" fmla="*/ 3 w 185"/>
                <a:gd name="T43" fmla="*/ 2 h 201"/>
                <a:gd name="T44" fmla="*/ 3 w 185"/>
                <a:gd name="T45" fmla="*/ 2 h 201"/>
                <a:gd name="T46" fmla="*/ 3 w 185"/>
                <a:gd name="T47" fmla="*/ 1 h 201"/>
                <a:gd name="T48" fmla="*/ 3 w 185"/>
                <a:gd name="T49" fmla="*/ 1 h 201"/>
                <a:gd name="T50" fmla="*/ 3 w 185"/>
                <a:gd name="T51" fmla="*/ 1 h 201"/>
                <a:gd name="T52" fmla="*/ 3 w 185"/>
                <a:gd name="T53" fmla="*/ 1 h 201"/>
                <a:gd name="T54" fmla="*/ 3 w 185"/>
                <a:gd name="T55" fmla="*/ 1 h 201"/>
                <a:gd name="T56" fmla="*/ 2 w 185"/>
                <a:gd name="T57" fmla="*/ 1 h 201"/>
                <a:gd name="T58" fmla="*/ 2 w 185"/>
                <a:gd name="T59" fmla="*/ 0 h 201"/>
                <a:gd name="T60" fmla="*/ 2 w 185"/>
                <a:gd name="T61" fmla="*/ 1 h 201"/>
                <a:gd name="T62" fmla="*/ 1 w 185"/>
                <a:gd name="T63" fmla="*/ 1 h 201"/>
                <a:gd name="T64" fmla="*/ 1 w 185"/>
                <a:gd name="T65" fmla="*/ 1 h 201"/>
                <a:gd name="T66" fmla="*/ 1 w 185"/>
                <a:gd name="T67" fmla="*/ 1 h 201"/>
                <a:gd name="T68" fmla="*/ 1 w 185"/>
                <a:gd name="T69" fmla="*/ 1 h 201"/>
                <a:gd name="T70" fmla="*/ 1 w 185"/>
                <a:gd name="T71" fmla="*/ 1 h 201"/>
                <a:gd name="T72" fmla="*/ 1 w 185"/>
                <a:gd name="T73" fmla="*/ 2 h 201"/>
                <a:gd name="T74" fmla="*/ 0 w 185"/>
                <a:gd name="T75" fmla="*/ 2 h 201"/>
                <a:gd name="T76" fmla="*/ 1 w 185"/>
                <a:gd name="T77" fmla="*/ 2 h 201"/>
                <a:gd name="T78" fmla="*/ 1 w 185"/>
                <a:gd name="T79" fmla="*/ 3 h 201"/>
                <a:gd name="T80" fmla="*/ 1 w 185"/>
                <a:gd name="T81" fmla="*/ 3 h 201"/>
                <a:gd name="T82" fmla="*/ 1 w 185"/>
                <a:gd name="T83" fmla="*/ 3 h 201"/>
                <a:gd name="T84" fmla="*/ 1 w 185"/>
                <a:gd name="T85" fmla="*/ 3 h 201"/>
                <a:gd name="T86" fmla="*/ 1 w 185"/>
                <a:gd name="T87" fmla="*/ 4 h 201"/>
                <a:gd name="T88" fmla="*/ 2 w 185"/>
                <a:gd name="T89" fmla="*/ 4 h 201"/>
                <a:gd name="T90" fmla="*/ 2 w 185"/>
                <a:gd name="T91" fmla="*/ 4 h 201"/>
                <a:gd name="T92" fmla="*/ 2 w 185"/>
                <a:gd name="T93" fmla="*/ 4 h 201"/>
                <a:gd name="T94" fmla="*/ 2 w 185"/>
                <a:gd name="T95" fmla="*/ 4 h 201"/>
                <a:gd name="T96" fmla="*/ 3 w 185"/>
                <a:gd name="T97" fmla="*/ 4 h 201"/>
                <a:gd name="T98" fmla="*/ 3 w 185"/>
                <a:gd name="T99" fmla="*/ 3 h 201"/>
                <a:gd name="T100" fmla="*/ 3 w 185"/>
                <a:gd name="T101" fmla="*/ 3 h 201"/>
                <a:gd name="T102" fmla="*/ 3 w 185"/>
                <a:gd name="T103" fmla="*/ 3 h 201"/>
                <a:gd name="T104" fmla="*/ 3 w 185"/>
                <a:gd name="T105" fmla="*/ 3 h 201"/>
                <a:gd name="T106" fmla="*/ 3 w 185"/>
                <a:gd name="T107" fmla="*/ 3 h 201"/>
                <a:gd name="T108" fmla="*/ 2 w 185"/>
                <a:gd name="T109" fmla="*/ 2 h 201"/>
                <a:gd name="T110" fmla="*/ 2 w 185"/>
                <a:gd name="T111" fmla="*/ 2 h 201"/>
                <a:gd name="T112" fmla="*/ 2 w 185"/>
                <a:gd name="T113" fmla="*/ 3 h 201"/>
                <a:gd name="T114" fmla="*/ 2 w 185"/>
                <a:gd name="T115" fmla="*/ 3 h 201"/>
                <a:gd name="T116" fmla="*/ 2 w 185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3" y="143"/>
                  </a:moveTo>
                  <a:lnTo>
                    <a:pt x="81" y="139"/>
                  </a:lnTo>
                  <a:lnTo>
                    <a:pt x="73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1" y="76"/>
                  </a:lnTo>
                  <a:lnTo>
                    <a:pt x="79" y="66"/>
                  </a:lnTo>
                  <a:lnTo>
                    <a:pt x="93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6"/>
                  </a:lnTo>
                  <a:lnTo>
                    <a:pt x="182" y="135"/>
                  </a:lnTo>
                  <a:lnTo>
                    <a:pt x="183" y="126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9"/>
                  </a:lnTo>
                  <a:lnTo>
                    <a:pt x="183" y="79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2" y="29"/>
                  </a:lnTo>
                  <a:lnTo>
                    <a:pt x="149" y="18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20" y="197"/>
                  </a:lnTo>
                  <a:lnTo>
                    <a:pt x="131" y="193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1" name="Freeform 72"/>
            <p:cNvSpPr>
              <a:spLocks/>
            </p:cNvSpPr>
            <p:nvPr/>
          </p:nvSpPr>
          <p:spPr bwMode="auto">
            <a:xfrm>
              <a:off x="2953" y="1762"/>
              <a:ext cx="32" cy="25"/>
            </a:xfrm>
            <a:custGeom>
              <a:avLst/>
              <a:gdLst>
                <a:gd name="T0" fmla="*/ 0 w 64"/>
                <a:gd name="T1" fmla="*/ 0 h 51"/>
                <a:gd name="T2" fmla="*/ 0 w 64"/>
                <a:gd name="T3" fmla="*/ 0 h 51"/>
                <a:gd name="T4" fmla="*/ 0 w 64"/>
                <a:gd name="T5" fmla="*/ 0 h 51"/>
                <a:gd name="T6" fmla="*/ 0 w 64"/>
                <a:gd name="T7" fmla="*/ 0 h 51"/>
                <a:gd name="T8" fmla="*/ 0 w 64"/>
                <a:gd name="T9" fmla="*/ 0 h 51"/>
                <a:gd name="T10" fmla="*/ 1 w 64"/>
                <a:gd name="T11" fmla="*/ 0 h 51"/>
                <a:gd name="T12" fmla="*/ 1 w 64"/>
                <a:gd name="T13" fmla="*/ 0 h 51"/>
                <a:gd name="T14" fmla="*/ 1 w 64"/>
                <a:gd name="T15" fmla="*/ 0 h 51"/>
                <a:gd name="T16" fmla="*/ 1 w 64"/>
                <a:gd name="T17" fmla="*/ 0 h 51"/>
                <a:gd name="T18" fmla="*/ 1 w 64"/>
                <a:gd name="T19" fmla="*/ 0 h 51"/>
                <a:gd name="T20" fmla="*/ 0 w 64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1"/>
                <a:gd name="T35" fmla="*/ 64 w 64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1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54" y="51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2" name="Freeform 73"/>
            <p:cNvSpPr>
              <a:spLocks/>
            </p:cNvSpPr>
            <p:nvPr/>
          </p:nvSpPr>
          <p:spPr bwMode="auto">
            <a:xfrm>
              <a:off x="3080" y="1709"/>
              <a:ext cx="93" cy="101"/>
            </a:xfrm>
            <a:custGeom>
              <a:avLst/>
              <a:gdLst>
                <a:gd name="T0" fmla="*/ 2 w 185"/>
                <a:gd name="T1" fmla="*/ 3 h 201"/>
                <a:gd name="T2" fmla="*/ 2 w 185"/>
                <a:gd name="T3" fmla="*/ 3 h 201"/>
                <a:gd name="T4" fmla="*/ 2 w 185"/>
                <a:gd name="T5" fmla="*/ 2 h 201"/>
                <a:gd name="T6" fmla="*/ 2 w 185"/>
                <a:gd name="T7" fmla="*/ 2 h 201"/>
                <a:gd name="T8" fmla="*/ 2 w 185"/>
                <a:gd name="T9" fmla="*/ 2 h 201"/>
                <a:gd name="T10" fmla="*/ 2 w 185"/>
                <a:gd name="T11" fmla="*/ 2 h 201"/>
                <a:gd name="T12" fmla="*/ 2 w 185"/>
                <a:gd name="T13" fmla="*/ 2 h 201"/>
                <a:gd name="T14" fmla="*/ 2 w 185"/>
                <a:gd name="T15" fmla="*/ 2 h 201"/>
                <a:gd name="T16" fmla="*/ 2 w 185"/>
                <a:gd name="T17" fmla="*/ 1 h 201"/>
                <a:gd name="T18" fmla="*/ 2 w 185"/>
                <a:gd name="T19" fmla="*/ 2 h 201"/>
                <a:gd name="T20" fmla="*/ 2 w 185"/>
                <a:gd name="T21" fmla="*/ 2 h 201"/>
                <a:gd name="T22" fmla="*/ 2 w 185"/>
                <a:gd name="T23" fmla="*/ 2 h 201"/>
                <a:gd name="T24" fmla="*/ 2 w 185"/>
                <a:gd name="T25" fmla="*/ 2 h 201"/>
                <a:gd name="T26" fmla="*/ 2 w 185"/>
                <a:gd name="T27" fmla="*/ 2 h 201"/>
                <a:gd name="T28" fmla="*/ 2 w 185"/>
                <a:gd name="T29" fmla="*/ 2 h 201"/>
                <a:gd name="T30" fmla="*/ 2 w 185"/>
                <a:gd name="T31" fmla="*/ 2 h 201"/>
                <a:gd name="T32" fmla="*/ 2 w 185"/>
                <a:gd name="T33" fmla="*/ 2 h 201"/>
                <a:gd name="T34" fmla="*/ 3 w 185"/>
                <a:gd name="T35" fmla="*/ 3 h 201"/>
                <a:gd name="T36" fmla="*/ 3 w 185"/>
                <a:gd name="T37" fmla="*/ 2 h 201"/>
                <a:gd name="T38" fmla="*/ 3 w 185"/>
                <a:gd name="T39" fmla="*/ 2 h 201"/>
                <a:gd name="T40" fmla="*/ 3 w 185"/>
                <a:gd name="T41" fmla="*/ 2 h 201"/>
                <a:gd name="T42" fmla="*/ 3 w 185"/>
                <a:gd name="T43" fmla="*/ 2 h 201"/>
                <a:gd name="T44" fmla="*/ 3 w 185"/>
                <a:gd name="T45" fmla="*/ 2 h 201"/>
                <a:gd name="T46" fmla="*/ 3 w 185"/>
                <a:gd name="T47" fmla="*/ 1 h 201"/>
                <a:gd name="T48" fmla="*/ 3 w 185"/>
                <a:gd name="T49" fmla="*/ 1 h 201"/>
                <a:gd name="T50" fmla="*/ 3 w 185"/>
                <a:gd name="T51" fmla="*/ 1 h 201"/>
                <a:gd name="T52" fmla="*/ 3 w 185"/>
                <a:gd name="T53" fmla="*/ 1 h 201"/>
                <a:gd name="T54" fmla="*/ 3 w 185"/>
                <a:gd name="T55" fmla="*/ 1 h 201"/>
                <a:gd name="T56" fmla="*/ 2 w 185"/>
                <a:gd name="T57" fmla="*/ 1 h 201"/>
                <a:gd name="T58" fmla="*/ 2 w 185"/>
                <a:gd name="T59" fmla="*/ 0 h 201"/>
                <a:gd name="T60" fmla="*/ 2 w 185"/>
                <a:gd name="T61" fmla="*/ 1 h 201"/>
                <a:gd name="T62" fmla="*/ 1 w 185"/>
                <a:gd name="T63" fmla="*/ 1 h 201"/>
                <a:gd name="T64" fmla="*/ 1 w 185"/>
                <a:gd name="T65" fmla="*/ 1 h 201"/>
                <a:gd name="T66" fmla="*/ 1 w 185"/>
                <a:gd name="T67" fmla="*/ 1 h 201"/>
                <a:gd name="T68" fmla="*/ 1 w 185"/>
                <a:gd name="T69" fmla="*/ 1 h 201"/>
                <a:gd name="T70" fmla="*/ 1 w 185"/>
                <a:gd name="T71" fmla="*/ 1 h 201"/>
                <a:gd name="T72" fmla="*/ 1 w 185"/>
                <a:gd name="T73" fmla="*/ 2 h 201"/>
                <a:gd name="T74" fmla="*/ 0 w 185"/>
                <a:gd name="T75" fmla="*/ 2 h 201"/>
                <a:gd name="T76" fmla="*/ 1 w 185"/>
                <a:gd name="T77" fmla="*/ 2 h 201"/>
                <a:gd name="T78" fmla="*/ 1 w 185"/>
                <a:gd name="T79" fmla="*/ 3 h 201"/>
                <a:gd name="T80" fmla="*/ 1 w 185"/>
                <a:gd name="T81" fmla="*/ 3 h 201"/>
                <a:gd name="T82" fmla="*/ 1 w 185"/>
                <a:gd name="T83" fmla="*/ 3 h 201"/>
                <a:gd name="T84" fmla="*/ 1 w 185"/>
                <a:gd name="T85" fmla="*/ 3 h 201"/>
                <a:gd name="T86" fmla="*/ 1 w 185"/>
                <a:gd name="T87" fmla="*/ 4 h 201"/>
                <a:gd name="T88" fmla="*/ 2 w 185"/>
                <a:gd name="T89" fmla="*/ 4 h 201"/>
                <a:gd name="T90" fmla="*/ 2 w 185"/>
                <a:gd name="T91" fmla="*/ 4 h 201"/>
                <a:gd name="T92" fmla="*/ 2 w 185"/>
                <a:gd name="T93" fmla="*/ 4 h 201"/>
                <a:gd name="T94" fmla="*/ 2 w 185"/>
                <a:gd name="T95" fmla="*/ 4 h 201"/>
                <a:gd name="T96" fmla="*/ 3 w 185"/>
                <a:gd name="T97" fmla="*/ 4 h 201"/>
                <a:gd name="T98" fmla="*/ 3 w 185"/>
                <a:gd name="T99" fmla="*/ 3 h 201"/>
                <a:gd name="T100" fmla="*/ 3 w 185"/>
                <a:gd name="T101" fmla="*/ 3 h 201"/>
                <a:gd name="T102" fmla="*/ 3 w 185"/>
                <a:gd name="T103" fmla="*/ 3 h 201"/>
                <a:gd name="T104" fmla="*/ 3 w 185"/>
                <a:gd name="T105" fmla="*/ 3 h 201"/>
                <a:gd name="T106" fmla="*/ 3 w 185"/>
                <a:gd name="T107" fmla="*/ 3 h 201"/>
                <a:gd name="T108" fmla="*/ 2 w 185"/>
                <a:gd name="T109" fmla="*/ 2 h 201"/>
                <a:gd name="T110" fmla="*/ 2 w 185"/>
                <a:gd name="T111" fmla="*/ 2 h 201"/>
                <a:gd name="T112" fmla="*/ 2 w 185"/>
                <a:gd name="T113" fmla="*/ 3 h 201"/>
                <a:gd name="T114" fmla="*/ 2 w 185"/>
                <a:gd name="T115" fmla="*/ 3 h 201"/>
                <a:gd name="T116" fmla="*/ 2 w 185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39"/>
                  </a:lnTo>
                  <a:lnTo>
                    <a:pt x="73" y="128"/>
                  </a:lnTo>
                  <a:lnTo>
                    <a:pt x="69" y="114"/>
                  </a:lnTo>
                  <a:lnTo>
                    <a:pt x="67" y="101"/>
                  </a:lnTo>
                  <a:lnTo>
                    <a:pt x="67" y="87"/>
                  </a:lnTo>
                  <a:lnTo>
                    <a:pt x="71" y="76"/>
                  </a:lnTo>
                  <a:lnTo>
                    <a:pt x="79" y="66"/>
                  </a:lnTo>
                  <a:lnTo>
                    <a:pt x="92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6"/>
                  </a:lnTo>
                  <a:lnTo>
                    <a:pt x="179" y="135"/>
                  </a:lnTo>
                  <a:lnTo>
                    <a:pt x="181" y="126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9"/>
                  </a:lnTo>
                  <a:lnTo>
                    <a:pt x="183" y="79"/>
                  </a:lnTo>
                  <a:lnTo>
                    <a:pt x="179" y="60"/>
                  </a:lnTo>
                  <a:lnTo>
                    <a:pt x="172" y="45"/>
                  </a:lnTo>
                  <a:lnTo>
                    <a:pt x="160" y="29"/>
                  </a:lnTo>
                  <a:lnTo>
                    <a:pt x="146" y="18"/>
                  </a:lnTo>
                  <a:lnTo>
                    <a:pt x="131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8" y="18"/>
                  </a:lnTo>
                  <a:lnTo>
                    <a:pt x="25" y="29"/>
                  </a:lnTo>
                  <a:lnTo>
                    <a:pt x="13" y="45"/>
                  </a:lnTo>
                  <a:lnTo>
                    <a:pt x="6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3" y="157"/>
                  </a:lnTo>
                  <a:lnTo>
                    <a:pt x="23" y="172"/>
                  </a:lnTo>
                  <a:lnTo>
                    <a:pt x="36" y="184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29" y="193"/>
                  </a:lnTo>
                  <a:lnTo>
                    <a:pt x="141" y="190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7"/>
                  </a:lnTo>
                  <a:lnTo>
                    <a:pt x="116" y="112"/>
                  </a:lnTo>
                  <a:lnTo>
                    <a:pt x="114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3" name="Freeform 74"/>
            <p:cNvSpPr>
              <a:spLocks/>
            </p:cNvSpPr>
            <p:nvPr/>
          </p:nvSpPr>
          <p:spPr bwMode="auto">
            <a:xfrm>
              <a:off x="3138" y="1762"/>
              <a:ext cx="32" cy="25"/>
            </a:xfrm>
            <a:custGeom>
              <a:avLst/>
              <a:gdLst>
                <a:gd name="T0" fmla="*/ 1 w 63"/>
                <a:gd name="T1" fmla="*/ 0 h 51"/>
                <a:gd name="T2" fmla="*/ 1 w 63"/>
                <a:gd name="T3" fmla="*/ 0 h 51"/>
                <a:gd name="T4" fmla="*/ 1 w 63"/>
                <a:gd name="T5" fmla="*/ 0 h 51"/>
                <a:gd name="T6" fmla="*/ 1 w 63"/>
                <a:gd name="T7" fmla="*/ 0 h 51"/>
                <a:gd name="T8" fmla="*/ 0 w 63"/>
                <a:gd name="T9" fmla="*/ 0 h 51"/>
                <a:gd name="T10" fmla="*/ 1 w 63"/>
                <a:gd name="T11" fmla="*/ 0 h 51"/>
                <a:gd name="T12" fmla="*/ 1 w 63"/>
                <a:gd name="T13" fmla="*/ 0 h 51"/>
                <a:gd name="T14" fmla="*/ 1 w 63"/>
                <a:gd name="T15" fmla="*/ 0 h 51"/>
                <a:gd name="T16" fmla="*/ 1 w 63"/>
                <a:gd name="T17" fmla="*/ 0 h 51"/>
                <a:gd name="T18" fmla="*/ 1 w 63"/>
                <a:gd name="T19" fmla="*/ 0 h 51"/>
                <a:gd name="T20" fmla="*/ 1 w 63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51"/>
                <a:gd name="T35" fmla="*/ 63 w 63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51">
                  <a:moveTo>
                    <a:pt x="2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56" y="51"/>
                  </a:lnTo>
                  <a:lnTo>
                    <a:pt x="58" y="47"/>
                  </a:lnTo>
                  <a:lnTo>
                    <a:pt x="59" y="41"/>
                  </a:lnTo>
                  <a:lnTo>
                    <a:pt x="61" y="35"/>
                  </a:lnTo>
                  <a:lnTo>
                    <a:pt x="63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4" name="Freeform 75"/>
            <p:cNvSpPr>
              <a:spLocks/>
            </p:cNvSpPr>
            <p:nvPr/>
          </p:nvSpPr>
          <p:spPr bwMode="auto">
            <a:xfrm>
              <a:off x="3274" y="1709"/>
              <a:ext cx="92" cy="101"/>
            </a:xfrm>
            <a:custGeom>
              <a:avLst/>
              <a:gdLst>
                <a:gd name="T0" fmla="*/ 2 w 183"/>
                <a:gd name="T1" fmla="*/ 3 h 201"/>
                <a:gd name="T2" fmla="*/ 2 w 183"/>
                <a:gd name="T3" fmla="*/ 3 h 201"/>
                <a:gd name="T4" fmla="*/ 2 w 183"/>
                <a:gd name="T5" fmla="*/ 2 h 201"/>
                <a:gd name="T6" fmla="*/ 2 w 183"/>
                <a:gd name="T7" fmla="*/ 2 h 201"/>
                <a:gd name="T8" fmla="*/ 2 w 183"/>
                <a:gd name="T9" fmla="*/ 2 h 201"/>
                <a:gd name="T10" fmla="*/ 2 w 183"/>
                <a:gd name="T11" fmla="*/ 2 h 201"/>
                <a:gd name="T12" fmla="*/ 2 w 183"/>
                <a:gd name="T13" fmla="*/ 2 h 201"/>
                <a:gd name="T14" fmla="*/ 2 w 183"/>
                <a:gd name="T15" fmla="*/ 2 h 201"/>
                <a:gd name="T16" fmla="*/ 2 w 183"/>
                <a:gd name="T17" fmla="*/ 1 h 201"/>
                <a:gd name="T18" fmla="*/ 2 w 183"/>
                <a:gd name="T19" fmla="*/ 2 h 201"/>
                <a:gd name="T20" fmla="*/ 2 w 183"/>
                <a:gd name="T21" fmla="*/ 2 h 201"/>
                <a:gd name="T22" fmla="*/ 2 w 183"/>
                <a:gd name="T23" fmla="*/ 2 h 201"/>
                <a:gd name="T24" fmla="*/ 2 w 183"/>
                <a:gd name="T25" fmla="*/ 2 h 201"/>
                <a:gd name="T26" fmla="*/ 2 w 183"/>
                <a:gd name="T27" fmla="*/ 2 h 201"/>
                <a:gd name="T28" fmla="*/ 2 w 183"/>
                <a:gd name="T29" fmla="*/ 2 h 201"/>
                <a:gd name="T30" fmla="*/ 2 w 183"/>
                <a:gd name="T31" fmla="*/ 2 h 201"/>
                <a:gd name="T32" fmla="*/ 2 w 183"/>
                <a:gd name="T33" fmla="*/ 2 h 201"/>
                <a:gd name="T34" fmla="*/ 3 w 183"/>
                <a:gd name="T35" fmla="*/ 3 h 201"/>
                <a:gd name="T36" fmla="*/ 3 w 183"/>
                <a:gd name="T37" fmla="*/ 2 h 201"/>
                <a:gd name="T38" fmla="*/ 3 w 183"/>
                <a:gd name="T39" fmla="*/ 2 h 201"/>
                <a:gd name="T40" fmla="*/ 3 w 183"/>
                <a:gd name="T41" fmla="*/ 2 h 201"/>
                <a:gd name="T42" fmla="*/ 3 w 183"/>
                <a:gd name="T43" fmla="*/ 2 h 201"/>
                <a:gd name="T44" fmla="*/ 3 w 183"/>
                <a:gd name="T45" fmla="*/ 2 h 201"/>
                <a:gd name="T46" fmla="*/ 3 w 183"/>
                <a:gd name="T47" fmla="*/ 1 h 201"/>
                <a:gd name="T48" fmla="*/ 3 w 183"/>
                <a:gd name="T49" fmla="*/ 1 h 201"/>
                <a:gd name="T50" fmla="*/ 3 w 183"/>
                <a:gd name="T51" fmla="*/ 1 h 201"/>
                <a:gd name="T52" fmla="*/ 3 w 183"/>
                <a:gd name="T53" fmla="*/ 1 h 201"/>
                <a:gd name="T54" fmla="*/ 3 w 183"/>
                <a:gd name="T55" fmla="*/ 1 h 201"/>
                <a:gd name="T56" fmla="*/ 2 w 183"/>
                <a:gd name="T57" fmla="*/ 1 h 201"/>
                <a:gd name="T58" fmla="*/ 2 w 183"/>
                <a:gd name="T59" fmla="*/ 0 h 201"/>
                <a:gd name="T60" fmla="*/ 2 w 183"/>
                <a:gd name="T61" fmla="*/ 1 h 201"/>
                <a:gd name="T62" fmla="*/ 1 w 183"/>
                <a:gd name="T63" fmla="*/ 1 h 201"/>
                <a:gd name="T64" fmla="*/ 1 w 183"/>
                <a:gd name="T65" fmla="*/ 1 h 201"/>
                <a:gd name="T66" fmla="*/ 1 w 183"/>
                <a:gd name="T67" fmla="*/ 1 h 201"/>
                <a:gd name="T68" fmla="*/ 1 w 183"/>
                <a:gd name="T69" fmla="*/ 1 h 201"/>
                <a:gd name="T70" fmla="*/ 1 w 183"/>
                <a:gd name="T71" fmla="*/ 1 h 201"/>
                <a:gd name="T72" fmla="*/ 1 w 183"/>
                <a:gd name="T73" fmla="*/ 2 h 201"/>
                <a:gd name="T74" fmla="*/ 0 w 183"/>
                <a:gd name="T75" fmla="*/ 2 h 201"/>
                <a:gd name="T76" fmla="*/ 1 w 183"/>
                <a:gd name="T77" fmla="*/ 2 h 201"/>
                <a:gd name="T78" fmla="*/ 1 w 183"/>
                <a:gd name="T79" fmla="*/ 3 h 201"/>
                <a:gd name="T80" fmla="*/ 1 w 183"/>
                <a:gd name="T81" fmla="*/ 3 h 201"/>
                <a:gd name="T82" fmla="*/ 1 w 183"/>
                <a:gd name="T83" fmla="*/ 3 h 201"/>
                <a:gd name="T84" fmla="*/ 1 w 183"/>
                <a:gd name="T85" fmla="*/ 3 h 201"/>
                <a:gd name="T86" fmla="*/ 1 w 183"/>
                <a:gd name="T87" fmla="*/ 4 h 201"/>
                <a:gd name="T88" fmla="*/ 2 w 183"/>
                <a:gd name="T89" fmla="*/ 4 h 201"/>
                <a:gd name="T90" fmla="*/ 2 w 183"/>
                <a:gd name="T91" fmla="*/ 4 h 201"/>
                <a:gd name="T92" fmla="*/ 2 w 183"/>
                <a:gd name="T93" fmla="*/ 4 h 201"/>
                <a:gd name="T94" fmla="*/ 2 w 183"/>
                <a:gd name="T95" fmla="*/ 4 h 201"/>
                <a:gd name="T96" fmla="*/ 3 w 183"/>
                <a:gd name="T97" fmla="*/ 4 h 201"/>
                <a:gd name="T98" fmla="*/ 3 w 183"/>
                <a:gd name="T99" fmla="*/ 3 h 201"/>
                <a:gd name="T100" fmla="*/ 3 w 183"/>
                <a:gd name="T101" fmla="*/ 3 h 201"/>
                <a:gd name="T102" fmla="*/ 3 w 183"/>
                <a:gd name="T103" fmla="*/ 3 h 201"/>
                <a:gd name="T104" fmla="*/ 3 w 183"/>
                <a:gd name="T105" fmla="*/ 3 h 201"/>
                <a:gd name="T106" fmla="*/ 3 w 183"/>
                <a:gd name="T107" fmla="*/ 3 h 201"/>
                <a:gd name="T108" fmla="*/ 2 w 183"/>
                <a:gd name="T109" fmla="*/ 2 h 201"/>
                <a:gd name="T110" fmla="*/ 2 w 183"/>
                <a:gd name="T111" fmla="*/ 2 h 201"/>
                <a:gd name="T112" fmla="*/ 2 w 183"/>
                <a:gd name="T113" fmla="*/ 3 h 201"/>
                <a:gd name="T114" fmla="*/ 2 w 183"/>
                <a:gd name="T115" fmla="*/ 3 h 201"/>
                <a:gd name="T116" fmla="*/ 2 w 183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3"/>
                <a:gd name="T178" fmla="*/ 0 h 201"/>
                <a:gd name="T179" fmla="*/ 183 w 183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3" h="201">
                  <a:moveTo>
                    <a:pt x="93" y="143"/>
                  </a:moveTo>
                  <a:lnTo>
                    <a:pt x="81" y="139"/>
                  </a:lnTo>
                  <a:lnTo>
                    <a:pt x="73" y="128"/>
                  </a:lnTo>
                  <a:lnTo>
                    <a:pt x="69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1" y="76"/>
                  </a:lnTo>
                  <a:lnTo>
                    <a:pt x="79" y="66"/>
                  </a:lnTo>
                  <a:lnTo>
                    <a:pt x="93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6"/>
                  </a:lnTo>
                  <a:lnTo>
                    <a:pt x="180" y="135"/>
                  </a:lnTo>
                  <a:lnTo>
                    <a:pt x="181" y="126"/>
                  </a:lnTo>
                  <a:lnTo>
                    <a:pt x="181" y="118"/>
                  </a:lnTo>
                  <a:lnTo>
                    <a:pt x="183" y="108"/>
                  </a:lnTo>
                  <a:lnTo>
                    <a:pt x="183" y="99"/>
                  </a:lnTo>
                  <a:lnTo>
                    <a:pt x="181" y="79"/>
                  </a:lnTo>
                  <a:lnTo>
                    <a:pt x="178" y="60"/>
                  </a:lnTo>
                  <a:lnTo>
                    <a:pt x="170" y="45"/>
                  </a:lnTo>
                  <a:lnTo>
                    <a:pt x="160" y="29"/>
                  </a:lnTo>
                  <a:lnTo>
                    <a:pt x="147" y="18"/>
                  </a:lnTo>
                  <a:lnTo>
                    <a:pt x="131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3" y="45"/>
                  </a:lnTo>
                  <a:lnTo>
                    <a:pt x="6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3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29" y="193"/>
                  </a:lnTo>
                  <a:lnTo>
                    <a:pt x="141" y="190"/>
                  </a:lnTo>
                  <a:lnTo>
                    <a:pt x="149" y="182"/>
                  </a:lnTo>
                  <a:lnTo>
                    <a:pt x="156" y="174"/>
                  </a:lnTo>
                  <a:lnTo>
                    <a:pt x="164" y="166"/>
                  </a:lnTo>
                  <a:lnTo>
                    <a:pt x="170" y="157"/>
                  </a:lnTo>
                  <a:lnTo>
                    <a:pt x="118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5" name="Freeform 76"/>
            <p:cNvSpPr>
              <a:spLocks/>
            </p:cNvSpPr>
            <p:nvPr/>
          </p:nvSpPr>
          <p:spPr bwMode="auto">
            <a:xfrm>
              <a:off x="3333" y="1762"/>
              <a:ext cx="31" cy="25"/>
            </a:xfrm>
            <a:custGeom>
              <a:avLst/>
              <a:gdLst>
                <a:gd name="T0" fmla="*/ 0 w 62"/>
                <a:gd name="T1" fmla="*/ 0 h 51"/>
                <a:gd name="T2" fmla="*/ 0 w 62"/>
                <a:gd name="T3" fmla="*/ 0 h 51"/>
                <a:gd name="T4" fmla="*/ 0 w 62"/>
                <a:gd name="T5" fmla="*/ 0 h 51"/>
                <a:gd name="T6" fmla="*/ 0 w 62"/>
                <a:gd name="T7" fmla="*/ 0 h 51"/>
                <a:gd name="T8" fmla="*/ 0 w 62"/>
                <a:gd name="T9" fmla="*/ 0 h 51"/>
                <a:gd name="T10" fmla="*/ 1 w 62"/>
                <a:gd name="T11" fmla="*/ 0 h 51"/>
                <a:gd name="T12" fmla="*/ 1 w 62"/>
                <a:gd name="T13" fmla="*/ 0 h 51"/>
                <a:gd name="T14" fmla="*/ 1 w 62"/>
                <a:gd name="T15" fmla="*/ 0 h 51"/>
                <a:gd name="T16" fmla="*/ 1 w 62"/>
                <a:gd name="T17" fmla="*/ 0 h 51"/>
                <a:gd name="T18" fmla="*/ 1 w 62"/>
                <a:gd name="T19" fmla="*/ 0 h 51"/>
                <a:gd name="T20" fmla="*/ 0 w 62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51"/>
                <a:gd name="T35" fmla="*/ 62 w 62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51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52" y="51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60" y="35"/>
                  </a:lnTo>
                  <a:lnTo>
                    <a:pt x="62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6" name="Freeform 77"/>
            <p:cNvSpPr>
              <a:spLocks/>
            </p:cNvSpPr>
            <p:nvPr/>
          </p:nvSpPr>
          <p:spPr bwMode="auto">
            <a:xfrm>
              <a:off x="3390" y="1709"/>
              <a:ext cx="93" cy="101"/>
            </a:xfrm>
            <a:custGeom>
              <a:avLst/>
              <a:gdLst>
                <a:gd name="T0" fmla="*/ 2 w 185"/>
                <a:gd name="T1" fmla="*/ 3 h 201"/>
                <a:gd name="T2" fmla="*/ 2 w 185"/>
                <a:gd name="T3" fmla="*/ 3 h 201"/>
                <a:gd name="T4" fmla="*/ 2 w 185"/>
                <a:gd name="T5" fmla="*/ 2 h 201"/>
                <a:gd name="T6" fmla="*/ 2 w 185"/>
                <a:gd name="T7" fmla="*/ 2 h 201"/>
                <a:gd name="T8" fmla="*/ 2 w 185"/>
                <a:gd name="T9" fmla="*/ 2 h 201"/>
                <a:gd name="T10" fmla="*/ 2 w 185"/>
                <a:gd name="T11" fmla="*/ 2 h 201"/>
                <a:gd name="T12" fmla="*/ 2 w 185"/>
                <a:gd name="T13" fmla="*/ 2 h 201"/>
                <a:gd name="T14" fmla="*/ 2 w 185"/>
                <a:gd name="T15" fmla="*/ 2 h 201"/>
                <a:gd name="T16" fmla="*/ 2 w 185"/>
                <a:gd name="T17" fmla="*/ 1 h 201"/>
                <a:gd name="T18" fmla="*/ 2 w 185"/>
                <a:gd name="T19" fmla="*/ 2 h 201"/>
                <a:gd name="T20" fmla="*/ 2 w 185"/>
                <a:gd name="T21" fmla="*/ 2 h 201"/>
                <a:gd name="T22" fmla="*/ 2 w 185"/>
                <a:gd name="T23" fmla="*/ 2 h 201"/>
                <a:gd name="T24" fmla="*/ 2 w 185"/>
                <a:gd name="T25" fmla="*/ 2 h 201"/>
                <a:gd name="T26" fmla="*/ 2 w 185"/>
                <a:gd name="T27" fmla="*/ 2 h 201"/>
                <a:gd name="T28" fmla="*/ 2 w 185"/>
                <a:gd name="T29" fmla="*/ 2 h 201"/>
                <a:gd name="T30" fmla="*/ 2 w 185"/>
                <a:gd name="T31" fmla="*/ 2 h 201"/>
                <a:gd name="T32" fmla="*/ 2 w 185"/>
                <a:gd name="T33" fmla="*/ 2 h 201"/>
                <a:gd name="T34" fmla="*/ 3 w 185"/>
                <a:gd name="T35" fmla="*/ 3 h 201"/>
                <a:gd name="T36" fmla="*/ 3 w 185"/>
                <a:gd name="T37" fmla="*/ 2 h 201"/>
                <a:gd name="T38" fmla="*/ 3 w 185"/>
                <a:gd name="T39" fmla="*/ 2 h 201"/>
                <a:gd name="T40" fmla="*/ 3 w 185"/>
                <a:gd name="T41" fmla="*/ 2 h 201"/>
                <a:gd name="T42" fmla="*/ 3 w 185"/>
                <a:gd name="T43" fmla="*/ 2 h 201"/>
                <a:gd name="T44" fmla="*/ 3 w 185"/>
                <a:gd name="T45" fmla="*/ 2 h 201"/>
                <a:gd name="T46" fmla="*/ 3 w 185"/>
                <a:gd name="T47" fmla="*/ 1 h 201"/>
                <a:gd name="T48" fmla="*/ 3 w 185"/>
                <a:gd name="T49" fmla="*/ 1 h 201"/>
                <a:gd name="T50" fmla="*/ 3 w 185"/>
                <a:gd name="T51" fmla="*/ 1 h 201"/>
                <a:gd name="T52" fmla="*/ 3 w 185"/>
                <a:gd name="T53" fmla="*/ 1 h 201"/>
                <a:gd name="T54" fmla="*/ 3 w 185"/>
                <a:gd name="T55" fmla="*/ 1 h 201"/>
                <a:gd name="T56" fmla="*/ 2 w 185"/>
                <a:gd name="T57" fmla="*/ 1 h 201"/>
                <a:gd name="T58" fmla="*/ 2 w 185"/>
                <a:gd name="T59" fmla="*/ 0 h 201"/>
                <a:gd name="T60" fmla="*/ 2 w 185"/>
                <a:gd name="T61" fmla="*/ 1 h 201"/>
                <a:gd name="T62" fmla="*/ 1 w 185"/>
                <a:gd name="T63" fmla="*/ 1 h 201"/>
                <a:gd name="T64" fmla="*/ 1 w 185"/>
                <a:gd name="T65" fmla="*/ 1 h 201"/>
                <a:gd name="T66" fmla="*/ 1 w 185"/>
                <a:gd name="T67" fmla="*/ 1 h 201"/>
                <a:gd name="T68" fmla="*/ 1 w 185"/>
                <a:gd name="T69" fmla="*/ 1 h 201"/>
                <a:gd name="T70" fmla="*/ 1 w 185"/>
                <a:gd name="T71" fmla="*/ 1 h 201"/>
                <a:gd name="T72" fmla="*/ 1 w 185"/>
                <a:gd name="T73" fmla="*/ 2 h 201"/>
                <a:gd name="T74" fmla="*/ 0 w 185"/>
                <a:gd name="T75" fmla="*/ 2 h 201"/>
                <a:gd name="T76" fmla="*/ 1 w 185"/>
                <a:gd name="T77" fmla="*/ 2 h 201"/>
                <a:gd name="T78" fmla="*/ 1 w 185"/>
                <a:gd name="T79" fmla="*/ 3 h 201"/>
                <a:gd name="T80" fmla="*/ 1 w 185"/>
                <a:gd name="T81" fmla="*/ 3 h 201"/>
                <a:gd name="T82" fmla="*/ 1 w 185"/>
                <a:gd name="T83" fmla="*/ 3 h 201"/>
                <a:gd name="T84" fmla="*/ 1 w 185"/>
                <a:gd name="T85" fmla="*/ 3 h 201"/>
                <a:gd name="T86" fmla="*/ 1 w 185"/>
                <a:gd name="T87" fmla="*/ 4 h 201"/>
                <a:gd name="T88" fmla="*/ 2 w 185"/>
                <a:gd name="T89" fmla="*/ 4 h 201"/>
                <a:gd name="T90" fmla="*/ 2 w 185"/>
                <a:gd name="T91" fmla="*/ 4 h 201"/>
                <a:gd name="T92" fmla="*/ 2 w 185"/>
                <a:gd name="T93" fmla="*/ 4 h 201"/>
                <a:gd name="T94" fmla="*/ 2 w 185"/>
                <a:gd name="T95" fmla="*/ 4 h 201"/>
                <a:gd name="T96" fmla="*/ 3 w 185"/>
                <a:gd name="T97" fmla="*/ 4 h 201"/>
                <a:gd name="T98" fmla="*/ 3 w 185"/>
                <a:gd name="T99" fmla="*/ 3 h 201"/>
                <a:gd name="T100" fmla="*/ 3 w 185"/>
                <a:gd name="T101" fmla="*/ 3 h 201"/>
                <a:gd name="T102" fmla="*/ 3 w 185"/>
                <a:gd name="T103" fmla="*/ 3 h 201"/>
                <a:gd name="T104" fmla="*/ 3 w 185"/>
                <a:gd name="T105" fmla="*/ 3 h 201"/>
                <a:gd name="T106" fmla="*/ 3 w 185"/>
                <a:gd name="T107" fmla="*/ 3 h 201"/>
                <a:gd name="T108" fmla="*/ 2 w 185"/>
                <a:gd name="T109" fmla="*/ 2 h 201"/>
                <a:gd name="T110" fmla="*/ 2 w 185"/>
                <a:gd name="T111" fmla="*/ 2 h 201"/>
                <a:gd name="T112" fmla="*/ 2 w 185"/>
                <a:gd name="T113" fmla="*/ 3 h 201"/>
                <a:gd name="T114" fmla="*/ 2 w 185"/>
                <a:gd name="T115" fmla="*/ 3 h 201"/>
                <a:gd name="T116" fmla="*/ 2 w 185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39"/>
                  </a:lnTo>
                  <a:lnTo>
                    <a:pt x="73" y="128"/>
                  </a:lnTo>
                  <a:lnTo>
                    <a:pt x="69" y="114"/>
                  </a:lnTo>
                  <a:lnTo>
                    <a:pt x="67" y="101"/>
                  </a:lnTo>
                  <a:lnTo>
                    <a:pt x="67" y="87"/>
                  </a:lnTo>
                  <a:lnTo>
                    <a:pt x="71" y="76"/>
                  </a:lnTo>
                  <a:lnTo>
                    <a:pt x="79" y="66"/>
                  </a:lnTo>
                  <a:lnTo>
                    <a:pt x="92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7" y="87"/>
                  </a:lnTo>
                  <a:lnTo>
                    <a:pt x="117" y="101"/>
                  </a:lnTo>
                  <a:lnTo>
                    <a:pt x="117" y="103"/>
                  </a:lnTo>
                  <a:lnTo>
                    <a:pt x="117" y="105"/>
                  </a:lnTo>
                  <a:lnTo>
                    <a:pt x="117" y="106"/>
                  </a:lnTo>
                  <a:lnTo>
                    <a:pt x="181" y="135"/>
                  </a:lnTo>
                  <a:lnTo>
                    <a:pt x="183" y="126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9"/>
                  </a:lnTo>
                  <a:lnTo>
                    <a:pt x="183" y="79"/>
                  </a:lnTo>
                  <a:lnTo>
                    <a:pt x="179" y="60"/>
                  </a:lnTo>
                  <a:lnTo>
                    <a:pt x="172" y="45"/>
                  </a:lnTo>
                  <a:lnTo>
                    <a:pt x="162" y="29"/>
                  </a:lnTo>
                  <a:lnTo>
                    <a:pt x="148" y="18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8" y="18"/>
                  </a:lnTo>
                  <a:lnTo>
                    <a:pt x="25" y="29"/>
                  </a:lnTo>
                  <a:lnTo>
                    <a:pt x="13" y="45"/>
                  </a:lnTo>
                  <a:lnTo>
                    <a:pt x="5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5" y="139"/>
                  </a:lnTo>
                  <a:lnTo>
                    <a:pt x="13" y="157"/>
                  </a:lnTo>
                  <a:lnTo>
                    <a:pt x="23" y="172"/>
                  </a:lnTo>
                  <a:lnTo>
                    <a:pt x="36" y="184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7" y="197"/>
                  </a:lnTo>
                  <a:lnTo>
                    <a:pt x="129" y="193"/>
                  </a:lnTo>
                  <a:lnTo>
                    <a:pt x="141" y="190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7"/>
                  </a:lnTo>
                  <a:lnTo>
                    <a:pt x="117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7" name="Freeform 78"/>
            <p:cNvSpPr>
              <a:spLocks/>
            </p:cNvSpPr>
            <p:nvPr/>
          </p:nvSpPr>
          <p:spPr bwMode="auto">
            <a:xfrm>
              <a:off x="3449" y="1762"/>
              <a:ext cx="32" cy="25"/>
            </a:xfrm>
            <a:custGeom>
              <a:avLst/>
              <a:gdLst>
                <a:gd name="T0" fmla="*/ 0 w 64"/>
                <a:gd name="T1" fmla="*/ 0 h 51"/>
                <a:gd name="T2" fmla="*/ 0 w 64"/>
                <a:gd name="T3" fmla="*/ 0 h 51"/>
                <a:gd name="T4" fmla="*/ 0 w 64"/>
                <a:gd name="T5" fmla="*/ 0 h 51"/>
                <a:gd name="T6" fmla="*/ 0 w 64"/>
                <a:gd name="T7" fmla="*/ 0 h 51"/>
                <a:gd name="T8" fmla="*/ 0 w 64"/>
                <a:gd name="T9" fmla="*/ 0 h 51"/>
                <a:gd name="T10" fmla="*/ 1 w 64"/>
                <a:gd name="T11" fmla="*/ 0 h 51"/>
                <a:gd name="T12" fmla="*/ 1 w 64"/>
                <a:gd name="T13" fmla="*/ 0 h 51"/>
                <a:gd name="T14" fmla="*/ 1 w 64"/>
                <a:gd name="T15" fmla="*/ 0 h 51"/>
                <a:gd name="T16" fmla="*/ 1 w 64"/>
                <a:gd name="T17" fmla="*/ 0 h 51"/>
                <a:gd name="T18" fmla="*/ 1 w 64"/>
                <a:gd name="T19" fmla="*/ 0 h 51"/>
                <a:gd name="T20" fmla="*/ 0 w 64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1"/>
                <a:gd name="T35" fmla="*/ 64 w 64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1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55" y="51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8" name="Freeform 79"/>
            <p:cNvSpPr>
              <a:spLocks/>
            </p:cNvSpPr>
            <p:nvPr/>
          </p:nvSpPr>
          <p:spPr bwMode="auto">
            <a:xfrm>
              <a:off x="3677" y="1709"/>
              <a:ext cx="93" cy="101"/>
            </a:xfrm>
            <a:custGeom>
              <a:avLst/>
              <a:gdLst>
                <a:gd name="T0" fmla="*/ 1 w 186"/>
                <a:gd name="T1" fmla="*/ 3 h 201"/>
                <a:gd name="T2" fmla="*/ 1 w 186"/>
                <a:gd name="T3" fmla="*/ 3 h 201"/>
                <a:gd name="T4" fmla="*/ 1 w 186"/>
                <a:gd name="T5" fmla="*/ 2 h 201"/>
                <a:gd name="T6" fmla="*/ 1 w 186"/>
                <a:gd name="T7" fmla="*/ 2 h 201"/>
                <a:gd name="T8" fmla="*/ 1 w 186"/>
                <a:gd name="T9" fmla="*/ 2 h 201"/>
                <a:gd name="T10" fmla="*/ 1 w 186"/>
                <a:gd name="T11" fmla="*/ 2 h 201"/>
                <a:gd name="T12" fmla="*/ 1 w 186"/>
                <a:gd name="T13" fmla="*/ 2 h 201"/>
                <a:gd name="T14" fmla="*/ 1 w 186"/>
                <a:gd name="T15" fmla="*/ 2 h 201"/>
                <a:gd name="T16" fmla="*/ 1 w 186"/>
                <a:gd name="T17" fmla="*/ 1 h 201"/>
                <a:gd name="T18" fmla="*/ 1 w 186"/>
                <a:gd name="T19" fmla="*/ 2 h 201"/>
                <a:gd name="T20" fmla="*/ 1 w 186"/>
                <a:gd name="T21" fmla="*/ 2 h 201"/>
                <a:gd name="T22" fmla="*/ 1 w 186"/>
                <a:gd name="T23" fmla="*/ 2 h 201"/>
                <a:gd name="T24" fmla="*/ 1 w 186"/>
                <a:gd name="T25" fmla="*/ 2 h 201"/>
                <a:gd name="T26" fmla="*/ 1 w 186"/>
                <a:gd name="T27" fmla="*/ 2 h 201"/>
                <a:gd name="T28" fmla="*/ 1 w 186"/>
                <a:gd name="T29" fmla="*/ 2 h 201"/>
                <a:gd name="T30" fmla="*/ 1 w 186"/>
                <a:gd name="T31" fmla="*/ 2 h 201"/>
                <a:gd name="T32" fmla="*/ 1 w 186"/>
                <a:gd name="T33" fmla="*/ 2 h 201"/>
                <a:gd name="T34" fmla="*/ 3 w 186"/>
                <a:gd name="T35" fmla="*/ 3 h 201"/>
                <a:gd name="T36" fmla="*/ 3 w 186"/>
                <a:gd name="T37" fmla="*/ 2 h 201"/>
                <a:gd name="T38" fmla="*/ 3 w 186"/>
                <a:gd name="T39" fmla="*/ 2 h 201"/>
                <a:gd name="T40" fmla="*/ 3 w 186"/>
                <a:gd name="T41" fmla="*/ 2 h 201"/>
                <a:gd name="T42" fmla="*/ 3 w 186"/>
                <a:gd name="T43" fmla="*/ 2 h 201"/>
                <a:gd name="T44" fmla="*/ 3 w 186"/>
                <a:gd name="T45" fmla="*/ 2 h 201"/>
                <a:gd name="T46" fmla="*/ 3 w 186"/>
                <a:gd name="T47" fmla="*/ 1 h 201"/>
                <a:gd name="T48" fmla="*/ 3 w 186"/>
                <a:gd name="T49" fmla="*/ 1 h 201"/>
                <a:gd name="T50" fmla="*/ 3 w 186"/>
                <a:gd name="T51" fmla="*/ 1 h 201"/>
                <a:gd name="T52" fmla="*/ 3 w 186"/>
                <a:gd name="T53" fmla="*/ 1 h 201"/>
                <a:gd name="T54" fmla="*/ 3 w 186"/>
                <a:gd name="T55" fmla="*/ 1 h 201"/>
                <a:gd name="T56" fmla="*/ 1 w 186"/>
                <a:gd name="T57" fmla="*/ 1 h 201"/>
                <a:gd name="T58" fmla="*/ 1 w 186"/>
                <a:gd name="T59" fmla="*/ 0 h 201"/>
                <a:gd name="T60" fmla="*/ 1 w 186"/>
                <a:gd name="T61" fmla="*/ 1 h 201"/>
                <a:gd name="T62" fmla="*/ 1 w 186"/>
                <a:gd name="T63" fmla="*/ 1 h 201"/>
                <a:gd name="T64" fmla="*/ 1 w 186"/>
                <a:gd name="T65" fmla="*/ 1 h 201"/>
                <a:gd name="T66" fmla="*/ 1 w 186"/>
                <a:gd name="T67" fmla="*/ 1 h 201"/>
                <a:gd name="T68" fmla="*/ 1 w 186"/>
                <a:gd name="T69" fmla="*/ 1 h 201"/>
                <a:gd name="T70" fmla="*/ 1 w 186"/>
                <a:gd name="T71" fmla="*/ 1 h 201"/>
                <a:gd name="T72" fmla="*/ 1 w 186"/>
                <a:gd name="T73" fmla="*/ 2 h 201"/>
                <a:gd name="T74" fmla="*/ 0 w 186"/>
                <a:gd name="T75" fmla="*/ 2 h 201"/>
                <a:gd name="T76" fmla="*/ 1 w 186"/>
                <a:gd name="T77" fmla="*/ 2 h 201"/>
                <a:gd name="T78" fmla="*/ 1 w 186"/>
                <a:gd name="T79" fmla="*/ 3 h 201"/>
                <a:gd name="T80" fmla="*/ 1 w 186"/>
                <a:gd name="T81" fmla="*/ 3 h 201"/>
                <a:gd name="T82" fmla="*/ 1 w 186"/>
                <a:gd name="T83" fmla="*/ 3 h 201"/>
                <a:gd name="T84" fmla="*/ 1 w 186"/>
                <a:gd name="T85" fmla="*/ 3 h 201"/>
                <a:gd name="T86" fmla="*/ 1 w 186"/>
                <a:gd name="T87" fmla="*/ 4 h 201"/>
                <a:gd name="T88" fmla="*/ 1 w 186"/>
                <a:gd name="T89" fmla="*/ 4 h 201"/>
                <a:gd name="T90" fmla="*/ 1 w 186"/>
                <a:gd name="T91" fmla="*/ 4 h 201"/>
                <a:gd name="T92" fmla="*/ 1 w 186"/>
                <a:gd name="T93" fmla="*/ 4 h 201"/>
                <a:gd name="T94" fmla="*/ 1 w 186"/>
                <a:gd name="T95" fmla="*/ 4 h 201"/>
                <a:gd name="T96" fmla="*/ 3 w 186"/>
                <a:gd name="T97" fmla="*/ 4 h 201"/>
                <a:gd name="T98" fmla="*/ 3 w 186"/>
                <a:gd name="T99" fmla="*/ 3 h 201"/>
                <a:gd name="T100" fmla="*/ 3 w 186"/>
                <a:gd name="T101" fmla="*/ 3 h 201"/>
                <a:gd name="T102" fmla="*/ 3 w 186"/>
                <a:gd name="T103" fmla="*/ 3 h 201"/>
                <a:gd name="T104" fmla="*/ 3 w 186"/>
                <a:gd name="T105" fmla="*/ 3 h 201"/>
                <a:gd name="T106" fmla="*/ 3 w 186"/>
                <a:gd name="T107" fmla="*/ 3 h 201"/>
                <a:gd name="T108" fmla="*/ 1 w 186"/>
                <a:gd name="T109" fmla="*/ 2 h 201"/>
                <a:gd name="T110" fmla="*/ 1 w 186"/>
                <a:gd name="T111" fmla="*/ 2 h 201"/>
                <a:gd name="T112" fmla="*/ 1 w 186"/>
                <a:gd name="T113" fmla="*/ 3 h 201"/>
                <a:gd name="T114" fmla="*/ 1 w 186"/>
                <a:gd name="T115" fmla="*/ 3 h 201"/>
                <a:gd name="T116" fmla="*/ 1 w 186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6"/>
                <a:gd name="T178" fmla="*/ 0 h 201"/>
                <a:gd name="T179" fmla="*/ 186 w 186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6" h="201">
                  <a:moveTo>
                    <a:pt x="93" y="143"/>
                  </a:moveTo>
                  <a:lnTo>
                    <a:pt x="81" y="139"/>
                  </a:lnTo>
                  <a:lnTo>
                    <a:pt x="74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2" y="76"/>
                  </a:lnTo>
                  <a:lnTo>
                    <a:pt x="79" y="66"/>
                  </a:lnTo>
                  <a:lnTo>
                    <a:pt x="93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6"/>
                  </a:lnTo>
                  <a:lnTo>
                    <a:pt x="180" y="135"/>
                  </a:lnTo>
                  <a:lnTo>
                    <a:pt x="182" y="126"/>
                  </a:lnTo>
                  <a:lnTo>
                    <a:pt x="184" y="118"/>
                  </a:lnTo>
                  <a:lnTo>
                    <a:pt x="186" y="108"/>
                  </a:lnTo>
                  <a:lnTo>
                    <a:pt x="186" y="99"/>
                  </a:lnTo>
                  <a:lnTo>
                    <a:pt x="184" y="79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1" y="29"/>
                  </a:lnTo>
                  <a:lnTo>
                    <a:pt x="147" y="18"/>
                  </a:lnTo>
                  <a:lnTo>
                    <a:pt x="132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2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3"/>
                  </a:lnTo>
                  <a:lnTo>
                    <a:pt x="72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30" y="193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9" y="174"/>
                  </a:lnTo>
                  <a:lnTo>
                    <a:pt x="166" y="166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4" y="124"/>
                  </a:lnTo>
                  <a:lnTo>
                    <a:pt x="110" y="134"/>
                  </a:lnTo>
                  <a:lnTo>
                    <a:pt x="103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9" name="Freeform 80"/>
            <p:cNvSpPr>
              <a:spLocks/>
            </p:cNvSpPr>
            <p:nvPr/>
          </p:nvSpPr>
          <p:spPr bwMode="auto">
            <a:xfrm>
              <a:off x="3736" y="1762"/>
              <a:ext cx="31" cy="25"/>
            </a:xfrm>
            <a:custGeom>
              <a:avLst/>
              <a:gdLst>
                <a:gd name="T0" fmla="*/ 0 w 62"/>
                <a:gd name="T1" fmla="*/ 0 h 51"/>
                <a:gd name="T2" fmla="*/ 0 w 62"/>
                <a:gd name="T3" fmla="*/ 0 h 51"/>
                <a:gd name="T4" fmla="*/ 0 w 62"/>
                <a:gd name="T5" fmla="*/ 0 h 51"/>
                <a:gd name="T6" fmla="*/ 0 w 62"/>
                <a:gd name="T7" fmla="*/ 0 h 51"/>
                <a:gd name="T8" fmla="*/ 0 w 62"/>
                <a:gd name="T9" fmla="*/ 0 h 51"/>
                <a:gd name="T10" fmla="*/ 1 w 62"/>
                <a:gd name="T11" fmla="*/ 0 h 51"/>
                <a:gd name="T12" fmla="*/ 1 w 62"/>
                <a:gd name="T13" fmla="*/ 0 h 51"/>
                <a:gd name="T14" fmla="*/ 1 w 62"/>
                <a:gd name="T15" fmla="*/ 0 h 51"/>
                <a:gd name="T16" fmla="*/ 1 w 62"/>
                <a:gd name="T17" fmla="*/ 0 h 51"/>
                <a:gd name="T18" fmla="*/ 1 w 62"/>
                <a:gd name="T19" fmla="*/ 0 h 51"/>
                <a:gd name="T20" fmla="*/ 0 w 62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51"/>
                <a:gd name="T35" fmla="*/ 62 w 62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51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54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60" y="35"/>
                  </a:lnTo>
                  <a:lnTo>
                    <a:pt x="62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0" name="Freeform 81"/>
            <p:cNvSpPr>
              <a:spLocks/>
            </p:cNvSpPr>
            <p:nvPr/>
          </p:nvSpPr>
          <p:spPr bwMode="auto">
            <a:xfrm>
              <a:off x="3792" y="1709"/>
              <a:ext cx="93" cy="101"/>
            </a:xfrm>
            <a:custGeom>
              <a:avLst/>
              <a:gdLst>
                <a:gd name="T0" fmla="*/ 2 w 185"/>
                <a:gd name="T1" fmla="*/ 3 h 201"/>
                <a:gd name="T2" fmla="*/ 2 w 185"/>
                <a:gd name="T3" fmla="*/ 3 h 201"/>
                <a:gd name="T4" fmla="*/ 2 w 185"/>
                <a:gd name="T5" fmla="*/ 2 h 201"/>
                <a:gd name="T6" fmla="*/ 2 w 185"/>
                <a:gd name="T7" fmla="*/ 2 h 201"/>
                <a:gd name="T8" fmla="*/ 2 w 185"/>
                <a:gd name="T9" fmla="*/ 2 h 201"/>
                <a:gd name="T10" fmla="*/ 2 w 185"/>
                <a:gd name="T11" fmla="*/ 2 h 201"/>
                <a:gd name="T12" fmla="*/ 2 w 185"/>
                <a:gd name="T13" fmla="*/ 2 h 201"/>
                <a:gd name="T14" fmla="*/ 2 w 185"/>
                <a:gd name="T15" fmla="*/ 2 h 201"/>
                <a:gd name="T16" fmla="*/ 2 w 185"/>
                <a:gd name="T17" fmla="*/ 1 h 201"/>
                <a:gd name="T18" fmla="*/ 2 w 185"/>
                <a:gd name="T19" fmla="*/ 2 h 201"/>
                <a:gd name="T20" fmla="*/ 2 w 185"/>
                <a:gd name="T21" fmla="*/ 2 h 201"/>
                <a:gd name="T22" fmla="*/ 2 w 185"/>
                <a:gd name="T23" fmla="*/ 2 h 201"/>
                <a:gd name="T24" fmla="*/ 2 w 185"/>
                <a:gd name="T25" fmla="*/ 2 h 201"/>
                <a:gd name="T26" fmla="*/ 2 w 185"/>
                <a:gd name="T27" fmla="*/ 2 h 201"/>
                <a:gd name="T28" fmla="*/ 2 w 185"/>
                <a:gd name="T29" fmla="*/ 2 h 201"/>
                <a:gd name="T30" fmla="*/ 2 w 185"/>
                <a:gd name="T31" fmla="*/ 2 h 201"/>
                <a:gd name="T32" fmla="*/ 2 w 185"/>
                <a:gd name="T33" fmla="*/ 2 h 201"/>
                <a:gd name="T34" fmla="*/ 3 w 185"/>
                <a:gd name="T35" fmla="*/ 3 h 201"/>
                <a:gd name="T36" fmla="*/ 3 w 185"/>
                <a:gd name="T37" fmla="*/ 2 h 201"/>
                <a:gd name="T38" fmla="*/ 3 w 185"/>
                <a:gd name="T39" fmla="*/ 2 h 201"/>
                <a:gd name="T40" fmla="*/ 3 w 185"/>
                <a:gd name="T41" fmla="*/ 2 h 201"/>
                <a:gd name="T42" fmla="*/ 3 w 185"/>
                <a:gd name="T43" fmla="*/ 2 h 201"/>
                <a:gd name="T44" fmla="*/ 3 w 185"/>
                <a:gd name="T45" fmla="*/ 2 h 201"/>
                <a:gd name="T46" fmla="*/ 3 w 185"/>
                <a:gd name="T47" fmla="*/ 1 h 201"/>
                <a:gd name="T48" fmla="*/ 3 w 185"/>
                <a:gd name="T49" fmla="*/ 1 h 201"/>
                <a:gd name="T50" fmla="*/ 3 w 185"/>
                <a:gd name="T51" fmla="*/ 1 h 201"/>
                <a:gd name="T52" fmla="*/ 3 w 185"/>
                <a:gd name="T53" fmla="*/ 1 h 201"/>
                <a:gd name="T54" fmla="*/ 3 w 185"/>
                <a:gd name="T55" fmla="*/ 1 h 201"/>
                <a:gd name="T56" fmla="*/ 2 w 185"/>
                <a:gd name="T57" fmla="*/ 1 h 201"/>
                <a:gd name="T58" fmla="*/ 2 w 185"/>
                <a:gd name="T59" fmla="*/ 0 h 201"/>
                <a:gd name="T60" fmla="*/ 2 w 185"/>
                <a:gd name="T61" fmla="*/ 1 h 201"/>
                <a:gd name="T62" fmla="*/ 1 w 185"/>
                <a:gd name="T63" fmla="*/ 1 h 201"/>
                <a:gd name="T64" fmla="*/ 1 w 185"/>
                <a:gd name="T65" fmla="*/ 1 h 201"/>
                <a:gd name="T66" fmla="*/ 1 w 185"/>
                <a:gd name="T67" fmla="*/ 1 h 201"/>
                <a:gd name="T68" fmla="*/ 1 w 185"/>
                <a:gd name="T69" fmla="*/ 1 h 201"/>
                <a:gd name="T70" fmla="*/ 1 w 185"/>
                <a:gd name="T71" fmla="*/ 1 h 201"/>
                <a:gd name="T72" fmla="*/ 1 w 185"/>
                <a:gd name="T73" fmla="*/ 2 h 201"/>
                <a:gd name="T74" fmla="*/ 0 w 185"/>
                <a:gd name="T75" fmla="*/ 2 h 201"/>
                <a:gd name="T76" fmla="*/ 1 w 185"/>
                <a:gd name="T77" fmla="*/ 2 h 201"/>
                <a:gd name="T78" fmla="*/ 1 w 185"/>
                <a:gd name="T79" fmla="*/ 3 h 201"/>
                <a:gd name="T80" fmla="*/ 1 w 185"/>
                <a:gd name="T81" fmla="*/ 3 h 201"/>
                <a:gd name="T82" fmla="*/ 1 w 185"/>
                <a:gd name="T83" fmla="*/ 3 h 201"/>
                <a:gd name="T84" fmla="*/ 1 w 185"/>
                <a:gd name="T85" fmla="*/ 3 h 201"/>
                <a:gd name="T86" fmla="*/ 1 w 185"/>
                <a:gd name="T87" fmla="*/ 4 h 201"/>
                <a:gd name="T88" fmla="*/ 2 w 185"/>
                <a:gd name="T89" fmla="*/ 4 h 201"/>
                <a:gd name="T90" fmla="*/ 2 w 185"/>
                <a:gd name="T91" fmla="*/ 4 h 201"/>
                <a:gd name="T92" fmla="*/ 2 w 185"/>
                <a:gd name="T93" fmla="*/ 4 h 201"/>
                <a:gd name="T94" fmla="*/ 2 w 185"/>
                <a:gd name="T95" fmla="*/ 4 h 201"/>
                <a:gd name="T96" fmla="*/ 3 w 185"/>
                <a:gd name="T97" fmla="*/ 4 h 201"/>
                <a:gd name="T98" fmla="*/ 3 w 185"/>
                <a:gd name="T99" fmla="*/ 3 h 201"/>
                <a:gd name="T100" fmla="*/ 3 w 185"/>
                <a:gd name="T101" fmla="*/ 3 h 201"/>
                <a:gd name="T102" fmla="*/ 3 w 185"/>
                <a:gd name="T103" fmla="*/ 3 h 201"/>
                <a:gd name="T104" fmla="*/ 3 w 185"/>
                <a:gd name="T105" fmla="*/ 3 h 201"/>
                <a:gd name="T106" fmla="*/ 3 w 185"/>
                <a:gd name="T107" fmla="*/ 3 h 201"/>
                <a:gd name="T108" fmla="*/ 2 w 185"/>
                <a:gd name="T109" fmla="*/ 2 h 201"/>
                <a:gd name="T110" fmla="*/ 2 w 185"/>
                <a:gd name="T111" fmla="*/ 2 h 201"/>
                <a:gd name="T112" fmla="*/ 2 w 185"/>
                <a:gd name="T113" fmla="*/ 3 h 201"/>
                <a:gd name="T114" fmla="*/ 2 w 185"/>
                <a:gd name="T115" fmla="*/ 3 h 201"/>
                <a:gd name="T116" fmla="*/ 2 w 185"/>
                <a:gd name="T117" fmla="*/ 3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3" y="143"/>
                  </a:moveTo>
                  <a:lnTo>
                    <a:pt x="81" y="139"/>
                  </a:lnTo>
                  <a:lnTo>
                    <a:pt x="73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2" y="76"/>
                  </a:lnTo>
                  <a:lnTo>
                    <a:pt x="79" y="66"/>
                  </a:lnTo>
                  <a:lnTo>
                    <a:pt x="93" y="62"/>
                  </a:lnTo>
                  <a:lnTo>
                    <a:pt x="106" y="66"/>
                  </a:lnTo>
                  <a:lnTo>
                    <a:pt x="114" y="76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6"/>
                  </a:lnTo>
                  <a:lnTo>
                    <a:pt x="182" y="135"/>
                  </a:lnTo>
                  <a:lnTo>
                    <a:pt x="184" y="126"/>
                  </a:lnTo>
                  <a:lnTo>
                    <a:pt x="184" y="118"/>
                  </a:lnTo>
                  <a:lnTo>
                    <a:pt x="185" y="108"/>
                  </a:lnTo>
                  <a:lnTo>
                    <a:pt x="185" y="99"/>
                  </a:lnTo>
                  <a:lnTo>
                    <a:pt x="184" y="79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0" y="29"/>
                  </a:lnTo>
                  <a:lnTo>
                    <a:pt x="147" y="18"/>
                  </a:lnTo>
                  <a:lnTo>
                    <a:pt x="131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2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79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3"/>
                  </a:lnTo>
                  <a:lnTo>
                    <a:pt x="72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29" y="193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1" name="Freeform 82"/>
            <p:cNvSpPr>
              <a:spLocks/>
            </p:cNvSpPr>
            <p:nvPr/>
          </p:nvSpPr>
          <p:spPr bwMode="auto">
            <a:xfrm>
              <a:off x="3851" y="1762"/>
              <a:ext cx="32" cy="25"/>
            </a:xfrm>
            <a:custGeom>
              <a:avLst/>
              <a:gdLst>
                <a:gd name="T0" fmla="*/ 0 w 64"/>
                <a:gd name="T1" fmla="*/ 0 h 51"/>
                <a:gd name="T2" fmla="*/ 0 w 64"/>
                <a:gd name="T3" fmla="*/ 0 h 51"/>
                <a:gd name="T4" fmla="*/ 0 w 64"/>
                <a:gd name="T5" fmla="*/ 0 h 51"/>
                <a:gd name="T6" fmla="*/ 0 w 64"/>
                <a:gd name="T7" fmla="*/ 0 h 51"/>
                <a:gd name="T8" fmla="*/ 0 w 64"/>
                <a:gd name="T9" fmla="*/ 0 h 51"/>
                <a:gd name="T10" fmla="*/ 1 w 64"/>
                <a:gd name="T11" fmla="*/ 0 h 51"/>
                <a:gd name="T12" fmla="*/ 1 w 64"/>
                <a:gd name="T13" fmla="*/ 0 h 51"/>
                <a:gd name="T14" fmla="*/ 1 w 64"/>
                <a:gd name="T15" fmla="*/ 0 h 51"/>
                <a:gd name="T16" fmla="*/ 1 w 64"/>
                <a:gd name="T17" fmla="*/ 0 h 51"/>
                <a:gd name="T18" fmla="*/ 1 w 64"/>
                <a:gd name="T19" fmla="*/ 0 h 51"/>
                <a:gd name="T20" fmla="*/ 0 w 64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1"/>
                <a:gd name="T35" fmla="*/ 64 w 64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1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54" y="51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2" name="Freeform 83"/>
            <p:cNvSpPr>
              <a:spLocks/>
            </p:cNvSpPr>
            <p:nvPr/>
          </p:nvSpPr>
          <p:spPr bwMode="auto">
            <a:xfrm>
              <a:off x="2817" y="2011"/>
              <a:ext cx="50" cy="96"/>
            </a:xfrm>
            <a:custGeom>
              <a:avLst/>
              <a:gdLst>
                <a:gd name="T0" fmla="*/ 0 w 101"/>
                <a:gd name="T1" fmla="*/ 0 h 193"/>
                <a:gd name="T2" fmla="*/ 1 w 101"/>
                <a:gd name="T3" fmla="*/ 0 h 193"/>
                <a:gd name="T4" fmla="*/ 1 w 101"/>
                <a:gd name="T5" fmla="*/ 3 h 193"/>
                <a:gd name="T6" fmla="*/ 0 w 101"/>
                <a:gd name="T7" fmla="*/ 3 h 193"/>
                <a:gd name="T8" fmla="*/ 0 w 101"/>
                <a:gd name="T9" fmla="*/ 0 h 193"/>
                <a:gd name="T10" fmla="*/ 0 w 101"/>
                <a:gd name="T11" fmla="*/ 1 h 193"/>
                <a:gd name="T12" fmla="*/ 0 w 101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1"/>
                <a:gd name="T22" fmla="*/ 0 h 193"/>
                <a:gd name="T23" fmla="*/ 101 w 101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1" h="193">
                  <a:moveTo>
                    <a:pt x="0" y="2"/>
                  </a:moveTo>
                  <a:lnTo>
                    <a:pt x="101" y="0"/>
                  </a:lnTo>
                  <a:lnTo>
                    <a:pt x="101" y="193"/>
                  </a:lnTo>
                  <a:lnTo>
                    <a:pt x="31" y="193"/>
                  </a:lnTo>
                  <a:lnTo>
                    <a:pt x="31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3" name="Freeform 84"/>
            <p:cNvSpPr>
              <a:spLocks/>
            </p:cNvSpPr>
            <p:nvPr/>
          </p:nvSpPr>
          <p:spPr bwMode="auto">
            <a:xfrm>
              <a:off x="2894" y="2011"/>
              <a:ext cx="50" cy="96"/>
            </a:xfrm>
            <a:custGeom>
              <a:avLst/>
              <a:gdLst>
                <a:gd name="T0" fmla="*/ 0 w 100"/>
                <a:gd name="T1" fmla="*/ 0 h 193"/>
                <a:gd name="T2" fmla="*/ 2 w 100"/>
                <a:gd name="T3" fmla="*/ 0 h 193"/>
                <a:gd name="T4" fmla="*/ 2 w 100"/>
                <a:gd name="T5" fmla="*/ 3 h 193"/>
                <a:gd name="T6" fmla="*/ 1 w 100"/>
                <a:gd name="T7" fmla="*/ 3 h 193"/>
                <a:gd name="T8" fmla="*/ 1 w 100"/>
                <a:gd name="T9" fmla="*/ 0 h 193"/>
                <a:gd name="T10" fmla="*/ 0 w 100"/>
                <a:gd name="T11" fmla="*/ 1 h 193"/>
                <a:gd name="T12" fmla="*/ 0 w 100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"/>
                <a:gd name="T22" fmla="*/ 0 h 193"/>
                <a:gd name="T23" fmla="*/ 100 w 100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" h="193">
                  <a:moveTo>
                    <a:pt x="0" y="2"/>
                  </a:moveTo>
                  <a:lnTo>
                    <a:pt x="100" y="0"/>
                  </a:lnTo>
                  <a:lnTo>
                    <a:pt x="100" y="193"/>
                  </a:lnTo>
                  <a:lnTo>
                    <a:pt x="31" y="193"/>
                  </a:lnTo>
                  <a:lnTo>
                    <a:pt x="31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4" name="Freeform 85"/>
            <p:cNvSpPr>
              <a:spLocks/>
            </p:cNvSpPr>
            <p:nvPr/>
          </p:nvSpPr>
          <p:spPr bwMode="auto">
            <a:xfrm>
              <a:off x="2980" y="2011"/>
              <a:ext cx="50" cy="96"/>
            </a:xfrm>
            <a:custGeom>
              <a:avLst/>
              <a:gdLst>
                <a:gd name="T0" fmla="*/ 0 w 100"/>
                <a:gd name="T1" fmla="*/ 0 h 193"/>
                <a:gd name="T2" fmla="*/ 2 w 100"/>
                <a:gd name="T3" fmla="*/ 0 h 193"/>
                <a:gd name="T4" fmla="*/ 2 w 100"/>
                <a:gd name="T5" fmla="*/ 3 h 193"/>
                <a:gd name="T6" fmla="*/ 1 w 100"/>
                <a:gd name="T7" fmla="*/ 3 h 193"/>
                <a:gd name="T8" fmla="*/ 1 w 100"/>
                <a:gd name="T9" fmla="*/ 0 h 193"/>
                <a:gd name="T10" fmla="*/ 0 w 100"/>
                <a:gd name="T11" fmla="*/ 1 h 193"/>
                <a:gd name="T12" fmla="*/ 0 w 100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"/>
                <a:gd name="T22" fmla="*/ 0 h 193"/>
                <a:gd name="T23" fmla="*/ 100 w 100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" h="193">
                  <a:moveTo>
                    <a:pt x="0" y="2"/>
                  </a:moveTo>
                  <a:lnTo>
                    <a:pt x="100" y="0"/>
                  </a:lnTo>
                  <a:lnTo>
                    <a:pt x="100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5" name="Freeform 86"/>
            <p:cNvSpPr>
              <a:spLocks/>
            </p:cNvSpPr>
            <p:nvPr/>
          </p:nvSpPr>
          <p:spPr bwMode="auto">
            <a:xfrm>
              <a:off x="3482" y="2011"/>
              <a:ext cx="49" cy="96"/>
            </a:xfrm>
            <a:custGeom>
              <a:avLst/>
              <a:gdLst>
                <a:gd name="T0" fmla="*/ 0 w 99"/>
                <a:gd name="T1" fmla="*/ 0 h 193"/>
                <a:gd name="T2" fmla="*/ 1 w 99"/>
                <a:gd name="T3" fmla="*/ 0 h 193"/>
                <a:gd name="T4" fmla="*/ 1 w 99"/>
                <a:gd name="T5" fmla="*/ 3 h 193"/>
                <a:gd name="T6" fmla="*/ 0 w 99"/>
                <a:gd name="T7" fmla="*/ 3 h 193"/>
                <a:gd name="T8" fmla="*/ 0 w 99"/>
                <a:gd name="T9" fmla="*/ 0 h 193"/>
                <a:gd name="T10" fmla="*/ 0 w 99"/>
                <a:gd name="T11" fmla="*/ 1 h 193"/>
                <a:gd name="T12" fmla="*/ 0 w 99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2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6" name="Freeform 87"/>
            <p:cNvSpPr>
              <a:spLocks/>
            </p:cNvSpPr>
            <p:nvPr/>
          </p:nvSpPr>
          <p:spPr bwMode="auto">
            <a:xfrm>
              <a:off x="3395" y="2011"/>
              <a:ext cx="49" cy="96"/>
            </a:xfrm>
            <a:custGeom>
              <a:avLst/>
              <a:gdLst>
                <a:gd name="T0" fmla="*/ 0 w 99"/>
                <a:gd name="T1" fmla="*/ 0 h 193"/>
                <a:gd name="T2" fmla="*/ 1 w 99"/>
                <a:gd name="T3" fmla="*/ 0 h 193"/>
                <a:gd name="T4" fmla="*/ 1 w 99"/>
                <a:gd name="T5" fmla="*/ 3 h 193"/>
                <a:gd name="T6" fmla="*/ 0 w 99"/>
                <a:gd name="T7" fmla="*/ 3 h 193"/>
                <a:gd name="T8" fmla="*/ 0 w 99"/>
                <a:gd name="T9" fmla="*/ 0 h 193"/>
                <a:gd name="T10" fmla="*/ 0 w 99"/>
                <a:gd name="T11" fmla="*/ 1 h 193"/>
                <a:gd name="T12" fmla="*/ 0 w 99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2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7" name="Freeform 88"/>
            <p:cNvSpPr>
              <a:spLocks/>
            </p:cNvSpPr>
            <p:nvPr/>
          </p:nvSpPr>
          <p:spPr bwMode="auto">
            <a:xfrm>
              <a:off x="3566" y="2011"/>
              <a:ext cx="50" cy="96"/>
            </a:xfrm>
            <a:custGeom>
              <a:avLst/>
              <a:gdLst>
                <a:gd name="T0" fmla="*/ 0 w 101"/>
                <a:gd name="T1" fmla="*/ 0 h 193"/>
                <a:gd name="T2" fmla="*/ 1 w 101"/>
                <a:gd name="T3" fmla="*/ 0 h 193"/>
                <a:gd name="T4" fmla="*/ 1 w 101"/>
                <a:gd name="T5" fmla="*/ 3 h 193"/>
                <a:gd name="T6" fmla="*/ 0 w 101"/>
                <a:gd name="T7" fmla="*/ 3 h 193"/>
                <a:gd name="T8" fmla="*/ 0 w 101"/>
                <a:gd name="T9" fmla="*/ 0 h 193"/>
                <a:gd name="T10" fmla="*/ 0 w 101"/>
                <a:gd name="T11" fmla="*/ 1 h 193"/>
                <a:gd name="T12" fmla="*/ 0 w 101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1"/>
                <a:gd name="T22" fmla="*/ 0 h 193"/>
                <a:gd name="T23" fmla="*/ 101 w 101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1" h="193">
                  <a:moveTo>
                    <a:pt x="0" y="2"/>
                  </a:moveTo>
                  <a:lnTo>
                    <a:pt x="101" y="0"/>
                  </a:lnTo>
                  <a:lnTo>
                    <a:pt x="101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8" name="Freeform 89"/>
            <p:cNvSpPr>
              <a:spLocks/>
            </p:cNvSpPr>
            <p:nvPr/>
          </p:nvSpPr>
          <p:spPr bwMode="auto">
            <a:xfrm>
              <a:off x="3053" y="2009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2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40"/>
                  </a:lnTo>
                  <a:lnTo>
                    <a:pt x="73" y="128"/>
                  </a:lnTo>
                  <a:lnTo>
                    <a:pt x="69" y="114"/>
                  </a:lnTo>
                  <a:lnTo>
                    <a:pt x="67" y="101"/>
                  </a:lnTo>
                  <a:lnTo>
                    <a:pt x="67" y="87"/>
                  </a:lnTo>
                  <a:lnTo>
                    <a:pt x="71" y="74"/>
                  </a:lnTo>
                  <a:lnTo>
                    <a:pt x="79" y="64"/>
                  </a:lnTo>
                  <a:lnTo>
                    <a:pt x="92" y="60"/>
                  </a:lnTo>
                  <a:lnTo>
                    <a:pt x="106" y="64"/>
                  </a:lnTo>
                  <a:lnTo>
                    <a:pt x="114" y="74"/>
                  </a:lnTo>
                  <a:lnTo>
                    <a:pt x="117" y="87"/>
                  </a:lnTo>
                  <a:lnTo>
                    <a:pt x="117" y="101"/>
                  </a:lnTo>
                  <a:lnTo>
                    <a:pt x="117" y="103"/>
                  </a:lnTo>
                  <a:lnTo>
                    <a:pt x="117" y="105"/>
                  </a:lnTo>
                  <a:lnTo>
                    <a:pt x="181" y="136"/>
                  </a:lnTo>
                  <a:lnTo>
                    <a:pt x="183" y="126"/>
                  </a:lnTo>
                  <a:lnTo>
                    <a:pt x="183" y="118"/>
                  </a:lnTo>
                  <a:lnTo>
                    <a:pt x="185" y="109"/>
                  </a:lnTo>
                  <a:lnTo>
                    <a:pt x="185" y="99"/>
                  </a:lnTo>
                  <a:lnTo>
                    <a:pt x="183" y="80"/>
                  </a:lnTo>
                  <a:lnTo>
                    <a:pt x="179" y="60"/>
                  </a:lnTo>
                  <a:lnTo>
                    <a:pt x="172" y="45"/>
                  </a:lnTo>
                  <a:lnTo>
                    <a:pt x="162" y="29"/>
                  </a:lnTo>
                  <a:lnTo>
                    <a:pt x="148" y="18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8" y="18"/>
                  </a:lnTo>
                  <a:lnTo>
                    <a:pt x="25" y="29"/>
                  </a:lnTo>
                  <a:lnTo>
                    <a:pt x="13" y="45"/>
                  </a:lnTo>
                  <a:lnTo>
                    <a:pt x="5" y="60"/>
                  </a:lnTo>
                  <a:lnTo>
                    <a:pt x="2" y="80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5" y="140"/>
                  </a:lnTo>
                  <a:lnTo>
                    <a:pt x="13" y="157"/>
                  </a:lnTo>
                  <a:lnTo>
                    <a:pt x="23" y="172"/>
                  </a:lnTo>
                  <a:lnTo>
                    <a:pt x="36" y="184"/>
                  </a:lnTo>
                  <a:lnTo>
                    <a:pt x="52" y="194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9" y="197"/>
                  </a:lnTo>
                  <a:lnTo>
                    <a:pt x="131" y="194"/>
                  </a:lnTo>
                  <a:lnTo>
                    <a:pt x="141" y="190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7"/>
                  </a:lnTo>
                  <a:lnTo>
                    <a:pt x="172" y="157"/>
                  </a:lnTo>
                  <a:lnTo>
                    <a:pt x="117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9" name="Freeform 90"/>
            <p:cNvSpPr>
              <a:spLocks/>
            </p:cNvSpPr>
            <p:nvPr/>
          </p:nvSpPr>
          <p:spPr bwMode="auto">
            <a:xfrm>
              <a:off x="3112" y="2061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55" y="52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6"/>
                  </a:lnTo>
                  <a:lnTo>
                    <a:pt x="64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0" name="Freeform 91"/>
            <p:cNvSpPr>
              <a:spLocks/>
            </p:cNvSpPr>
            <p:nvPr/>
          </p:nvSpPr>
          <p:spPr bwMode="auto">
            <a:xfrm>
              <a:off x="3168" y="2009"/>
              <a:ext cx="93" cy="100"/>
            </a:xfrm>
            <a:custGeom>
              <a:avLst/>
              <a:gdLst>
                <a:gd name="T0" fmla="*/ 1 w 186"/>
                <a:gd name="T1" fmla="*/ 2 h 201"/>
                <a:gd name="T2" fmla="*/ 1 w 186"/>
                <a:gd name="T3" fmla="*/ 2 h 201"/>
                <a:gd name="T4" fmla="*/ 1 w 186"/>
                <a:gd name="T5" fmla="*/ 2 h 201"/>
                <a:gd name="T6" fmla="*/ 1 w 186"/>
                <a:gd name="T7" fmla="*/ 1 h 201"/>
                <a:gd name="T8" fmla="*/ 1 w 186"/>
                <a:gd name="T9" fmla="*/ 1 h 201"/>
                <a:gd name="T10" fmla="*/ 1 w 186"/>
                <a:gd name="T11" fmla="*/ 1 h 201"/>
                <a:gd name="T12" fmla="*/ 1 w 186"/>
                <a:gd name="T13" fmla="*/ 1 h 201"/>
                <a:gd name="T14" fmla="*/ 1 w 186"/>
                <a:gd name="T15" fmla="*/ 1 h 201"/>
                <a:gd name="T16" fmla="*/ 1 w 186"/>
                <a:gd name="T17" fmla="*/ 0 h 201"/>
                <a:gd name="T18" fmla="*/ 1 w 186"/>
                <a:gd name="T19" fmla="*/ 1 h 201"/>
                <a:gd name="T20" fmla="*/ 1 w 186"/>
                <a:gd name="T21" fmla="*/ 1 h 201"/>
                <a:gd name="T22" fmla="*/ 1 w 186"/>
                <a:gd name="T23" fmla="*/ 1 h 201"/>
                <a:gd name="T24" fmla="*/ 1 w 186"/>
                <a:gd name="T25" fmla="*/ 1 h 201"/>
                <a:gd name="T26" fmla="*/ 1 w 186"/>
                <a:gd name="T27" fmla="*/ 1 h 201"/>
                <a:gd name="T28" fmla="*/ 1 w 186"/>
                <a:gd name="T29" fmla="*/ 1 h 201"/>
                <a:gd name="T30" fmla="*/ 1 w 186"/>
                <a:gd name="T31" fmla="*/ 1 h 201"/>
                <a:gd name="T32" fmla="*/ 1 w 186"/>
                <a:gd name="T33" fmla="*/ 1 h 201"/>
                <a:gd name="T34" fmla="*/ 3 w 186"/>
                <a:gd name="T35" fmla="*/ 2 h 201"/>
                <a:gd name="T36" fmla="*/ 3 w 186"/>
                <a:gd name="T37" fmla="*/ 1 h 201"/>
                <a:gd name="T38" fmla="*/ 3 w 186"/>
                <a:gd name="T39" fmla="*/ 1 h 201"/>
                <a:gd name="T40" fmla="*/ 3 w 186"/>
                <a:gd name="T41" fmla="*/ 1 h 201"/>
                <a:gd name="T42" fmla="*/ 3 w 186"/>
                <a:gd name="T43" fmla="*/ 1 h 201"/>
                <a:gd name="T44" fmla="*/ 3 w 186"/>
                <a:gd name="T45" fmla="*/ 1 h 201"/>
                <a:gd name="T46" fmla="*/ 3 w 186"/>
                <a:gd name="T47" fmla="*/ 0 h 201"/>
                <a:gd name="T48" fmla="*/ 3 w 186"/>
                <a:gd name="T49" fmla="*/ 0 h 201"/>
                <a:gd name="T50" fmla="*/ 3 w 186"/>
                <a:gd name="T51" fmla="*/ 0 h 201"/>
                <a:gd name="T52" fmla="*/ 3 w 186"/>
                <a:gd name="T53" fmla="*/ 0 h 201"/>
                <a:gd name="T54" fmla="*/ 3 w 186"/>
                <a:gd name="T55" fmla="*/ 0 h 201"/>
                <a:gd name="T56" fmla="*/ 1 w 186"/>
                <a:gd name="T57" fmla="*/ 0 h 201"/>
                <a:gd name="T58" fmla="*/ 1 w 186"/>
                <a:gd name="T59" fmla="*/ 0 h 201"/>
                <a:gd name="T60" fmla="*/ 1 w 186"/>
                <a:gd name="T61" fmla="*/ 0 h 201"/>
                <a:gd name="T62" fmla="*/ 1 w 186"/>
                <a:gd name="T63" fmla="*/ 0 h 201"/>
                <a:gd name="T64" fmla="*/ 1 w 186"/>
                <a:gd name="T65" fmla="*/ 0 h 201"/>
                <a:gd name="T66" fmla="*/ 1 w 186"/>
                <a:gd name="T67" fmla="*/ 0 h 201"/>
                <a:gd name="T68" fmla="*/ 1 w 186"/>
                <a:gd name="T69" fmla="*/ 0 h 201"/>
                <a:gd name="T70" fmla="*/ 1 w 186"/>
                <a:gd name="T71" fmla="*/ 0 h 201"/>
                <a:gd name="T72" fmla="*/ 1 w 186"/>
                <a:gd name="T73" fmla="*/ 1 h 201"/>
                <a:gd name="T74" fmla="*/ 0 w 186"/>
                <a:gd name="T75" fmla="*/ 1 h 201"/>
                <a:gd name="T76" fmla="*/ 1 w 186"/>
                <a:gd name="T77" fmla="*/ 1 h 201"/>
                <a:gd name="T78" fmla="*/ 1 w 186"/>
                <a:gd name="T79" fmla="*/ 2 h 201"/>
                <a:gd name="T80" fmla="*/ 1 w 186"/>
                <a:gd name="T81" fmla="*/ 2 h 201"/>
                <a:gd name="T82" fmla="*/ 1 w 186"/>
                <a:gd name="T83" fmla="*/ 2 h 201"/>
                <a:gd name="T84" fmla="*/ 1 w 186"/>
                <a:gd name="T85" fmla="*/ 2 h 201"/>
                <a:gd name="T86" fmla="*/ 1 w 186"/>
                <a:gd name="T87" fmla="*/ 3 h 201"/>
                <a:gd name="T88" fmla="*/ 1 w 186"/>
                <a:gd name="T89" fmla="*/ 3 h 201"/>
                <a:gd name="T90" fmla="*/ 1 w 186"/>
                <a:gd name="T91" fmla="*/ 3 h 201"/>
                <a:gd name="T92" fmla="*/ 1 w 186"/>
                <a:gd name="T93" fmla="*/ 3 h 201"/>
                <a:gd name="T94" fmla="*/ 1 w 186"/>
                <a:gd name="T95" fmla="*/ 3 h 201"/>
                <a:gd name="T96" fmla="*/ 3 w 186"/>
                <a:gd name="T97" fmla="*/ 3 h 201"/>
                <a:gd name="T98" fmla="*/ 3 w 186"/>
                <a:gd name="T99" fmla="*/ 2 h 201"/>
                <a:gd name="T100" fmla="*/ 3 w 186"/>
                <a:gd name="T101" fmla="*/ 2 h 201"/>
                <a:gd name="T102" fmla="*/ 3 w 186"/>
                <a:gd name="T103" fmla="*/ 2 h 201"/>
                <a:gd name="T104" fmla="*/ 3 w 186"/>
                <a:gd name="T105" fmla="*/ 2 h 201"/>
                <a:gd name="T106" fmla="*/ 3 w 186"/>
                <a:gd name="T107" fmla="*/ 2 h 201"/>
                <a:gd name="T108" fmla="*/ 1 w 186"/>
                <a:gd name="T109" fmla="*/ 1 h 201"/>
                <a:gd name="T110" fmla="*/ 1 w 186"/>
                <a:gd name="T111" fmla="*/ 1 h 201"/>
                <a:gd name="T112" fmla="*/ 1 w 186"/>
                <a:gd name="T113" fmla="*/ 2 h 201"/>
                <a:gd name="T114" fmla="*/ 1 w 186"/>
                <a:gd name="T115" fmla="*/ 2 h 201"/>
                <a:gd name="T116" fmla="*/ 1 w 186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6"/>
                <a:gd name="T178" fmla="*/ 0 h 201"/>
                <a:gd name="T179" fmla="*/ 186 w 186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6" h="201">
                  <a:moveTo>
                    <a:pt x="93" y="143"/>
                  </a:moveTo>
                  <a:lnTo>
                    <a:pt x="82" y="140"/>
                  </a:lnTo>
                  <a:lnTo>
                    <a:pt x="74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2" y="74"/>
                  </a:lnTo>
                  <a:lnTo>
                    <a:pt x="80" y="64"/>
                  </a:lnTo>
                  <a:lnTo>
                    <a:pt x="93" y="60"/>
                  </a:lnTo>
                  <a:lnTo>
                    <a:pt x="107" y="64"/>
                  </a:lnTo>
                  <a:lnTo>
                    <a:pt x="114" y="74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82" y="136"/>
                  </a:lnTo>
                  <a:lnTo>
                    <a:pt x="184" y="126"/>
                  </a:lnTo>
                  <a:lnTo>
                    <a:pt x="184" y="118"/>
                  </a:lnTo>
                  <a:lnTo>
                    <a:pt x="186" y="109"/>
                  </a:lnTo>
                  <a:lnTo>
                    <a:pt x="186" y="99"/>
                  </a:lnTo>
                  <a:lnTo>
                    <a:pt x="184" y="80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1" y="29"/>
                  </a:lnTo>
                  <a:lnTo>
                    <a:pt x="147" y="18"/>
                  </a:lnTo>
                  <a:lnTo>
                    <a:pt x="132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2" y="2"/>
                  </a:lnTo>
                  <a:lnTo>
                    <a:pt x="55" y="8"/>
                  </a:lnTo>
                  <a:lnTo>
                    <a:pt x="39" y="18"/>
                  </a:lnTo>
                  <a:lnTo>
                    <a:pt x="26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80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40"/>
                  </a:lnTo>
                  <a:lnTo>
                    <a:pt x="14" y="157"/>
                  </a:lnTo>
                  <a:lnTo>
                    <a:pt x="24" y="172"/>
                  </a:lnTo>
                  <a:lnTo>
                    <a:pt x="37" y="184"/>
                  </a:lnTo>
                  <a:lnTo>
                    <a:pt x="53" y="194"/>
                  </a:lnTo>
                  <a:lnTo>
                    <a:pt x="72" y="199"/>
                  </a:lnTo>
                  <a:lnTo>
                    <a:pt x="93" y="201"/>
                  </a:lnTo>
                  <a:lnTo>
                    <a:pt x="107" y="201"/>
                  </a:lnTo>
                  <a:lnTo>
                    <a:pt x="118" y="197"/>
                  </a:lnTo>
                  <a:lnTo>
                    <a:pt x="130" y="194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9" y="174"/>
                  </a:lnTo>
                  <a:lnTo>
                    <a:pt x="167" y="167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4" y="124"/>
                  </a:lnTo>
                  <a:lnTo>
                    <a:pt x="111" y="134"/>
                  </a:lnTo>
                  <a:lnTo>
                    <a:pt x="103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1" name="Freeform 92"/>
            <p:cNvSpPr>
              <a:spLocks/>
            </p:cNvSpPr>
            <p:nvPr/>
          </p:nvSpPr>
          <p:spPr bwMode="auto">
            <a:xfrm>
              <a:off x="3227" y="2061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54" y="52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6"/>
                  </a:lnTo>
                  <a:lnTo>
                    <a:pt x="64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2" name="Freeform 93"/>
            <p:cNvSpPr>
              <a:spLocks/>
            </p:cNvSpPr>
            <p:nvPr/>
          </p:nvSpPr>
          <p:spPr bwMode="auto">
            <a:xfrm>
              <a:off x="3285" y="2009"/>
              <a:ext cx="92" cy="100"/>
            </a:xfrm>
            <a:custGeom>
              <a:avLst/>
              <a:gdLst>
                <a:gd name="T0" fmla="*/ 1 w 184"/>
                <a:gd name="T1" fmla="*/ 2 h 201"/>
                <a:gd name="T2" fmla="*/ 1 w 184"/>
                <a:gd name="T3" fmla="*/ 2 h 201"/>
                <a:gd name="T4" fmla="*/ 1 w 184"/>
                <a:gd name="T5" fmla="*/ 2 h 201"/>
                <a:gd name="T6" fmla="*/ 1 w 184"/>
                <a:gd name="T7" fmla="*/ 1 h 201"/>
                <a:gd name="T8" fmla="*/ 1 w 184"/>
                <a:gd name="T9" fmla="*/ 1 h 201"/>
                <a:gd name="T10" fmla="*/ 1 w 184"/>
                <a:gd name="T11" fmla="*/ 1 h 201"/>
                <a:gd name="T12" fmla="*/ 1 w 184"/>
                <a:gd name="T13" fmla="*/ 1 h 201"/>
                <a:gd name="T14" fmla="*/ 1 w 184"/>
                <a:gd name="T15" fmla="*/ 1 h 201"/>
                <a:gd name="T16" fmla="*/ 1 w 184"/>
                <a:gd name="T17" fmla="*/ 0 h 201"/>
                <a:gd name="T18" fmla="*/ 1 w 184"/>
                <a:gd name="T19" fmla="*/ 1 h 201"/>
                <a:gd name="T20" fmla="*/ 1 w 184"/>
                <a:gd name="T21" fmla="*/ 1 h 201"/>
                <a:gd name="T22" fmla="*/ 1 w 184"/>
                <a:gd name="T23" fmla="*/ 1 h 201"/>
                <a:gd name="T24" fmla="*/ 1 w 184"/>
                <a:gd name="T25" fmla="*/ 1 h 201"/>
                <a:gd name="T26" fmla="*/ 1 w 184"/>
                <a:gd name="T27" fmla="*/ 1 h 201"/>
                <a:gd name="T28" fmla="*/ 1 w 184"/>
                <a:gd name="T29" fmla="*/ 1 h 201"/>
                <a:gd name="T30" fmla="*/ 1 w 184"/>
                <a:gd name="T31" fmla="*/ 1 h 201"/>
                <a:gd name="T32" fmla="*/ 1 w 184"/>
                <a:gd name="T33" fmla="*/ 1 h 201"/>
                <a:gd name="T34" fmla="*/ 3 w 184"/>
                <a:gd name="T35" fmla="*/ 2 h 201"/>
                <a:gd name="T36" fmla="*/ 3 w 184"/>
                <a:gd name="T37" fmla="*/ 1 h 201"/>
                <a:gd name="T38" fmla="*/ 3 w 184"/>
                <a:gd name="T39" fmla="*/ 1 h 201"/>
                <a:gd name="T40" fmla="*/ 3 w 184"/>
                <a:gd name="T41" fmla="*/ 1 h 201"/>
                <a:gd name="T42" fmla="*/ 3 w 184"/>
                <a:gd name="T43" fmla="*/ 1 h 201"/>
                <a:gd name="T44" fmla="*/ 3 w 184"/>
                <a:gd name="T45" fmla="*/ 1 h 201"/>
                <a:gd name="T46" fmla="*/ 3 w 184"/>
                <a:gd name="T47" fmla="*/ 0 h 201"/>
                <a:gd name="T48" fmla="*/ 3 w 184"/>
                <a:gd name="T49" fmla="*/ 0 h 201"/>
                <a:gd name="T50" fmla="*/ 3 w 184"/>
                <a:gd name="T51" fmla="*/ 0 h 201"/>
                <a:gd name="T52" fmla="*/ 3 w 184"/>
                <a:gd name="T53" fmla="*/ 0 h 201"/>
                <a:gd name="T54" fmla="*/ 3 w 184"/>
                <a:gd name="T55" fmla="*/ 0 h 201"/>
                <a:gd name="T56" fmla="*/ 1 w 184"/>
                <a:gd name="T57" fmla="*/ 0 h 201"/>
                <a:gd name="T58" fmla="*/ 1 w 184"/>
                <a:gd name="T59" fmla="*/ 0 h 201"/>
                <a:gd name="T60" fmla="*/ 1 w 184"/>
                <a:gd name="T61" fmla="*/ 0 h 201"/>
                <a:gd name="T62" fmla="*/ 1 w 184"/>
                <a:gd name="T63" fmla="*/ 0 h 201"/>
                <a:gd name="T64" fmla="*/ 1 w 184"/>
                <a:gd name="T65" fmla="*/ 0 h 201"/>
                <a:gd name="T66" fmla="*/ 1 w 184"/>
                <a:gd name="T67" fmla="*/ 0 h 201"/>
                <a:gd name="T68" fmla="*/ 1 w 184"/>
                <a:gd name="T69" fmla="*/ 0 h 201"/>
                <a:gd name="T70" fmla="*/ 1 w 184"/>
                <a:gd name="T71" fmla="*/ 0 h 201"/>
                <a:gd name="T72" fmla="*/ 1 w 184"/>
                <a:gd name="T73" fmla="*/ 1 h 201"/>
                <a:gd name="T74" fmla="*/ 0 w 184"/>
                <a:gd name="T75" fmla="*/ 1 h 201"/>
                <a:gd name="T76" fmla="*/ 1 w 184"/>
                <a:gd name="T77" fmla="*/ 1 h 201"/>
                <a:gd name="T78" fmla="*/ 1 w 184"/>
                <a:gd name="T79" fmla="*/ 2 h 201"/>
                <a:gd name="T80" fmla="*/ 1 w 184"/>
                <a:gd name="T81" fmla="*/ 2 h 201"/>
                <a:gd name="T82" fmla="*/ 1 w 184"/>
                <a:gd name="T83" fmla="*/ 2 h 201"/>
                <a:gd name="T84" fmla="*/ 1 w 184"/>
                <a:gd name="T85" fmla="*/ 2 h 201"/>
                <a:gd name="T86" fmla="*/ 1 w 184"/>
                <a:gd name="T87" fmla="*/ 3 h 201"/>
                <a:gd name="T88" fmla="*/ 1 w 184"/>
                <a:gd name="T89" fmla="*/ 3 h 201"/>
                <a:gd name="T90" fmla="*/ 1 w 184"/>
                <a:gd name="T91" fmla="*/ 3 h 201"/>
                <a:gd name="T92" fmla="*/ 1 w 184"/>
                <a:gd name="T93" fmla="*/ 3 h 201"/>
                <a:gd name="T94" fmla="*/ 1 w 184"/>
                <a:gd name="T95" fmla="*/ 3 h 201"/>
                <a:gd name="T96" fmla="*/ 2 w 184"/>
                <a:gd name="T97" fmla="*/ 3 h 201"/>
                <a:gd name="T98" fmla="*/ 3 w 184"/>
                <a:gd name="T99" fmla="*/ 2 h 201"/>
                <a:gd name="T100" fmla="*/ 3 w 184"/>
                <a:gd name="T101" fmla="*/ 2 h 201"/>
                <a:gd name="T102" fmla="*/ 3 w 184"/>
                <a:gd name="T103" fmla="*/ 2 h 201"/>
                <a:gd name="T104" fmla="*/ 3 w 184"/>
                <a:gd name="T105" fmla="*/ 2 h 201"/>
                <a:gd name="T106" fmla="*/ 3 w 184"/>
                <a:gd name="T107" fmla="*/ 2 h 201"/>
                <a:gd name="T108" fmla="*/ 1 w 184"/>
                <a:gd name="T109" fmla="*/ 1 h 201"/>
                <a:gd name="T110" fmla="*/ 1 w 184"/>
                <a:gd name="T111" fmla="*/ 1 h 201"/>
                <a:gd name="T112" fmla="*/ 1 w 184"/>
                <a:gd name="T113" fmla="*/ 2 h 201"/>
                <a:gd name="T114" fmla="*/ 1 w 184"/>
                <a:gd name="T115" fmla="*/ 2 h 201"/>
                <a:gd name="T116" fmla="*/ 1 w 184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4"/>
                <a:gd name="T178" fmla="*/ 0 h 201"/>
                <a:gd name="T179" fmla="*/ 184 w 184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4" h="201">
                  <a:moveTo>
                    <a:pt x="93" y="143"/>
                  </a:moveTo>
                  <a:lnTo>
                    <a:pt x="81" y="140"/>
                  </a:lnTo>
                  <a:lnTo>
                    <a:pt x="74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2" y="74"/>
                  </a:lnTo>
                  <a:lnTo>
                    <a:pt x="79" y="64"/>
                  </a:lnTo>
                  <a:lnTo>
                    <a:pt x="93" y="60"/>
                  </a:lnTo>
                  <a:lnTo>
                    <a:pt x="104" y="64"/>
                  </a:lnTo>
                  <a:lnTo>
                    <a:pt x="112" y="74"/>
                  </a:lnTo>
                  <a:lnTo>
                    <a:pt x="116" y="87"/>
                  </a:lnTo>
                  <a:lnTo>
                    <a:pt x="116" y="101"/>
                  </a:lnTo>
                  <a:lnTo>
                    <a:pt x="116" y="103"/>
                  </a:lnTo>
                  <a:lnTo>
                    <a:pt x="116" y="105"/>
                  </a:lnTo>
                  <a:lnTo>
                    <a:pt x="178" y="136"/>
                  </a:lnTo>
                  <a:lnTo>
                    <a:pt x="180" y="126"/>
                  </a:lnTo>
                  <a:lnTo>
                    <a:pt x="182" y="118"/>
                  </a:lnTo>
                  <a:lnTo>
                    <a:pt x="184" y="109"/>
                  </a:lnTo>
                  <a:lnTo>
                    <a:pt x="184" y="99"/>
                  </a:lnTo>
                  <a:lnTo>
                    <a:pt x="182" y="80"/>
                  </a:lnTo>
                  <a:lnTo>
                    <a:pt x="178" y="60"/>
                  </a:lnTo>
                  <a:lnTo>
                    <a:pt x="170" y="45"/>
                  </a:lnTo>
                  <a:lnTo>
                    <a:pt x="159" y="29"/>
                  </a:lnTo>
                  <a:lnTo>
                    <a:pt x="147" y="18"/>
                  </a:lnTo>
                  <a:lnTo>
                    <a:pt x="131" y="8"/>
                  </a:lnTo>
                  <a:lnTo>
                    <a:pt x="112" y="2"/>
                  </a:lnTo>
                  <a:lnTo>
                    <a:pt x="93" y="0"/>
                  </a:lnTo>
                  <a:lnTo>
                    <a:pt x="72" y="2"/>
                  </a:lnTo>
                  <a:lnTo>
                    <a:pt x="52" y="8"/>
                  </a:lnTo>
                  <a:lnTo>
                    <a:pt x="37" y="18"/>
                  </a:lnTo>
                  <a:lnTo>
                    <a:pt x="23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80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40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4"/>
                  </a:lnTo>
                  <a:lnTo>
                    <a:pt x="72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28" y="194"/>
                  </a:lnTo>
                  <a:lnTo>
                    <a:pt x="139" y="190"/>
                  </a:lnTo>
                  <a:lnTo>
                    <a:pt x="149" y="182"/>
                  </a:lnTo>
                  <a:lnTo>
                    <a:pt x="157" y="174"/>
                  </a:lnTo>
                  <a:lnTo>
                    <a:pt x="164" y="167"/>
                  </a:lnTo>
                  <a:lnTo>
                    <a:pt x="170" y="157"/>
                  </a:lnTo>
                  <a:lnTo>
                    <a:pt x="114" y="112"/>
                  </a:lnTo>
                  <a:lnTo>
                    <a:pt x="112" y="124"/>
                  </a:lnTo>
                  <a:lnTo>
                    <a:pt x="108" y="134"/>
                  </a:lnTo>
                  <a:lnTo>
                    <a:pt x="103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3" name="Freeform 94"/>
            <p:cNvSpPr>
              <a:spLocks/>
            </p:cNvSpPr>
            <p:nvPr/>
          </p:nvSpPr>
          <p:spPr bwMode="auto">
            <a:xfrm>
              <a:off x="3342" y="2061"/>
              <a:ext cx="32" cy="26"/>
            </a:xfrm>
            <a:custGeom>
              <a:avLst/>
              <a:gdLst>
                <a:gd name="T0" fmla="*/ 1 w 64"/>
                <a:gd name="T1" fmla="*/ 0 h 52"/>
                <a:gd name="T2" fmla="*/ 1 w 64"/>
                <a:gd name="T3" fmla="*/ 1 h 52"/>
                <a:gd name="T4" fmla="*/ 1 w 64"/>
                <a:gd name="T5" fmla="*/ 1 h 52"/>
                <a:gd name="T6" fmla="*/ 1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1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2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7"/>
                  </a:lnTo>
                  <a:lnTo>
                    <a:pt x="56" y="52"/>
                  </a:lnTo>
                  <a:lnTo>
                    <a:pt x="58" y="48"/>
                  </a:lnTo>
                  <a:lnTo>
                    <a:pt x="60" y="42"/>
                  </a:lnTo>
                  <a:lnTo>
                    <a:pt x="62" y="36"/>
                  </a:lnTo>
                  <a:lnTo>
                    <a:pt x="64" y="3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4" name="Freeform 95"/>
            <p:cNvSpPr>
              <a:spLocks/>
            </p:cNvSpPr>
            <p:nvPr/>
          </p:nvSpPr>
          <p:spPr bwMode="auto">
            <a:xfrm>
              <a:off x="3650" y="2009"/>
              <a:ext cx="93" cy="100"/>
            </a:xfrm>
            <a:custGeom>
              <a:avLst/>
              <a:gdLst>
                <a:gd name="T0" fmla="*/ 1 w 186"/>
                <a:gd name="T1" fmla="*/ 2 h 201"/>
                <a:gd name="T2" fmla="*/ 1 w 186"/>
                <a:gd name="T3" fmla="*/ 2 h 201"/>
                <a:gd name="T4" fmla="*/ 1 w 186"/>
                <a:gd name="T5" fmla="*/ 2 h 201"/>
                <a:gd name="T6" fmla="*/ 1 w 186"/>
                <a:gd name="T7" fmla="*/ 1 h 201"/>
                <a:gd name="T8" fmla="*/ 1 w 186"/>
                <a:gd name="T9" fmla="*/ 1 h 201"/>
                <a:gd name="T10" fmla="*/ 1 w 186"/>
                <a:gd name="T11" fmla="*/ 1 h 201"/>
                <a:gd name="T12" fmla="*/ 1 w 186"/>
                <a:gd name="T13" fmla="*/ 1 h 201"/>
                <a:gd name="T14" fmla="*/ 1 w 186"/>
                <a:gd name="T15" fmla="*/ 1 h 201"/>
                <a:gd name="T16" fmla="*/ 1 w 186"/>
                <a:gd name="T17" fmla="*/ 0 h 201"/>
                <a:gd name="T18" fmla="*/ 1 w 186"/>
                <a:gd name="T19" fmla="*/ 1 h 201"/>
                <a:gd name="T20" fmla="*/ 1 w 186"/>
                <a:gd name="T21" fmla="*/ 1 h 201"/>
                <a:gd name="T22" fmla="*/ 1 w 186"/>
                <a:gd name="T23" fmla="*/ 1 h 201"/>
                <a:gd name="T24" fmla="*/ 1 w 186"/>
                <a:gd name="T25" fmla="*/ 1 h 201"/>
                <a:gd name="T26" fmla="*/ 1 w 186"/>
                <a:gd name="T27" fmla="*/ 1 h 201"/>
                <a:gd name="T28" fmla="*/ 1 w 186"/>
                <a:gd name="T29" fmla="*/ 1 h 201"/>
                <a:gd name="T30" fmla="*/ 1 w 186"/>
                <a:gd name="T31" fmla="*/ 1 h 201"/>
                <a:gd name="T32" fmla="*/ 1 w 186"/>
                <a:gd name="T33" fmla="*/ 1 h 201"/>
                <a:gd name="T34" fmla="*/ 3 w 186"/>
                <a:gd name="T35" fmla="*/ 2 h 201"/>
                <a:gd name="T36" fmla="*/ 3 w 186"/>
                <a:gd name="T37" fmla="*/ 1 h 201"/>
                <a:gd name="T38" fmla="*/ 3 w 186"/>
                <a:gd name="T39" fmla="*/ 1 h 201"/>
                <a:gd name="T40" fmla="*/ 3 w 186"/>
                <a:gd name="T41" fmla="*/ 1 h 201"/>
                <a:gd name="T42" fmla="*/ 3 w 186"/>
                <a:gd name="T43" fmla="*/ 1 h 201"/>
                <a:gd name="T44" fmla="*/ 3 w 186"/>
                <a:gd name="T45" fmla="*/ 1 h 201"/>
                <a:gd name="T46" fmla="*/ 3 w 186"/>
                <a:gd name="T47" fmla="*/ 0 h 201"/>
                <a:gd name="T48" fmla="*/ 3 w 186"/>
                <a:gd name="T49" fmla="*/ 0 h 201"/>
                <a:gd name="T50" fmla="*/ 3 w 186"/>
                <a:gd name="T51" fmla="*/ 0 h 201"/>
                <a:gd name="T52" fmla="*/ 3 w 186"/>
                <a:gd name="T53" fmla="*/ 0 h 201"/>
                <a:gd name="T54" fmla="*/ 3 w 186"/>
                <a:gd name="T55" fmla="*/ 0 h 201"/>
                <a:gd name="T56" fmla="*/ 1 w 186"/>
                <a:gd name="T57" fmla="*/ 0 h 201"/>
                <a:gd name="T58" fmla="*/ 1 w 186"/>
                <a:gd name="T59" fmla="*/ 0 h 201"/>
                <a:gd name="T60" fmla="*/ 1 w 186"/>
                <a:gd name="T61" fmla="*/ 0 h 201"/>
                <a:gd name="T62" fmla="*/ 1 w 186"/>
                <a:gd name="T63" fmla="*/ 0 h 201"/>
                <a:gd name="T64" fmla="*/ 1 w 186"/>
                <a:gd name="T65" fmla="*/ 0 h 201"/>
                <a:gd name="T66" fmla="*/ 1 w 186"/>
                <a:gd name="T67" fmla="*/ 0 h 201"/>
                <a:gd name="T68" fmla="*/ 1 w 186"/>
                <a:gd name="T69" fmla="*/ 0 h 201"/>
                <a:gd name="T70" fmla="*/ 1 w 186"/>
                <a:gd name="T71" fmla="*/ 0 h 201"/>
                <a:gd name="T72" fmla="*/ 1 w 186"/>
                <a:gd name="T73" fmla="*/ 1 h 201"/>
                <a:gd name="T74" fmla="*/ 0 w 186"/>
                <a:gd name="T75" fmla="*/ 1 h 201"/>
                <a:gd name="T76" fmla="*/ 1 w 186"/>
                <a:gd name="T77" fmla="*/ 1 h 201"/>
                <a:gd name="T78" fmla="*/ 1 w 186"/>
                <a:gd name="T79" fmla="*/ 2 h 201"/>
                <a:gd name="T80" fmla="*/ 1 w 186"/>
                <a:gd name="T81" fmla="*/ 2 h 201"/>
                <a:gd name="T82" fmla="*/ 1 w 186"/>
                <a:gd name="T83" fmla="*/ 2 h 201"/>
                <a:gd name="T84" fmla="*/ 1 w 186"/>
                <a:gd name="T85" fmla="*/ 2 h 201"/>
                <a:gd name="T86" fmla="*/ 1 w 186"/>
                <a:gd name="T87" fmla="*/ 3 h 201"/>
                <a:gd name="T88" fmla="*/ 1 w 186"/>
                <a:gd name="T89" fmla="*/ 3 h 201"/>
                <a:gd name="T90" fmla="*/ 1 w 186"/>
                <a:gd name="T91" fmla="*/ 3 h 201"/>
                <a:gd name="T92" fmla="*/ 1 w 186"/>
                <a:gd name="T93" fmla="*/ 3 h 201"/>
                <a:gd name="T94" fmla="*/ 1 w 186"/>
                <a:gd name="T95" fmla="*/ 3 h 201"/>
                <a:gd name="T96" fmla="*/ 3 w 186"/>
                <a:gd name="T97" fmla="*/ 3 h 201"/>
                <a:gd name="T98" fmla="*/ 3 w 186"/>
                <a:gd name="T99" fmla="*/ 2 h 201"/>
                <a:gd name="T100" fmla="*/ 3 w 186"/>
                <a:gd name="T101" fmla="*/ 2 h 201"/>
                <a:gd name="T102" fmla="*/ 3 w 186"/>
                <a:gd name="T103" fmla="*/ 2 h 201"/>
                <a:gd name="T104" fmla="*/ 3 w 186"/>
                <a:gd name="T105" fmla="*/ 2 h 201"/>
                <a:gd name="T106" fmla="*/ 3 w 186"/>
                <a:gd name="T107" fmla="*/ 2 h 201"/>
                <a:gd name="T108" fmla="*/ 1 w 186"/>
                <a:gd name="T109" fmla="*/ 1 h 201"/>
                <a:gd name="T110" fmla="*/ 1 w 186"/>
                <a:gd name="T111" fmla="*/ 1 h 201"/>
                <a:gd name="T112" fmla="*/ 1 w 186"/>
                <a:gd name="T113" fmla="*/ 2 h 201"/>
                <a:gd name="T114" fmla="*/ 1 w 186"/>
                <a:gd name="T115" fmla="*/ 2 h 201"/>
                <a:gd name="T116" fmla="*/ 1 w 186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6"/>
                <a:gd name="T178" fmla="*/ 0 h 201"/>
                <a:gd name="T179" fmla="*/ 186 w 186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6" h="201">
                  <a:moveTo>
                    <a:pt x="93" y="143"/>
                  </a:moveTo>
                  <a:lnTo>
                    <a:pt x="81" y="140"/>
                  </a:lnTo>
                  <a:lnTo>
                    <a:pt x="74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2" y="74"/>
                  </a:lnTo>
                  <a:lnTo>
                    <a:pt x="79" y="64"/>
                  </a:lnTo>
                  <a:lnTo>
                    <a:pt x="93" y="60"/>
                  </a:lnTo>
                  <a:lnTo>
                    <a:pt x="106" y="64"/>
                  </a:lnTo>
                  <a:lnTo>
                    <a:pt x="114" y="74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82" y="136"/>
                  </a:lnTo>
                  <a:lnTo>
                    <a:pt x="184" y="126"/>
                  </a:lnTo>
                  <a:lnTo>
                    <a:pt x="184" y="118"/>
                  </a:lnTo>
                  <a:lnTo>
                    <a:pt x="186" y="109"/>
                  </a:lnTo>
                  <a:lnTo>
                    <a:pt x="186" y="99"/>
                  </a:lnTo>
                  <a:lnTo>
                    <a:pt x="184" y="80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2" y="29"/>
                  </a:lnTo>
                  <a:lnTo>
                    <a:pt x="149" y="18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2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80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40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4"/>
                  </a:lnTo>
                  <a:lnTo>
                    <a:pt x="72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20" y="197"/>
                  </a:lnTo>
                  <a:lnTo>
                    <a:pt x="131" y="194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9" y="174"/>
                  </a:lnTo>
                  <a:lnTo>
                    <a:pt x="166" y="167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3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5" name="Freeform 96"/>
            <p:cNvSpPr>
              <a:spLocks/>
            </p:cNvSpPr>
            <p:nvPr/>
          </p:nvSpPr>
          <p:spPr bwMode="auto">
            <a:xfrm>
              <a:off x="3709" y="2061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54" y="52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6"/>
                  </a:lnTo>
                  <a:lnTo>
                    <a:pt x="64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6" name="Freeform 97"/>
            <p:cNvSpPr>
              <a:spLocks/>
            </p:cNvSpPr>
            <p:nvPr/>
          </p:nvSpPr>
          <p:spPr bwMode="auto">
            <a:xfrm>
              <a:off x="3765" y="2009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2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3" y="143"/>
                  </a:moveTo>
                  <a:lnTo>
                    <a:pt x="81" y="140"/>
                  </a:lnTo>
                  <a:lnTo>
                    <a:pt x="73" y="128"/>
                  </a:lnTo>
                  <a:lnTo>
                    <a:pt x="70" y="114"/>
                  </a:lnTo>
                  <a:lnTo>
                    <a:pt x="68" y="101"/>
                  </a:lnTo>
                  <a:lnTo>
                    <a:pt x="68" y="87"/>
                  </a:lnTo>
                  <a:lnTo>
                    <a:pt x="71" y="74"/>
                  </a:lnTo>
                  <a:lnTo>
                    <a:pt x="79" y="64"/>
                  </a:lnTo>
                  <a:lnTo>
                    <a:pt x="93" y="60"/>
                  </a:lnTo>
                  <a:lnTo>
                    <a:pt x="106" y="64"/>
                  </a:lnTo>
                  <a:lnTo>
                    <a:pt x="114" y="74"/>
                  </a:lnTo>
                  <a:lnTo>
                    <a:pt x="118" y="87"/>
                  </a:lnTo>
                  <a:lnTo>
                    <a:pt x="118" y="101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82" y="136"/>
                  </a:lnTo>
                  <a:lnTo>
                    <a:pt x="183" y="126"/>
                  </a:lnTo>
                  <a:lnTo>
                    <a:pt x="183" y="118"/>
                  </a:lnTo>
                  <a:lnTo>
                    <a:pt x="185" y="109"/>
                  </a:lnTo>
                  <a:lnTo>
                    <a:pt x="185" y="99"/>
                  </a:lnTo>
                  <a:lnTo>
                    <a:pt x="183" y="80"/>
                  </a:lnTo>
                  <a:lnTo>
                    <a:pt x="180" y="60"/>
                  </a:lnTo>
                  <a:lnTo>
                    <a:pt x="172" y="45"/>
                  </a:lnTo>
                  <a:lnTo>
                    <a:pt x="162" y="29"/>
                  </a:lnTo>
                  <a:lnTo>
                    <a:pt x="149" y="18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9" y="18"/>
                  </a:lnTo>
                  <a:lnTo>
                    <a:pt x="25" y="29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2" y="80"/>
                  </a:lnTo>
                  <a:lnTo>
                    <a:pt x="0" y="99"/>
                  </a:lnTo>
                  <a:lnTo>
                    <a:pt x="2" y="120"/>
                  </a:lnTo>
                  <a:lnTo>
                    <a:pt x="6" y="140"/>
                  </a:lnTo>
                  <a:lnTo>
                    <a:pt x="14" y="157"/>
                  </a:lnTo>
                  <a:lnTo>
                    <a:pt x="23" y="172"/>
                  </a:lnTo>
                  <a:lnTo>
                    <a:pt x="37" y="184"/>
                  </a:lnTo>
                  <a:lnTo>
                    <a:pt x="52" y="194"/>
                  </a:lnTo>
                  <a:lnTo>
                    <a:pt x="71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20" y="197"/>
                  </a:lnTo>
                  <a:lnTo>
                    <a:pt x="131" y="194"/>
                  </a:lnTo>
                  <a:lnTo>
                    <a:pt x="141" y="190"/>
                  </a:lnTo>
                  <a:lnTo>
                    <a:pt x="151" y="182"/>
                  </a:lnTo>
                  <a:lnTo>
                    <a:pt x="158" y="174"/>
                  </a:lnTo>
                  <a:lnTo>
                    <a:pt x="166" y="167"/>
                  </a:lnTo>
                  <a:lnTo>
                    <a:pt x="172" y="157"/>
                  </a:lnTo>
                  <a:lnTo>
                    <a:pt x="118" y="112"/>
                  </a:lnTo>
                  <a:lnTo>
                    <a:pt x="116" y="124"/>
                  </a:lnTo>
                  <a:lnTo>
                    <a:pt x="110" y="134"/>
                  </a:lnTo>
                  <a:lnTo>
                    <a:pt x="102" y="141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7" name="Freeform 98"/>
            <p:cNvSpPr>
              <a:spLocks/>
            </p:cNvSpPr>
            <p:nvPr/>
          </p:nvSpPr>
          <p:spPr bwMode="auto">
            <a:xfrm>
              <a:off x="3824" y="2061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54" y="52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6"/>
                  </a:lnTo>
                  <a:lnTo>
                    <a:pt x="64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8" name="Freeform 99"/>
            <p:cNvSpPr>
              <a:spLocks/>
            </p:cNvSpPr>
            <p:nvPr/>
          </p:nvSpPr>
          <p:spPr bwMode="auto">
            <a:xfrm>
              <a:off x="3141" y="1860"/>
              <a:ext cx="49" cy="96"/>
            </a:xfrm>
            <a:custGeom>
              <a:avLst/>
              <a:gdLst>
                <a:gd name="T0" fmla="*/ 0 w 99"/>
                <a:gd name="T1" fmla="*/ 0 h 193"/>
                <a:gd name="T2" fmla="*/ 1 w 99"/>
                <a:gd name="T3" fmla="*/ 0 h 193"/>
                <a:gd name="T4" fmla="*/ 1 w 99"/>
                <a:gd name="T5" fmla="*/ 3 h 193"/>
                <a:gd name="T6" fmla="*/ 0 w 99"/>
                <a:gd name="T7" fmla="*/ 3 h 193"/>
                <a:gd name="T8" fmla="*/ 0 w 99"/>
                <a:gd name="T9" fmla="*/ 0 h 193"/>
                <a:gd name="T10" fmla="*/ 0 w 99"/>
                <a:gd name="T11" fmla="*/ 0 h 193"/>
                <a:gd name="T12" fmla="*/ 0 w 99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2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9" name="Freeform 100"/>
            <p:cNvSpPr>
              <a:spLocks/>
            </p:cNvSpPr>
            <p:nvPr/>
          </p:nvSpPr>
          <p:spPr bwMode="auto">
            <a:xfrm>
              <a:off x="3442" y="1860"/>
              <a:ext cx="50" cy="96"/>
            </a:xfrm>
            <a:custGeom>
              <a:avLst/>
              <a:gdLst>
                <a:gd name="T0" fmla="*/ 0 w 100"/>
                <a:gd name="T1" fmla="*/ 0 h 193"/>
                <a:gd name="T2" fmla="*/ 2 w 100"/>
                <a:gd name="T3" fmla="*/ 0 h 193"/>
                <a:gd name="T4" fmla="*/ 2 w 100"/>
                <a:gd name="T5" fmla="*/ 3 h 193"/>
                <a:gd name="T6" fmla="*/ 1 w 100"/>
                <a:gd name="T7" fmla="*/ 3 h 193"/>
                <a:gd name="T8" fmla="*/ 1 w 100"/>
                <a:gd name="T9" fmla="*/ 0 h 193"/>
                <a:gd name="T10" fmla="*/ 0 w 100"/>
                <a:gd name="T11" fmla="*/ 0 h 193"/>
                <a:gd name="T12" fmla="*/ 0 w 100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"/>
                <a:gd name="T22" fmla="*/ 0 h 193"/>
                <a:gd name="T23" fmla="*/ 100 w 100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" h="193">
                  <a:moveTo>
                    <a:pt x="0" y="2"/>
                  </a:moveTo>
                  <a:lnTo>
                    <a:pt x="100" y="0"/>
                  </a:lnTo>
                  <a:lnTo>
                    <a:pt x="100" y="193"/>
                  </a:lnTo>
                  <a:lnTo>
                    <a:pt x="31" y="193"/>
                  </a:lnTo>
                  <a:lnTo>
                    <a:pt x="31" y="62"/>
                  </a:lnTo>
                  <a:lnTo>
                    <a:pt x="0" y="6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0" name="Freeform 101"/>
            <p:cNvSpPr>
              <a:spLocks/>
            </p:cNvSpPr>
            <p:nvPr/>
          </p:nvSpPr>
          <p:spPr bwMode="auto">
            <a:xfrm>
              <a:off x="3536" y="1860"/>
              <a:ext cx="49" cy="96"/>
            </a:xfrm>
            <a:custGeom>
              <a:avLst/>
              <a:gdLst>
                <a:gd name="T0" fmla="*/ 0 w 99"/>
                <a:gd name="T1" fmla="*/ 0 h 193"/>
                <a:gd name="T2" fmla="*/ 1 w 99"/>
                <a:gd name="T3" fmla="*/ 0 h 193"/>
                <a:gd name="T4" fmla="*/ 1 w 99"/>
                <a:gd name="T5" fmla="*/ 3 h 193"/>
                <a:gd name="T6" fmla="*/ 0 w 99"/>
                <a:gd name="T7" fmla="*/ 3 h 193"/>
                <a:gd name="T8" fmla="*/ 0 w 99"/>
                <a:gd name="T9" fmla="*/ 0 h 193"/>
                <a:gd name="T10" fmla="*/ 0 w 99"/>
                <a:gd name="T11" fmla="*/ 0 h 193"/>
                <a:gd name="T12" fmla="*/ 0 w 99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193"/>
                <a:gd name="T23" fmla="*/ 99 w 99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193">
                  <a:moveTo>
                    <a:pt x="0" y="2"/>
                  </a:moveTo>
                  <a:lnTo>
                    <a:pt x="99" y="0"/>
                  </a:lnTo>
                  <a:lnTo>
                    <a:pt x="99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1" name="Freeform 102"/>
            <p:cNvSpPr>
              <a:spLocks/>
            </p:cNvSpPr>
            <p:nvPr/>
          </p:nvSpPr>
          <p:spPr bwMode="auto">
            <a:xfrm>
              <a:off x="3616" y="1860"/>
              <a:ext cx="51" cy="96"/>
            </a:xfrm>
            <a:custGeom>
              <a:avLst/>
              <a:gdLst>
                <a:gd name="T0" fmla="*/ 0 w 100"/>
                <a:gd name="T1" fmla="*/ 0 h 193"/>
                <a:gd name="T2" fmla="*/ 2 w 100"/>
                <a:gd name="T3" fmla="*/ 0 h 193"/>
                <a:gd name="T4" fmla="*/ 2 w 100"/>
                <a:gd name="T5" fmla="*/ 3 h 193"/>
                <a:gd name="T6" fmla="*/ 1 w 100"/>
                <a:gd name="T7" fmla="*/ 3 h 193"/>
                <a:gd name="T8" fmla="*/ 1 w 100"/>
                <a:gd name="T9" fmla="*/ 0 h 193"/>
                <a:gd name="T10" fmla="*/ 0 w 100"/>
                <a:gd name="T11" fmla="*/ 0 h 193"/>
                <a:gd name="T12" fmla="*/ 0 w 100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"/>
                <a:gd name="T22" fmla="*/ 0 h 193"/>
                <a:gd name="T23" fmla="*/ 100 w 100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" h="193">
                  <a:moveTo>
                    <a:pt x="0" y="2"/>
                  </a:moveTo>
                  <a:lnTo>
                    <a:pt x="100" y="0"/>
                  </a:lnTo>
                  <a:lnTo>
                    <a:pt x="100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2" name="Freeform 103"/>
            <p:cNvSpPr>
              <a:spLocks/>
            </p:cNvSpPr>
            <p:nvPr/>
          </p:nvSpPr>
          <p:spPr bwMode="auto">
            <a:xfrm>
              <a:off x="3809" y="1860"/>
              <a:ext cx="50" cy="96"/>
            </a:xfrm>
            <a:custGeom>
              <a:avLst/>
              <a:gdLst>
                <a:gd name="T0" fmla="*/ 0 w 98"/>
                <a:gd name="T1" fmla="*/ 0 h 193"/>
                <a:gd name="T2" fmla="*/ 2 w 98"/>
                <a:gd name="T3" fmla="*/ 0 h 193"/>
                <a:gd name="T4" fmla="*/ 2 w 98"/>
                <a:gd name="T5" fmla="*/ 3 h 193"/>
                <a:gd name="T6" fmla="*/ 1 w 98"/>
                <a:gd name="T7" fmla="*/ 3 h 193"/>
                <a:gd name="T8" fmla="*/ 1 w 98"/>
                <a:gd name="T9" fmla="*/ 0 h 193"/>
                <a:gd name="T10" fmla="*/ 0 w 98"/>
                <a:gd name="T11" fmla="*/ 0 h 193"/>
                <a:gd name="T12" fmla="*/ 0 w 98"/>
                <a:gd name="T13" fmla="*/ 0 h 1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"/>
                <a:gd name="T22" fmla="*/ 0 h 193"/>
                <a:gd name="T23" fmla="*/ 98 w 98"/>
                <a:gd name="T24" fmla="*/ 193 h 1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" h="193">
                  <a:moveTo>
                    <a:pt x="0" y="2"/>
                  </a:moveTo>
                  <a:lnTo>
                    <a:pt x="98" y="0"/>
                  </a:lnTo>
                  <a:lnTo>
                    <a:pt x="98" y="193"/>
                  </a:lnTo>
                  <a:lnTo>
                    <a:pt x="29" y="193"/>
                  </a:lnTo>
                  <a:lnTo>
                    <a:pt x="29" y="62"/>
                  </a:lnTo>
                  <a:lnTo>
                    <a:pt x="0" y="6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3" name="Freeform 104"/>
            <p:cNvSpPr>
              <a:spLocks/>
            </p:cNvSpPr>
            <p:nvPr/>
          </p:nvSpPr>
          <p:spPr bwMode="auto">
            <a:xfrm>
              <a:off x="2912" y="1858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1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39"/>
                  </a:lnTo>
                  <a:lnTo>
                    <a:pt x="73" y="127"/>
                  </a:lnTo>
                  <a:lnTo>
                    <a:pt x="69" y="114"/>
                  </a:lnTo>
                  <a:lnTo>
                    <a:pt x="67" y="100"/>
                  </a:lnTo>
                  <a:lnTo>
                    <a:pt x="67" y="87"/>
                  </a:lnTo>
                  <a:lnTo>
                    <a:pt x="71" y="73"/>
                  </a:lnTo>
                  <a:lnTo>
                    <a:pt x="79" y="64"/>
                  </a:lnTo>
                  <a:lnTo>
                    <a:pt x="92" y="60"/>
                  </a:lnTo>
                  <a:lnTo>
                    <a:pt x="106" y="64"/>
                  </a:lnTo>
                  <a:lnTo>
                    <a:pt x="114" y="73"/>
                  </a:lnTo>
                  <a:lnTo>
                    <a:pt x="117" y="87"/>
                  </a:lnTo>
                  <a:lnTo>
                    <a:pt x="117" y="100"/>
                  </a:lnTo>
                  <a:lnTo>
                    <a:pt x="117" y="102"/>
                  </a:lnTo>
                  <a:lnTo>
                    <a:pt x="117" y="104"/>
                  </a:lnTo>
                  <a:lnTo>
                    <a:pt x="181" y="133"/>
                  </a:lnTo>
                  <a:lnTo>
                    <a:pt x="183" y="125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8"/>
                  </a:lnTo>
                  <a:lnTo>
                    <a:pt x="183" y="77"/>
                  </a:lnTo>
                  <a:lnTo>
                    <a:pt x="179" y="60"/>
                  </a:lnTo>
                  <a:lnTo>
                    <a:pt x="172" y="42"/>
                  </a:lnTo>
                  <a:lnTo>
                    <a:pt x="162" y="29"/>
                  </a:lnTo>
                  <a:lnTo>
                    <a:pt x="148" y="15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8" y="15"/>
                  </a:lnTo>
                  <a:lnTo>
                    <a:pt x="25" y="29"/>
                  </a:lnTo>
                  <a:lnTo>
                    <a:pt x="13" y="42"/>
                  </a:lnTo>
                  <a:lnTo>
                    <a:pt x="5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5" y="139"/>
                  </a:lnTo>
                  <a:lnTo>
                    <a:pt x="13" y="156"/>
                  </a:lnTo>
                  <a:lnTo>
                    <a:pt x="23" y="172"/>
                  </a:lnTo>
                  <a:lnTo>
                    <a:pt x="36" y="183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9" y="197"/>
                  </a:lnTo>
                  <a:lnTo>
                    <a:pt x="131" y="193"/>
                  </a:lnTo>
                  <a:lnTo>
                    <a:pt x="141" y="189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6"/>
                  </a:lnTo>
                  <a:lnTo>
                    <a:pt x="117" y="112"/>
                  </a:lnTo>
                  <a:lnTo>
                    <a:pt x="116" y="122"/>
                  </a:lnTo>
                  <a:lnTo>
                    <a:pt x="110" y="133"/>
                  </a:lnTo>
                  <a:lnTo>
                    <a:pt x="102" y="139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4" name="Freeform 105"/>
            <p:cNvSpPr>
              <a:spLocks/>
            </p:cNvSpPr>
            <p:nvPr/>
          </p:nvSpPr>
          <p:spPr bwMode="auto">
            <a:xfrm>
              <a:off x="2971" y="1910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55" y="52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5" name="Freeform 106"/>
            <p:cNvSpPr>
              <a:spLocks/>
            </p:cNvSpPr>
            <p:nvPr/>
          </p:nvSpPr>
          <p:spPr bwMode="auto">
            <a:xfrm>
              <a:off x="2800" y="1858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1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39"/>
                  </a:lnTo>
                  <a:lnTo>
                    <a:pt x="73" y="127"/>
                  </a:lnTo>
                  <a:lnTo>
                    <a:pt x="69" y="114"/>
                  </a:lnTo>
                  <a:lnTo>
                    <a:pt x="67" y="100"/>
                  </a:lnTo>
                  <a:lnTo>
                    <a:pt x="67" y="87"/>
                  </a:lnTo>
                  <a:lnTo>
                    <a:pt x="71" y="73"/>
                  </a:lnTo>
                  <a:lnTo>
                    <a:pt x="79" y="64"/>
                  </a:lnTo>
                  <a:lnTo>
                    <a:pt x="92" y="60"/>
                  </a:lnTo>
                  <a:lnTo>
                    <a:pt x="106" y="64"/>
                  </a:lnTo>
                  <a:lnTo>
                    <a:pt x="114" y="73"/>
                  </a:lnTo>
                  <a:lnTo>
                    <a:pt x="117" y="87"/>
                  </a:lnTo>
                  <a:lnTo>
                    <a:pt x="117" y="100"/>
                  </a:lnTo>
                  <a:lnTo>
                    <a:pt x="117" y="102"/>
                  </a:lnTo>
                  <a:lnTo>
                    <a:pt x="117" y="104"/>
                  </a:lnTo>
                  <a:lnTo>
                    <a:pt x="179" y="133"/>
                  </a:lnTo>
                  <a:lnTo>
                    <a:pt x="181" y="125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8"/>
                  </a:lnTo>
                  <a:lnTo>
                    <a:pt x="183" y="77"/>
                  </a:lnTo>
                  <a:lnTo>
                    <a:pt x="179" y="60"/>
                  </a:lnTo>
                  <a:lnTo>
                    <a:pt x="172" y="42"/>
                  </a:lnTo>
                  <a:lnTo>
                    <a:pt x="160" y="29"/>
                  </a:lnTo>
                  <a:lnTo>
                    <a:pt x="146" y="15"/>
                  </a:lnTo>
                  <a:lnTo>
                    <a:pt x="131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8" y="15"/>
                  </a:lnTo>
                  <a:lnTo>
                    <a:pt x="25" y="29"/>
                  </a:lnTo>
                  <a:lnTo>
                    <a:pt x="13" y="42"/>
                  </a:lnTo>
                  <a:lnTo>
                    <a:pt x="5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5" y="139"/>
                  </a:lnTo>
                  <a:lnTo>
                    <a:pt x="13" y="156"/>
                  </a:lnTo>
                  <a:lnTo>
                    <a:pt x="23" y="172"/>
                  </a:lnTo>
                  <a:lnTo>
                    <a:pt x="36" y="183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7" y="197"/>
                  </a:lnTo>
                  <a:lnTo>
                    <a:pt x="129" y="193"/>
                  </a:lnTo>
                  <a:lnTo>
                    <a:pt x="141" y="189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6"/>
                  </a:lnTo>
                  <a:lnTo>
                    <a:pt x="117" y="112"/>
                  </a:lnTo>
                  <a:lnTo>
                    <a:pt x="114" y="122"/>
                  </a:lnTo>
                  <a:lnTo>
                    <a:pt x="110" y="133"/>
                  </a:lnTo>
                  <a:lnTo>
                    <a:pt x="102" y="139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6" name="Freeform 107"/>
            <p:cNvSpPr>
              <a:spLocks/>
            </p:cNvSpPr>
            <p:nvPr/>
          </p:nvSpPr>
          <p:spPr bwMode="auto">
            <a:xfrm>
              <a:off x="2859" y="1910"/>
              <a:ext cx="31" cy="26"/>
            </a:xfrm>
            <a:custGeom>
              <a:avLst/>
              <a:gdLst>
                <a:gd name="T0" fmla="*/ 0 w 62"/>
                <a:gd name="T1" fmla="*/ 0 h 52"/>
                <a:gd name="T2" fmla="*/ 0 w 62"/>
                <a:gd name="T3" fmla="*/ 1 h 52"/>
                <a:gd name="T4" fmla="*/ 0 w 62"/>
                <a:gd name="T5" fmla="*/ 1 h 52"/>
                <a:gd name="T6" fmla="*/ 0 w 62"/>
                <a:gd name="T7" fmla="*/ 1 h 52"/>
                <a:gd name="T8" fmla="*/ 0 w 62"/>
                <a:gd name="T9" fmla="*/ 1 h 52"/>
                <a:gd name="T10" fmla="*/ 1 w 62"/>
                <a:gd name="T11" fmla="*/ 1 h 52"/>
                <a:gd name="T12" fmla="*/ 1 w 62"/>
                <a:gd name="T13" fmla="*/ 1 h 52"/>
                <a:gd name="T14" fmla="*/ 1 w 62"/>
                <a:gd name="T15" fmla="*/ 1 h 52"/>
                <a:gd name="T16" fmla="*/ 1 w 62"/>
                <a:gd name="T17" fmla="*/ 1 h 52"/>
                <a:gd name="T18" fmla="*/ 1 w 62"/>
                <a:gd name="T19" fmla="*/ 1 h 52"/>
                <a:gd name="T20" fmla="*/ 0 w 62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52"/>
                <a:gd name="T35" fmla="*/ 62 w 6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55" y="52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60" y="35"/>
                  </a:lnTo>
                  <a:lnTo>
                    <a:pt x="62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7" name="Freeform 108"/>
            <p:cNvSpPr>
              <a:spLocks/>
            </p:cNvSpPr>
            <p:nvPr/>
          </p:nvSpPr>
          <p:spPr bwMode="auto">
            <a:xfrm>
              <a:off x="3023" y="1858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1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2" y="143"/>
                  </a:moveTo>
                  <a:lnTo>
                    <a:pt x="81" y="139"/>
                  </a:lnTo>
                  <a:lnTo>
                    <a:pt x="73" y="127"/>
                  </a:lnTo>
                  <a:lnTo>
                    <a:pt x="69" y="114"/>
                  </a:lnTo>
                  <a:lnTo>
                    <a:pt x="67" y="100"/>
                  </a:lnTo>
                  <a:lnTo>
                    <a:pt x="67" y="87"/>
                  </a:lnTo>
                  <a:lnTo>
                    <a:pt x="71" y="73"/>
                  </a:lnTo>
                  <a:lnTo>
                    <a:pt x="79" y="64"/>
                  </a:lnTo>
                  <a:lnTo>
                    <a:pt x="92" y="60"/>
                  </a:lnTo>
                  <a:lnTo>
                    <a:pt x="106" y="64"/>
                  </a:lnTo>
                  <a:lnTo>
                    <a:pt x="114" y="73"/>
                  </a:lnTo>
                  <a:lnTo>
                    <a:pt x="118" y="87"/>
                  </a:lnTo>
                  <a:lnTo>
                    <a:pt x="118" y="100"/>
                  </a:lnTo>
                  <a:lnTo>
                    <a:pt x="118" y="102"/>
                  </a:lnTo>
                  <a:lnTo>
                    <a:pt x="118" y="104"/>
                  </a:lnTo>
                  <a:lnTo>
                    <a:pt x="179" y="133"/>
                  </a:lnTo>
                  <a:lnTo>
                    <a:pt x="181" y="125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8"/>
                  </a:lnTo>
                  <a:lnTo>
                    <a:pt x="183" y="77"/>
                  </a:lnTo>
                  <a:lnTo>
                    <a:pt x="179" y="60"/>
                  </a:lnTo>
                  <a:lnTo>
                    <a:pt x="172" y="42"/>
                  </a:lnTo>
                  <a:lnTo>
                    <a:pt x="160" y="29"/>
                  </a:lnTo>
                  <a:lnTo>
                    <a:pt x="147" y="15"/>
                  </a:lnTo>
                  <a:lnTo>
                    <a:pt x="131" y="8"/>
                  </a:lnTo>
                  <a:lnTo>
                    <a:pt x="114" y="2"/>
                  </a:lnTo>
                  <a:lnTo>
                    <a:pt x="92" y="0"/>
                  </a:lnTo>
                  <a:lnTo>
                    <a:pt x="71" y="2"/>
                  </a:lnTo>
                  <a:lnTo>
                    <a:pt x="52" y="8"/>
                  </a:lnTo>
                  <a:lnTo>
                    <a:pt x="36" y="15"/>
                  </a:lnTo>
                  <a:lnTo>
                    <a:pt x="23" y="29"/>
                  </a:lnTo>
                  <a:lnTo>
                    <a:pt x="13" y="42"/>
                  </a:lnTo>
                  <a:lnTo>
                    <a:pt x="6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3" y="156"/>
                  </a:lnTo>
                  <a:lnTo>
                    <a:pt x="23" y="172"/>
                  </a:lnTo>
                  <a:lnTo>
                    <a:pt x="36" y="183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2" y="201"/>
                  </a:lnTo>
                  <a:lnTo>
                    <a:pt x="106" y="201"/>
                  </a:lnTo>
                  <a:lnTo>
                    <a:pt x="118" y="197"/>
                  </a:lnTo>
                  <a:lnTo>
                    <a:pt x="129" y="193"/>
                  </a:lnTo>
                  <a:lnTo>
                    <a:pt x="141" y="189"/>
                  </a:lnTo>
                  <a:lnTo>
                    <a:pt x="150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6"/>
                  </a:lnTo>
                  <a:lnTo>
                    <a:pt x="116" y="112"/>
                  </a:lnTo>
                  <a:lnTo>
                    <a:pt x="114" y="122"/>
                  </a:lnTo>
                  <a:lnTo>
                    <a:pt x="110" y="133"/>
                  </a:lnTo>
                  <a:lnTo>
                    <a:pt x="102" y="139"/>
                  </a:lnTo>
                  <a:lnTo>
                    <a:pt x="92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8" name="Freeform 109"/>
            <p:cNvSpPr>
              <a:spLocks/>
            </p:cNvSpPr>
            <p:nvPr/>
          </p:nvSpPr>
          <p:spPr bwMode="auto">
            <a:xfrm>
              <a:off x="3081" y="1910"/>
              <a:ext cx="32" cy="26"/>
            </a:xfrm>
            <a:custGeom>
              <a:avLst/>
              <a:gdLst>
                <a:gd name="T0" fmla="*/ 1 w 63"/>
                <a:gd name="T1" fmla="*/ 0 h 52"/>
                <a:gd name="T2" fmla="*/ 1 w 63"/>
                <a:gd name="T3" fmla="*/ 1 h 52"/>
                <a:gd name="T4" fmla="*/ 1 w 63"/>
                <a:gd name="T5" fmla="*/ 1 h 52"/>
                <a:gd name="T6" fmla="*/ 1 w 63"/>
                <a:gd name="T7" fmla="*/ 1 h 52"/>
                <a:gd name="T8" fmla="*/ 0 w 63"/>
                <a:gd name="T9" fmla="*/ 1 h 52"/>
                <a:gd name="T10" fmla="*/ 1 w 63"/>
                <a:gd name="T11" fmla="*/ 1 h 52"/>
                <a:gd name="T12" fmla="*/ 1 w 63"/>
                <a:gd name="T13" fmla="*/ 1 h 52"/>
                <a:gd name="T14" fmla="*/ 1 w 63"/>
                <a:gd name="T15" fmla="*/ 1 h 52"/>
                <a:gd name="T16" fmla="*/ 1 w 63"/>
                <a:gd name="T17" fmla="*/ 1 h 52"/>
                <a:gd name="T18" fmla="*/ 1 w 63"/>
                <a:gd name="T19" fmla="*/ 1 h 52"/>
                <a:gd name="T20" fmla="*/ 1 w 63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52"/>
                <a:gd name="T35" fmla="*/ 63 w 63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52">
                  <a:moveTo>
                    <a:pt x="2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56" y="52"/>
                  </a:lnTo>
                  <a:lnTo>
                    <a:pt x="58" y="47"/>
                  </a:lnTo>
                  <a:lnTo>
                    <a:pt x="60" y="41"/>
                  </a:lnTo>
                  <a:lnTo>
                    <a:pt x="61" y="35"/>
                  </a:lnTo>
                  <a:lnTo>
                    <a:pt x="63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69" name="Freeform 110"/>
            <p:cNvSpPr>
              <a:spLocks/>
            </p:cNvSpPr>
            <p:nvPr/>
          </p:nvSpPr>
          <p:spPr bwMode="auto">
            <a:xfrm>
              <a:off x="3217" y="1858"/>
              <a:ext cx="93" cy="100"/>
            </a:xfrm>
            <a:custGeom>
              <a:avLst/>
              <a:gdLst>
                <a:gd name="T0" fmla="*/ 2 w 185"/>
                <a:gd name="T1" fmla="*/ 2 h 201"/>
                <a:gd name="T2" fmla="*/ 2 w 185"/>
                <a:gd name="T3" fmla="*/ 2 h 201"/>
                <a:gd name="T4" fmla="*/ 2 w 185"/>
                <a:gd name="T5" fmla="*/ 1 h 201"/>
                <a:gd name="T6" fmla="*/ 2 w 185"/>
                <a:gd name="T7" fmla="*/ 1 h 201"/>
                <a:gd name="T8" fmla="*/ 2 w 185"/>
                <a:gd name="T9" fmla="*/ 1 h 201"/>
                <a:gd name="T10" fmla="*/ 2 w 185"/>
                <a:gd name="T11" fmla="*/ 1 h 201"/>
                <a:gd name="T12" fmla="*/ 2 w 185"/>
                <a:gd name="T13" fmla="*/ 1 h 201"/>
                <a:gd name="T14" fmla="*/ 2 w 185"/>
                <a:gd name="T15" fmla="*/ 1 h 201"/>
                <a:gd name="T16" fmla="*/ 2 w 185"/>
                <a:gd name="T17" fmla="*/ 0 h 201"/>
                <a:gd name="T18" fmla="*/ 2 w 185"/>
                <a:gd name="T19" fmla="*/ 1 h 201"/>
                <a:gd name="T20" fmla="*/ 2 w 185"/>
                <a:gd name="T21" fmla="*/ 1 h 201"/>
                <a:gd name="T22" fmla="*/ 2 w 185"/>
                <a:gd name="T23" fmla="*/ 1 h 201"/>
                <a:gd name="T24" fmla="*/ 2 w 185"/>
                <a:gd name="T25" fmla="*/ 1 h 201"/>
                <a:gd name="T26" fmla="*/ 2 w 185"/>
                <a:gd name="T27" fmla="*/ 1 h 201"/>
                <a:gd name="T28" fmla="*/ 2 w 185"/>
                <a:gd name="T29" fmla="*/ 1 h 201"/>
                <a:gd name="T30" fmla="*/ 2 w 185"/>
                <a:gd name="T31" fmla="*/ 1 h 201"/>
                <a:gd name="T32" fmla="*/ 2 w 185"/>
                <a:gd name="T33" fmla="*/ 1 h 201"/>
                <a:gd name="T34" fmla="*/ 3 w 185"/>
                <a:gd name="T35" fmla="*/ 2 h 201"/>
                <a:gd name="T36" fmla="*/ 3 w 185"/>
                <a:gd name="T37" fmla="*/ 1 h 201"/>
                <a:gd name="T38" fmla="*/ 3 w 185"/>
                <a:gd name="T39" fmla="*/ 1 h 201"/>
                <a:gd name="T40" fmla="*/ 3 w 185"/>
                <a:gd name="T41" fmla="*/ 1 h 201"/>
                <a:gd name="T42" fmla="*/ 3 w 185"/>
                <a:gd name="T43" fmla="*/ 1 h 201"/>
                <a:gd name="T44" fmla="*/ 3 w 185"/>
                <a:gd name="T45" fmla="*/ 1 h 201"/>
                <a:gd name="T46" fmla="*/ 3 w 185"/>
                <a:gd name="T47" fmla="*/ 0 h 201"/>
                <a:gd name="T48" fmla="*/ 3 w 185"/>
                <a:gd name="T49" fmla="*/ 0 h 201"/>
                <a:gd name="T50" fmla="*/ 3 w 185"/>
                <a:gd name="T51" fmla="*/ 0 h 201"/>
                <a:gd name="T52" fmla="*/ 3 w 185"/>
                <a:gd name="T53" fmla="*/ 0 h 201"/>
                <a:gd name="T54" fmla="*/ 3 w 185"/>
                <a:gd name="T55" fmla="*/ 0 h 201"/>
                <a:gd name="T56" fmla="*/ 2 w 185"/>
                <a:gd name="T57" fmla="*/ 0 h 201"/>
                <a:gd name="T58" fmla="*/ 2 w 185"/>
                <a:gd name="T59" fmla="*/ 0 h 201"/>
                <a:gd name="T60" fmla="*/ 2 w 185"/>
                <a:gd name="T61" fmla="*/ 0 h 201"/>
                <a:gd name="T62" fmla="*/ 1 w 185"/>
                <a:gd name="T63" fmla="*/ 0 h 201"/>
                <a:gd name="T64" fmla="*/ 1 w 185"/>
                <a:gd name="T65" fmla="*/ 0 h 201"/>
                <a:gd name="T66" fmla="*/ 1 w 185"/>
                <a:gd name="T67" fmla="*/ 0 h 201"/>
                <a:gd name="T68" fmla="*/ 1 w 185"/>
                <a:gd name="T69" fmla="*/ 0 h 201"/>
                <a:gd name="T70" fmla="*/ 1 w 185"/>
                <a:gd name="T71" fmla="*/ 0 h 201"/>
                <a:gd name="T72" fmla="*/ 1 w 185"/>
                <a:gd name="T73" fmla="*/ 1 h 201"/>
                <a:gd name="T74" fmla="*/ 0 w 185"/>
                <a:gd name="T75" fmla="*/ 1 h 201"/>
                <a:gd name="T76" fmla="*/ 1 w 185"/>
                <a:gd name="T77" fmla="*/ 1 h 201"/>
                <a:gd name="T78" fmla="*/ 1 w 185"/>
                <a:gd name="T79" fmla="*/ 2 h 201"/>
                <a:gd name="T80" fmla="*/ 1 w 185"/>
                <a:gd name="T81" fmla="*/ 2 h 201"/>
                <a:gd name="T82" fmla="*/ 1 w 185"/>
                <a:gd name="T83" fmla="*/ 2 h 201"/>
                <a:gd name="T84" fmla="*/ 1 w 185"/>
                <a:gd name="T85" fmla="*/ 2 h 201"/>
                <a:gd name="T86" fmla="*/ 1 w 185"/>
                <a:gd name="T87" fmla="*/ 3 h 201"/>
                <a:gd name="T88" fmla="*/ 2 w 185"/>
                <a:gd name="T89" fmla="*/ 3 h 201"/>
                <a:gd name="T90" fmla="*/ 2 w 185"/>
                <a:gd name="T91" fmla="*/ 3 h 201"/>
                <a:gd name="T92" fmla="*/ 2 w 185"/>
                <a:gd name="T93" fmla="*/ 3 h 201"/>
                <a:gd name="T94" fmla="*/ 2 w 185"/>
                <a:gd name="T95" fmla="*/ 3 h 201"/>
                <a:gd name="T96" fmla="*/ 3 w 185"/>
                <a:gd name="T97" fmla="*/ 3 h 201"/>
                <a:gd name="T98" fmla="*/ 3 w 185"/>
                <a:gd name="T99" fmla="*/ 2 h 201"/>
                <a:gd name="T100" fmla="*/ 3 w 185"/>
                <a:gd name="T101" fmla="*/ 2 h 201"/>
                <a:gd name="T102" fmla="*/ 3 w 185"/>
                <a:gd name="T103" fmla="*/ 2 h 201"/>
                <a:gd name="T104" fmla="*/ 3 w 185"/>
                <a:gd name="T105" fmla="*/ 2 h 201"/>
                <a:gd name="T106" fmla="*/ 3 w 185"/>
                <a:gd name="T107" fmla="*/ 2 h 201"/>
                <a:gd name="T108" fmla="*/ 2 w 185"/>
                <a:gd name="T109" fmla="*/ 1 h 201"/>
                <a:gd name="T110" fmla="*/ 2 w 185"/>
                <a:gd name="T111" fmla="*/ 1 h 201"/>
                <a:gd name="T112" fmla="*/ 2 w 185"/>
                <a:gd name="T113" fmla="*/ 2 h 201"/>
                <a:gd name="T114" fmla="*/ 2 w 185"/>
                <a:gd name="T115" fmla="*/ 2 h 201"/>
                <a:gd name="T116" fmla="*/ 2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3" y="143"/>
                  </a:moveTo>
                  <a:lnTo>
                    <a:pt x="81" y="139"/>
                  </a:lnTo>
                  <a:lnTo>
                    <a:pt x="73" y="127"/>
                  </a:lnTo>
                  <a:lnTo>
                    <a:pt x="69" y="114"/>
                  </a:lnTo>
                  <a:lnTo>
                    <a:pt x="68" y="100"/>
                  </a:lnTo>
                  <a:lnTo>
                    <a:pt x="68" y="87"/>
                  </a:lnTo>
                  <a:lnTo>
                    <a:pt x="71" y="73"/>
                  </a:lnTo>
                  <a:lnTo>
                    <a:pt x="79" y="64"/>
                  </a:lnTo>
                  <a:lnTo>
                    <a:pt x="93" y="60"/>
                  </a:lnTo>
                  <a:lnTo>
                    <a:pt x="106" y="64"/>
                  </a:lnTo>
                  <a:lnTo>
                    <a:pt x="114" y="73"/>
                  </a:lnTo>
                  <a:lnTo>
                    <a:pt x="118" y="87"/>
                  </a:lnTo>
                  <a:lnTo>
                    <a:pt x="118" y="100"/>
                  </a:lnTo>
                  <a:lnTo>
                    <a:pt x="118" y="102"/>
                  </a:lnTo>
                  <a:lnTo>
                    <a:pt x="118" y="104"/>
                  </a:lnTo>
                  <a:lnTo>
                    <a:pt x="182" y="133"/>
                  </a:lnTo>
                  <a:lnTo>
                    <a:pt x="183" y="125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8"/>
                  </a:lnTo>
                  <a:lnTo>
                    <a:pt x="183" y="77"/>
                  </a:lnTo>
                  <a:lnTo>
                    <a:pt x="180" y="60"/>
                  </a:lnTo>
                  <a:lnTo>
                    <a:pt x="172" y="42"/>
                  </a:lnTo>
                  <a:lnTo>
                    <a:pt x="162" y="29"/>
                  </a:lnTo>
                  <a:lnTo>
                    <a:pt x="149" y="15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9" y="15"/>
                  </a:lnTo>
                  <a:lnTo>
                    <a:pt x="25" y="29"/>
                  </a:lnTo>
                  <a:lnTo>
                    <a:pt x="13" y="42"/>
                  </a:lnTo>
                  <a:lnTo>
                    <a:pt x="6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3" y="156"/>
                  </a:lnTo>
                  <a:lnTo>
                    <a:pt x="23" y="172"/>
                  </a:lnTo>
                  <a:lnTo>
                    <a:pt x="37" y="183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20" y="197"/>
                  </a:lnTo>
                  <a:lnTo>
                    <a:pt x="131" y="193"/>
                  </a:lnTo>
                  <a:lnTo>
                    <a:pt x="141" y="189"/>
                  </a:lnTo>
                  <a:lnTo>
                    <a:pt x="151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6"/>
                  </a:lnTo>
                  <a:lnTo>
                    <a:pt x="118" y="112"/>
                  </a:lnTo>
                  <a:lnTo>
                    <a:pt x="116" y="122"/>
                  </a:lnTo>
                  <a:lnTo>
                    <a:pt x="110" y="133"/>
                  </a:lnTo>
                  <a:lnTo>
                    <a:pt x="102" y="139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0" name="Freeform 111"/>
            <p:cNvSpPr>
              <a:spLocks/>
            </p:cNvSpPr>
            <p:nvPr/>
          </p:nvSpPr>
          <p:spPr bwMode="auto">
            <a:xfrm>
              <a:off x="3276" y="1910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54" y="52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1" name="Freeform 112"/>
            <p:cNvSpPr>
              <a:spLocks/>
            </p:cNvSpPr>
            <p:nvPr/>
          </p:nvSpPr>
          <p:spPr bwMode="auto">
            <a:xfrm>
              <a:off x="3334" y="1858"/>
              <a:ext cx="92" cy="100"/>
            </a:xfrm>
            <a:custGeom>
              <a:avLst/>
              <a:gdLst>
                <a:gd name="T0" fmla="*/ 2 w 183"/>
                <a:gd name="T1" fmla="*/ 2 h 201"/>
                <a:gd name="T2" fmla="*/ 2 w 183"/>
                <a:gd name="T3" fmla="*/ 2 h 201"/>
                <a:gd name="T4" fmla="*/ 2 w 183"/>
                <a:gd name="T5" fmla="*/ 1 h 201"/>
                <a:gd name="T6" fmla="*/ 2 w 183"/>
                <a:gd name="T7" fmla="*/ 1 h 201"/>
                <a:gd name="T8" fmla="*/ 2 w 183"/>
                <a:gd name="T9" fmla="*/ 1 h 201"/>
                <a:gd name="T10" fmla="*/ 2 w 183"/>
                <a:gd name="T11" fmla="*/ 1 h 201"/>
                <a:gd name="T12" fmla="*/ 2 w 183"/>
                <a:gd name="T13" fmla="*/ 1 h 201"/>
                <a:gd name="T14" fmla="*/ 2 w 183"/>
                <a:gd name="T15" fmla="*/ 1 h 201"/>
                <a:gd name="T16" fmla="*/ 2 w 183"/>
                <a:gd name="T17" fmla="*/ 0 h 201"/>
                <a:gd name="T18" fmla="*/ 2 w 183"/>
                <a:gd name="T19" fmla="*/ 1 h 201"/>
                <a:gd name="T20" fmla="*/ 2 w 183"/>
                <a:gd name="T21" fmla="*/ 1 h 201"/>
                <a:gd name="T22" fmla="*/ 2 w 183"/>
                <a:gd name="T23" fmla="*/ 1 h 201"/>
                <a:gd name="T24" fmla="*/ 2 w 183"/>
                <a:gd name="T25" fmla="*/ 1 h 201"/>
                <a:gd name="T26" fmla="*/ 2 w 183"/>
                <a:gd name="T27" fmla="*/ 1 h 201"/>
                <a:gd name="T28" fmla="*/ 2 w 183"/>
                <a:gd name="T29" fmla="*/ 1 h 201"/>
                <a:gd name="T30" fmla="*/ 2 w 183"/>
                <a:gd name="T31" fmla="*/ 1 h 201"/>
                <a:gd name="T32" fmla="*/ 2 w 183"/>
                <a:gd name="T33" fmla="*/ 1 h 201"/>
                <a:gd name="T34" fmla="*/ 3 w 183"/>
                <a:gd name="T35" fmla="*/ 2 h 201"/>
                <a:gd name="T36" fmla="*/ 3 w 183"/>
                <a:gd name="T37" fmla="*/ 1 h 201"/>
                <a:gd name="T38" fmla="*/ 3 w 183"/>
                <a:gd name="T39" fmla="*/ 1 h 201"/>
                <a:gd name="T40" fmla="*/ 3 w 183"/>
                <a:gd name="T41" fmla="*/ 1 h 201"/>
                <a:gd name="T42" fmla="*/ 3 w 183"/>
                <a:gd name="T43" fmla="*/ 1 h 201"/>
                <a:gd name="T44" fmla="*/ 3 w 183"/>
                <a:gd name="T45" fmla="*/ 1 h 201"/>
                <a:gd name="T46" fmla="*/ 3 w 183"/>
                <a:gd name="T47" fmla="*/ 0 h 201"/>
                <a:gd name="T48" fmla="*/ 3 w 183"/>
                <a:gd name="T49" fmla="*/ 0 h 201"/>
                <a:gd name="T50" fmla="*/ 3 w 183"/>
                <a:gd name="T51" fmla="*/ 0 h 201"/>
                <a:gd name="T52" fmla="*/ 3 w 183"/>
                <a:gd name="T53" fmla="*/ 0 h 201"/>
                <a:gd name="T54" fmla="*/ 3 w 183"/>
                <a:gd name="T55" fmla="*/ 0 h 201"/>
                <a:gd name="T56" fmla="*/ 2 w 183"/>
                <a:gd name="T57" fmla="*/ 0 h 201"/>
                <a:gd name="T58" fmla="*/ 2 w 183"/>
                <a:gd name="T59" fmla="*/ 0 h 201"/>
                <a:gd name="T60" fmla="*/ 2 w 183"/>
                <a:gd name="T61" fmla="*/ 0 h 201"/>
                <a:gd name="T62" fmla="*/ 1 w 183"/>
                <a:gd name="T63" fmla="*/ 0 h 201"/>
                <a:gd name="T64" fmla="*/ 1 w 183"/>
                <a:gd name="T65" fmla="*/ 0 h 201"/>
                <a:gd name="T66" fmla="*/ 1 w 183"/>
                <a:gd name="T67" fmla="*/ 0 h 201"/>
                <a:gd name="T68" fmla="*/ 1 w 183"/>
                <a:gd name="T69" fmla="*/ 0 h 201"/>
                <a:gd name="T70" fmla="*/ 1 w 183"/>
                <a:gd name="T71" fmla="*/ 0 h 201"/>
                <a:gd name="T72" fmla="*/ 1 w 183"/>
                <a:gd name="T73" fmla="*/ 1 h 201"/>
                <a:gd name="T74" fmla="*/ 0 w 183"/>
                <a:gd name="T75" fmla="*/ 1 h 201"/>
                <a:gd name="T76" fmla="*/ 1 w 183"/>
                <a:gd name="T77" fmla="*/ 1 h 201"/>
                <a:gd name="T78" fmla="*/ 1 w 183"/>
                <a:gd name="T79" fmla="*/ 2 h 201"/>
                <a:gd name="T80" fmla="*/ 1 w 183"/>
                <a:gd name="T81" fmla="*/ 2 h 201"/>
                <a:gd name="T82" fmla="*/ 1 w 183"/>
                <a:gd name="T83" fmla="*/ 2 h 201"/>
                <a:gd name="T84" fmla="*/ 1 w 183"/>
                <a:gd name="T85" fmla="*/ 2 h 201"/>
                <a:gd name="T86" fmla="*/ 1 w 183"/>
                <a:gd name="T87" fmla="*/ 3 h 201"/>
                <a:gd name="T88" fmla="*/ 2 w 183"/>
                <a:gd name="T89" fmla="*/ 3 h 201"/>
                <a:gd name="T90" fmla="*/ 2 w 183"/>
                <a:gd name="T91" fmla="*/ 3 h 201"/>
                <a:gd name="T92" fmla="*/ 2 w 183"/>
                <a:gd name="T93" fmla="*/ 3 h 201"/>
                <a:gd name="T94" fmla="*/ 2 w 183"/>
                <a:gd name="T95" fmla="*/ 3 h 201"/>
                <a:gd name="T96" fmla="*/ 2 w 183"/>
                <a:gd name="T97" fmla="*/ 3 h 201"/>
                <a:gd name="T98" fmla="*/ 3 w 183"/>
                <a:gd name="T99" fmla="*/ 2 h 201"/>
                <a:gd name="T100" fmla="*/ 3 w 183"/>
                <a:gd name="T101" fmla="*/ 2 h 201"/>
                <a:gd name="T102" fmla="*/ 3 w 183"/>
                <a:gd name="T103" fmla="*/ 2 h 201"/>
                <a:gd name="T104" fmla="*/ 3 w 183"/>
                <a:gd name="T105" fmla="*/ 2 h 201"/>
                <a:gd name="T106" fmla="*/ 3 w 183"/>
                <a:gd name="T107" fmla="*/ 2 h 201"/>
                <a:gd name="T108" fmla="*/ 2 w 183"/>
                <a:gd name="T109" fmla="*/ 1 h 201"/>
                <a:gd name="T110" fmla="*/ 2 w 183"/>
                <a:gd name="T111" fmla="*/ 1 h 201"/>
                <a:gd name="T112" fmla="*/ 2 w 183"/>
                <a:gd name="T113" fmla="*/ 2 h 201"/>
                <a:gd name="T114" fmla="*/ 2 w 183"/>
                <a:gd name="T115" fmla="*/ 2 h 201"/>
                <a:gd name="T116" fmla="*/ 2 w 183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3"/>
                <a:gd name="T178" fmla="*/ 0 h 201"/>
                <a:gd name="T179" fmla="*/ 183 w 183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3" h="201">
                  <a:moveTo>
                    <a:pt x="90" y="143"/>
                  </a:moveTo>
                  <a:lnTo>
                    <a:pt x="79" y="139"/>
                  </a:lnTo>
                  <a:lnTo>
                    <a:pt x="71" y="127"/>
                  </a:lnTo>
                  <a:lnTo>
                    <a:pt x="67" y="114"/>
                  </a:lnTo>
                  <a:lnTo>
                    <a:pt x="65" y="100"/>
                  </a:lnTo>
                  <a:lnTo>
                    <a:pt x="65" y="87"/>
                  </a:lnTo>
                  <a:lnTo>
                    <a:pt x="69" y="73"/>
                  </a:lnTo>
                  <a:lnTo>
                    <a:pt x="77" y="64"/>
                  </a:lnTo>
                  <a:lnTo>
                    <a:pt x="90" y="60"/>
                  </a:lnTo>
                  <a:lnTo>
                    <a:pt x="104" y="64"/>
                  </a:lnTo>
                  <a:lnTo>
                    <a:pt x="112" y="73"/>
                  </a:lnTo>
                  <a:lnTo>
                    <a:pt x="116" y="87"/>
                  </a:lnTo>
                  <a:lnTo>
                    <a:pt x="116" y="100"/>
                  </a:lnTo>
                  <a:lnTo>
                    <a:pt x="116" y="102"/>
                  </a:lnTo>
                  <a:lnTo>
                    <a:pt x="116" y="104"/>
                  </a:lnTo>
                  <a:lnTo>
                    <a:pt x="179" y="133"/>
                  </a:lnTo>
                  <a:lnTo>
                    <a:pt x="181" y="125"/>
                  </a:lnTo>
                  <a:lnTo>
                    <a:pt x="181" y="118"/>
                  </a:lnTo>
                  <a:lnTo>
                    <a:pt x="183" y="108"/>
                  </a:lnTo>
                  <a:lnTo>
                    <a:pt x="183" y="98"/>
                  </a:lnTo>
                  <a:lnTo>
                    <a:pt x="181" y="77"/>
                  </a:lnTo>
                  <a:lnTo>
                    <a:pt x="177" y="60"/>
                  </a:lnTo>
                  <a:lnTo>
                    <a:pt x="170" y="42"/>
                  </a:lnTo>
                  <a:lnTo>
                    <a:pt x="158" y="29"/>
                  </a:lnTo>
                  <a:lnTo>
                    <a:pt x="144" y="15"/>
                  </a:lnTo>
                  <a:lnTo>
                    <a:pt x="129" y="8"/>
                  </a:lnTo>
                  <a:lnTo>
                    <a:pt x="112" y="2"/>
                  </a:lnTo>
                  <a:lnTo>
                    <a:pt x="90" y="0"/>
                  </a:lnTo>
                  <a:lnTo>
                    <a:pt x="69" y="2"/>
                  </a:lnTo>
                  <a:lnTo>
                    <a:pt x="52" y="8"/>
                  </a:lnTo>
                  <a:lnTo>
                    <a:pt x="36" y="15"/>
                  </a:lnTo>
                  <a:lnTo>
                    <a:pt x="23" y="29"/>
                  </a:lnTo>
                  <a:lnTo>
                    <a:pt x="13" y="42"/>
                  </a:lnTo>
                  <a:lnTo>
                    <a:pt x="5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5" y="139"/>
                  </a:lnTo>
                  <a:lnTo>
                    <a:pt x="13" y="156"/>
                  </a:lnTo>
                  <a:lnTo>
                    <a:pt x="23" y="172"/>
                  </a:lnTo>
                  <a:lnTo>
                    <a:pt x="36" y="183"/>
                  </a:lnTo>
                  <a:lnTo>
                    <a:pt x="52" y="193"/>
                  </a:lnTo>
                  <a:lnTo>
                    <a:pt x="69" y="199"/>
                  </a:lnTo>
                  <a:lnTo>
                    <a:pt x="90" y="201"/>
                  </a:lnTo>
                  <a:lnTo>
                    <a:pt x="104" y="201"/>
                  </a:lnTo>
                  <a:lnTo>
                    <a:pt x="116" y="197"/>
                  </a:lnTo>
                  <a:lnTo>
                    <a:pt x="127" y="193"/>
                  </a:lnTo>
                  <a:lnTo>
                    <a:pt x="139" y="189"/>
                  </a:lnTo>
                  <a:lnTo>
                    <a:pt x="148" y="182"/>
                  </a:lnTo>
                  <a:lnTo>
                    <a:pt x="156" y="174"/>
                  </a:lnTo>
                  <a:lnTo>
                    <a:pt x="164" y="166"/>
                  </a:lnTo>
                  <a:lnTo>
                    <a:pt x="170" y="156"/>
                  </a:lnTo>
                  <a:lnTo>
                    <a:pt x="116" y="112"/>
                  </a:lnTo>
                  <a:lnTo>
                    <a:pt x="114" y="122"/>
                  </a:lnTo>
                  <a:lnTo>
                    <a:pt x="108" y="133"/>
                  </a:lnTo>
                  <a:lnTo>
                    <a:pt x="100" y="139"/>
                  </a:lnTo>
                  <a:lnTo>
                    <a:pt x="90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2" name="Freeform 113"/>
            <p:cNvSpPr>
              <a:spLocks/>
            </p:cNvSpPr>
            <p:nvPr/>
          </p:nvSpPr>
          <p:spPr bwMode="auto">
            <a:xfrm>
              <a:off x="3392" y="1910"/>
              <a:ext cx="32" cy="26"/>
            </a:xfrm>
            <a:custGeom>
              <a:avLst/>
              <a:gdLst>
                <a:gd name="T0" fmla="*/ 0 w 63"/>
                <a:gd name="T1" fmla="*/ 0 h 52"/>
                <a:gd name="T2" fmla="*/ 0 w 63"/>
                <a:gd name="T3" fmla="*/ 1 h 52"/>
                <a:gd name="T4" fmla="*/ 0 w 63"/>
                <a:gd name="T5" fmla="*/ 1 h 52"/>
                <a:gd name="T6" fmla="*/ 0 w 63"/>
                <a:gd name="T7" fmla="*/ 1 h 52"/>
                <a:gd name="T8" fmla="*/ 0 w 63"/>
                <a:gd name="T9" fmla="*/ 1 h 52"/>
                <a:gd name="T10" fmla="*/ 1 w 63"/>
                <a:gd name="T11" fmla="*/ 1 h 52"/>
                <a:gd name="T12" fmla="*/ 1 w 63"/>
                <a:gd name="T13" fmla="*/ 1 h 52"/>
                <a:gd name="T14" fmla="*/ 1 w 63"/>
                <a:gd name="T15" fmla="*/ 1 h 52"/>
                <a:gd name="T16" fmla="*/ 1 w 63"/>
                <a:gd name="T17" fmla="*/ 1 h 52"/>
                <a:gd name="T18" fmla="*/ 1 w 63"/>
                <a:gd name="T19" fmla="*/ 1 h 52"/>
                <a:gd name="T20" fmla="*/ 0 w 63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52"/>
                <a:gd name="T35" fmla="*/ 63 w 63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54" y="52"/>
                  </a:lnTo>
                  <a:lnTo>
                    <a:pt x="56" y="47"/>
                  </a:lnTo>
                  <a:lnTo>
                    <a:pt x="59" y="41"/>
                  </a:lnTo>
                  <a:lnTo>
                    <a:pt x="61" y="35"/>
                  </a:lnTo>
                  <a:lnTo>
                    <a:pt x="63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3" name="Freeform 114"/>
            <p:cNvSpPr>
              <a:spLocks/>
            </p:cNvSpPr>
            <p:nvPr/>
          </p:nvSpPr>
          <p:spPr bwMode="auto">
            <a:xfrm>
              <a:off x="3695" y="1858"/>
              <a:ext cx="92" cy="100"/>
            </a:xfrm>
            <a:custGeom>
              <a:avLst/>
              <a:gdLst>
                <a:gd name="T0" fmla="*/ 1 w 185"/>
                <a:gd name="T1" fmla="*/ 2 h 201"/>
                <a:gd name="T2" fmla="*/ 1 w 185"/>
                <a:gd name="T3" fmla="*/ 2 h 201"/>
                <a:gd name="T4" fmla="*/ 1 w 185"/>
                <a:gd name="T5" fmla="*/ 1 h 201"/>
                <a:gd name="T6" fmla="*/ 1 w 185"/>
                <a:gd name="T7" fmla="*/ 1 h 201"/>
                <a:gd name="T8" fmla="*/ 1 w 185"/>
                <a:gd name="T9" fmla="*/ 1 h 201"/>
                <a:gd name="T10" fmla="*/ 1 w 185"/>
                <a:gd name="T11" fmla="*/ 1 h 201"/>
                <a:gd name="T12" fmla="*/ 1 w 185"/>
                <a:gd name="T13" fmla="*/ 1 h 201"/>
                <a:gd name="T14" fmla="*/ 1 w 185"/>
                <a:gd name="T15" fmla="*/ 1 h 201"/>
                <a:gd name="T16" fmla="*/ 1 w 185"/>
                <a:gd name="T17" fmla="*/ 0 h 201"/>
                <a:gd name="T18" fmla="*/ 1 w 185"/>
                <a:gd name="T19" fmla="*/ 1 h 201"/>
                <a:gd name="T20" fmla="*/ 1 w 185"/>
                <a:gd name="T21" fmla="*/ 1 h 201"/>
                <a:gd name="T22" fmla="*/ 1 w 185"/>
                <a:gd name="T23" fmla="*/ 1 h 201"/>
                <a:gd name="T24" fmla="*/ 1 w 185"/>
                <a:gd name="T25" fmla="*/ 1 h 201"/>
                <a:gd name="T26" fmla="*/ 1 w 185"/>
                <a:gd name="T27" fmla="*/ 1 h 201"/>
                <a:gd name="T28" fmla="*/ 1 w 185"/>
                <a:gd name="T29" fmla="*/ 1 h 201"/>
                <a:gd name="T30" fmla="*/ 1 w 185"/>
                <a:gd name="T31" fmla="*/ 1 h 201"/>
                <a:gd name="T32" fmla="*/ 1 w 185"/>
                <a:gd name="T33" fmla="*/ 1 h 201"/>
                <a:gd name="T34" fmla="*/ 2 w 185"/>
                <a:gd name="T35" fmla="*/ 2 h 201"/>
                <a:gd name="T36" fmla="*/ 2 w 185"/>
                <a:gd name="T37" fmla="*/ 1 h 201"/>
                <a:gd name="T38" fmla="*/ 2 w 185"/>
                <a:gd name="T39" fmla="*/ 1 h 201"/>
                <a:gd name="T40" fmla="*/ 2 w 185"/>
                <a:gd name="T41" fmla="*/ 1 h 201"/>
                <a:gd name="T42" fmla="*/ 2 w 185"/>
                <a:gd name="T43" fmla="*/ 1 h 201"/>
                <a:gd name="T44" fmla="*/ 2 w 185"/>
                <a:gd name="T45" fmla="*/ 1 h 201"/>
                <a:gd name="T46" fmla="*/ 2 w 185"/>
                <a:gd name="T47" fmla="*/ 0 h 201"/>
                <a:gd name="T48" fmla="*/ 2 w 185"/>
                <a:gd name="T49" fmla="*/ 0 h 201"/>
                <a:gd name="T50" fmla="*/ 2 w 185"/>
                <a:gd name="T51" fmla="*/ 0 h 201"/>
                <a:gd name="T52" fmla="*/ 2 w 185"/>
                <a:gd name="T53" fmla="*/ 0 h 201"/>
                <a:gd name="T54" fmla="*/ 2 w 185"/>
                <a:gd name="T55" fmla="*/ 0 h 201"/>
                <a:gd name="T56" fmla="*/ 1 w 185"/>
                <a:gd name="T57" fmla="*/ 0 h 201"/>
                <a:gd name="T58" fmla="*/ 1 w 185"/>
                <a:gd name="T59" fmla="*/ 0 h 201"/>
                <a:gd name="T60" fmla="*/ 1 w 185"/>
                <a:gd name="T61" fmla="*/ 0 h 201"/>
                <a:gd name="T62" fmla="*/ 0 w 185"/>
                <a:gd name="T63" fmla="*/ 0 h 201"/>
                <a:gd name="T64" fmla="*/ 0 w 185"/>
                <a:gd name="T65" fmla="*/ 0 h 201"/>
                <a:gd name="T66" fmla="*/ 0 w 185"/>
                <a:gd name="T67" fmla="*/ 0 h 201"/>
                <a:gd name="T68" fmla="*/ 0 w 185"/>
                <a:gd name="T69" fmla="*/ 0 h 201"/>
                <a:gd name="T70" fmla="*/ 0 w 185"/>
                <a:gd name="T71" fmla="*/ 0 h 201"/>
                <a:gd name="T72" fmla="*/ 0 w 185"/>
                <a:gd name="T73" fmla="*/ 1 h 201"/>
                <a:gd name="T74" fmla="*/ 0 w 185"/>
                <a:gd name="T75" fmla="*/ 1 h 201"/>
                <a:gd name="T76" fmla="*/ 0 w 185"/>
                <a:gd name="T77" fmla="*/ 1 h 201"/>
                <a:gd name="T78" fmla="*/ 0 w 185"/>
                <a:gd name="T79" fmla="*/ 2 h 201"/>
                <a:gd name="T80" fmla="*/ 0 w 185"/>
                <a:gd name="T81" fmla="*/ 2 h 201"/>
                <a:gd name="T82" fmla="*/ 0 w 185"/>
                <a:gd name="T83" fmla="*/ 2 h 201"/>
                <a:gd name="T84" fmla="*/ 0 w 185"/>
                <a:gd name="T85" fmla="*/ 2 h 201"/>
                <a:gd name="T86" fmla="*/ 0 w 185"/>
                <a:gd name="T87" fmla="*/ 3 h 201"/>
                <a:gd name="T88" fmla="*/ 1 w 185"/>
                <a:gd name="T89" fmla="*/ 3 h 201"/>
                <a:gd name="T90" fmla="*/ 1 w 185"/>
                <a:gd name="T91" fmla="*/ 3 h 201"/>
                <a:gd name="T92" fmla="*/ 1 w 185"/>
                <a:gd name="T93" fmla="*/ 3 h 201"/>
                <a:gd name="T94" fmla="*/ 1 w 185"/>
                <a:gd name="T95" fmla="*/ 3 h 201"/>
                <a:gd name="T96" fmla="*/ 2 w 185"/>
                <a:gd name="T97" fmla="*/ 3 h 201"/>
                <a:gd name="T98" fmla="*/ 2 w 185"/>
                <a:gd name="T99" fmla="*/ 2 h 201"/>
                <a:gd name="T100" fmla="*/ 2 w 185"/>
                <a:gd name="T101" fmla="*/ 2 h 201"/>
                <a:gd name="T102" fmla="*/ 2 w 185"/>
                <a:gd name="T103" fmla="*/ 2 h 201"/>
                <a:gd name="T104" fmla="*/ 2 w 185"/>
                <a:gd name="T105" fmla="*/ 2 h 201"/>
                <a:gd name="T106" fmla="*/ 2 w 185"/>
                <a:gd name="T107" fmla="*/ 2 h 201"/>
                <a:gd name="T108" fmla="*/ 1 w 185"/>
                <a:gd name="T109" fmla="*/ 1 h 201"/>
                <a:gd name="T110" fmla="*/ 1 w 185"/>
                <a:gd name="T111" fmla="*/ 1 h 201"/>
                <a:gd name="T112" fmla="*/ 1 w 185"/>
                <a:gd name="T113" fmla="*/ 2 h 201"/>
                <a:gd name="T114" fmla="*/ 1 w 185"/>
                <a:gd name="T115" fmla="*/ 2 h 201"/>
                <a:gd name="T116" fmla="*/ 1 w 185"/>
                <a:gd name="T117" fmla="*/ 2 h 2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5"/>
                <a:gd name="T178" fmla="*/ 0 h 201"/>
                <a:gd name="T179" fmla="*/ 185 w 185"/>
                <a:gd name="T180" fmla="*/ 201 h 2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5" h="201">
                  <a:moveTo>
                    <a:pt x="93" y="143"/>
                  </a:moveTo>
                  <a:lnTo>
                    <a:pt x="81" y="139"/>
                  </a:lnTo>
                  <a:lnTo>
                    <a:pt x="73" y="127"/>
                  </a:lnTo>
                  <a:lnTo>
                    <a:pt x="70" y="114"/>
                  </a:lnTo>
                  <a:lnTo>
                    <a:pt x="68" y="100"/>
                  </a:lnTo>
                  <a:lnTo>
                    <a:pt x="68" y="87"/>
                  </a:lnTo>
                  <a:lnTo>
                    <a:pt x="71" y="73"/>
                  </a:lnTo>
                  <a:lnTo>
                    <a:pt x="79" y="64"/>
                  </a:lnTo>
                  <a:lnTo>
                    <a:pt x="93" y="60"/>
                  </a:lnTo>
                  <a:lnTo>
                    <a:pt x="106" y="64"/>
                  </a:lnTo>
                  <a:lnTo>
                    <a:pt x="114" y="73"/>
                  </a:lnTo>
                  <a:lnTo>
                    <a:pt x="118" y="87"/>
                  </a:lnTo>
                  <a:lnTo>
                    <a:pt x="118" y="100"/>
                  </a:lnTo>
                  <a:lnTo>
                    <a:pt x="118" y="102"/>
                  </a:lnTo>
                  <a:lnTo>
                    <a:pt x="118" y="104"/>
                  </a:lnTo>
                  <a:lnTo>
                    <a:pt x="182" y="133"/>
                  </a:lnTo>
                  <a:lnTo>
                    <a:pt x="183" y="125"/>
                  </a:lnTo>
                  <a:lnTo>
                    <a:pt x="183" y="118"/>
                  </a:lnTo>
                  <a:lnTo>
                    <a:pt x="185" y="108"/>
                  </a:lnTo>
                  <a:lnTo>
                    <a:pt x="185" y="98"/>
                  </a:lnTo>
                  <a:lnTo>
                    <a:pt x="183" y="77"/>
                  </a:lnTo>
                  <a:lnTo>
                    <a:pt x="180" y="60"/>
                  </a:lnTo>
                  <a:lnTo>
                    <a:pt x="172" y="42"/>
                  </a:lnTo>
                  <a:lnTo>
                    <a:pt x="162" y="29"/>
                  </a:lnTo>
                  <a:lnTo>
                    <a:pt x="149" y="15"/>
                  </a:lnTo>
                  <a:lnTo>
                    <a:pt x="133" y="8"/>
                  </a:lnTo>
                  <a:lnTo>
                    <a:pt x="114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4" y="8"/>
                  </a:lnTo>
                  <a:lnTo>
                    <a:pt x="39" y="15"/>
                  </a:lnTo>
                  <a:lnTo>
                    <a:pt x="25" y="29"/>
                  </a:lnTo>
                  <a:lnTo>
                    <a:pt x="14" y="42"/>
                  </a:lnTo>
                  <a:lnTo>
                    <a:pt x="6" y="60"/>
                  </a:lnTo>
                  <a:lnTo>
                    <a:pt x="2" y="77"/>
                  </a:lnTo>
                  <a:lnTo>
                    <a:pt x="0" y="98"/>
                  </a:lnTo>
                  <a:lnTo>
                    <a:pt x="2" y="120"/>
                  </a:lnTo>
                  <a:lnTo>
                    <a:pt x="6" y="139"/>
                  </a:lnTo>
                  <a:lnTo>
                    <a:pt x="14" y="156"/>
                  </a:lnTo>
                  <a:lnTo>
                    <a:pt x="23" y="172"/>
                  </a:lnTo>
                  <a:lnTo>
                    <a:pt x="37" y="183"/>
                  </a:lnTo>
                  <a:lnTo>
                    <a:pt x="52" y="193"/>
                  </a:lnTo>
                  <a:lnTo>
                    <a:pt x="71" y="199"/>
                  </a:lnTo>
                  <a:lnTo>
                    <a:pt x="93" y="201"/>
                  </a:lnTo>
                  <a:lnTo>
                    <a:pt x="106" y="201"/>
                  </a:lnTo>
                  <a:lnTo>
                    <a:pt x="120" y="197"/>
                  </a:lnTo>
                  <a:lnTo>
                    <a:pt x="131" y="193"/>
                  </a:lnTo>
                  <a:lnTo>
                    <a:pt x="141" y="189"/>
                  </a:lnTo>
                  <a:lnTo>
                    <a:pt x="151" y="182"/>
                  </a:lnTo>
                  <a:lnTo>
                    <a:pt x="158" y="174"/>
                  </a:lnTo>
                  <a:lnTo>
                    <a:pt x="166" y="166"/>
                  </a:lnTo>
                  <a:lnTo>
                    <a:pt x="172" y="156"/>
                  </a:lnTo>
                  <a:lnTo>
                    <a:pt x="118" y="112"/>
                  </a:lnTo>
                  <a:lnTo>
                    <a:pt x="116" y="122"/>
                  </a:lnTo>
                  <a:lnTo>
                    <a:pt x="110" y="133"/>
                  </a:lnTo>
                  <a:lnTo>
                    <a:pt x="102" y="139"/>
                  </a:lnTo>
                  <a:lnTo>
                    <a:pt x="93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4" name="Freeform 115"/>
            <p:cNvSpPr>
              <a:spLocks/>
            </p:cNvSpPr>
            <p:nvPr/>
          </p:nvSpPr>
          <p:spPr bwMode="auto">
            <a:xfrm>
              <a:off x="3753" y="1910"/>
              <a:ext cx="32" cy="26"/>
            </a:xfrm>
            <a:custGeom>
              <a:avLst/>
              <a:gdLst>
                <a:gd name="T0" fmla="*/ 0 w 64"/>
                <a:gd name="T1" fmla="*/ 0 h 52"/>
                <a:gd name="T2" fmla="*/ 0 w 64"/>
                <a:gd name="T3" fmla="*/ 1 h 52"/>
                <a:gd name="T4" fmla="*/ 0 w 64"/>
                <a:gd name="T5" fmla="*/ 1 h 52"/>
                <a:gd name="T6" fmla="*/ 0 w 64"/>
                <a:gd name="T7" fmla="*/ 1 h 52"/>
                <a:gd name="T8" fmla="*/ 0 w 64"/>
                <a:gd name="T9" fmla="*/ 1 h 52"/>
                <a:gd name="T10" fmla="*/ 1 w 64"/>
                <a:gd name="T11" fmla="*/ 1 h 52"/>
                <a:gd name="T12" fmla="*/ 1 w 64"/>
                <a:gd name="T13" fmla="*/ 1 h 52"/>
                <a:gd name="T14" fmla="*/ 1 w 64"/>
                <a:gd name="T15" fmla="*/ 1 h 52"/>
                <a:gd name="T16" fmla="*/ 1 w 64"/>
                <a:gd name="T17" fmla="*/ 1 h 52"/>
                <a:gd name="T18" fmla="*/ 1 w 64"/>
                <a:gd name="T19" fmla="*/ 1 h 52"/>
                <a:gd name="T20" fmla="*/ 0 w 6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52"/>
                <a:gd name="T35" fmla="*/ 64 w 6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54" y="52"/>
                  </a:lnTo>
                  <a:lnTo>
                    <a:pt x="56" y="47"/>
                  </a:lnTo>
                  <a:lnTo>
                    <a:pt x="60" y="41"/>
                  </a:lnTo>
                  <a:lnTo>
                    <a:pt x="62" y="35"/>
                  </a:lnTo>
                  <a:lnTo>
                    <a:pt x="6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75" name="Freeform 116"/>
            <p:cNvSpPr>
              <a:spLocks/>
            </p:cNvSpPr>
            <p:nvPr/>
          </p:nvSpPr>
          <p:spPr bwMode="auto">
            <a:xfrm>
              <a:off x="2965" y="2188"/>
              <a:ext cx="372" cy="340"/>
            </a:xfrm>
            <a:custGeom>
              <a:avLst/>
              <a:gdLst>
                <a:gd name="T0" fmla="*/ 10 w 743"/>
                <a:gd name="T1" fmla="*/ 9 h 678"/>
                <a:gd name="T2" fmla="*/ 10 w 743"/>
                <a:gd name="T3" fmla="*/ 8 h 678"/>
                <a:gd name="T4" fmla="*/ 9 w 743"/>
                <a:gd name="T5" fmla="*/ 8 h 678"/>
                <a:gd name="T6" fmla="*/ 9 w 743"/>
                <a:gd name="T7" fmla="*/ 7 h 678"/>
                <a:gd name="T8" fmla="*/ 8 w 743"/>
                <a:gd name="T9" fmla="*/ 7 h 678"/>
                <a:gd name="T10" fmla="*/ 7 w 743"/>
                <a:gd name="T11" fmla="*/ 7 h 678"/>
                <a:gd name="T12" fmla="*/ 6 w 743"/>
                <a:gd name="T13" fmla="*/ 7 h 678"/>
                <a:gd name="T14" fmla="*/ 6 w 743"/>
                <a:gd name="T15" fmla="*/ 7 h 678"/>
                <a:gd name="T16" fmla="*/ 5 w 743"/>
                <a:gd name="T17" fmla="*/ 7 h 678"/>
                <a:gd name="T18" fmla="*/ 4 w 743"/>
                <a:gd name="T19" fmla="*/ 7 h 678"/>
                <a:gd name="T20" fmla="*/ 3 w 743"/>
                <a:gd name="T21" fmla="*/ 6 h 678"/>
                <a:gd name="T22" fmla="*/ 2 w 743"/>
                <a:gd name="T23" fmla="*/ 6 h 678"/>
                <a:gd name="T24" fmla="*/ 2 w 743"/>
                <a:gd name="T25" fmla="*/ 6 h 678"/>
                <a:gd name="T26" fmla="*/ 1 w 743"/>
                <a:gd name="T27" fmla="*/ 5 h 678"/>
                <a:gd name="T28" fmla="*/ 1 w 743"/>
                <a:gd name="T29" fmla="*/ 4 h 678"/>
                <a:gd name="T30" fmla="*/ 1 w 743"/>
                <a:gd name="T31" fmla="*/ 3 h 678"/>
                <a:gd name="T32" fmla="*/ 1 w 743"/>
                <a:gd name="T33" fmla="*/ 3 h 678"/>
                <a:gd name="T34" fmla="*/ 2 w 743"/>
                <a:gd name="T35" fmla="*/ 2 h 678"/>
                <a:gd name="T36" fmla="*/ 2 w 743"/>
                <a:gd name="T37" fmla="*/ 2 h 678"/>
                <a:gd name="T38" fmla="*/ 3 w 743"/>
                <a:gd name="T39" fmla="*/ 1 h 678"/>
                <a:gd name="T40" fmla="*/ 3 w 743"/>
                <a:gd name="T41" fmla="*/ 0 h 678"/>
                <a:gd name="T42" fmla="*/ 2 w 743"/>
                <a:gd name="T43" fmla="*/ 1 h 678"/>
                <a:gd name="T44" fmla="*/ 2 w 743"/>
                <a:gd name="T45" fmla="*/ 1 h 678"/>
                <a:gd name="T46" fmla="*/ 1 w 743"/>
                <a:gd name="T47" fmla="*/ 2 h 678"/>
                <a:gd name="T48" fmla="*/ 1 w 743"/>
                <a:gd name="T49" fmla="*/ 3 h 678"/>
                <a:gd name="T50" fmla="*/ 0 w 743"/>
                <a:gd name="T51" fmla="*/ 4 h 678"/>
                <a:gd name="T52" fmla="*/ 1 w 743"/>
                <a:gd name="T53" fmla="*/ 4 h 678"/>
                <a:gd name="T54" fmla="*/ 1 w 743"/>
                <a:gd name="T55" fmla="*/ 5 h 678"/>
                <a:gd name="T56" fmla="*/ 2 w 743"/>
                <a:gd name="T57" fmla="*/ 6 h 678"/>
                <a:gd name="T58" fmla="*/ 2 w 743"/>
                <a:gd name="T59" fmla="*/ 7 h 678"/>
                <a:gd name="T60" fmla="*/ 3 w 743"/>
                <a:gd name="T61" fmla="*/ 7 h 678"/>
                <a:gd name="T62" fmla="*/ 4 w 743"/>
                <a:gd name="T63" fmla="*/ 7 h 678"/>
                <a:gd name="T64" fmla="*/ 5 w 743"/>
                <a:gd name="T65" fmla="*/ 7 h 678"/>
                <a:gd name="T66" fmla="*/ 6 w 743"/>
                <a:gd name="T67" fmla="*/ 7 h 678"/>
                <a:gd name="T68" fmla="*/ 7 w 743"/>
                <a:gd name="T69" fmla="*/ 8 h 678"/>
                <a:gd name="T70" fmla="*/ 9 w 743"/>
                <a:gd name="T71" fmla="*/ 8 h 678"/>
                <a:gd name="T72" fmla="*/ 10 w 743"/>
                <a:gd name="T73" fmla="*/ 9 h 678"/>
                <a:gd name="T74" fmla="*/ 9 w 743"/>
                <a:gd name="T75" fmla="*/ 11 h 678"/>
                <a:gd name="T76" fmla="*/ 12 w 743"/>
                <a:gd name="T77" fmla="*/ 8 h 6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678"/>
                <a:gd name="T119" fmla="*/ 743 w 743"/>
                <a:gd name="T120" fmla="*/ 678 h 6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678">
                  <a:moveTo>
                    <a:pt x="653" y="549"/>
                  </a:moveTo>
                  <a:lnTo>
                    <a:pt x="635" y="524"/>
                  </a:lnTo>
                  <a:lnTo>
                    <a:pt x="616" y="502"/>
                  </a:lnTo>
                  <a:lnTo>
                    <a:pt x="597" y="483"/>
                  </a:lnTo>
                  <a:lnTo>
                    <a:pt x="577" y="468"/>
                  </a:lnTo>
                  <a:lnTo>
                    <a:pt x="556" y="454"/>
                  </a:lnTo>
                  <a:lnTo>
                    <a:pt x="535" y="442"/>
                  </a:lnTo>
                  <a:lnTo>
                    <a:pt x="514" y="431"/>
                  </a:lnTo>
                  <a:lnTo>
                    <a:pt x="492" y="423"/>
                  </a:lnTo>
                  <a:lnTo>
                    <a:pt x="471" y="417"/>
                  </a:lnTo>
                  <a:lnTo>
                    <a:pt x="450" y="412"/>
                  </a:lnTo>
                  <a:lnTo>
                    <a:pt x="429" y="408"/>
                  </a:lnTo>
                  <a:lnTo>
                    <a:pt x="405" y="406"/>
                  </a:lnTo>
                  <a:lnTo>
                    <a:pt x="384" y="404"/>
                  </a:lnTo>
                  <a:lnTo>
                    <a:pt x="363" y="402"/>
                  </a:lnTo>
                  <a:lnTo>
                    <a:pt x="342" y="400"/>
                  </a:lnTo>
                  <a:lnTo>
                    <a:pt x="320" y="400"/>
                  </a:lnTo>
                  <a:lnTo>
                    <a:pt x="290" y="398"/>
                  </a:lnTo>
                  <a:lnTo>
                    <a:pt x="261" y="396"/>
                  </a:lnTo>
                  <a:lnTo>
                    <a:pt x="232" y="394"/>
                  </a:lnTo>
                  <a:lnTo>
                    <a:pt x="205" y="388"/>
                  </a:lnTo>
                  <a:lnTo>
                    <a:pt x="176" y="383"/>
                  </a:lnTo>
                  <a:lnTo>
                    <a:pt x="149" y="375"/>
                  </a:lnTo>
                  <a:lnTo>
                    <a:pt x="124" y="363"/>
                  </a:lnTo>
                  <a:lnTo>
                    <a:pt x="98" y="348"/>
                  </a:lnTo>
                  <a:lnTo>
                    <a:pt x="81" y="326"/>
                  </a:lnTo>
                  <a:lnTo>
                    <a:pt x="67" y="305"/>
                  </a:lnTo>
                  <a:lnTo>
                    <a:pt x="56" y="284"/>
                  </a:lnTo>
                  <a:lnTo>
                    <a:pt x="48" y="261"/>
                  </a:lnTo>
                  <a:lnTo>
                    <a:pt x="44" y="238"/>
                  </a:lnTo>
                  <a:lnTo>
                    <a:pt x="42" y="214"/>
                  </a:lnTo>
                  <a:lnTo>
                    <a:pt x="44" y="191"/>
                  </a:lnTo>
                  <a:lnTo>
                    <a:pt x="50" y="168"/>
                  </a:lnTo>
                  <a:lnTo>
                    <a:pt x="60" y="143"/>
                  </a:lnTo>
                  <a:lnTo>
                    <a:pt x="71" y="120"/>
                  </a:lnTo>
                  <a:lnTo>
                    <a:pt x="85" y="98"/>
                  </a:lnTo>
                  <a:lnTo>
                    <a:pt x="100" y="81"/>
                  </a:lnTo>
                  <a:lnTo>
                    <a:pt x="114" y="66"/>
                  </a:lnTo>
                  <a:lnTo>
                    <a:pt x="127" y="54"/>
                  </a:lnTo>
                  <a:lnTo>
                    <a:pt x="141" y="46"/>
                  </a:lnTo>
                  <a:lnTo>
                    <a:pt x="151" y="42"/>
                  </a:lnTo>
                  <a:lnTo>
                    <a:pt x="139" y="0"/>
                  </a:lnTo>
                  <a:lnTo>
                    <a:pt x="124" y="6"/>
                  </a:lnTo>
                  <a:lnTo>
                    <a:pt x="106" y="17"/>
                  </a:lnTo>
                  <a:lnTo>
                    <a:pt x="87" y="31"/>
                  </a:lnTo>
                  <a:lnTo>
                    <a:pt x="69" y="50"/>
                  </a:lnTo>
                  <a:lnTo>
                    <a:pt x="50" y="71"/>
                  </a:lnTo>
                  <a:lnTo>
                    <a:pt x="35" y="96"/>
                  </a:lnTo>
                  <a:lnTo>
                    <a:pt x="21" y="125"/>
                  </a:lnTo>
                  <a:lnTo>
                    <a:pt x="10" y="156"/>
                  </a:lnTo>
                  <a:lnTo>
                    <a:pt x="4" y="178"/>
                  </a:lnTo>
                  <a:lnTo>
                    <a:pt x="0" y="203"/>
                  </a:lnTo>
                  <a:lnTo>
                    <a:pt x="0" y="228"/>
                  </a:lnTo>
                  <a:lnTo>
                    <a:pt x="4" y="255"/>
                  </a:lnTo>
                  <a:lnTo>
                    <a:pt x="11" y="286"/>
                  </a:lnTo>
                  <a:lnTo>
                    <a:pt x="23" y="315"/>
                  </a:lnTo>
                  <a:lnTo>
                    <a:pt x="42" y="348"/>
                  </a:lnTo>
                  <a:lnTo>
                    <a:pt x="67" y="379"/>
                  </a:lnTo>
                  <a:lnTo>
                    <a:pt x="71" y="381"/>
                  </a:lnTo>
                  <a:lnTo>
                    <a:pt x="100" y="400"/>
                  </a:lnTo>
                  <a:lnTo>
                    <a:pt x="129" y="413"/>
                  </a:lnTo>
                  <a:lnTo>
                    <a:pt x="160" y="425"/>
                  </a:lnTo>
                  <a:lnTo>
                    <a:pt x="191" y="431"/>
                  </a:lnTo>
                  <a:lnTo>
                    <a:pt x="222" y="437"/>
                  </a:lnTo>
                  <a:lnTo>
                    <a:pt x="255" y="441"/>
                  </a:lnTo>
                  <a:lnTo>
                    <a:pt x="286" y="442"/>
                  </a:lnTo>
                  <a:lnTo>
                    <a:pt x="319" y="442"/>
                  </a:lnTo>
                  <a:lnTo>
                    <a:pt x="359" y="444"/>
                  </a:lnTo>
                  <a:lnTo>
                    <a:pt x="400" y="448"/>
                  </a:lnTo>
                  <a:lnTo>
                    <a:pt x="440" y="454"/>
                  </a:lnTo>
                  <a:lnTo>
                    <a:pt x="479" y="466"/>
                  </a:lnTo>
                  <a:lnTo>
                    <a:pt x="516" y="481"/>
                  </a:lnTo>
                  <a:lnTo>
                    <a:pt x="552" y="504"/>
                  </a:lnTo>
                  <a:lnTo>
                    <a:pt x="585" y="535"/>
                  </a:lnTo>
                  <a:lnTo>
                    <a:pt x="618" y="576"/>
                  </a:lnTo>
                  <a:lnTo>
                    <a:pt x="514" y="655"/>
                  </a:lnTo>
                  <a:lnTo>
                    <a:pt x="718" y="678"/>
                  </a:lnTo>
                  <a:lnTo>
                    <a:pt x="743" y="477"/>
                  </a:lnTo>
                  <a:lnTo>
                    <a:pt x="653" y="549"/>
                  </a:lnTo>
                  <a:close/>
                </a:path>
              </a:pathLst>
            </a:custGeom>
            <a:solidFill>
              <a:srgbClr val="A8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77" name="Rectangle 1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728663"/>
            <a:ext cx="8886825" cy="17446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b="1" smtClean="0">
                <a:solidFill>
                  <a:srgbClr val="993300"/>
                </a:solidFill>
              </a:rPr>
              <a:t>	</a:t>
            </a:r>
            <a:r>
              <a:rPr lang="ru-RU" sz="2400" smtClean="0">
                <a:solidFill>
                  <a:srgbClr val="993300"/>
                </a:solidFill>
              </a:rPr>
              <a:t>Разнообразные системы счисления, которые существовали раньше и которые используются в наше время, можно разделить </a:t>
            </a:r>
          </a:p>
          <a:p>
            <a:pPr algn="ctr" eaLnBrk="1" hangingPunct="1">
              <a:buFontTx/>
              <a:buNone/>
            </a:pPr>
            <a:r>
              <a:rPr lang="ru-RU" sz="2400" smtClean="0">
                <a:solidFill>
                  <a:srgbClr val="993300"/>
                </a:solidFill>
              </a:rPr>
              <a:t> на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5753100" y="2139950"/>
            <a:ext cx="2638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C0000"/>
                </a:solidFill>
              </a:rPr>
              <a:t>Позиционные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84175" y="2133600"/>
            <a:ext cx="311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C0000"/>
                </a:solidFill>
              </a:rPr>
              <a:t>Непозиционные</a:t>
            </a:r>
            <a:r>
              <a:rPr lang="ru-RU" b="1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593725" y="5084763"/>
            <a:ext cx="7802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>
                <a:solidFill>
                  <a:srgbClr val="993300"/>
                </a:solidFill>
              </a:rPr>
              <a:t>	</a:t>
            </a:r>
            <a:r>
              <a:rPr lang="ru-RU" sz="2800">
                <a:solidFill>
                  <a:srgbClr val="993300"/>
                </a:solidFill>
              </a:rPr>
              <a:t>Знаки, используемые при записи чисел, называются </a:t>
            </a:r>
            <a:r>
              <a:rPr lang="ru-RU" sz="2800">
                <a:solidFill>
                  <a:srgbClr val="FF0000"/>
                </a:solidFill>
              </a:rPr>
              <a:t>цифрами</a:t>
            </a:r>
            <a:r>
              <a:rPr lang="ru-RU" sz="2800">
                <a:solidFill>
                  <a:srgbClr val="993300"/>
                </a:solidFill>
              </a:rPr>
              <a:t>.</a:t>
            </a:r>
            <a:r>
              <a:rPr lang="ru-RU" sz="3200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45062" name="AutoShape 6"/>
          <p:cNvSpPr>
            <a:spLocks noChangeArrowheads="1"/>
          </p:cNvSpPr>
          <p:nvPr/>
        </p:nvSpPr>
        <p:spPr bwMode="auto">
          <a:xfrm rot="3800115">
            <a:off x="3627437" y="1987551"/>
            <a:ext cx="373063" cy="627062"/>
          </a:xfrm>
          <a:prstGeom prst="downArrow">
            <a:avLst>
              <a:gd name="adj1" fmla="val 50556"/>
              <a:gd name="adj2" fmla="val 56340"/>
            </a:avLst>
          </a:prstGeom>
          <a:solidFill>
            <a:srgbClr val="CC99FF"/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785813" y="3740150"/>
            <a:ext cx="7985125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В </a:t>
            </a:r>
            <a:r>
              <a:rPr lang="ru-RU" sz="2400">
                <a:solidFill>
                  <a:srgbClr val="FF0000"/>
                </a:solidFill>
              </a:rPr>
              <a:t>позиционных</a:t>
            </a:r>
            <a:r>
              <a:rPr lang="ru-RU" sz="2400">
                <a:solidFill>
                  <a:srgbClr val="993300"/>
                </a:solidFill>
              </a:rPr>
              <a:t> системах счисления значение цифры зависит от ее положения в числе, </a:t>
            </a:r>
          </a:p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а в </a:t>
            </a:r>
            <a:r>
              <a:rPr lang="ru-RU" sz="2400">
                <a:solidFill>
                  <a:srgbClr val="FF0000"/>
                </a:solidFill>
              </a:rPr>
              <a:t>непозиционных</a:t>
            </a:r>
            <a:r>
              <a:rPr lang="ru-RU" sz="2400">
                <a:solidFill>
                  <a:srgbClr val="993300"/>
                </a:solidFill>
              </a:rPr>
              <a:t> — не зависит.</a:t>
            </a:r>
          </a:p>
        </p:txBody>
      </p:sp>
      <p:sp>
        <p:nvSpPr>
          <p:cNvPr id="45064" name="AutoShape 8"/>
          <p:cNvSpPr>
            <a:spLocks noChangeArrowheads="1"/>
          </p:cNvSpPr>
          <p:nvPr/>
        </p:nvSpPr>
        <p:spPr bwMode="auto">
          <a:xfrm rot="17567702">
            <a:off x="5027613" y="2008188"/>
            <a:ext cx="373062" cy="627062"/>
          </a:xfrm>
          <a:prstGeom prst="downArrow">
            <a:avLst>
              <a:gd name="adj1" fmla="val 50556"/>
              <a:gd name="adj2" fmla="val 56340"/>
            </a:avLst>
          </a:prstGeom>
          <a:solidFill>
            <a:srgbClr val="CC99FF"/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466725" y="2662238"/>
            <a:ext cx="3057525" cy="946150"/>
          </a:xfrm>
          <a:prstGeom prst="rect">
            <a:avLst/>
          </a:prstGeom>
          <a:solidFill>
            <a:srgbClr val="FFCC99">
              <a:alpha val="6313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D60093"/>
                </a:solidFill>
              </a:rPr>
              <a:t>Римская система</a:t>
            </a:r>
          </a:p>
          <a:p>
            <a:pPr algn="ctr"/>
            <a:r>
              <a:rPr lang="ru-RU" sz="2400" b="1">
                <a:solidFill>
                  <a:srgbClr val="D60093"/>
                </a:solidFill>
              </a:rPr>
              <a:t>счисления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5665788" y="2676525"/>
            <a:ext cx="3057525" cy="946150"/>
          </a:xfrm>
          <a:prstGeom prst="rect">
            <a:avLst/>
          </a:prstGeom>
          <a:solidFill>
            <a:srgbClr val="FFCC99">
              <a:alpha val="6313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D60093"/>
                </a:solidFill>
              </a:rPr>
              <a:t>Индо-арабская</a:t>
            </a:r>
          </a:p>
          <a:p>
            <a:pPr algn="ctr"/>
            <a:r>
              <a:rPr lang="ru-RU" sz="2000" b="1">
                <a:solidFill>
                  <a:srgbClr val="D60093"/>
                </a:solidFill>
              </a:rPr>
              <a:t>десятичная система</a:t>
            </a:r>
          </a:p>
          <a:p>
            <a:pPr algn="ctr"/>
            <a:r>
              <a:rPr lang="ru-RU" sz="2000" b="1">
                <a:solidFill>
                  <a:srgbClr val="D60093"/>
                </a:solidFill>
              </a:rPr>
              <a:t>счисления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 rot="5400000">
            <a:off x="4202113" y="2112963"/>
            <a:ext cx="731837" cy="2084387"/>
          </a:xfrm>
          <a:prstGeom prst="upDownArrow">
            <a:avLst>
              <a:gd name="adj1" fmla="val 50000"/>
              <a:gd name="adj2" fmla="val 56963"/>
            </a:avLst>
          </a:prstGeom>
          <a:solidFill>
            <a:srgbClr val="FFCC99">
              <a:alpha val="52156"/>
            </a:srgbClr>
          </a:solidFill>
          <a:ln w="57150">
            <a:solidFill>
              <a:srgbClr val="FFAB57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например</a:t>
            </a:r>
          </a:p>
        </p:txBody>
      </p:sp>
      <p:sp>
        <p:nvSpPr>
          <p:cNvPr id="33804" name="WordArt 12"/>
          <p:cNvSpPr>
            <a:spLocks noChangeArrowheads="1" noChangeShapeType="1" noTextEdit="1"/>
          </p:cNvSpPr>
          <p:nvPr/>
        </p:nvSpPr>
        <p:spPr bwMode="auto">
          <a:xfrm>
            <a:off x="1258888" y="5661025"/>
            <a:ext cx="360362" cy="522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X</a:t>
            </a:r>
            <a:endParaRPr lang="ru-RU" sz="3600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3805" name="WordArt 13"/>
          <p:cNvSpPr>
            <a:spLocks noChangeArrowheads="1" noChangeShapeType="1" noTextEdit="1"/>
          </p:cNvSpPr>
          <p:nvPr/>
        </p:nvSpPr>
        <p:spPr bwMode="auto">
          <a:xfrm>
            <a:off x="768350" y="5045075"/>
            <a:ext cx="366713" cy="473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</a:t>
            </a:r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3806" name="WordArt 14" descr="Белый мрамор"/>
          <p:cNvSpPr>
            <a:spLocks noChangeArrowheads="1" noChangeShapeType="1" noTextEdit="1"/>
          </p:cNvSpPr>
          <p:nvPr/>
        </p:nvSpPr>
        <p:spPr bwMode="auto">
          <a:xfrm rot="1327481">
            <a:off x="468313" y="5589588"/>
            <a:ext cx="471487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V</a:t>
            </a:r>
            <a:endParaRPr lang="ru-RU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  <p:sp>
        <p:nvSpPr>
          <p:cNvPr id="33807" name="WordArt 15"/>
          <p:cNvSpPr>
            <a:spLocks noChangeArrowheads="1" noChangeShapeType="1" noTextEdit="1"/>
          </p:cNvSpPr>
          <p:nvPr/>
        </p:nvSpPr>
        <p:spPr bwMode="auto">
          <a:xfrm>
            <a:off x="250825" y="4724400"/>
            <a:ext cx="98425" cy="777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I</a:t>
            </a:r>
            <a:endParaRPr lang="ru-RU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33808" name="WordArt 16"/>
          <p:cNvSpPr>
            <a:spLocks noChangeArrowheads="1" noChangeShapeType="1" noTextEdit="1"/>
          </p:cNvSpPr>
          <p:nvPr/>
        </p:nvSpPr>
        <p:spPr bwMode="auto">
          <a:xfrm rot="-863355">
            <a:off x="7596188" y="5734050"/>
            <a:ext cx="273050" cy="4508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84935"/>
              </a:avLst>
            </a:prstTxWarp>
            <a:scene3d>
              <a:camera prst="legacyPerspectiveFront">
                <a:rot lat="2051997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6240000" scaled="1"/>
                </a:gradFill>
                <a:latin typeface="Impact"/>
              </a:rPr>
              <a:t>1</a:t>
            </a:r>
          </a:p>
        </p:txBody>
      </p:sp>
      <p:sp>
        <p:nvSpPr>
          <p:cNvPr id="33809" name="WordArt 17"/>
          <p:cNvSpPr>
            <a:spLocks noChangeArrowheads="1" noChangeShapeType="1" noTextEdit="1"/>
          </p:cNvSpPr>
          <p:nvPr/>
        </p:nvSpPr>
        <p:spPr bwMode="auto">
          <a:xfrm rot="1439593">
            <a:off x="8459788" y="5373688"/>
            <a:ext cx="382587" cy="6873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3935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396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33810" name="WordArt 18"/>
          <p:cNvSpPr>
            <a:spLocks noChangeArrowheads="1" noChangeShapeType="1" noTextEdit="1"/>
          </p:cNvSpPr>
          <p:nvPr/>
        </p:nvSpPr>
        <p:spPr bwMode="auto">
          <a:xfrm rot="-2123756">
            <a:off x="8172450" y="4797425"/>
            <a:ext cx="403225" cy="48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9</a:t>
            </a:r>
          </a:p>
        </p:txBody>
      </p:sp>
      <p:grpSp>
        <p:nvGrpSpPr>
          <p:cNvPr id="33811" name="Group 3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3816" name="Group 3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3820" name="Rectangle 3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3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3821" name="WordArt 3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3822" name="WordArt 3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3823" name="WordArt 37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3817" name="Rectangle 3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8" name="Rectangle 40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9" name="Rectangle 4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3812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3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3813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3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3814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3815" name="Rectangle 3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2" grpId="0"/>
      <p:bldP spid="32773" grpId="0"/>
      <p:bldP spid="45062" grpId="0" animBg="1"/>
      <p:bldP spid="32775" grpId="0"/>
      <p:bldP spid="45064" grpId="0" animBg="1"/>
      <p:bldP spid="32777" grpId="0" animBg="1"/>
      <p:bldP spid="32778" grpId="0" animBg="1"/>
      <p:bldP spid="3277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Циновка"/>
          <p:cNvSpPr>
            <a:spLocks noGrp="1" noChangeArrowheads="1"/>
          </p:cNvSpPr>
          <p:nvPr>
            <p:ph type="title"/>
          </p:nvPr>
        </p:nvSpPr>
        <p:spPr>
          <a:xfrm>
            <a:off x="457200" y="695325"/>
            <a:ext cx="8229600" cy="915988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ПОЗИЦИОННЫЕ СИСТЕМЫ СЧИСЛЕНИЯ</a:t>
            </a:r>
          </a:p>
        </p:txBody>
      </p:sp>
      <p:graphicFrame>
        <p:nvGraphicFramePr>
          <p:cNvPr id="46110" name="Group 30"/>
          <p:cNvGraphicFramePr>
            <a:graphicFrameLocks noGrp="1"/>
          </p:cNvGraphicFramePr>
          <p:nvPr>
            <p:ph idx="1"/>
          </p:nvPr>
        </p:nvGraphicFramePr>
        <p:xfrm>
          <a:off x="457200" y="1844675"/>
          <a:ext cx="8229600" cy="4346575"/>
        </p:xfrm>
        <a:graphic>
          <a:graphicData uri="http://schemas.openxmlformats.org/drawingml/2006/table">
            <a:tbl>
              <a:tblPr/>
              <a:tblGrid>
                <a:gridCol w="2743200"/>
                <a:gridCol w="2138363"/>
                <a:gridCol w="3348037"/>
              </a:tblGrid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Система счисления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Основание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Алфавит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десятичная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0,1,2,3,4,5,6,7,8,9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двоичная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8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восьмеричная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0,1,2,3,4,5,6,7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шестнадцатеричная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0,1,2,3,4,5,6,7,8,9,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</a:rPr>
                        <a:t>A,B,C,D,E,F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845" name="Group 43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4850" name="Group 44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4854" name="Rectangle 45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4855" name="WordArt 47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4856" name="WordArt 48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4857" name="WordArt 49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4851" name="Rectangle 5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52" name="Rectangle 52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53" name="Rectangle 53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4846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4847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4848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4849" name="Rectangle 4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47663"/>
            <a:ext cx="8229600" cy="9017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Образование числа в</a:t>
            </a:r>
          </a:p>
        </p:txBody>
      </p:sp>
      <p:sp>
        <p:nvSpPr>
          <p:cNvPr id="47107" name="Oval 3"/>
          <p:cNvSpPr>
            <a:spLocks noChangeArrowheads="1"/>
          </p:cNvSpPr>
          <p:nvPr/>
        </p:nvSpPr>
        <p:spPr bwMode="auto">
          <a:xfrm>
            <a:off x="4427538" y="41497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6370638" y="36449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5722938" y="43656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5075238" y="44370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5146675" y="48688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2" name="Oval 8"/>
          <p:cNvSpPr>
            <a:spLocks noChangeArrowheads="1"/>
          </p:cNvSpPr>
          <p:nvPr/>
        </p:nvSpPr>
        <p:spPr bwMode="auto">
          <a:xfrm>
            <a:off x="6083300" y="49418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3" name="Oval 9"/>
          <p:cNvSpPr>
            <a:spLocks noChangeArrowheads="1"/>
          </p:cNvSpPr>
          <p:nvPr/>
        </p:nvSpPr>
        <p:spPr bwMode="auto">
          <a:xfrm>
            <a:off x="6731000" y="46529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4" name="Oval 10"/>
          <p:cNvSpPr>
            <a:spLocks noChangeArrowheads="1"/>
          </p:cNvSpPr>
          <p:nvPr/>
        </p:nvSpPr>
        <p:spPr bwMode="auto">
          <a:xfrm>
            <a:off x="6946900" y="38608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5" name="Oval 11"/>
          <p:cNvSpPr>
            <a:spLocks noChangeArrowheads="1"/>
          </p:cNvSpPr>
          <p:nvPr/>
        </p:nvSpPr>
        <p:spPr bwMode="auto">
          <a:xfrm>
            <a:off x="7235825" y="42211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6" name="Oval 12"/>
          <p:cNvSpPr>
            <a:spLocks noChangeArrowheads="1"/>
          </p:cNvSpPr>
          <p:nvPr/>
        </p:nvSpPr>
        <p:spPr bwMode="auto">
          <a:xfrm>
            <a:off x="6804025" y="51577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7" name="Oval 13"/>
          <p:cNvSpPr>
            <a:spLocks noChangeArrowheads="1"/>
          </p:cNvSpPr>
          <p:nvPr/>
        </p:nvSpPr>
        <p:spPr bwMode="auto">
          <a:xfrm>
            <a:off x="6299200" y="42926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1092200" y="1154113"/>
            <a:ext cx="70723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десятичной системе счисления</a:t>
            </a:r>
          </a:p>
        </p:txBody>
      </p:sp>
      <p:sp>
        <p:nvSpPr>
          <p:cNvPr id="47119" name="Oval 15"/>
          <p:cNvSpPr>
            <a:spLocks noChangeArrowheads="1"/>
          </p:cNvSpPr>
          <p:nvPr/>
        </p:nvSpPr>
        <p:spPr bwMode="auto">
          <a:xfrm>
            <a:off x="7451725" y="4797425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0" name="Oval 16"/>
          <p:cNvSpPr>
            <a:spLocks noChangeArrowheads="1"/>
          </p:cNvSpPr>
          <p:nvPr/>
        </p:nvSpPr>
        <p:spPr bwMode="auto">
          <a:xfrm>
            <a:off x="5507038" y="53736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1" name="Oval 17"/>
          <p:cNvSpPr>
            <a:spLocks noChangeArrowheads="1"/>
          </p:cNvSpPr>
          <p:nvPr/>
        </p:nvSpPr>
        <p:spPr bwMode="auto">
          <a:xfrm>
            <a:off x="6154738" y="54451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2" name="Oval 18"/>
          <p:cNvSpPr>
            <a:spLocks noChangeArrowheads="1"/>
          </p:cNvSpPr>
          <p:nvPr/>
        </p:nvSpPr>
        <p:spPr bwMode="auto">
          <a:xfrm>
            <a:off x="4427538" y="47259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3" name="Oval 19"/>
          <p:cNvSpPr>
            <a:spLocks noChangeArrowheads="1"/>
          </p:cNvSpPr>
          <p:nvPr/>
        </p:nvSpPr>
        <p:spPr bwMode="auto">
          <a:xfrm>
            <a:off x="4786313" y="52292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4" name="Oval 20"/>
          <p:cNvSpPr>
            <a:spLocks noChangeArrowheads="1"/>
          </p:cNvSpPr>
          <p:nvPr/>
        </p:nvSpPr>
        <p:spPr bwMode="auto">
          <a:xfrm>
            <a:off x="5075238" y="38608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5" name="Oval 21"/>
          <p:cNvSpPr>
            <a:spLocks noChangeArrowheads="1"/>
          </p:cNvSpPr>
          <p:nvPr/>
        </p:nvSpPr>
        <p:spPr bwMode="auto">
          <a:xfrm>
            <a:off x="5722938" y="37893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6" name="Oval 22"/>
          <p:cNvSpPr>
            <a:spLocks noChangeArrowheads="1"/>
          </p:cNvSpPr>
          <p:nvPr/>
        </p:nvSpPr>
        <p:spPr bwMode="auto">
          <a:xfrm>
            <a:off x="468313" y="1844675"/>
            <a:ext cx="2735262" cy="2663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684213" y="4797425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47128" name="WordArt 24"/>
          <p:cNvSpPr>
            <a:spLocks noChangeArrowheads="1" noChangeShapeType="1" noTextEdit="1"/>
          </p:cNvSpPr>
          <p:nvPr/>
        </p:nvSpPr>
        <p:spPr bwMode="auto">
          <a:xfrm>
            <a:off x="1371600" y="4567238"/>
            <a:ext cx="7921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47129" name="WordArt 25"/>
          <p:cNvSpPr>
            <a:spLocks noChangeArrowheads="1" noChangeShapeType="1" noTextEdit="1"/>
          </p:cNvSpPr>
          <p:nvPr/>
        </p:nvSpPr>
        <p:spPr bwMode="auto">
          <a:xfrm>
            <a:off x="6959600" y="4371975"/>
            <a:ext cx="458788" cy="696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  <p:sp>
        <p:nvSpPr>
          <p:cNvPr id="47130" name="WordArt 26"/>
          <p:cNvSpPr>
            <a:spLocks noChangeArrowheads="1" noChangeShapeType="1" noTextEdit="1"/>
          </p:cNvSpPr>
          <p:nvPr/>
        </p:nvSpPr>
        <p:spPr bwMode="auto">
          <a:xfrm>
            <a:off x="2273300" y="5481638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35867" name="Group 3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5872" name="Group 4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5876" name="Rectangle 4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5877" name="WordArt 43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5878" name="WordArt 4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5879" name="WordArt 4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5873" name="Rectangle 4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4" name="Rectangle 4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5" name="Rectangle 4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868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5869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5870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5871" name="Rectangle 4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6 0.00693 C -0.04566 0.00717 -0.05955 0.0074 -0.08889 -0.00185 C -0.11823 -0.0111 -0.16753 -0.02359 -0.20764 -0.04811 C -0.24791 -0.07262 -0.30191 -0.12003 -0.33038 -0.1494 C -0.35885 -0.17877 -0.36857 -0.20144 -0.3783 -0.22387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78 -0.01319 C -0.07275 -0.01388 -0.11372 -0.01434 -0.15573 -0.02729 C -0.19775 -0.04025 -0.23941 -0.05389 -0.28386 -0.09136 C -0.3283 -0.12882 -0.37535 -0.1908 -0.4224 -0.25278 " pathEditMode="relative" ptsTypes="aaaA">
                                      <p:cBhvr>
                                        <p:cTn id="19" dur="2000" fill="hold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1526 C -0.07031 0.01711 -0.10503 0.01896 -0.15955 -0.00949 C -0.21406 -0.03793 -0.32257 -0.11795 -0.36232 -0.15518 C -0.40208 -0.19242 -0.40017 -0.213 -0.39826 -0.23335 " pathEditMode="relative" ptsTypes="aaaA">
                                      <p:cBhvr>
                                        <p:cTn id="21" dur="2000" fill="hold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9 0.0148 C -0.075 0.01896 -0.1191 0.02336 -0.16823 0.00069 C -0.21736 -0.02197 -0.28559 -0.0858 -0.32552 -0.12188 C -0.36545 -0.15796 -0.38681 -0.1871 -0.40816 -0.21601 " pathEditMode="relative" ptsTypes="aaaA">
                                      <p:cBhvr>
                                        <p:cTn id="23" dur="20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0116 C -0.03612 0.00023 -0.04428 0.00185 -0.07587 0.00231 C -0.10747 0.00277 -0.17691 0.01595 -0.21719 0.00231 C -0.25747 -0.01134 -0.28282 -0.04996 -0.31719 -0.07933 C -0.35157 -0.1087 -0.38768 -0.14108 -0.42379 -0.17346 " pathEditMode="relative" ptsTypes="aaaaA">
                                      <p:cBhvr>
                                        <p:cTn id="25" dur="2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8.51064E-7 C 0.00191 -0.00093 0.00382 -0.00185 -0.00677 -0.00532 C -0.01736 -0.00879 -0.03784 -0.01133 -0.06406 -0.02151 C -0.09028 -0.03168 -0.13177 -0.04764 -0.16406 -0.06591 C -0.19635 -0.08418 -0.22899 -0.10268 -0.25746 -0.13159 C -0.28593 -0.1605 -0.31545 -0.2093 -0.33472 -0.23982 C -0.35399 -0.27035 -0.36371 -0.29255 -0.37343 -0.31452 " pathEditMode="relative" ptsTypes="aaaaaaA">
                                      <p:cBhvr>
                                        <p:cTn id="27" dur="2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-0.00092 C -0.0967 0.00047 -0.16216 0.00208 -0.20035 -0.0185 C -0.23854 -0.03908 -0.24636 -0.09088 -0.26042 -0.12511 C -0.27448 -0.15934 -0.26858 -0.18848 -0.28438 -0.22456 C -0.30018 -0.26064 -0.34531 -0.30296 -0.35504 -0.34181 C -0.36476 -0.38066 -0.33403 -0.43247 -0.34306 -0.45721 C -0.35209 -0.48196 -0.38091 -0.48658 -0.40972 -0.49098 " pathEditMode="relative" ptsTypes="aaaaaaA">
                                      <p:cBhvr>
                                        <p:cTn id="29" dur="20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95 -0.0044 C -0.04827 -0.01873 -0.06858 -0.03284 -0.10261 -0.05412 C -0.13663 -0.07539 -0.19167 -0.10985 -0.23195 -0.13229 C -0.27222 -0.15472 -0.32014 -0.17785 -0.34392 -0.18918 C -0.36771 -0.20051 -0.36979 -0.19797 -0.37465 -0.19982 " pathEditMode="relative" rAng="0" ptsTypes="aaaaA">
                                      <p:cBhvr>
                                        <p:cTn id="31" dur="20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8575E-6 C -0.04636 0.00093 -0.09271 0.00208 -0.11476 -0.01249 C -0.13681 -0.02706 -0.11511 -0.0636 -0.13212 -0.08719 C -0.14914 -0.11078 -0.18872 -0.14708 -0.21736 -0.15472 C -0.24601 -0.16235 -0.27361 -0.13113 -0.304 -0.13321 C -0.33438 -0.13529 -0.36719 -0.15125 -0.4 -0.16697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04 0.00347 C -0.075 0.00231 -0.11997 0.00139 -0.16077 -0.00185 C -0.20156 -0.00509 -0.23577 0.00254 -0.27535 -0.01619 C -0.31493 -0.03492 -0.36424 -0.0865 -0.39809 -0.11379 C -0.43195 -0.14107 -0.45504 -0.16027 -0.47813 -0.17947 " pathEditMode="relative" ptsTypes="aaaaA">
                                      <p:cBhvr>
                                        <p:cTn id="35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5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50"/>
                            </p:stCondLst>
                            <p:childTnLst>
                              <p:par>
                                <p:cTn id="6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3423E-6 L 0.01997 -0.0471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" y="-2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008E-7 L -0.01163 -0.1833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0167E-6 L -0.00364 -0.298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14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03515E-7 L 0.08299 -0.3408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-1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14061E-7 L 0.0592 -0.3515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17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12673E-6 L 0.02778 -0.2358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11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08048E-6 L 0.05139 -0.2465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2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0685E-6 L 0.02778 -0.2254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75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5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68085E-6 L 0.2908 0.0055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" y="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18316E-6 L -0.1441 0.1685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animBg="1"/>
      <p:bldP spid="47108" grpId="0" animBg="1"/>
      <p:bldP spid="47109" grpId="0" animBg="1"/>
      <p:bldP spid="47110" grpId="0" animBg="1"/>
      <p:bldP spid="47111" grpId="0" animBg="1"/>
      <p:bldP spid="47112" grpId="0" animBg="1"/>
      <p:bldP spid="47113" grpId="0" animBg="1"/>
      <p:bldP spid="47114" grpId="0" animBg="1"/>
      <p:bldP spid="47115" grpId="0" animBg="1"/>
      <p:bldP spid="47116" grpId="0" animBg="1"/>
      <p:bldP spid="47117" grpId="0" animBg="1"/>
      <p:bldP spid="47118" grpId="0"/>
      <p:bldP spid="47119" grpId="0" animBg="1"/>
      <p:bldP spid="47120" grpId="0" animBg="1"/>
      <p:bldP spid="47121" grpId="0" animBg="1"/>
      <p:bldP spid="47122" grpId="0" animBg="1"/>
      <p:bldP spid="47123" grpId="0" animBg="1"/>
      <p:bldP spid="47124" grpId="0" animBg="1"/>
      <p:bldP spid="47125" grpId="0" animBg="1"/>
      <p:bldP spid="47126" grpId="0" animBg="1"/>
      <p:bldP spid="47127" grpId="0"/>
      <p:bldP spid="47128" grpId="0" animBg="1"/>
      <p:bldP spid="47128" grpId="1" animBg="1"/>
      <p:bldP spid="47129" grpId="0" animBg="1"/>
      <p:bldP spid="47129" grpId="1" animBg="1"/>
      <p:bldP spid="47130" grpId="0" animBg="1"/>
      <p:bldP spid="47130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88" y="2825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Образование числа в</a:t>
            </a:r>
          </a:p>
        </p:txBody>
      </p:sp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4427538" y="41497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6370638" y="36449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5722938" y="43656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5075238" y="44370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5146675" y="48688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6083300" y="49418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6731000" y="46529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6946900" y="38608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7235825" y="42211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6804025" y="51577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6299200" y="42926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0" y="1127125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шестнадцатеричной системе счисления</a:t>
            </a:r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7451725" y="4797425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4" name="Oval 16"/>
          <p:cNvSpPr>
            <a:spLocks noChangeArrowheads="1"/>
          </p:cNvSpPr>
          <p:nvPr/>
        </p:nvSpPr>
        <p:spPr bwMode="auto">
          <a:xfrm>
            <a:off x="5507038" y="53736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5" name="Oval 17"/>
          <p:cNvSpPr>
            <a:spLocks noChangeArrowheads="1"/>
          </p:cNvSpPr>
          <p:nvPr/>
        </p:nvSpPr>
        <p:spPr bwMode="auto">
          <a:xfrm>
            <a:off x="6154738" y="54451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6" name="Oval 18"/>
          <p:cNvSpPr>
            <a:spLocks noChangeArrowheads="1"/>
          </p:cNvSpPr>
          <p:nvPr/>
        </p:nvSpPr>
        <p:spPr bwMode="auto">
          <a:xfrm>
            <a:off x="4427538" y="47259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7" name="Oval 19"/>
          <p:cNvSpPr>
            <a:spLocks noChangeArrowheads="1"/>
          </p:cNvSpPr>
          <p:nvPr/>
        </p:nvSpPr>
        <p:spPr bwMode="auto">
          <a:xfrm>
            <a:off x="4786313" y="52292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8" name="Oval 20"/>
          <p:cNvSpPr>
            <a:spLocks noChangeArrowheads="1"/>
          </p:cNvSpPr>
          <p:nvPr/>
        </p:nvSpPr>
        <p:spPr bwMode="auto">
          <a:xfrm>
            <a:off x="5075238" y="38608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9" name="Oval 21"/>
          <p:cNvSpPr>
            <a:spLocks noChangeArrowheads="1"/>
          </p:cNvSpPr>
          <p:nvPr/>
        </p:nvSpPr>
        <p:spPr bwMode="auto">
          <a:xfrm>
            <a:off x="5722938" y="37893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50" name="Oval 22"/>
          <p:cNvSpPr>
            <a:spLocks noChangeArrowheads="1"/>
          </p:cNvSpPr>
          <p:nvPr/>
        </p:nvSpPr>
        <p:spPr bwMode="auto">
          <a:xfrm>
            <a:off x="468313" y="1844675"/>
            <a:ext cx="3551237" cy="2663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51" name="Text Box 23"/>
          <p:cNvSpPr txBox="1">
            <a:spLocks noChangeArrowheads="1"/>
          </p:cNvSpPr>
          <p:nvPr/>
        </p:nvSpPr>
        <p:spPr bwMode="auto">
          <a:xfrm>
            <a:off x="684213" y="4797425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48152" name="WordArt 24"/>
          <p:cNvSpPr>
            <a:spLocks noChangeArrowheads="1" noChangeShapeType="1" noTextEdit="1"/>
          </p:cNvSpPr>
          <p:nvPr/>
        </p:nvSpPr>
        <p:spPr bwMode="auto">
          <a:xfrm>
            <a:off x="1371600" y="4567238"/>
            <a:ext cx="7921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16</a:t>
            </a:r>
          </a:p>
        </p:txBody>
      </p:sp>
      <p:sp>
        <p:nvSpPr>
          <p:cNvPr id="48153" name="WordArt 25"/>
          <p:cNvSpPr>
            <a:spLocks noChangeArrowheads="1" noChangeShapeType="1" noTextEdit="1"/>
          </p:cNvSpPr>
          <p:nvPr/>
        </p:nvSpPr>
        <p:spPr bwMode="auto">
          <a:xfrm>
            <a:off x="6959600" y="4371975"/>
            <a:ext cx="458788" cy="696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48154" name="WordArt 26"/>
          <p:cNvSpPr>
            <a:spLocks noChangeArrowheads="1" noChangeShapeType="1" noTextEdit="1"/>
          </p:cNvSpPr>
          <p:nvPr/>
        </p:nvSpPr>
        <p:spPr bwMode="auto">
          <a:xfrm>
            <a:off x="2273300" y="5481638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36891" name="Group 5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6896" name="Group 5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6900" name="Rectangle 5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6901" name="WordArt 5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6902" name="WordArt 5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6903" name="WordArt 5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6897" name="Rectangle 5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8" name="Rectangle 5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9" name="Rectangle 6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6892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6893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6894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6895" name="Rectangle 4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6 0.00693 C -0.04566 0.00717 -0.05955 0.0074 -0.08889 -0.00185 C -0.11823 -0.0111 -0.16753 -0.02359 -0.20764 -0.04811 C -0.24791 -0.07262 -0.30191 -0.12003 -0.33038 -0.1494 C -0.35885 -0.17877 -0.36857 -0.20144 -0.3783 -0.22387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78 -0.01319 C -0.07275 -0.01388 -0.11372 -0.01434 -0.15573 -0.02729 C -0.19775 -0.04025 -0.23941 -0.05389 -0.28386 -0.09136 C -0.3283 -0.12882 -0.37535 -0.1908 -0.4224 -0.25278 " pathEditMode="relative" ptsTypes="aaaA">
                                      <p:cBhvr>
                                        <p:cTn id="19" dur="20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1526 C -0.07031 0.01711 -0.10503 0.01896 -0.15955 -0.00949 C -0.21406 -0.03793 -0.32257 -0.11795 -0.36232 -0.15518 C -0.40208 -0.19242 -0.40017 -0.213 -0.39826 -0.23335 " pathEditMode="relative" ptsTypes="aaaA">
                                      <p:cBhvr>
                                        <p:cTn id="21" dur="20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9 0.0148 C -0.075 0.01896 -0.1191 0.02336 -0.16823 0.00069 C -0.21736 -0.02197 -0.28559 -0.0858 -0.32552 -0.12188 C -0.36545 -0.15796 -0.38681 -0.1871 -0.40816 -0.21601 " pathEditMode="relative" ptsTypes="aaaA">
                                      <p:cBhvr>
                                        <p:cTn id="23" dur="2000" fill="hold"/>
                                        <p:tgtEl>
                                          <p:spTgt spid="48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0116 C -0.03612 0.00023 -0.04428 0.00185 -0.07587 0.00231 C -0.10747 0.00277 -0.17691 0.01595 -0.21719 0.00231 C -0.25747 -0.01134 -0.28282 -0.04996 -0.31719 -0.07933 C -0.35157 -0.1087 -0.38768 -0.14108 -0.42379 -0.17346 " pathEditMode="relative" ptsTypes="aaaaA">
                                      <p:cBhvr>
                                        <p:cTn id="25" dur="2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8.51064E-7 C 0.00191 -0.00093 0.00382 -0.00185 -0.00677 -0.00532 C -0.01736 -0.00879 -0.03784 -0.01133 -0.06406 -0.02151 C -0.09028 -0.03168 -0.13177 -0.04764 -0.16406 -0.06591 C -0.19635 -0.08418 -0.22899 -0.10268 -0.25746 -0.13159 C -0.28593 -0.1605 -0.31545 -0.2093 -0.33472 -0.23982 C -0.35399 -0.27035 -0.36371 -0.29255 -0.37343 -0.31452 " pathEditMode="relative" ptsTypes="aaaaaaA">
                                      <p:cBhvr>
                                        <p:cTn id="27" dur="2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-0.00092 C -0.0967 0.00047 -0.16216 0.00208 -0.20035 -0.0185 C -0.23854 -0.03908 -0.24636 -0.09088 -0.26042 -0.12511 C -0.27448 -0.15934 -0.26858 -0.18848 -0.28438 -0.22456 C -0.30018 -0.26064 -0.34531 -0.30296 -0.35504 -0.34181 C -0.36476 -0.38066 -0.33403 -0.43247 -0.34306 -0.45721 C -0.35209 -0.48196 -0.38091 -0.48658 -0.40972 -0.49098 " pathEditMode="relative" ptsTypes="aaaaaaA">
                                      <p:cBhvr>
                                        <p:cTn id="29" dur="20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95 -0.0044 C -0.04827 -0.01873 -0.06858 -0.03284 -0.10261 -0.05412 C -0.13663 -0.07539 -0.19167 -0.10985 -0.23195 -0.13229 C -0.27222 -0.15472 -0.32014 -0.17785 -0.34392 -0.18918 C -0.36771 -0.20051 -0.36979 -0.19797 -0.37465 -0.19982 " pathEditMode="relative" rAng="0" ptsTypes="aaaaA">
                                      <p:cBhvr>
                                        <p:cTn id="31" dur="20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8575E-6 C -0.04636 0.00093 -0.09271 0.00208 -0.11476 -0.01249 C -0.13681 -0.02706 -0.11511 -0.0636 -0.13212 -0.08719 C -0.14914 -0.11078 -0.18872 -0.14708 -0.21736 -0.15472 C -0.24601 -0.16235 -0.27361 -0.13113 -0.304 -0.13321 C -0.33438 -0.13529 -0.36719 -0.15125 -0.4 -0.16697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04 0.00347 C -0.075 0.00231 -0.11997 0.00139 -0.16077 -0.00185 C -0.20156 -0.00509 -0.23577 0.00254 -0.27535 -0.01619 C -0.31493 -0.03492 -0.36424 -0.0865 -0.39809 -0.11379 C -0.43195 -0.14107 -0.45504 -0.16027 -0.47813 -0.17947 " pathEditMode="relative" ptsTypes="aaaaA">
                                      <p:cBhvr>
                                        <p:cTn id="35" dur="2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008E-7 L -0.40243 -0.1993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-1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03515E-7 L -0.4184 -0.2661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" y="-13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3423E-6 L -0.3467 -0.1519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-7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0167E-6 L -0.41163 -0.3448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" y="-17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14061E-7 L -0.43004 -0.2608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" y="-13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12673E-6 L -0.55347 -0.1204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" y="-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6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100"/>
                            </p:stCondLst>
                            <p:childTnLst>
                              <p:par>
                                <p:cTn id="73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08048E-6 L 0.05139 -0.2465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2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0685E-6 L 0.02778 -0.2254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1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60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68085E-6 L 0.2908 0.0055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" y="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18316E-6 L -0.1441 0.1685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animBg="1"/>
      <p:bldP spid="48132" grpId="0" animBg="1"/>
      <p:bldP spid="48133" grpId="0" animBg="1"/>
      <p:bldP spid="48134" grpId="0" animBg="1"/>
      <p:bldP spid="48135" grpId="0" animBg="1"/>
      <p:bldP spid="48136" grpId="0" animBg="1"/>
      <p:bldP spid="48137" grpId="0" animBg="1"/>
      <p:bldP spid="48138" grpId="0" animBg="1"/>
      <p:bldP spid="48139" grpId="0" animBg="1"/>
      <p:bldP spid="48140" grpId="0" animBg="1"/>
      <p:bldP spid="48141" grpId="0" animBg="1"/>
      <p:bldP spid="48142" grpId="0"/>
      <p:bldP spid="48143" grpId="0" animBg="1"/>
      <p:bldP spid="48144" grpId="0" animBg="1"/>
      <p:bldP spid="48145" grpId="0" animBg="1"/>
      <p:bldP spid="48146" grpId="0" animBg="1"/>
      <p:bldP spid="48147" grpId="0" animBg="1"/>
      <p:bldP spid="48148" grpId="0" animBg="1"/>
      <p:bldP spid="48149" grpId="0" animBg="1"/>
      <p:bldP spid="48150" grpId="0" animBg="1"/>
      <p:bldP spid="48151" grpId="0"/>
      <p:bldP spid="48152" grpId="0" animBg="1"/>
      <p:bldP spid="48152" grpId="1" animBg="1"/>
      <p:bldP spid="48153" grpId="0" animBg="1"/>
      <p:bldP spid="48153" grpId="1" animBg="1"/>
      <p:bldP spid="48154" grpId="0" animBg="1"/>
      <p:bldP spid="4815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44475"/>
            <a:ext cx="8229600" cy="8985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Образование числа в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4427538" y="41497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6370638" y="36449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5722938" y="43656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5075238" y="44370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5146675" y="48688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6083300" y="49418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6731000" y="46529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6946900" y="38608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235825" y="42211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6804025" y="5157788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6299200" y="42926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471488" y="912813"/>
            <a:ext cx="80343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6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восьмеричной системе счисления</a:t>
            </a:r>
          </a:p>
        </p:txBody>
      </p:sp>
      <p:sp>
        <p:nvSpPr>
          <p:cNvPr id="49167" name="Oval 15"/>
          <p:cNvSpPr>
            <a:spLocks noChangeArrowheads="1"/>
          </p:cNvSpPr>
          <p:nvPr/>
        </p:nvSpPr>
        <p:spPr bwMode="auto">
          <a:xfrm>
            <a:off x="7451725" y="4797425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8" name="Oval 16"/>
          <p:cNvSpPr>
            <a:spLocks noChangeArrowheads="1"/>
          </p:cNvSpPr>
          <p:nvPr/>
        </p:nvSpPr>
        <p:spPr bwMode="auto">
          <a:xfrm>
            <a:off x="5507038" y="53736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6154738" y="54451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0" name="Oval 18"/>
          <p:cNvSpPr>
            <a:spLocks noChangeArrowheads="1"/>
          </p:cNvSpPr>
          <p:nvPr/>
        </p:nvSpPr>
        <p:spPr bwMode="auto">
          <a:xfrm>
            <a:off x="4427538" y="47259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1" name="Oval 19"/>
          <p:cNvSpPr>
            <a:spLocks noChangeArrowheads="1"/>
          </p:cNvSpPr>
          <p:nvPr/>
        </p:nvSpPr>
        <p:spPr bwMode="auto">
          <a:xfrm>
            <a:off x="4786313" y="52292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2" name="Oval 20"/>
          <p:cNvSpPr>
            <a:spLocks noChangeArrowheads="1"/>
          </p:cNvSpPr>
          <p:nvPr/>
        </p:nvSpPr>
        <p:spPr bwMode="auto">
          <a:xfrm>
            <a:off x="5075238" y="3860800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5722938" y="3789363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468313" y="1844675"/>
            <a:ext cx="2735262" cy="2663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684213" y="4797425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49176" name="WordArt 24"/>
          <p:cNvSpPr>
            <a:spLocks noChangeArrowheads="1" noChangeShapeType="1" noTextEdit="1"/>
          </p:cNvSpPr>
          <p:nvPr/>
        </p:nvSpPr>
        <p:spPr bwMode="auto">
          <a:xfrm>
            <a:off x="1371600" y="4567238"/>
            <a:ext cx="7921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  <p:sp>
        <p:nvSpPr>
          <p:cNvPr id="49177" name="WordArt 25"/>
          <p:cNvSpPr>
            <a:spLocks noChangeArrowheads="1" noChangeShapeType="1" noTextEdit="1"/>
          </p:cNvSpPr>
          <p:nvPr/>
        </p:nvSpPr>
        <p:spPr bwMode="auto">
          <a:xfrm>
            <a:off x="3838575" y="5507038"/>
            <a:ext cx="43338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49178" name="WordArt 26"/>
          <p:cNvSpPr>
            <a:spLocks noChangeArrowheads="1" noChangeShapeType="1" noTextEdit="1"/>
          </p:cNvSpPr>
          <p:nvPr/>
        </p:nvSpPr>
        <p:spPr bwMode="auto">
          <a:xfrm>
            <a:off x="6999288" y="5164138"/>
            <a:ext cx="43973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49179" name="WordArt 27"/>
          <p:cNvSpPr>
            <a:spLocks noChangeArrowheads="1" noChangeShapeType="1" noTextEdit="1"/>
          </p:cNvSpPr>
          <p:nvPr/>
        </p:nvSpPr>
        <p:spPr bwMode="auto">
          <a:xfrm>
            <a:off x="2273300" y="5481638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49180" name="WordArt 28"/>
          <p:cNvSpPr>
            <a:spLocks noChangeArrowheads="1" noChangeShapeType="1" noTextEdit="1"/>
          </p:cNvSpPr>
          <p:nvPr/>
        </p:nvSpPr>
        <p:spPr bwMode="auto">
          <a:xfrm>
            <a:off x="4759325" y="4578350"/>
            <a:ext cx="7921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  <p:sp>
        <p:nvSpPr>
          <p:cNvPr id="49181" name="Oval 29"/>
          <p:cNvSpPr>
            <a:spLocks noChangeArrowheads="1"/>
          </p:cNvSpPr>
          <p:nvPr/>
        </p:nvSpPr>
        <p:spPr bwMode="auto">
          <a:xfrm>
            <a:off x="3724275" y="1565275"/>
            <a:ext cx="2735263" cy="2663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82" name="Text Box 30"/>
          <p:cNvSpPr txBox="1">
            <a:spLocks noChangeArrowheads="1"/>
          </p:cNvSpPr>
          <p:nvPr/>
        </p:nvSpPr>
        <p:spPr bwMode="auto">
          <a:xfrm>
            <a:off x="4025900" y="4833938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49183" name="WordArt 31"/>
          <p:cNvSpPr>
            <a:spLocks noChangeArrowheads="1" noChangeShapeType="1" noTextEdit="1"/>
          </p:cNvSpPr>
          <p:nvPr/>
        </p:nvSpPr>
        <p:spPr bwMode="auto">
          <a:xfrm>
            <a:off x="5175250" y="5445125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37920" name="Group 44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7925" name="Group 45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7929" name="Rectangle 46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7930" name="WordArt 48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7931" name="WordArt 49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7932" name="WordArt 50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7926" name="Rectangle 5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27" name="Rectangle 53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28" name="Rectangle 54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921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7922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7923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7924" name="Rectangle 4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6 0.00693 C -0.04566 0.00717 -0.05955 0.0074 -0.08889 -0.00185 C -0.11823 -0.0111 -0.16753 -0.02359 -0.20764 -0.04811 C -0.24791 -0.07262 -0.30191 -0.12003 -0.33038 -0.1494 C -0.35885 -0.17877 -0.36857 -0.20144 -0.3783 -0.22387 " pathEditMode="relative" ptsTypes="aaaaA">
                                      <p:cBhvr>
                                        <p:cTn id="6" dur="2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78 -0.01319 C -0.07275 -0.01388 -0.11372 -0.01434 -0.15573 -0.02729 C -0.19775 -0.04025 -0.23941 -0.05389 -0.28386 -0.09136 C -0.3283 -0.12882 -0.37535 -0.1908 -0.4224 -0.25278 " pathEditMode="relative" ptsTypes="aaaA">
                                      <p:cBhvr>
                                        <p:cTn id="8" dur="20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1526 C -0.07031 0.01711 -0.10503 0.01896 -0.15955 -0.00949 C -0.21406 -0.03793 -0.32257 -0.11795 -0.36232 -0.15518 C -0.40208 -0.19242 -0.40017 -0.213 -0.39826 -0.23335 " pathEditMode="relative" ptsTypes="aaaA">
                                      <p:cBhvr>
                                        <p:cTn id="10" dur="2000" fill="hold"/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9 0.0148 C -0.075 0.01896 -0.1191 0.02336 -0.16823 0.00069 C -0.21736 -0.02197 -0.28559 -0.0858 -0.32552 -0.12188 C -0.36545 -0.15796 -0.38681 -0.1871 -0.40816 -0.21601 " pathEditMode="relative" ptsTypes="aaaA">
                                      <p:cBhvr>
                                        <p:cTn id="12" dur="2000" fill="hold"/>
                                        <p:tgtEl>
                                          <p:spTgt spid="49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0116 C -0.03612 0.00023 -0.04428 0.00185 -0.07587 0.00231 C -0.10747 0.00277 -0.17691 0.01595 -0.21719 0.00231 C -0.25747 -0.01134 -0.28282 -0.04996 -0.31719 -0.07933 C -0.35157 -0.1087 -0.38768 -0.14108 -0.42379 -0.17346 " pathEditMode="relative" ptsTypes="aaaaA">
                                      <p:cBhvr>
                                        <p:cTn id="14" dur="2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8.51064E-7 C 0.00191 -0.00093 0.00382 -0.00185 -0.00677 -0.00532 C -0.01736 -0.00879 -0.03784 -0.01133 -0.06406 -0.02151 C -0.09028 -0.03168 -0.13177 -0.04764 -0.16406 -0.06591 C -0.19635 -0.08418 -0.22899 -0.10268 -0.25746 -0.13159 C -0.28593 -0.1605 -0.31545 -0.2093 -0.33472 -0.23982 C -0.35399 -0.27035 -0.36371 -0.29255 -0.37343 -0.31452 " pathEditMode="relative" ptsTypes="aaaaaaA">
                                      <p:cBhvr>
                                        <p:cTn id="16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-0.00816 0.00116 -0.01632 0.00301 -0.02101 -0.0178 C -0.0257 -0.03862 -0.02674 -0.09088 -0.02847 -0.12534 C -0.03004 -0.1598 -0.02934 -0.18917 -0.03143 -0.22548 C -0.03334 -0.26179 -0.03889 -0.30458 -0.04011 -0.34366 C -0.04132 -0.38274 -0.0375 -0.43478 -0.03854 -0.45976 C -0.03976 -0.4845 -0.04323 -0.48913 -0.0467 -0.49352 " pathEditMode="relative" rAng="0" ptsTypes="aaaaaaA">
                                      <p:cBhvr>
                                        <p:cTn id="18" dur="2000" fill="hold"/>
                                        <p:tgtEl>
                                          <p:spTgt spid="49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-24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28307E-6 C -0.00677 -0.01433 -0.01354 -0.02844 -0.02483 -0.04972 C -0.03611 -0.07099 -0.05434 -0.10545 -0.06754 -0.12789 C -0.08091 -0.15032 -0.09688 -0.17345 -0.10469 -0.18478 C -0.1125 -0.19611 -0.1132 -0.19357 -0.11476 -0.19542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" y="-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8575E-6 C -0.04636 0.00093 -0.09271 0.00208 -0.11476 -0.01249 C -0.13681 -0.02706 -0.11511 -0.0636 -0.13212 -0.08719 C -0.14914 -0.11078 -0.18872 -0.14708 -0.21736 -0.15472 C -0.24601 -0.16235 -0.27361 -0.13113 -0.304 -0.13321 C -0.33438 -0.13529 -0.36719 -0.15125 -0.4 -0.16697 " pathEditMode="relative" ptsTypes="aaaaaA">
                                      <p:cBhvr>
                                        <p:cTn id="22" dur="2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04 0.00347 C -0.075 0.00231 -0.11997 0.00139 -0.16077 -0.00185 C -0.20156 -0.00509 -0.23577 0.00254 -0.27535 -0.01619 C -0.31493 -0.03492 -0.36424 -0.0865 -0.39809 -0.11379 C -0.43195 -0.14107 -0.45504 -0.16027 -0.47813 -0.17947 " pathEditMode="relative" ptsTypes="aaaaA">
                                      <p:cBhvr>
                                        <p:cTn id="24" dur="2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0685E-6 L -0.27743 -0.108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5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008E-7 L -0.24236 -0.259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" y="-13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0167E-6 L -0.21024 -0.2490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" y="-1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3423E-6 L -0.21337 -0.2247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" y="-1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14061E-7 L -0.13004 -0.4243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1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03515E-7 L -0.10243 -0.4278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9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6809E-6 L -0.12934 0.003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49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5717E-6 L 0.15746 -0.00717 " pathEditMode="relative" ptsTypes="AA">
                                      <p:cBhvr>
                                        <p:cTn id="85" dur="20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9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9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12673E-6 L 0.02778 -0.2358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11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08048E-6 L 0.05139 -0.24653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23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21184E-6 L -0.27882 0.0515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49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nimBg="1"/>
      <p:bldP spid="49156" grpId="0" animBg="1"/>
      <p:bldP spid="49157" grpId="0" animBg="1"/>
      <p:bldP spid="49158" grpId="0" animBg="1"/>
      <p:bldP spid="49159" grpId="0" animBg="1"/>
      <p:bldP spid="49160" grpId="0" animBg="1"/>
      <p:bldP spid="49161" grpId="0" animBg="1"/>
      <p:bldP spid="49162" grpId="0" animBg="1"/>
      <p:bldP spid="49163" grpId="0" animBg="1"/>
      <p:bldP spid="49164" grpId="0" animBg="1"/>
      <p:bldP spid="49165" grpId="0" animBg="1"/>
      <p:bldP spid="49167" grpId="0" animBg="1"/>
      <p:bldP spid="49168" grpId="0" animBg="1"/>
      <p:bldP spid="49169" grpId="0" animBg="1"/>
      <p:bldP spid="49170" grpId="0" animBg="1"/>
      <p:bldP spid="49171" grpId="0" animBg="1"/>
      <p:bldP spid="49172" grpId="0" animBg="1"/>
      <p:bldP spid="49173" grpId="0" animBg="1"/>
      <p:bldP spid="49174" grpId="0" animBg="1"/>
      <p:bldP spid="49175" grpId="0"/>
      <p:bldP spid="49176" grpId="0" animBg="1"/>
      <p:bldP spid="49176" grpId="1" animBg="1"/>
      <p:bldP spid="49177" grpId="0" animBg="1"/>
      <p:bldP spid="49178" grpId="0" animBg="1"/>
      <p:bldP spid="49178" grpId="1" animBg="1"/>
      <p:bldP spid="49179" grpId="0" animBg="1"/>
      <p:bldP spid="49179" grpId="1" animBg="1"/>
      <p:bldP spid="49179" grpId="2" animBg="1"/>
      <p:bldP spid="49180" grpId="0" animBg="1"/>
      <p:bldP spid="49180" grpId="1" animBg="1"/>
      <p:bldP spid="49181" grpId="0" animBg="1"/>
      <p:bldP spid="49182" grpId="0"/>
      <p:bldP spid="49183" grpId="0" animBg="1"/>
      <p:bldP spid="49183" grpId="1" animBg="1"/>
      <p:bldP spid="49183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88" y="3222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Образование числа в</a:t>
            </a:r>
          </a:p>
        </p:txBody>
      </p:sp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4427538" y="41497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5722938" y="4365625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5146675" y="4868863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6299200" y="4292600"/>
            <a:ext cx="503238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079500" y="1243013"/>
            <a:ext cx="70723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двоичной системе счисления</a:t>
            </a: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4427538" y="4725988"/>
            <a:ext cx="503237" cy="358775"/>
          </a:xfrm>
          <a:prstGeom prst="ellipse">
            <a:avLst/>
          </a:prstGeom>
          <a:gradFill rotWithShape="1">
            <a:gsLst>
              <a:gs pos="0">
                <a:srgbClr val="CC0000"/>
              </a:gs>
              <a:gs pos="100000">
                <a:srgbClr val="79342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468313" y="2247900"/>
            <a:ext cx="1711325" cy="15779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392113" y="4187825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50187" name="WordArt 11"/>
          <p:cNvSpPr>
            <a:spLocks noChangeArrowheads="1" noChangeShapeType="1" noTextEdit="1"/>
          </p:cNvSpPr>
          <p:nvPr/>
        </p:nvSpPr>
        <p:spPr bwMode="auto">
          <a:xfrm>
            <a:off x="1212850" y="3921125"/>
            <a:ext cx="4873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0188" name="WordArt 12"/>
          <p:cNvSpPr>
            <a:spLocks noChangeArrowheads="1" noChangeShapeType="1" noTextEdit="1"/>
          </p:cNvSpPr>
          <p:nvPr/>
        </p:nvSpPr>
        <p:spPr bwMode="auto">
          <a:xfrm>
            <a:off x="1492250" y="4860925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3662363" y="2114550"/>
            <a:ext cx="1711325" cy="15779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90" name="WordArt 14"/>
          <p:cNvSpPr>
            <a:spLocks noChangeArrowheads="1" noChangeShapeType="1" noTextEdit="1"/>
          </p:cNvSpPr>
          <p:nvPr/>
        </p:nvSpPr>
        <p:spPr bwMode="auto">
          <a:xfrm>
            <a:off x="4432300" y="3713163"/>
            <a:ext cx="4873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513138" y="3943350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50192" name="WordArt 16"/>
          <p:cNvSpPr>
            <a:spLocks noChangeArrowheads="1" noChangeShapeType="1" noTextEdit="1"/>
          </p:cNvSpPr>
          <p:nvPr/>
        </p:nvSpPr>
        <p:spPr bwMode="auto">
          <a:xfrm>
            <a:off x="4538663" y="4824413"/>
            <a:ext cx="43973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0193" name="WordArt 17"/>
          <p:cNvSpPr>
            <a:spLocks noChangeArrowheads="1" noChangeShapeType="1" noTextEdit="1"/>
          </p:cNvSpPr>
          <p:nvPr/>
        </p:nvSpPr>
        <p:spPr bwMode="auto">
          <a:xfrm>
            <a:off x="3113088" y="4972050"/>
            <a:ext cx="439737" cy="538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+</a:t>
            </a:r>
          </a:p>
        </p:txBody>
      </p:sp>
      <p:sp>
        <p:nvSpPr>
          <p:cNvPr id="50194" name="WordArt 18"/>
          <p:cNvSpPr>
            <a:spLocks noChangeArrowheads="1" noChangeShapeType="1" noTextEdit="1"/>
          </p:cNvSpPr>
          <p:nvPr/>
        </p:nvSpPr>
        <p:spPr bwMode="auto">
          <a:xfrm>
            <a:off x="7391400" y="3886200"/>
            <a:ext cx="4397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2182813" y="4076700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разряд</a:t>
            </a:r>
          </a:p>
        </p:txBody>
      </p:sp>
      <p:sp>
        <p:nvSpPr>
          <p:cNvPr id="50196" name="WordArt 20"/>
          <p:cNvSpPr>
            <a:spLocks noChangeArrowheads="1" noChangeShapeType="1" noTextEdit="1"/>
          </p:cNvSpPr>
          <p:nvPr/>
        </p:nvSpPr>
        <p:spPr bwMode="auto">
          <a:xfrm>
            <a:off x="2678113" y="4899025"/>
            <a:ext cx="1270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50197" name="WordArt 21"/>
          <p:cNvSpPr>
            <a:spLocks noChangeArrowheads="1" noChangeShapeType="1" noTextEdit="1"/>
          </p:cNvSpPr>
          <p:nvPr/>
        </p:nvSpPr>
        <p:spPr bwMode="auto">
          <a:xfrm>
            <a:off x="3065463" y="4518025"/>
            <a:ext cx="4873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grpSp>
        <p:nvGrpSpPr>
          <p:cNvPr id="38934" name="Group 34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8939" name="Group 35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8943" name="Rectangle 36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8944" name="WordArt 38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8945" name="WordArt 39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8946" name="WordArt 40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8940" name="Rectangle 4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1" name="Rectangle 43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2" name="Rectangle 44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93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893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893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8938" name="Rectangle 3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6 0.00693 C -0.04566 0.00717 -0.05955 0.0074 -0.08889 -0.00185 C -0.11823 -0.0111 -0.16753 -0.02359 -0.20764 -0.04811 C -0.24791 -0.07262 -0.30191 -0.12003 -0.33038 -0.1494 C -0.35885 -0.17877 -0.36857 -0.20144 -0.3783 -0.22387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1526 C -0.07031 0.01711 -0.10503 0.01896 -0.15955 -0.00949 C -0.21406 -0.03793 -0.32257 -0.11795 -0.36232 -0.15518 C -0.40208 -0.19242 -0.40017 -0.213 -0.39826 -0.23335 " pathEditMode="relative" ptsTypes="aaaA">
                                      <p:cBhvr>
                                        <p:cTn id="19" dur="2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57262E-7 C 0.00069 -0.00116 0.00139 -0.00208 -0.00243 -0.00578 C -0.00608 -0.00925 -0.0132 -0.01179 -0.02222 -0.02243 C -0.03125 -0.03284 -0.04566 -0.04926 -0.05677 -0.06799 C -0.06806 -0.08673 -0.07934 -0.10569 -0.08924 -0.13552 C -0.09896 -0.16536 -0.1092 -0.21554 -0.11597 -0.24699 C -0.12257 -0.27845 -0.12587 -0.30111 -0.12917 -0.32354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" y="-16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8.0481E-7 C -0.01458 0.00162 -0.02899 0.00347 -0.03577 -0.01896 C -0.04254 -0.04116 -0.03594 -0.0969 -0.04115 -0.13298 C -0.04636 -0.16882 -0.05868 -0.22433 -0.06771 -0.23589 C -0.07656 -0.24769 -0.08507 -0.20005 -0.09445 -0.20305 C -0.10399 -0.20629 -0.11406 -0.23057 -0.12413 -0.25439 " pathEditMode="relative" rAng="0" ptsTypes="aaaaaA">
                                      <p:cBhvr>
                                        <p:cTn id="23" dur="2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5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008E-7 L 0.02309 -0.1924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9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15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0.15347 0.01434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22 0.00139 L 0.16077 0.00671 " pathEditMode="relative" ptsTypes="AA">
                                      <p:cBhvr>
                                        <p:cTn id="85" dur="2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150"/>
                            </p:stCondLst>
                            <p:childTnLst>
                              <p:par>
                                <p:cTn id="9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150"/>
                            </p:stCondLst>
                            <p:childTnLst>
                              <p:par>
                                <p:cTn id="10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150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650"/>
                            </p:stCondLst>
                            <p:childTnLst>
                              <p:par>
                                <p:cTn id="12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4.51434E-6 L -0.37204 0.1438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animBg="1"/>
      <p:bldP spid="50180" grpId="0" animBg="1"/>
      <p:bldP spid="50181" grpId="0" animBg="1"/>
      <p:bldP spid="50182" grpId="0" animBg="1"/>
      <p:bldP spid="50183" grpId="0"/>
      <p:bldP spid="50184" grpId="0" animBg="1"/>
      <p:bldP spid="50185" grpId="0" animBg="1"/>
      <p:bldP spid="50186" grpId="0"/>
      <p:bldP spid="50186" grpId="1"/>
      <p:bldP spid="50187" grpId="0" animBg="1"/>
      <p:bldP spid="50187" grpId="1" animBg="1"/>
      <p:bldP spid="50188" grpId="0" animBg="1"/>
      <p:bldP spid="50188" grpId="1" animBg="1"/>
      <p:bldP spid="50188" grpId="2" animBg="1"/>
      <p:bldP spid="50189" grpId="0" animBg="1"/>
      <p:bldP spid="50190" grpId="0" animBg="1"/>
      <p:bldP spid="50190" grpId="1" animBg="1"/>
      <p:bldP spid="50191" grpId="0"/>
      <p:bldP spid="50191" grpId="1"/>
      <p:bldP spid="50192" grpId="0" animBg="1"/>
      <p:bldP spid="50192" grpId="1" animBg="1"/>
      <p:bldP spid="50192" grpId="2" animBg="1"/>
      <p:bldP spid="50193" grpId="0" animBg="1"/>
      <p:bldP spid="50193" grpId="1" animBg="1"/>
      <p:bldP spid="50194" grpId="0" animBg="1"/>
      <p:bldP spid="50194" grpId="1" animBg="1"/>
      <p:bldP spid="50195" grpId="0"/>
      <p:bldP spid="50195" grpId="1"/>
      <p:bldP spid="50195" grpId="2"/>
      <p:bldP spid="50196" grpId="0" animBg="1"/>
      <p:bldP spid="50197" grpId="0" animBg="1"/>
      <p:bldP spid="5019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77863"/>
            <a:ext cx="9144000" cy="143986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Перевод из десятичной системы счисления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6550" y="2147888"/>
            <a:ext cx="8639175" cy="403225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FontTx/>
              <a:buNone/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	Общий прием перевода целых чисел из десятичной системы счисления в другую систему состоит в следующем: </a:t>
            </a:r>
          </a:p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нужно разделить нацело данное число на основание новой системы счисления </a:t>
            </a: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p</a:t>
            </a: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 (полученный от деления остаток будет младшим разрядом числа в новой системе), </a:t>
            </a:r>
          </a:p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затем частное от деления нужно снова разделить на </a:t>
            </a: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p</a:t>
            </a: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 (остаток от деления будет следующим разрядом числа в новой системе); </a:t>
            </a:r>
          </a:p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такое последовательное деление необходимо продолжать до получения частного, которое будет меньше, чем </a:t>
            </a: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p</a:t>
            </a: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; </a:t>
            </a:r>
          </a:p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это частное будет старшим разрядом числа в новой системе. </a:t>
            </a:r>
            <a:endParaRPr lang="ru-RU" sz="2000" smtClean="0"/>
          </a:p>
        </p:txBody>
      </p:sp>
      <p:sp>
        <p:nvSpPr>
          <p:cNvPr id="39940" name="Rectangle 42"/>
          <p:cNvSpPr>
            <a:spLocks noChangeArrowheads="1"/>
          </p:cNvSpPr>
          <p:nvPr/>
        </p:nvSpPr>
        <p:spPr bwMode="auto">
          <a:xfrm>
            <a:off x="0" y="2744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9941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39946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39950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39951" name="WordArt 21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39952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39953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39947" name="Rectangle 25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8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9" name="Rectangle 2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9942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39943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39944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9945" name="Rectangl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44525" y="1760538"/>
            <a:ext cx="517525" cy="571500"/>
            <a:chOff x="748" y="1207"/>
            <a:chExt cx="326" cy="360"/>
          </a:xfrm>
        </p:grpSpPr>
        <p:sp>
          <p:nvSpPr>
            <p:cNvPr id="4102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  <p:sp>
          <p:nvSpPr>
            <p:cNvPr id="41028" name="WordArt 4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293813" y="1724025"/>
            <a:ext cx="647700" cy="1223963"/>
            <a:chOff x="815" y="1086"/>
            <a:chExt cx="408" cy="771"/>
          </a:xfrm>
        </p:grpSpPr>
        <p:grpSp>
          <p:nvGrpSpPr>
            <p:cNvPr id="41023" name="Group 6"/>
            <p:cNvGrpSpPr>
              <a:grpSpLocks/>
            </p:cNvGrpSpPr>
            <p:nvPr/>
          </p:nvGrpSpPr>
          <p:grpSpPr bwMode="auto">
            <a:xfrm>
              <a:off x="815" y="1086"/>
              <a:ext cx="408" cy="771"/>
              <a:chOff x="930" y="1094"/>
              <a:chExt cx="408" cy="771"/>
            </a:xfrm>
          </p:grpSpPr>
          <p:sp>
            <p:nvSpPr>
              <p:cNvPr id="41025" name="Line 7"/>
              <p:cNvSpPr>
                <a:spLocks noChangeShapeType="1"/>
              </p:cNvSpPr>
              <p:nvPr/>
            </p:nvSpPr>
            <p:spPr bwMode="auto">
              <a:xfrm>
                <a:off x="930" y="1094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26" name="Line 8"/>
              <p:cNvSpPr>
                <a:spLocks noChangeShapeType="1"/>
              </p:cNvSpPr>
              <p:nvPr/>
            </p:nvSpPr>
            <p:spPr bwMode="auto">
              <a:xfrm rot="5400000">
                <a:off x="1133" y="1390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024" name="WordArt 9"/>
            <p:cNvSpPr>
              <a:spLocks noChangeArrowheads="1" noChangeShapeType="1" noTextEdit="1"/>
            </p:cNvSpPr>
            <p:nvPr/>
          </p:nvSpPr>
          <p:spPr bwMode="auto">
            <a:xfrm>
              <a:off x="905" y="111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39940" name="Rectangle 10" descr="Циновка"/>
          <p:cNvSpPr>
            <a:spLocks noChangeArrowheads="1"/>
          </p:cNvSpPr>
          <p:nvPr/>
        </p:nvSpPr>
        <p:spPr bwMode="auto">
          <a:xfrm>
            <a:off x="476250" y="581025"/>
            <a:ext cx="8291513" cy="1016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990033"/>
                </a:solidFill>
              </a:rPr>
              <a:t>ПЕРЕВОД В ДВОИЧНУЮ СИСТЕМУ СЧИСЛЕНИЯ</a:t>
            </a:r>
          </a:p>
        </p:txBody>
      </p:sp>
      <p:sp>
        <p:nvSpPr>
          <p:cNvPr id="52235" name="WordArt 11"/>
          <p:cNvSpPr>
            <a:spLocks noChangeArrowheads="1" noChangeShapeType="1" noTextEdit="1"/>
          </p:cNvSpPr>
          <p:nvPr/>
        </p:nvSpPr>
        <p:spPr bwMode="auto">
          <a:xfrm>
            <a:off x="1522413" y="2601913"/>
            <a:ext cx="436562" cy="546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11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42938" y="2565400"/>
            <a:ext cx="517525" cy="571500"/>
            <a:chOff x="748" y="1207"/>
            <a:chExt cx="326" cy="360"/>
          </a:xfrm>
        </p:grpSpPr>
        <p:sp>
          <p:nvSpPr>
            <p:cNvPr id="41021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  <p:sp>
          <p:nvSpPr>
            <p:cNvPr id="41022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52239" name="Line 15"/>
          <p:cNvSpPr>
            <a:spLocks noChangeShapeType="1"/>
          </p:cNvSpPr>
          <p:nvPr/>
        </p:nvSpPr>
        <p:spPr bwMode="auto">
          <a:xfrm rot="5400000">
            <a:off x="923131" y="2926557"/>
            <a:ext cx="1587" cy="6477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0" name="WordArt 16"/>
          <p:cNvSpPr>
            <a:spLocks noChangeArrowheads="1" noChangeShapeType="1" noTextEdit="1"/>
          </p:cNvSpPr>
          <p:nvPr/>
        </p:nvSpPr>
        <p:spPr bwMode="auto">
          <a:xfrm>
            <a:off x="960438" y="3370263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0</a:t>
            </a:r>
          </a:p>
        </p:txBody>
      </p: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162175" y="2447925"/>
            <a:ext cx="647700" cy="1223963"/>
            <a:chOff x="4195" y="1661"/>
            <a:chExt cx="408" cy="771"/>
          </a:xfrm>
        </p:grpSpPr>
        <p:grpSp>
          <p:nvGrpSpPr>
            <p:cNvPr id="41017" name="Group 18"/>
            <p:cNvGrpSpPr>
              <a:grpSpLocks/>
            </p:cNvGrpSpPr>
            <p:nvPr/>
          </p:nvGrpSpPr>
          <p:grpSpPr bwMode="auto">
            <a:xfrm>
              <a:off x="4195" y="1661"/>
              <a:ext cx="408" cy="771"/>
              <a:chOff x="930" y="1026"/>
              <a:chExt cx="408" cy="771"/>
            </a:xfrm>
          </p:grpSpPr>
          <p:sp>
            <p:nvSpPr>
              <p:cNvPr id="41019" name="Line 19"/>
              <p:cNvSpPr>
                <a:spLocks noChangeShapeType="1"/>
              </p:cNvSpPr>
              <p:nvPr/>
            </p:nvSpPr>
            <p:spPr bwMode="auto">
              <a:xfrm>
                <a:off x="930" y="1026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20" name="Line 20"/>
              <p:cNvSpPr>
                <a:spLocks noChangeShapeType="1"/>
              </p:cNvSpPr>
              <p:nvPr/>
            </p:nvSpPr>
            <p:spPr bwMode="auto">
              <a:xfrm rot="5400000">
                <a:off x="1133" y="1322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018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286" y="1752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52246" name="WordArt 22"/>
          <p:cNvSpPr>
            <a:spLocks noChangeArrowheads="1" noChangeShapeType="1" noTextEdit="1"/>
          </p:cNvSpPr>
          <p:nvPr/>
        </p:nvSpPr>
        <p:spPr bwMode="auto">
          <a:xfrm>
            <a:off x="1547813" y="3371850"/>
            <a:ext cx="460375" cy="557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rot="5400000">
            <a:off x="1751806" y="3718719"/>
            <a:ext cx="1588" cy="6477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8" name="WordArt 24"/>
          <p:cNvSpPr>
            <a:spLocks noChangeArrowheads="1" noChangeShapeType="1" noTextEdit="1"/>
          </p:cNvSpPr>
          <p:nvPr/>
        </p:nvSpPr>
        <p:spPr bwMode="auto">
          <a:xfrm>
            <a:off x="1778000" y="416242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2249" name="WordArt 25"/>
          <p:cNvSpPr>
            <a:spLocks noChangeArrowheads="1" noChangeShapeType="1" noTextEdit="1"/>
          </p:cNvSpPr>
          <p:nvPr/>
        </p:nvSpPr>
        <p:spPr bwMode="auto">
          <a:xfrm>
            <a:off x="2362200" y="3382963"/>
            <a:ext cx="2524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2894013" y="3240088"/>
            <a:ext cx="647700" cy="1223962"/>
            <a:chOff x="4195" y="1661"/>
            <a:chExt cx="408" cy="771"/>
          </a:xfrm>
        </p:grpSpPr>
        <p:grpSp>
          <p:nvGrpSpPr>
            <p:cNvPr id="41013" name="Group 27"/>
            <p:cNvGrpSpPr>
              <a:grpSpLocks/>
            </p:cNvGrpSpPr>
            <p:nvPr/>
          </p:nvGrpSpPr>
          <p:grpSpPr bwMode="auto">
            <a:xfrm>
              <a:off x="4195" y="1661"/>
              <a:ext cx="408" cy="771"/>
              <a:chOff x="930" y="1026"/>
              <a:chExt cx="408" cy="771"/>
            </a:xfrm>
          </p:grpSpPr>
          <p:sp>
            <p:nvSpPr>
              <p:cNvPr id="41015" name="Line 28"/>
              <p:cNvSpPr>
                <a:spLocks noChangeShapeType="1"/>
              </p:cNvSpPr>
              <p:nvPr/>
            </p:nvSpPr>
            <p:spPr bwMode="auto">
              <a:xfrm>
                <a:off x="930" y="1026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16" name="Line 29"/>
              <p:cNvSpPr>
                <a:spLocks noChangeShapeType="1"/>
              </p:cNvSpPr>
              <p:nvPr/>
            </p:nvSpPr>
            <p:spPr bwMode="auto">
              <a:xfrm rot="5400000">
                <a:off x="1133" y="1322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014" name="WordArt 30"/>
            <p:cNvSpPr>
              <a:spLocks noChangeArrowheads="1" noChangeShapeType="1" noTextEdit="1"/>
            </p:cNvSpPr>
            <p:nvPr/>
          </p:nvSpPr>
          <p:spPr bwMode="auto">
            <a:xfrm>
              <a:off x="4286" y="1752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52255" name="WordArt 31"/>
          <p:cNvSpPr>
            <a:spLocks noChangeArrowheads="1" noChangeShapeType="1" noTextEdit="1"/>
          </p:cNvSpPr>
          <p:nvPr/>
        </p:nvSpPr>
        <p:spPr bwMode="auto">
          <a:xfrm>
            <a:off x="2305050" y="4148138"/>
            <a:ext cx="300038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52256" name="WordArt 32"/>
          <p:cNvSpPr>
            <a:spLocks noChangeArrowheads="1" noChangeShapeType="1" noTextEdit="1"/>
          </p:cNvSpPr>
          <p:nvPr/>
        </p:nvSpPr>
        <p:spPr bwMode="auto">
          <a:xfrm>
            <a:off x="3094038" y="414972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2257" name="Line 33"/>
          <p:cNvSpPr>
            <a:spLocks noChangeShapeType="1"/>
          </p:cNvSpPr>
          <p:nvPr/>
        </p:nvSpPr>
        <p:spPr bwMode="auto">
          <a:xfrm rot="5400000">
            <a:off x="2483644" y="4525169"/>
            <a:ext cx="1588" cy="6477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58" name="WordArt 34"/>
          <p:cNvSpPr>
            <a:spLocks noChangeArrowheads="1" noChangeShapeType="1" noTextEdit="1"/>
          </p:cNvSpPr>
          <p:nvPr/>
        </p:nvSpPr>
        <p:spPr bwMode="auto">
          <a:xfrm>
            <a:off x="2411413" y="495617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3613150" y="4019550"/>
            <a:ext cx="647700" cy="1223963"/>
            <a:chOff x="4195" y="1661"/>
            <a:chExt cx="408" cy="771"/>
          </a:xfrm>
        </p:grpSpPr>
        <p:grpSp>
          <p:nvGrpSpPr>
            <p:cNvPr id="41009" name="Group 36"/>
            <p:cNvGrpSpPr>
              <a:grpSpLocks/>
            </p:cNvGrpSpPr>
            <p:nvPr/>
          </p:nvGrpSpPr>
          <p:grpSpPr bwMode="auto">
            <a:xfrm>
              <a:off x="4195" y="1661"/>
              <a:ext cx="408" cy="771"/>
              <a:chOff x="930" y="1026"/>
              <a:chExt cx="408" cy="771"/>
            </a:xfrm>
          </p:grpSpPr>
          <p:sp>
            <p:nvSpPr>
              <p:cNvPr id="41011" name="Line 37"/>
              <p:cNvSpPr>
                <a:spLocks noChangeShapeType="1"/>
              </p:cNvSpPr>
              <p:nvPr/>
            </p:nvSpPr>
            <p:spPr bwMode="auto">
              <a:xfrm>
                <a:off x="930" y="1026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12" name="Line 38"/>
              <p:cNvSpPr>
                <a:spLocks noChangeShapeType="1"/>
              </p:cNvSpPr>
              <p:nvPr/>
            </p:nvSpPr>
            <p:spPr bwMode="auto">
              <a:xfrm rot="5400000">
                <a:off x="1133" y="1322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010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4286" y="1752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52264" name="WordArt 40"/>
          <p:cNvSpPr>
            <a:spLocks noChangeArrowheads="1" noChangeShapeType="1" noTextEdit="1"/>
          </p:cNvSpPr>
          <p:nvPr/>
        </p:nvSpPr>
        <p:spPr bwMode="auto">
          <a:xfrm>
            <a:off x="3117850" y="493077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2265" name="Line 41"/>
          <p:cNvSpPr>
            <a:spLocks noChangeShapeType="1"/>
          </p:cNvSpPr>
          <p:nvPr/>
        </p:nvSpPr>
        <p:spPr bwMode="auto">
          <a:xfrm rot="5400000">
            <a:off x="3277394" y="5280819"/>
            <a:ext cx="1588" cy="6477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66" name="WordArt 42"/>
          <p:cNvSpPr>
            <a:spLocks noChangeArrowheads="1" noChangeShapeType="1" noTextEdit="1"/>
          </p:cNvSpPr>
          <p:nvPr/>
        </p:nvSpPr>
        <p:spPr bwMode="auto">
          <a:xfrm>
            <a:off x="3216275" y="5748338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52267" name="WordArt 43"/>
          <p:cNvSpPr>
            <a:spLocks noChangeArrowheads="1" noChangeShapeType="1" noTextEdit="1"/>
          </p:cNvSpPr>
          <p:nvPr/>
        </p:nvSpPr>
        <p:spPr bwMode="auto">
          <a:xfrm>
            <a:off x="3814763" y="4979988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3724275" y="2416175"/>
            <a:ext cx="1042988" cy="865188"/>
            <a:chOff x="748" y="1207"/>
            <a:chExt cx="326" cy="360"/>
          </a:xfrm>
        </p:grpSpPr>
        <p:sp>
          <p:nvSpPr>
            <p:cNvPr id="41007" name="WordArt 45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  <p:sp>
          <p:nvSpPr>
            <p:cNvPr id="41008" name="WordArt 46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52271" name="WordArt 47"/>
          <p:cNvSpPr>
            <a:spLocks noChangeArrowheads="1" noChangeShapeType="1" noTextEdit="1"/>
          </p:cNvSpPr>
          <p:nvPr/>
        </p:nvSpPr>
        <p:spPr bwMode="auto">
          <a:xfrm>
            <a:off x="4881563" y="3195638"/>
            <a:ext cx="423862" cy="388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52272" name="WordArt 48"/>
          <p:cNvSpPr>
            <a:spLocks noChangeArrowheads="1" noChangeShapeType="1" noTextEdit="1"/>
          </p:cNvSpPr>
          <p:nvPr/>
        </p:nvSpPr>
        <p:spPr bwMode="auto">
          <a:xfrm>
            <a:off x="5407025" y="2733675"/>
            <a:ext cx="471488" cy="303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=</a:t>
            </a:r>
          </a:p>
        </p:txBody>
      </p:sp>
      <p:sp>
        <p:nvSpPr>
          <p:cNvPr id="52273" name="Freeform 49"/>
          <p:cNvSpPr>
            <a:spLocks/>
          </p:cNvSpPr>
          <p:nvPr/>
        </p:nvSpPr>
        <p:spPr bwMode="auto">
          <a:xfrm>
            <a:off x="971550" y="4076700"/>
            <a:ext cx="3194050" cy="2339975"/>
          </a:xfrm>
          <a:custGeom>
            <a:avLst/>
            <a:gdLst>
              <a:gd name="T0" fmla="*/ 2147483647 w 2012"/>
              <a:gd name="T1" fmla="*/ 2147483647 h 1474"/>
              <a:gd name="T2" fmla="*/ 2147483647 w 2012"/>
              <a:gd name="T3" fmla="*/ 2147483647 h 1474"/>
              <a:gd name="T4" fmla="*/ 2147483647 w 2012"/>
              <a:gd name="T5" fmla="*/ 2147483647 h 1474"/>
              <a:gd name="T6" fmla="*/ 0 w 2012"/>
              <a:gd name="T7" fmla="*/ 0 h 1474"/>
              <a:gd name="T8" fmla="*/ 0 60000 65536"/>
              <a:gd name="T9" fmla="*/ 0 60000 65536"/>
              <a:gd name="T10" fmla="*/ 0 60000 65536"/>
              <a:gd name="T11" fmla="*/ 0 60000 65536"/>
              <a:gd name="T12" fmla="*/ 0 w 2012"/>
              <a:gd name="T13" fmla="*/ 0 h 1474"/>
              <a:gd name="T14" fmla="*/ 2012 w 2012"/>
              <a:gd name="T15" fmla="*/ 1474 h 147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2" h="1474">
                <a:moveTo>
                  <a:pt x="2012" y="960"/>
                </a:moveTo>
                <a:cubicBezTo>
                  <a:pt x="1940" y="1172"/>
                  <a:pt x="1868" y="1384"/>
                  <a:pt x="1705" y="1429"/>
                </a:cubicBezTo>
                <a:cubicBezTo>
                  <a:pt x="1542" y="1474"/>
                  <a:pt x="1321" y="1467"/>
                  <a:pt x="1037" y="1229"/>
                </a:cubicBezTo>
                <a:cubicBezTo>
                  <a:pt x="753" y="991"/>
                  <a:pt x="376" y="495"/>
                  <a:pt x="0" y="0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2274" name="WordArt 50"/>
          <p:cNvSpPr>
            <a:spLocks noChangeArrowheads="1" noChangeShapeType="1" noTextEdit="1"/>
          </p:cNvSpPr>
          <p:nvPr/>
        </p:nvSpPr>
        <p:spPr bwMode="auto">
          <a:xfrm>
            <a:off x="6040438" y="2441575"/>
            <a:ext cx="374650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2275" name="WordArt 51"/>
          <p:cNvSpPr>
            <a:spLocks noChangeArrowheads="1" noChangeShapeType="1" noTextEdit="1"/>
          </p:cNvSpPr>
          <p:nvPr/>
        </p:nvSpPr>
        <p:spPr bwMode="auto">
          <a:xfrm>
            <a:off x="6511925" y="2428875"/>
            <a:ext cx="46037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52276" name="WordArt 52"/>
          <p:cNvSpPr>
            <a:spLocks noChangeArrowheads="1" noChangeShapeType="1" noTextEdit="1"/>
          </p:cNvSpPr>
          <p:nvPr/>
        </p:nvSpPr>
        <p:spPr bwMode="auto">
          <a:xfrm>
            <a:off x="7064375" y="2428875"/>
            <a:ext cx="374650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2277" name="WordArt 53"/>
          <p:cNvSpPr>
            <a:spLocks noChangeArrowheads="1" noChangeShapeType="1" noTextEdit="1"/>
          </p:cNvSpPr>
          <p:nvPr/>
        </p:nvSpPr>
        <p:spPr bwMode="auto">
          <a:xfrm>
            <a:off x="7551738" y="2416175"/>
            <a:ext cx="374650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2278" name="WordArt 54"/>
          <p:cNvSpPr>
            <a:spLocks noChangeArrowheads="1" noChangeShapeType="1" noTextEdit="1"/>
          </p:cNvSpPr>
          <p:nvPr/>
        </p:nvSpPr>
        <p:spPr bwMode="auto">
          <a:xfrm>
            <a:off x="8156575" y="2428875"/>
            <a:ext cx="46037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52279" name="WordArt 55"/>
          <p:cNvSpPr>
            <a:spLocks noChangeArrowheads="1" noChangeShapeType="1" noTextEdit="1"/>
          </p:cNvSpPr>
          <p:nvPr/>
        </p:nvSpPr>
        <p:spPr bwMode="auto">
          <a:xfrm>
            <a:off x="8697913" y="3195638"/>
            <a:ext cx="265112" cy="376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grpSp>
        <p:nvGrpSpPr>
          <p:cNvPr id="40994" name="Group 6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0999" name="Group 6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1003" name="Rectangle 7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1004" name="WordArt 72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1005" name="WordArt 7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1006" name="WordArt 7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1000" name="Rectangle 7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01" name="Rectangle 7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02" name="Rectangle 7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099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099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099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40998" name="Rectangle 6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2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2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2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2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2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2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2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2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2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2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2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5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2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2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5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nimBg="1"/>
      <p:bldP spid="52235" grpId="0" animBg="1"/>
      <p:bldP spid="52239" grpId="0" animBg="1"/>
      <p:bldP spid="52240" grpId="0" animBg="1"/>
      <p:bldP spid="52246" grpId="0" animBg="1"/>
      <p:bldP spid="52247" grpId="0" animBg="1"/>
      <p:bldP spid="52248" grpId="0" animBg="1"/>
      <p:bldP spid="52249" grpId="0" animBg="1"/>
      <p:bldP spid="52255" grpId="0" animBg="1"/>
      <p:bldP spid="52256" grpId="0" animBg="1"/>
      <p:bldP spid="52257" grpId="0" animBg="1"/>
      <p:bldP spid="52258" grpId="0" animBg="1"/>
      <p:bldP spid="52264" grpId="0" animBg="1"/>
      <p:bldP spid="52265" grpId="0" animBg="1"/>
      <p:bldP spid="52266" grpId="0" animBg="1"/>
      <p:bldP spid="52267" grpId="0" animBg="1"/>
      <p:bldP spid="52271" grpId="0" animBg="1"/>
      <p:bldP spid="52272" grpId="0" animBg="1"/>
      <p:bldP spid="52273" grpId="0" animBg="1"/>
      <p:bldP spid="52274" grpId="0" animBg="1"/>
      <p:bldP spid="52275" grpId="0" animBg="1"/>
      <p:bldP spid="52276" grpId="0" animBg="1"/>
      <p:bldP spid="52277" grpId="0" animBg="1"/>
      <p:bldP spid="52278" grpId="0" animBg="1"/>
      <p:bldP spid="5227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 descr="Циновка"/>
          <p:cNvSpPr>
            <a:spLocks noChangeArrowheads="1"/>
          </p:cNvSpPr>
          <p:nvPr/>
        </p:nvSpPr>
        <p:spPr bwMode="auto">
          <a:xfrm>
            <a:off x="476250" y="709613"/>
            <a:ext cx="8291513" cy="1143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990033"/>
                </a:solidFill>
              </a:rPr>
              <a:t>ПЕРЕВОД В ВОСЬМЕРИЧНУЮ СИСТЕМУ СЧИСЛЕНИЯ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5003800" y="3429000"/>
            <a:ext cx="1042988" cy="865188"/>
            <a:chOff x="748" y="1207"/>
            <a:chExt cx="326" cy="360"/>
          </a:xfrm>
        </p:grpSpPr>
        <p:sp>
          <p:nvSpPr>
            <p:cNvPr id="42021" name="WordArt 45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3</a:t>
              </a:r>
            </a:p>
          </p:txBody>
        </p:sp>
        <p:sp>
          <p:nvSpPr>
            <p:cNvPr id="42022" name="WordArt 46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4</a:t>
              </a:r>
            </a:p>
          </p:txBody>
        </p:sp>
      </p:grpSp>
      <p:sp>
        <p:nvSpPr>
          <p:cNvPr id="81967" name="WordArt 47"/>
          <p:cNvSpPr>
            <a:spLocks noChangeArrowheads="1" noChangeShapeType="1" noTextEdit="1"/>
          </p:cNvSpPr>
          <p:nvPr/>
        </p:nvSpPr>
        <p:spPr bwMode="auto">
          <a:xfrm>
            <a:off x="8466138" y="4259263"/>
            <a:ext cx="423862" cy="388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  <p:sp>
        <p:nvSpPr>
          <p:cNvPr id="81968" name="WordArt 48"/>
          <p:cNvSpPr>
            <a:spLocks noChangeArrowheads="1" noChangeShapeType="1" noTextEdit="1"/>
          </p:cNvSpPr>
          <p:nvPr/>
        </p:nvSpPr>
        <p:spPr bwMode="auto">
          <a:xfrm>
            <a:off x="6686550" y="3746500"/>
            <a:ext cx="471488" cy="303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=</a:t>
            </a:r>
          </a:p>
        </p:txBody>
      </p:sp>
      <p:sp>
        <p:nvSpPr>
          <p:cNvPr id="81970" name="WordArt 50"/>
          <p:cNvSpPr>
            <a:spLocks noChangeArrowheads="1" noChangeShapeType="1" noTextEdit="1"/>
          </p:cNvSpPr>
          <p:nvPr/>
        </p:nvSpPr>
        <p:spPr bwMode="auto">
          <a:xfrm>
            <a:off x="7319963" y="3454400"/>
            <a:ext cx="544512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81971" name="WordArt 51"/>
          <p:cNvSpPr>
            <a:spLocks noChangeArrowheads="1" noChangeShapeType="1" noTextEdit="1"/>
          </p:cNvSpPr>
          <p:nvPr/>
        </p:nvSpPr>
        <p:spPr bwMode="auto">
          <a:xfrm>
            <a:off x="7885113" y="3441700"/>
            <a:ext cx="57467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28713" y="2117725"/>
            <a:ext cx="1000125" cy="896938"/>
            <a:chOff x="748" y="1207"/>
            <a:chExt cx="326" cy="360"/>
          </a:xfrm>
        </p:grpSpPr>
        <p:sp>
          <p:nvSpPr>
            <p:cNvPr id="42019" name="WordArt 3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3</a:t>
              </a:r>
            </a:p>
          </p:txBody>
        </p:sp>
        <p:sp>
          <p:nvSpPr>
            <p:cNvPr id="42020" name="WordArt 4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4</a:t>
              </a:r>
            </a:p>
          </p:txBody>
        </p:sp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2382838" y="2060575"/>
            <a:ext cx="1252537" cy="1920875"/>
            <a:chOff x="815" y="1086"/>
            <a:chExt cx="408" cy="771"/>
          </a:xfrm>
        </p:grpSpPr>
        <p:grpSp>
          <p:nvGrpSpPr>
            <p:cNvPr id="42015" name="Group 6"/>
            <p:cNvGrpSpPr>
              <a:grpSpLocks/>
            </p:cNvGrpSpPr>
            <p:nvPr/>
          </p:nvGrpSpPr>
          <p:grpSpPr bwMode="auto">
            <a:xfrm>
              <a:off x="815" y="1086"/>
              <a:ext cx="408" cy="771"/>
              <a:chOff x="930" y="1094"/>
              <a:chExt cx="408" cy="771"/>
            </a:xfrm>
          </p:grpSpPr>
          <p:sp>
            <p:nvSpPr>
              <p:cNvPr id="42017" name="Line 7"/>
              <p:cNvSpPr>
                <a:spLocks noChangeShapeType="1"/>
              </p:cNvSpPr>
              <p:nvPr/>
            </p:nvSpPr>
            <p:spPr bwMode="auto">
              <a:xfrm>
                <a:off x="930" y="1094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018" name="Line 8"/>
              <p:cNvSpPr>
                <a:spLocks noChangeShapeType="1"/>
              </p:cNvSpPr>
              <p:nvPr/>
            </p:nvSpPr>
            <p:spPr bwMode="auto">
              <a:xfrm rot="5400000">
                <a:off x="1133" y="1390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201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905" y="111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8</a:t>
              </a:r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1125538" y="3381375"/>
            <a:ext cx="1000125" cy="896938"/>
            <a:chOff x="748" y="1207"/>
            <a:chExt cx="326" cy="360"/>
          </a:xfrm>
        </p:grpSpPr>
        <p:sp>
          <p:nvSpPr>
            <p:cNvPr id="420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748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3</a:t>
              </a:r>
            </a:p>
          </p:txBody>
        </p:sp>
        <p:sp>
          <p:nvSpPr>
            <p:cNvPr id="42014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930" y="1207"/>
              <a:ext cx="144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2</a:t>
              </a:r>
            </a:p>
          </p:txBody>
        </p:sp>
      </p:grpSp>
      <p:sp>
        <p:nvSpPr>
          <p:cNvPr id="81935" name="Line 15"/>
          <p:cNvSpPr>
            <a:spLocks noChangeShapeType="1"/>
          </p:cNvSpPr>
          <p:nvPr/>
        </p:nvSpPr>
        <p:spPr bwMode="auto">
          <a:xfrm rot="5400000">
            <a:off x="1667669" y="3831432"/>
            <a:ext cx="1587" cy="125095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36" name="WordArt 16"/>
          <p:cNvSpPr>
            <a:spLocks noChangeArrowheads="1" noChangeShapeType="1" noTextEdit="1"/>
          </p:cNvSpPr>
          <p:nvPr/>
        </p:nvSpPr>
        <p:spPr bwMode="auto">
          <a:xfrm>
            <a:off x="1622425" y="4645025"/>
            <a:ext cx="558800" cy="896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normalizeH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81969" name="Freeform 49"/>
          <p:cNvSpPr>
            <a:spLocks/>
          </p:cNvSpPr>
          <p:nvPr/>
        </p:nvSpPr>
        <p:spPr bwMode="auto">
          <a:xfrm>
            <a:off x="1760538" y="4352925"/>
            <a:ext cx="1873250" cy="1401763"/>
          </a:xfrm>
          <a:custGeom>
            <a:avLst/>
            <a:gdLst>
              <a:gd name="T0" fmla="*/ 2147483647 w 1180"/>
              <a:gd name="T1" fmla="*/ 0 h 883"/>
              <a:gd name="T2" fmla="*/ 2147483647 w 1180"/>
              <a:gd name="T3" fmla="*/ 2147483647 h 883"/>
              <a:gd name="T4" fmla="*/ 2147483647 w 1180"/>
              <a:gd name="T5" fmla="*/ 2147483647 h 883"/>
              <a:gd name="T6" fmla="*/ 0 w 1180"/>
              <a:gd name="T7" fmla="*/ 2147483647 h 883"/>
              <a:gd name="T8" fmla="*/ 0 60000 65536"/>
              <a:gd name="T9" fmla="*/ 0 60000 65536"/>
              <a:gd name="T10" fmla="*/ 0 60000 65536"/>
              <a:gd name="T11" fmla="*/ 0 60000 65536"/>
              <a:gd name="T12" fmla="*/ 0 w 1180"/>
              <a:gd name="T13" fmla="*/ 0 h 883"/>
              <a:gd name="T14" fmla="*/ 1180 w 1180"/>
              <a:gd name="T15" fmla="*/ 883 h 88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0" h="883">
                <a:moveTo>
                  <a:pt x="1180" y="0"/>
                </a:moveTo>
                <a:cubicBezTo>
                  <a:pt x="1154" y="68"/>
                  <a:pt x="1127" y="274"/>
                  <a:pt x="1026" y="399"/>
                </a:cubicBezTo>
                <a:cubicBezTo>
                  <a:pt x="925" y="524"/>
                  <a:pt x="744" y="671"/>
                  <a:pt x="573" y="752"/>
                </a:cubicBezTo>
                <a:cubicBezTo>
                  <a:pt x="402" y="833"/>
                  <a:pt x="119" y="856"/>
                  <a:pt x="0" y="883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1982" name="WordArt 62"/>
          <p:cNvSpPr>
            <a:spLocks noChangeArrowheads="1" noChangeShapeType="1" noTextEdit="1"/>
          </p:cNvSpPr>
          <p:nvPr/>
        </p:nvSpPr>
        <p:spPr bwMode="auto">
          <a:xfrm>
            <a:off x="2771775" y="3500438"/>
            <a:ext cx="576263" cy="896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normalizeH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grpSp>
        <p:nvGrpSpPr>
          <p:cNvPr id="41999" name="Group 64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2005" name="Group 65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2009" name="Rectangle 66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2010" name="WordArt 68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2011" name="WordArt 69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2012" name="WordArt 70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2006" name="Rectangle 7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7" name="Rectangle 73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8" name="Rectangle 74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2000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2001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2002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37" name="WordArt 47"/>
          <p:cNvSpPr>
            <a:spLocks noChangeArrowheads="1" noChangeShapeType="1" noTextEdit="1"/>
          </p:cNvSpPr>
          <p:nvPr/>
        </p:nvSpPr>
        <p:spPr bwMode="auto">
          <a:xfrm>
            <a:off x="6015038" y="4276725"/>
            <a:ext cx="617537" cy="388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42004" name="Rectangle 3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81967" grpId="0" animBg="1"/>
      <p:bldP spid="81968" grpId="0" animBg="1"/>
      <p:bldP spid="81970" grpId="0" animBg="1"/>
      <p:bldP spid="81971" grpId="0" animBg="1"/>
      <p:bldP spid="81935" grpId="0" animBg="1"/>
      <p:bldP spid="81936" grpId="0" animBg="1"/>
      <p:bldP spid="81969" grpId="0" animBg="1"/>
      <p:bldP spid="81982" grpId="0" animBg="1"/>
      <p:bldP spid="3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 descr="Циновка"/>
          <p:cNvSpPr>
            <a:spLocks noChangeArrowheads="1"/>
          </p:cNvSpPr>
          <p:nvPr>
            <p:ph type="title"/>
          </p:nvPr>
        </p:nvSpPr>
        <p:spPr>
          <a:xfrm>
            <a:off x="469900" y="725488"/>
            <a:ext cx="8229600" cy="1143000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</a:rPr>
              <a:t>ПЕРЕВОД В ШЕСТНАДЦАТЕРИЧНУЮ СИСТЕМУ СЧИСЛЕНИЯ</a:t>
            </a:r>
          </a:p>
        </p:txBody>
      </p:sp>
      <p:sp>
        <p:nvSpPr>
          <p:cNvPr id="53251" name="WordArt 3"/>
          <p:cNvSpPr>
            <a:spLocks noChangeArrowheads="1" noChangeShapeType="1" noTextEdit="1"/>
          </p:cNvSpPr>
          <p:nvPr/>
        </p:nvSpPr>
        <p:spPr bwMode="auto">
          <a:xfrm>
            <a:off x="3954463" y="2271713"/>
            <a:ext cx="1374775" cy="877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7467</a:t>
            </a:r>
          </a:p>
        </p:txBody>
      </p:sp>
      <p:sp>
        <p:nvSpPr>
          <p:cNvPr id="53252" name="WordArt 4"/>
          <p:cNvSpPr>
            <a:spLocks noChangeArrowheads="1" noChangeShapeType="1" noTextEdit="1"/>
          </p:cNvSpPr>
          <p:nvPr/>
        </p:nvSpPr>
        <p:spPr bwMode="auto">
          <a:xfrm>
            <a:off x="5330825" y="3063875"/>
            <a:ext cx="423863" cy="388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53253" name="WordArt 5"/>
          <p:cNvSpPr>
            <a:spLocks noChangeArrowheads="1" noChangeShapeType="1" noTextEdit="1"/>
          </p:cNvSpPr>
          <p:nvPr/>
        </p:nvSpPr>
        <p:spPr bwMode="auto">
          <a:xfrm>
            <a:off x="5856288" y="2601913"/>
            <a:ext cx="471487" cy="303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=</a:t>
            </a:r>
          </a:p>
        </p:txBody>
      </p:sp>
      <p:sp>
        <p:nvSpPr>
          <p:cNvPr id="53254" name="WordArt 6"/>
          <p:cNvSpPr>
            <a:spLocks noChangeArrowheads="1" noChangeShapeType="1" noTextEdit="1"/>
          </p:cNvSpPr>
          <p:nvPr/>
        </p:nvSpPr>
        <p:spPr bwMode="auto">
          <a:xfrm>
            <a:off x="625475" y="2454275"/>
            <a:ext cx="102870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7467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811338" y="2414588"/>
            <a:ext cx="908050" cy="1204912"/>
            <a:chOff x="870" y="1096"/>
            <a:chExt cx="572" cy="759"/>
          </a:xfrm>
        </p:grpSpPr>
        <p:grpSp>
          <p:nvGrpSpPr>
            <p:cNvPr id="43059" name="Group 8"/>
            <p:cNvGrpSpPr>
              <a:grpSpLocks/>
            </p:cNvGrpSpPr>
            <p:nvPr/>
          </p:nvGrpSpPr>
          <p:grpSpPr bwMode="auto">
            <a:xfrm>
              <a:off x="870" y="1096"/>
              <a:ext cx="572" cy="759"/>
              <a:chOff x="930" y="1094"/>
              <a:chExt cx="408" cy="771"/>
            </a:xfrm>
          </p:grpSpPr>
          <p:sp>
            <p:nvSpPr>
              <p:cNvPr id="43061" name="Line 9"/>
              <p:cNvSpPr>
                <a:spLocks noChangeShapeType="1"/>
              </p:cNvSpPr>
              <p:nvPr/>
            </p:nvSpPr>
            <p:spPr bwMode="auto">
              <a:xfrm>
                <a:off x="930" y="1094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62" name="Line 10"/>
              <p:cNvSpPr>
                <a:spLocks noChangeShapeType="1"/>
              </p:cNvSpPr>
              <p:nvPr/>
            </p:nvSpPr>
            <p:spPr bwMode="auto">
              <a:xfrm rot="5400000">
                <a:off x="1133" y="1390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3060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950" y="1135"/>
              <a:ext cx="349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16</a:t>
              </a:r>
            </a:p>
          </p:txBody>
        </p:sp>
      </p:grpSp>
      <p:sp>
        <p:nvSpPr>
          <p:cNvPr id="53260" name="WordArt 12"/>
          <p:cNvSpPr>
            <a:spLocks noChangeArrowheads="1" noChangeShapeType="1" noTextEdit="1"/>
          </p:cNvSpPr>
          <p:nvPr/>
        </p:nvSpPr>
        <p:spPr bwMode="auto">
          <a:xfrm>
            <a:off x="1912938" y="3294063"/>
            <a:ext cx="833437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466</a:t>
            </a:r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 rot="5400000">
            <a:off x="1162844" y="3309144"/>
            <a:ext cx="1588" cy="11049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2" name="WordArt 14"/>
          <p:cNvSpPr>
            <a:spLocks noChangeArrowheads="1" noChangeShapeType="1" noTextEdit="1"/>
          </p:cNvSpPr>
          <p:nvPr/>
        </p:nvSpPr>
        <p:spPr bwMode="auto">
          <a:xfrm>
            <a:off x="1122363" y="3930650"/>
            <a:ext cx="528637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11</a:t>
            </a:r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 rot="5400000">
            <a:off x="2344738" y="4175125"/>
            <a:ext cx="1588" cy="909637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4" name="WordArt 16"/>
          <p:cNvSpPr>
            <a:spLocks noChangeArrowheads="1" noChangeShapeType="1" noTextEdit="1"/>
          </p:cNvSpPr>
          <p:nvPr/>
        </p:nvSpPr>
        <p:spPr bwMode="auto">
          <a:xfrm>
            <a:off x="2497138" y="4699000"/>
            <a:ext cx="320675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3265" name="WordArt 17"/>
          <p:cNvSpPr>
            <a:spLocks noChangeArrowheads="1" noChangeShapeType="1" noTextEdit="1"/>
          </p:cNvSpPr>
          <p:nvPr/>
        </p:nvSpPr>
        <p:spPr bwMode="auto">
          <a:xfrm>
            <a:off x="3055938" y="5472113"/>
            <a:ext cx="536575" cy="595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13</a:t>
            </a:r>
          </a:p>
        </p:txBody>
      </p:sp>
      <p:sp>
        <p:nvSpPr>
          <p:cNvPr id="53266" name="Freeform 18"/>
          <p:cNvSpPr>
            <a:spLocks/>
          </p:cNvSpPr>
          <p:nvPr/>
        </p:nvSpPr>
        <p:spPr bwMode="auto">
          <a:xfrm>
            <a:off x="1187450" y="4437063"/>
            <a:ext cx="3473450" cy="1849437"/>
          </a:xfrm>
          <a:custGeom>
            <a:avLst/>
            <a:gdLst>
              <a:gd name="T0" fmla="*/ 2147483647 w 2188"/>
              <a:gd name="T1" fmla="*/ 2147483647 h 1165"/>
              <a:gd name="T2" fmla="*/ 2147483647 w 2188"/>
              <a:gd name="T3" fmla="*/ 2147483647 h 1165"/>
              <a:gd name="T4" fmla="*/ 2147483647 w 2188"/>
              <a:gd name="T5" fmla="*/ 2147483647 h 1165"/>
              <a:gd name="T6" fmla="*/ 0 w 2188"/>
              <a:gd name="T7" fmla="*/ 0 h 1165"/>
              <a:gd name="T8" fmla="*/ 0 60000 65536"/>
              <a:gd name="T9" fmla="*/ 0 60000 65536"/>
              <a:gd name="T10" fmla="*/ 0 60000 65536"/>
              <a:gd name="T11" fmla="*/ 0 60000 65536"/>
              <a:gd name="T12" fmla="*/ 0 w 2188"/>
              <a:gd name="T13" fmla="*/ 0 h 1165"/>
              <a:gd name="T14" fmla="*/ 2188 w 2188"/>
              <a:gd name="T15" fmla="*/ 1165 h 11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88" h="1165">
                <a:moveTo>
                  <a:pt x="2188" y="623"/>
                </a:moveTo>
                <a:cubicBezTo>
                  <a:pt x="2119" y="703"/>
                  <a:pt x="1970" y="1047"/>
                  <a:pt x="1774" y="1106"/>
                </a:cubicBezTo>
                <a:cubicBezTo>
                  <a:pt x="1578" y="1165"/>
                  <a:pt x="1309" y="1160"/>
                  <a:pt x="1013" y="976"/>
                </a:cubicBezTo>
                <a:cubicBezTo>
                  <a:pt x="717" y="792"/>
                  <a:pt x="211" y="203"/>
                  <a:pt x="0" y="0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3267" name="WordArt 19"/>
          <p:cNvSpPr>
            <a:spLocks noChangeArrowheads="1" noChangeShapeType="1" noTextEdit="1"/>
          </p:cNvSpPr>
          <p:nvPr/>
        </p:nvSpPr>
        <p:spPr bwMode="auto">
          <a:xfrm>
            <a:off x="6489700" y="2309813"/>
            <a:ext cx="374650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3268" name="WordArt 20"/>
          <p:cNvSpPr>
            <a:spLocks noChangeArrowheads="1" noChangeShapeType="1" noTextEdit="1"/>
          </p:cNvSpPr>
          <p:nvPr/>
        </p:nvSpPr>
        <p:spPr bwMode="auto">
          <a:xfrm>
            <a:off x="6961188" y="2297113"/>
            <a:ext cx="460375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D</a:t>
            </a:r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3269" name="WordArt 21"/>
          <p:cNvSpPr>
            <a:spLocks noChangeArrowheads="1" noChangeShapeType="1" noTextEdit="1"/>
          </p:cNvSpPr>
          <p:nvPr/>
        </p:nvSpPr>
        <p:spPr bwMode="auto">
          <a:xfrm>
            <a:off x="7513638" y="2260600"/>
            <a:ext cx="374650" cy="877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53270" name="WordArt 22"/>
          <p:cNvSpPr>
            <a:spLocks noChangeArrowheads="1" noChangeShapeType="1" noTextEdit="1"/>
          </p:cNvSpPr>
          <p:nvPr/>
        </p:nvSpPr>
        <p:spPr bwMode="auto">
          <a:xfrm>
            <a:off x="8001000" y="2284413"/>
            <a:ext cx="374650" cy="841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B</a:t>
            </a:r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3271" name="WordArt 23"/>
          <p:cNvSpPr>
            <a:spLocks noChangeArrowheads="1" noChangeShapeType="1" noTextEdit="1"/>
          </p:cNvSpPr>
          <p:nvPr/>
        </p:nvSpPr>
        <p:spPr bwMode="auto">
          <a:xfrm>
            <a:off x="8440738" y="3063875"/>
            <a:ext cx="446087" cy="376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16</a:t>
            </a:r>
          </a:p>
        </p:txBody>
      </p:sp>
      <p:sp>
        <p:nvSpPr>
          <p:cNvPr id="53272" name="WordArt 24"/>
          <p:cNvSpPr>
            <a:spLocks noChangeArrowheads="1" noChangeShapeType="1" noTextEdit="1"/>
          </p:cNvSpPr>
          <p:nvPr/>
        </p:nvSpPr>
        <p:spPr bwMode="auto">
          <a:xfrm>
            <a:off x="636588" y="3186113"/>
            <a:ext cx="102870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7456</a:t>
            </a:r>
          </a:p>
        </p:txBody>
      </p:sp>
      <p:sp>
        <p:nvSpPr>
          <p:cNvPr id="53273" name="WordArt 25"/>
          <p:cNvSpPr>
            <a:spLocks noChangeArrowheads="1" noChangeShapeType="1" noTextEdit="1"/>
          </p:cNvSpPr>
          <p:nvPr/>
        </p:nvSpPr>
        <p:spPr bwMode="auto">
          <a:xfrm>
            <a:off x="1938338" y="3978275"/>
            <a:ext cx="833437" cy="538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464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871788" y="3194050"/>
            <a:ext cx="908050" cy="1204913"/>
            <a:chOff x="870" y="1096"/>
            <a:chExt cx="572" cy="759"/>
          </a:xfrm>
        </p:grpSpPr>
        <p:grpSp>
          <p:nvGrpSpPr>
            <p:cNvPr id="43055" name="Group 27"/>
            <p:cNvGrpSpPr>
              <a:grpSpLocks/>
            </p:cNvGrpSpPr>
            <p:nvPr/>
          </p:nvGrpSpPr>
          <p:grpSpPr bwMode="auto">
            <a:xfrm>
              <a:off x="870" y="1096"/>
              <a:ext cx="572" cy="759"/>
              <a:chOff x="930" y="1094"/>
              <a:chExt cx="408" cy="771"/>
            </a:xfrm>
          </p:grpSpPr>
          <p:sp>
            <p:nvSpPr>
              <p:cNvPr id="43057" name="Line 28"/>
              <p:cNvSpPr>
                <a:spLocks noChangeShapeType="1"/>
              </p:cNvSpPr>
              <p:nvPr/>
            </p:nvSpPr>
            <p:spPr bwMode="auto">
              <a:xfrm>
                <a:off x="930" y="1094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58" name="Line 29"/>
              <p:cNvSpPr>
                <a:spLocks noChangeShapeType="1"/>
              </p:cNvSpPr>
              <p:nvPr/>
            </p:nvSpPr>
            <p:spPr bwMode="auto">
              <a:xfrm rot="5400000">
                <a:off x="1133" y="1390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3056" name="WordArt 30"/>
            <p:cNvSpPr>
              <a:spLocks noChangeArrowheads="1" noChangeShapeType="1" noTextEdit="1"/>
            </p:cNvSpPr>
            <p:nvPr/>
          </p:nvSpPr>
          <p:spPr bwMode="auto">
            <a:xfrm>
              <a:off x="950" y="1135"/>
              <a:ext cx="349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16</a:t>
              </a:r>
            </a:p>
          </p:txBody>
        </p:sp>
      </p:grpSp>
      <p:sp>
        <p:nvSpPr>
          <p:cNvPr id="53279" name="WordArt 31"/>
          <p:cNvSpPr>
            <a:spLocks noChangeArrowheads="1" noChangeShapeType="1" noTextEdit="1"/>
          </p:cNvSpPr>
          <p:nvPr/>
        </p:nvSpPr>
        <p:spPr bwMode="auto">
          <a:xfrm>
            <a:off x="3059113" y="4076700"/>
            <a:ext cx="517525" cy="538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29</a:t>
            </a:r>
          </a:p>
        </p:txBody>
      </p:sp>
      <p:sp>
        <p:nvSpPr>
          <p:cNvPr id="53280" name="Line 32"/>
          <p:cNvSpPr>
            <a:spLocks noChangeShapeType="1"/>
          </p:cNvSpPr>
          <p:nvPr/>
        </p:nvSpPr>
        <p:spPr bwMode="auto">
          <a:xfrm rot="5400000">
            <a:off x="3342482" y="5039519"/>
            <a:ext cx="1587" cy="720725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81" name="WordArt 33"/>
          <p:cNvSpPr>
            <a:spLocks noChangeArrowheads="1" noChangeShapeType="1" noTextEdit="1"/>
          </p:cNvSpPr>
          <p:nvPr/>
        </p:nvSpPr>
        <p:spPr bwMode="auto">
          <a:xfrm>
            <a:off x="3055938" y="4751388"/>
            <a:ext cx="517525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16</a:t>
            </a: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3848100" y="4032250"/>
            <a:ext cx="908050" cy="1204913"/>
            <a:chOff x="870" y="1096"/>
            <a:chExt cx="572" cy="759"/>
          </a:xfrm>
        </p:grpSpPr>
        <p:grpSp>
          <p:nvGrpSpPr>
            <p:cNvPr id="43051" name="Group 35"/>
            <p:cNvGrpSpPr>
              <a:grpSpLocks/>
            </p:cNvGrpSpPr>
            <p:nvPr/>
          </p:nvGrpSpPr>
          <p:grpSpPr bwMode="auto">
            <a:xfrm>
              <a:off x="870" y="1096"/>
              <a:ext cx="572" cy="759"/>
              <a:chOff x="930" y="1094"/>
              <a:chExt cx="408" cy="771"/>
            </a:xfrm>
          </p:grpSpPr>
          <p:sp>
            <p:nvSpPr>
              <p:cNvPr id="43053" name="Line 36"/>
              <p:cNvSpPr>
                <a:spLocks noChangeShapeType="1"/>
              </p:cNvSpPr>
              <p:nvPr/>
            </p:nvSpPr>
            <p:spPr bwMode="auto">
              <a:xfrm>
                <a:off x="930" y="1094"/>
                <a:ext cx="0" cy="771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54" name="Line 37"/>
              <p:cNvSpPr>
                <a:spLocks noChangeShapeType="1"/>
              </p:cNvSpPr>
              <p:nvPr/>
            </p:nvSpPr>
            <p:spPr bwMode="auto">
              <a:xfrm rot="5400000">
                <a:off x="1133" y="1390"/>
                <a:ext cx="1" cy="4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3052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950" y="1135"/>
              <a:ext cx="349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16</a:t>
              </a:r>
            </a:p>
          </p:txBody>
        </p:sp>
      </p:grpSp>
      <p:sp>
        <p:nvSpPr>
          <p:cNvPr id="53287" name="WordArt 39"/>
          <p:cNvSpPr>
            <a:spLocks noChangeArrowheads="1" noChangeShapeType="1" noTextEdit="1"/>
          </p:cNvSpPr>
          <p:nvPr/>
        </p:nvSpPr>
        <p:spPr bwMode="auto">
          <a:xfrm>
            <a:off x="4135438" y="4967288"/>
            <a:ext cx="319087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53288" name="WordArt 40"/>
          <p:cNvSpPr>
            <a:spLocks noChangeArrowheads="1" noChangeShapeType="1" noTextEdit="1"/>
          </p:cNvSpPr>
          <p:nvPr/>
        </p:nvSpPr>
        <p:spPr bwMode="auto">
          <a:xfrm>
            <a:off x="3203575" y="5445125"/>
            <a:ext cx="43180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D</a:t>
            </a:r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C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3289" name="WordArt 41"/>
          <p:cNvSpPr>
            <a:spLocks noChangeArrowheads="1" noChangeShapeType="1" noTextEdit="1"/>
          </p:cNvSpPr>
          <p:nvPr/>
        </p:nvSpPr>
        <p:spPr bwMode="auto">
          <a:xfrm>
            <a:off x="1187450" y="3933825"/>
            <a:ext cx="43180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B</a:t>
            </a:r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C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grpSp>
        <p:nvGrpSpPr>
          <p:cNvPr id="43038" name="Group 4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3043" name="Group 4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3047" name="Rectangle 5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3048" name="WordArt 52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3049" name="WordArt 5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3050" name="WordArt 5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3044" name="Rectangle 5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5" name="Rectangle 5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6" name="Rectangle 5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3039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3040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3041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43042" name="Rectangle 5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53251" grpId="0" animBg="1"/>
      <p:bldP spid="53252" grpId="0" animBg="1"/>
      <p:bldP spid="53253" grpId="0" animBg="1"/>
      <p:bldP spid="53254" grpId="0" animBg="1"/>
      <p:bldP spid="53260" grpId="0" animBg="1"/>
      <p:bldP spid="53261" grpId="0" animBg="1"/>
      <p:bldP spid="53262" grpId="0" animBg="1"/>
      <p:bldP spid="53262" grpId="1" animBg="1"/>
      <p:bldP spid="53263" grpId="0" animBg="1"/>
      <p:bldP spid="53264" grpId="0" animBg="1"/>
      <p:bldP spid="53265" grpId="0" animBg="1"/>
      <p:bldP spid="53265" grpId="1" animBg="1"/>
      <p:bldP spid="53266" grpId="0" animBg="1"/>
      <p:bldP spid="53267" grpId="0" animBg="1"/>
      <p:bldP spid="53268" grpId="0" animBg="1"/>
      <p:bldP spid="53269" grpId="0" animBg="1"/>
      <p:bldP spid="53270" grpId="0" animBg="1"/>
      <p:bldP spid="53271" grpId="0" animBg="1"/>
      <p:bldP spid="53272" grpId="0" animBg="1"/>
      <p:bldP spid="53273" grpId="0" animBg="1"/>
      <p:bldP spid="53279" grpId="0" animBg="1"/>
      <p:bldP spid="53280" grpId="0" animBg="1"/>
      <p:bldP spid="53281" grpId="0" animBg="1"/>
      <p:bldP spid="53287" grpId="0" animBg="1"/>
      <p:bldP spid="53288" grpId="0" animBg="1"/>
      <p:bldP spid="5328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36613"/>
            <a:ext cx="9144000" cy="143986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Арифметические действия в двоичной системе счисления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1988" y="2640013"/>
            <a:ext cx="8007350" cy="3362325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Арифметические действия, выполняемые в двоичной системе, подчиняются тем же правилам, что и в десятичной системе. Только в двоичной системе перенос единиц в старший разряд возникает чаще, чем в десятичной. Вот как выглядит таблица сложения в двоичной системе: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0 + 0 = 0,	0 + 1 = 1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1 + 0 = 1	1 + 1 = 0 (перенос в старший разряд)</a:t>
            </a:r>
          </a:p>
        </p:txBody>
      </p:sp>
      <p:sp>
        <p:nvSpPr>
          <p:cNvPr id="44036" name="Rectangle 42"/>
          <p:cNvSpPr>
            <a:spLocks noChangeArrowheads="1"/>
          </p:cNvSpPr>
          <p:nvPr/>
        </p:nvSpPr>
        <p:spPr bwMode="auto">
          <a:xfrm>
            <a:off x="0" y="2744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44037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4042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4046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4047" name="WordArt 21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4048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4049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4043" name="Rectangle 25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4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5" name="Rectangle 2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038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4039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4040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44041" name="Rectangl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42963"/>
            <a:ext cx="9144000" cy="143986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Арифметические действия в двоичной системе счисления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8188" y="2387600"/>
            <a:ext cx="7723187" cy="3422650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Таблица умножения для двоичных чисел еще проще:</a:t>
            </a:r>
          </a:p>
          <a:p>
            <a:pPr algn="ctr" eaLnBrk="1" hangingPunct="1">
              <a:spcBef>
                <a:spcPct val="40000"/>
              </a:spcBef>
              <a:buFontTx/>
              <a:buNone/>
            </a:pPr>
            <a:r>
              <a:rPr lang="ru-RU" sz="2000" b="1" smtClean="0">
                <a:solidFill>
                  <a:srgbClr val="993300"/>
                </a:solidFill>
                <a:latin typeface="Verdana" pitchFamily="34" charset="0"/>
              </a:rPr>
              <a:t>0 * 0 = 0,   0 * 1 = 0,   1 * 0 = 0,    1 * 1 = 1.</a:t>
            </a:r>
          </a:p>
          <a:p>
            <a:pPr eaLnBrk="1" hangingPunct="1">
              <a:spcBef>
                <a:spcPct val="40000"/>
              </a:spcBef>
            </a:pPr>
            <a:r>
              <a:rPr lang="ru-RU" sz="2000" smtClean="0">
                <a:solidFill>
                  <a:srgbClr val="993300"/>
                </a:solidFill>
                <a:latin typeface="Verdana" pitchFamily="34" charset="0"/>
              </a:rPr>
              <a:t>Двоичное деление основано на методе, знакомом вам по десятичному делению, т. е. сводится к выполнению операций умножения и вычитания. Выполнение основной процедуры – выбор числа, кратного делителю и предназначенного для уменьшения делимого, здесь проще, так как таким числом могут быть только либо 0, либо сам делитель.</a:t>
            </a:r>
          </a:p>
        </p:txBody>
      </p:sp>
      <p:sp>
        <p:nvSpPr>
          <p:cNvPr id="45060" name="Rectangle 42"/>
          <p:cNvSpPr>
            <a:spLocks noChangeArrowheads="1"/>
          </p:cNvSpPr>
          <p:nvPr/>
        </p:nvSpPr>
        <p:spPr bwMode="auto">
          <a:xfrm>
            <a:off x="0" y="2744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45061" name="Group 1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5066" name="Group 1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5070" name="Rectangle 1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5071" name="WordArt 21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5072" name="WordArt 2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5073" name="WordArt 2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5067" name="Rectangle 25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68" name="Rectangle 2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69" name="Rectangle 2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5062" name="AutoShape 32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5063" name="AutoShape 33">
            <a:hlinkClick r:id="rId6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5064" name="WordArt 16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45065" name="Rectangle 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2" descr="Циновка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533400"/>
            <a:ext cx="9144000" cy="1470025"/>
          </a:xfr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993300"/>
                </a:solidFill>
              </a:rPr>
              <a:t>ЗАДАЧИ </a:t>
            </a:r>
            <a:br>
              <a:rPr lang="ru-RU" sz="4000" b="1" smtClean="0">
                <a:solidFill>
                  <a:srgbClr val="993300"/>
                </a:solidFill>
              </a:rPr>
            </a:br>
            <a:r>
              <a:rPr lang="ru-RU" sz="4000" b="1" smtClean="0">
                <a:solidFill>
                  <a:srgbClr val="993300"/>
                </a:solidFill>
              </a:rPr>
              <a:t>для самостоятельного решения</a:t>
            </a:r>
          </a:p>
        </p:txBody>
      </p:sp>
      <p:sp>
        <p:nvSpPr>
          <p:cNvPr id="46083" name="WordArt 4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27200" y="2411413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sp>
        <p:nvSpPr>
          <p:cNvPr id="46084" name="WordArt 5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547813" y="3141663"/>
            <a:ext cx="5972175" cy="423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46085" name="WordArt 6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187450" y="3860800"/>
            <a:ext cx="6811963" cy="544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sp>
        <p:nvSpPr>
          <p:cNvPr id="46086" name="WordArt 6">
            <a:hlinkClick r:id="rId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5288" y="4652963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grpSp>
        <p:nvGrpSpPr>
          <p:cNvPr id="46087" name="Group 1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6096" name="Group 2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6100" name="Rectangle 2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6101" name="WordArt 23">
                <a:hlinkClick r:id="rId7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6102" name="WordArt 24">
                <a:hlinkClick r:id="rId8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6103" name="WordArt 25">
                <a:hlinkClick r:id="rId9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6097" name="Rectangle 27">
              <a:hlinkClick r:id="rId8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8" name="Rectangle 28">
              <a:hlinkClick r:id="rId9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9" name="Rectangle 29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6088" name="AutoShape 32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6089" name="AutoShape 33">
            <a:hlinkClick r:id="rId10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6090" name="WordArt 16">
            <a:hlinkClick r:id="rId1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46091" name="Rectangle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33538" y="2328863"/>
            <a:ext cx="5910262" cy="56673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2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481138" y="3048000"/>
            <a:ext cx="6138862" cy="5667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3" name="Rectangle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89025" y="3832225"/>
            <a:ext cx="6965950" cy="5667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4" name="Rectangle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04800" y="4603750"/>
            <a:ext cx="8577263" cy="6873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5" name="Rectangl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 rot="-2148736">
            <a:off x="1898650" y="2586038"/>
            <a:ext cx="966788" cy="2411412"/>
            <a:chOff x="4585" y="1344"/>
            <a:chExt cx="609" cy="1519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5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 rot="-2148736">
            <a:off x="2581275" y="2586038"/>
            <a:ext cx="966788" cy="2411412"/>
            <a:chOff x="4585" y="1344"/>
            <a:chExt cx="609" cy="1519"/>
          </a:xfrm>
        </p:grpSpPr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50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7108" name="Text Box 35"/>
          <p:cNvSpPr txBox="1">
            <a:spLocks noChangeArrowheads="1"/>
          </p:cNvSpPr>
          <p:nvPr/>
        </p:nvSpPr>
        <p:spPr bwMode="auto">
          <a:xfrm>
            <a:off x="407988" y="1377950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СУМЕЕТЕ ЛИ ВЫ СДЕЛАТЬ</a:t>
            </a:r>
          </a:p>
        </p:txBody>
      </p:sp>
      <p:sp>
        <p:nvSpPr>
          <p:cNvPr id="47109" name="Прямоугольник 34"/>
          <p:cNvSpPr>
            <a:spLocks noChangeArrowheads="1"/>
          </p:cNvSpPr>
          <p:nvPr/>
        </p:nvSpPr>
        <p:spPr bwMode="auto">
          <a:xfrm>
            <a:off x="914400" y="1878013"/>
            <a:ext cx="304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двух – пять?</a:t>
            </a:r>
          </a:p>
        </p:txBody>
      </p:sp>
      <p:sp>
        <p:nvSpPr>
          <p:cNvPr id="38" name="Rectangle 88" descr="Циновка"/>
          <p:cNvSpPr>
            <a:spLocks noChangeArrowheads="1"/>
          </p:cNvSpPr>
          <p:nvPr/>
        </p:nvSpPr>
        <p:spPr bwMode="auto">
          <a:xfrm>
            <a:off x="1209675" y="5618163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 rot="-2148736">
            <a:off x="6019800" y="2611438"/>
            <a:ext cx="966788" cy="2411412"/>
            <a:chOff x="4585" y="1344"/>
            <a:chExt cx="609" cy="1519"/>
          </a:xfrm>
        </p:grpSpPr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4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 rot="-2148736">
            <a:off x="6702425" y="2611438"/>
            <a:ext cx="966788" cy="2411412"/>
            <a:chOff x="4585" y="1344"/>
            <a:chExt cx="609" cy="1519"/>
          </a:xfrm>
        </p:grpSpPr>
        <p:sp>
          <p:nvSpPr>
            <p:cNvPr id="50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46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7113" name="Прямоугольник 51"/>
          <p:cNvSpPr>
            <a:spLocks noChangeArrowheads="1"/>
          </p:cNvSpPr>
          <p:nvPr/>
        </p:nvSpPr>
        <p:spPr bwMode="auto">
          <a:xfrm>
            <a:off x="5241925" y="1903413"/>
            <a:ext cx="304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двух – десять?</a:t>
            </a:r>
          </a:p>
        </p:txBody>
      </p:sp>
      <p:sp>
        <p:nvSpPr>
          <p:cNvPr id="53" name="Rectangle 88" descr="Циновка"/>
          <p:cNvSpPr>
            <a:spLocks noChangeArrowheads="1"/>
          </p:cNvSpPr>
          <p:nvPr/>
        </p:nvSpPr>
        <p:spPr bwMode="auto">
          <a:xfrm>
            <a:off x="5330825" y="5643563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6" name="Группа 53"/>
          <p:cNvGrpSpPr>
            <a:grpSpLocks/>
          </p:cNvGrpSpPr>
          <p:nvPr/>
        </p:nvGrpSpPr>
        <p:grpSpPr bwMode="auto">
          <a:xfrm rot="164758">
            <a:off x="5200650" y="2652713"/>
            <a:ext cx="2411413" cy="2411412"/>
            <a:chOff x="7212203" y="2434046"/>
            <a:chExt cx="2411412" cy="2411412"/>
          </a:xfrm>
        </p:grpSpPr>
        <p:grpSp>
          <p:nvGrpSpPr>
            <p:cNvPr id="47139" name="Group 22"/>
            <p:cNvGrpSpPr>
              <a:grpSpLocks/>
            </p:cNvGrpSpPr>
            <p:nvPr/>
          </p:nvGrpSpPr>
          <p:grpSpPr bwMode="auto">
            <a:xfrm rot="-1190162">
              <a:off x="8409018" y="2434046"/>
              <a:ext cx="966785" cy="2411412"/>
              <a:chOff x="4585" y="1344"/>
              <a:chExt cx="609" cy="1519"/>
            </a:xfrm>
          </p:grpSpPr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 rot="2139997">
                <a:off x="4572" y="1479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144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7140" name="Group 25"/>
            <p:cNvGrpSpPr>
              <a:grpSpLocks/>
            </p:cNvGrpSpPr>
            <p:nvPr/>
          </p:nvGrpSpPr>
          <p:grpSpPr bwMode="auto">
            <a:xfrm rot="7076383">
              <a:off x="7934516" y="2814425"/>
              <a:ext cx="966785" cy="2411412"/>
              <a:chOff x="4585" y="1344"/>
              <a:chExt cx="609" cy="1519"/>
            </a:xfrm>
          </p:grpSpPr>
          <p:sp>
            <p:nvSpPr>
              <p:cNvPr id="45" name="Rectangle 26"/>
              <p:cNvSpPr>
                <a:spLocks noChangeArrowheads="1"/>
              </p:cNvSpPr>
              <p:nvPr/>
            </p:nvSpPr>
            <p:spPr bwMode="auto">
              <a:xfrm rot="2139997">
                <a:off x="4581" y="1515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142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Группа 35"/>
          <p:cNvGrpSpPr>
            <a:grpSpLocks/>
          </p:cNvGrpSpPr>
          <p:nvPr/>
        </p:nvGrpSpPr>
        <p:grpSpPr bwMode="auto">
          <a:xfrm>
            <a:off x="701675" y="2665413"/>
            <a:ext cx="2755900" cy="2411412"/>
            <a:chOff x="5440945" y="3515866"/>
            <a:chExt cx="2756055" cy="2411412"/>
          </a:xfrm>
        </p:grpSpPr>
        <p:grpSp>
          <p:nvGrpSpPr>
            <p:cNvPr id="47133" name="Group 22"/>
            <p:cNvGrpSpPr>
              <a:grpSpLocks/>
            </p:cNvGrpSpPr>
            <p:nvPr/>
          </p:nvGrpSpPr>
          <p:grpSpPr bwMode="auto">
            <a:xfrm rot="-1190162">
              <a:off x="7230213" y="3515866"/>
              <a:ext cx="966787" cy="2411412"/>
              <a:chOff x="4585" y="1344"/>
              <a:chExt cx="609" cy="1519"/>
            </a:xfrm>
          </p:grpSpPr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 rot="2139997">
                <a:off x="4583" y="1492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138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7134" name="Group 25"/>
            <p:cNvGrpSpPr>
              <a:grpSpLocks/>
            </p:cNvGrpSpPr>
            <p:nvPr/>
          </p:nvGrpSpPr>
          <p:grpSpPr bwMode="auto">
            <a:xfrm rot="7567911">
              <a:off x="6163257" y="3818990"/>
              <a:ext cx="966787" cy="2411412"/>
              <a:chOff x="4585" y="1344"/>
              <a:chExt cx="609" cy="1519"/>
            </a:xfrm>
          </p:grpSpPr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 rot="2139997">
                <a:off x="4585" y="1498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136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sp>
        <p:nvSpPr>
          <p:cNvPr id="47117" name="WordArt 33"/>
          <p:cNvSpPr>
            <a:spLocks noChangeArrowheads="1" noChangeShapeType="1" noTextEdit="1"/>
          </p:cNvSpPr>
          <p:nvPr/>
        </p:nvSpPr>
        <p:spPr bwMode="auto">
          <a:xfrm>
            <a:off x="1738313" y="803275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grpSp>
        <p:nvGrpSpPr>
          <p:cNvPr id="47118" name="Group 46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7125" name="Group 47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7129" name="Rectangle 48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7130" name="WordArt 50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7131" name="WordArt 51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7132" name="WordArt 52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7126" name="Rectangle 54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7" name="Rectangle 55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8" name="Rectangle 5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7119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7120" name="AutoShape 33">
            <a:hlinkClick r:id="rId3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7121" name="WordArt 16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4079" name="Picture 47" descr="strelki15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450850" y="546893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0" name="Picture 48" descr="strelki15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35938" y="5456238"/>
            <a:ext cx="7080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4" name="Rectangle 4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4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4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 rot="-2148736">
            <a:off x="1912938" y="2428875"/>
            <a:ext cx="966787" cy="2411413"/>
            <a:chOff x="4585" y="1344"/>
            <a:chExt cx="609" cy="1519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20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 rot="-2148736">
            <a:off x="2595563" y="2428875"/>
            <a:ext cx="966787" cy="2411413"/>
            <a:chOff x="4585" y="1344"/>
            <a:chExt cx="609" cy="1519"/>
          </a:xfrm>
        </p:grpSpPr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98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8132" name="Text Box 35"/>
          <p:cNvSpPr txBox="1">
            <a:spLocks noChangeArrowheads="1"/>
          </p:cNvSpPr>
          <p:nvPr/>
        </p:nvSpPr>
        <p:spPr bwMode="auto">
          <a:xfrm>
            <a:off x="407988" y="1196975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СУМЕЕТЕ ЛИ ВЫ СДЕЛАТЬ</a:t>
            </a:r>
          </a:p>
        </p:txBody>
      </p:sp>
      <p:sp>
        <p:nvSpPr>
          <p:cNvPr id="48133" name="Прямоугольник 34"/>
          <p:cNvSpPr>
            <a:spLocks noChangeArrowheads="1"/>
          </p:cNvSpPr>
          <p:nvPr/>
        </p:nvSpPr>
        <p:spPr bwMode="auto">
          <a:xfrm>
            <a:off x="322263" y="1681163"/>
            <a:ext cx="3948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четырех – пять?</a:t>
            </a:r>
          </a:p>
        </p:txBody>
      </p:sp>
      <p:sp>
        <p:nvSpPr>
          <p:cNvPr id="38" name="Rectangle 88" descr="Циновка"/>
          <p:cNvSpPr>
            <a:spLocks noChangeArrowheads="1"/>
          </p:cNvSpPr>
          <p:nvPr/>
        </p:nvSpPr>
        <p:spPr bwMode="auto">
          <a:xfrm>
            <a:off x="1133475" y="5692775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 rot="-2148736">
            <a:off x="6034088" y="2454275"/>
            <a:ext cx="966787" cy="2411413"/>
            <a:chOff x="4585" y="1344"/>
            <a:chExt cx="609" cy="1519"/>
          </a:xfrm>
        </p:grpSpPr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9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 rot="-2148736">
            <a:off x="6716713" y="2454275"/>
            <a:ext cx="966787" cy="2411413"/>
            <a:chOff x="4585" y="1344"/>
            <a:chExt cx="609" cy="1519"/>
          </a:xfrm>
        </p:grpSpPr>
        <p:sp>
          <p:nvSpPr>
            <p:cNvPr id="50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94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8137" name="Прямоугольник 51"/>
          <p:cNvSpPr>
            <a:spLocks noChangeArrowheads="1"/>
          </p:cNvSpPr>
          <p:nvPr/>
        </p:nvSpPr>
        <p:spPr bwMode="auto">
          <a:xfrm>
            <a:off x="4895850" y="1668463"/>
            <a:ext cx="4248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четырех – десять?</a:t>
            </a:r>
          </a:p>
        </p:txBody>
      </p:sp>
      <p:sp>
        <p:nvSpPr>
          <p:cNvPr id="53" name="Rectangle 88" descr="Циновка"/>
          <p:cNvSpPr>
            <a:spLocks noChangeArrowheads="1"/>
          </p:cNvSpPr>
          <p:nvPr/>
        </p:nvSpPr>
        <p:spPr bwMode="auto">
          <a:xfrm>
            <a:off x="5254625" y="5667375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6" name="Группа 53"/>
          <p:cNvGrpSpPr>
            <a:grpSpLocks/>
          </p:cNvGrpSpPr>
          <p:nvPr/>
        </p:nvGrpSpPr>
        <p:grpSpPr bwMode="auto">
          <a:xfrm rot="164758">
            <a:off x="5214938" y="2495550"/>
            <a:ext cx="2411412" cy="2411413"/>
            <a:chOff x="7212203" y="2434046"/>
            <a:chExt cx="2411412" cy="2411412"/>
          </a:xfrm>
        </p:grpSpPr>
        <p:grpSp>
          <p:nvGrpSpPr>
            <p:cNvPr id="48187" name="Group 22"/>
            <p:cNvGrpSpPr>
              <a:grpSpLocks/>
            </p:cNvGrpSpPr>
            <p:nvPr/>
          </p:nvGrpSpPr>
          <p:grpSpPr bwMode="auto">
            <a:xfrm rot="-1190162">
              <a:off x="8409018" y="2434046"/>
              <a:ext cx="966785" cy="2411412"/>
              <a:chOff x="4585" y="1344"/>
              <a:chExt cx="609" cy="1519"/>
            </a:xfrm>
          </p:grpSpPr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 rot="2139997">
                <a:off x="4572" y="1479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92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8188" name="Group 25"/>
            <p:cNvGrpSpPr>
              <a:grpSpLocks/>
            </p:cNvGrpSpPr>
            <p:nvPr/>
          </p:nvGrpSpPr>
          <p:grpSpPr bwMode="auto">
            <a:xfrm rot="7076383">
              <a:off x="7934516" y="2814425"/>
              <a:ext cx="966785" cy="2411412"/>
              <a:chOff x="4585" y="1344"/>
              <a:chExt cx="609" cy="1519"/>
            </a:xfrm>
          </p:grpSpPr>
          <p:sp>
            <p:nvSpPr>
              <p:cNvPr id="45" name="Rectangle 26"/>
              <p:cNvSpPr>
                <a:spLocks noChangeArrowheads="1"/>
              </p:cNvSpPr>
              <p:nvPr/>
            </p:nvSpPr>
            <p:spPr bwMode="auto">
              <a:xfrm rot="2139997">
                <a:off x="4581" y="1515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90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Группа 35"/>
          <p:cNvGrpSpPr>
            <a:grpSpLocks/>
          </p:cNvGrpSpPr>
          <p:nvPr/>
        </p:nvGrpSpPr>
        <p:grpSpPr bwMode="auto">
          <a:xfrm>
            <a:off x="715963" y="2508250"/>
            <a:ext cx="2755900" cy="2411413"/>
            <a:chOff x="5440945" y="3515866"/>
            <a:chExt cx="2756055" cy="2411412"/>
          </a:xfrm>
        </p:grpSpPr>
        <p:grpSp>
          <p:nvGrpSpPr>
            <p:cNvPr id="48181" name="Group 22"/>
            <p:cNvGrpSpPr>
              <a:grpSpLocks/>
            </p:cNvGrpSpPr>
            <p:nvPr/>
          </p:nvGrpSpPr>
          <p:grpSpPr bwMode="auto">
            <a:xfrm rot="-1190162">
              <a:off x="7230213" y="3515866"/>
              <a:ext cx="966787" cy="2411412"/>
              <a:chOff x="4585" y="1344"/>
              <a:chExt cx="609" cy="1519"/>
            </a:xfrm>
          </p:grpSpPr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 rot="2139997">
                <a:off x="4583" y="1492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86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8182" name="Group 25"/>
            <p:cNvGrpSpPr>
              <a:grpSpLocks/>
            </p:cNvGrpSpPr>
            <p:nvPr/>
          </p:nvGrpSpPr>
          <p:grpSpPr bwMode="auto">
            <a:xfrm rot="7567911">
              <a:off x="6163257" y="3818990"/>
              <a:ext cx="966787" cy="2411412"/>
              <a:chOff x="4585" y="1344"/>
              <a:chExt cx="609" cy="1519"/>
            </a:xfrm>
          </p:grpSpPr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 rot="2139997">
                <a:off x="4585" y="1498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84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2" name="Group 16"/>
          <p:cNvGrpSpPr>
            <a:grpSpLocks/>
          </p:cNvGrpSpPr>
          <p:nvPr/>
        </p:nvGrpSpPr>
        <p:grpSpPr bwMode="auto">
          <a:xfrm rot="-2160573">
            <a:off x="3213100" y="2441575"/>
            <a:ext cx="966788" cy="2411413"/>
            <a:chOff x="4585" y="1344"/>
            <a:chExt cx="609" cy="1519"/>
          </a:xfrm>
        </p:grpSpPr>
        <p:sp>
          <p:nvSpPr>
            <p:cNvPr id="36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8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Group 16"/>
          <p:cNvGrpSpPr>
            <a:grpSpLocks/>
          </p:cNvGrpSpPr>
          <p:nvPr/>
        </p:nvGrpSpPr>
        <p:grpSpPr bwMode="auto">
          <a:xfrm rot="-2160573">
            <a:off x="1243013" y="2454275"/>
            <a:ext cx="966787" cy="2411413"/>
            <a:chOff x="4585" y="1344"/>
            <a:chExt cx="609" cy="1519"/>
          </a:xfrm>
        </p:grpSpPr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7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6"/>
          <p:cNvGrpSpPr>
            <a:grpSpLocks/>
          </p:cNvGrpSpPr>
          <p:nvPr/>
        </p:nvGrpSpPr>
        <p:grpSpPr bwMode="auto">
          <a:xfrm rot="-7591928">
            <a:off x="1797050" y="869951"/>
            <a:ext cx="966787" cy="2411412"/>
            <a:chOff x="4585" y="1344"/>
            <a:chExt cx="609" cy="1519"/>
          </a:xfrm>
        </p:grpSpPr>
        <p:sp>
          <p:nvSpPr>
            <p:cNvPr id="49" name="Rectangle 17"/>
            <p:cNvSpPr>
              <a:spLocks noChangeArrowheads="1"/>
            </p:cNvSpPr>
            <p:nvPr/>
          </p:nvSpPr>
          <p:spPr bwMode="auto">
            <a:xfrm rot="2139997">
              <a:off x="4594" y="1491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7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 rot="3273968">
            <a:off x="2132013" y="4308475"/>
            <a:ext cx="966787" cy="2411413"/>
            <a:chOff x="4585" y="1344"/>
            <a:chExt cx="609" cy="1519"/>
          </a:xfrm>
        </p:grpSpPr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 rot="2139997">
              <a:off x="4577" y="1499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7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16" name="Group 16"/>
          <p:cNvGrpSpPr>
            <a:grpSpLocks/>
          </p:cNvGrpSpPr>
          <p:nvPr/>
        </p:nvGrpSpPr>
        <p:grpSpPr bwMode="auto">
          <a:xfrm rot="-2160573">
            <a:off x="7321550" y="2454275"/>
            <a:ext cx="966788" cy="2411413"/>
            <a:chOff x="4585" y="1344"/>
            <a:chExt cx="609" cy="1519"/>
          </a:xfrm>
        </p:grpSpPr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7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 rot="-2160573">
            <a:off x="5351463" y="2466975"/>
            <a:ext cx="966787" cy="2411413"/>
            <a:chOff x="4585" y="1344"/>
            <a:chExt cx="609" cy="1519"/>
          </a:xfrm>
        </p:grpSpPr>
        <p:sp>
          <p:nvSpPr>
            <p:cNvPr id="62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7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6"/>
          <p:cNvGrpSpPr>
            <a:grpSpLocks/>
          </p:cNvGrpSpPr>
          <p:nvPr/>
        </p:nvGrpSpPr>
        <p:grpSpPr bwMode="auto">
          <a:xfrm rot="-7591928">
            <a:off x="5995988" y="857250"/>
            <a:ext cx="966787" cy="2411413"/>
            <a:chOff x="4585" y="1344"/>
            <a:chExt cx="609" cy="1519"/>
          </a:xfrm>
        </p:grpSpPr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 rot="2139997">
              <a:off x="4594" y="1491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6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19" name="Group 16"/>
          <p:cNvGrpSpPr>
            <a:grpSpLocks/>
          </p:cNvGrpSpPr>
          <p:nvPr/>
        </p:nvGrpSpPr>
        <p:grpSpPr bwMode="auto">
          <a:xfrm rot="3273968">
            <a:off x="6329363" y="4295775"/>
            <a:ext cx="966787" cy="2411413"/>
            <a:chOff x="4585" y="1344"/>
            <a:chExt cx="609" cy="1519"/>
          </a:xfrm>
        </p:grpSpPr>
        <p:sp>
          <p:nvSpPr>
            <p:cNvPr id="68" name="Rectangle 17"/>
            <p:cNvSpPr>
              <a:spLocks noChangeArrowheads="1"/>
            </p:cNvSpPr>
            <p:nvPr/>
          </p:nvSpPr>
          <p:spPr bwMode="auto">
            <a:xfrm rot="2139997">
              <a:off x="4577" y="1499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6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sp>
        <p:nvSpPr>
          <p:cNvPr id="48149" name="WordArt 57"/>
          <p:cNvSpPr>
            <a:spLocks noChangeArrowheads="1" noChangeShapeType="1" noTextEdit="1"/>
          </p:cNvSpPr>
          <p:nvPr/>
        </p:nvSpPr>
        <p:spPr bwMode="auto">
          <a:xfrm>
            <a:off x="1604963" y="711200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grpSp>
        <p:nvGrpSpPr>
          <p:cNvPr id="48150" name="Group 7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8157" name="Group 7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8161" name="Rectangle 7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8162" name="WordArt 7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8163" name="WordArt 7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8164" name="WordArt 7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8158" name="Rectangle 7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59" name="Rectangle 7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60" name="Rectangle 8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8151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8152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8153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5127" name="Picture 7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385763" y="548163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28" name="Picture 72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61338" y="543560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6" name="Rectangle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 rot="-2148736">
            <a:off x="1898650" y="2647950"/>
            <a:ext cx="966788" cy="2411413"/>
            <a:chOff x="4585" y="1344"/>
            <a:chExt cx="609" cy="1519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2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 rot="-2148736">
            <a:off x="2581275" y="2647950"/>
            <a:ext cx="966788" cy="2411413"/>
            <a:chOff x="4585" y="1344"/>
            <a:chExt cx="609" cy="1519"/>
          </a:xfrm>
        </p:grpSpPr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22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156" name="Text Box 35"/>
          <p:cNvSpPr txBox="1">
            <a:spLocks noChangeArrowheads="1"/>
          </p:cNvSpPr>
          <p:nvPr/>
        </p:nvSpPr>
        <p:spPr bwMode="auto">
          <a:xfrm>
            <a:off x="358775" y="1211263"/>
            <a:ext cx="849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СУМЕЕТЕ ЛИ ВЫ СДЕЛАТЬ</a:t>
            </a:r>
          </a:p>
        </p:txBody>
      </p:sp>
      <p:sp>
        <p:nvSpPr>
          <p:cNvPr id="49157" name="Прямоугольник 34"/>
          <p:cNvSpPr>
            <a:spLocks noChangeArrowheads="1"/>
          </p:cNvSpPr>
          <p:nvPr/>
        </p:nvSpPr>
        <p:spPr bwMode="auto">
          <a:xfrm>
            <a:off x="630238" y="1706563"/>
            <a:ext cx="349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четырех – семь?</a:t>
            </a:r>
          </a:p>
        </p:txBody>
      </p:sp>
      <p:sp>
        <p:nvSpPr>
          <p:cNvPr id="38" name="Rectangle 88" descr="Циновка"/>
          <p:cNvSpPr>
            <a:spLocks noChangeArrowheads="1"/>
          </p:cNvSpPr>
          <p:nvPr/>
        </p:nvSpPr>
        <p:spPr bwMode="auto">
          <a:xfrm>
            <a:off x="1209675" y="5654675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 rot="-3168708">
            <a:off x="5735638" y="2646362"/>
            <a:ext cx="966788" cy="2411413"/>
            <a:chOff x="4585" y="1344"/>
            <a:chExt cx="609" cy="1519"/>
          </a:xfrm>
        </p:grpSpPr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2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 rot="9357004">
            <a:off x="5867400" y="2916238"/>
            <a:ext cx="966788" cy="2409825"/>
            <a:chOff x="4585" y="1344"/>
            <a:chExt cx="609" cy="1518"/>
          </a:xfrm>
        </p:grpSpPr>
        <p:sp>
          <p:nvSpPr>
            <p:cNvPr id="50" name="Rectangle 29"/>
            <p:cNvSpPr>
              <a:spLocks noChangeArrowheads="1"/>
            </p:cNvSpPr>
            <p:nvPr/>
          </p:nvSpPr>
          <p:spPr bwMode="auto">
            <a:xfrm rot="2139997">
              <a:off x="4584" y="1515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18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49161" name="Прямоугольник 51"/>
          <p:cNvSpPr>
            <a:spLocks noChangeArrowheads="1"/>
          </p:cNvSpPr>
          <p:nvPr/>
        </p:nvSpPr>
        <p:spPr bwMode="auto">
          <a:xfrm>
            <a:off x="5230813" y="1709738"/>
            <a:ext cx="304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семи – десять?</a:t>
            </a:r>
          </a:p>
        </p:txBody>
      </p:sp>
      <p:sp>
        <p:nvSpPr>
          <p:cNvPr id="53" name="Rectangle 88" descr="Циновка"/>
          <p:cNvSpPr>
            <a:spLocks noChangeArrowheads="1"/>
          </p:cNvSpPr>
          <p:nvPr/>
        </p:nvSpPr>
        <p:spPr bwMode="auto">
          <a:xfrm>
            <a:off x="5291138" y="566737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6" name="Группа 53"/>
          <p:cNvGrpSpPr>
            <a:grpSpLocks/>
          </p:cNvGrpSpPr>
          <p:nvPr/>
        </p:nvGrpSpPr>
        <p:grpSpPr bwMode="auto">
          <a:xfrm rot="164758">
            <a:off x="5367338" y="2673350"/>
            <a:ext cx="2411412" cy="2411413"/>
            <a:chOff x="7212203" y="2434046"/>
            <a:chExt cx="2411412" cy="2411412"/>
          </a:xfrm>
        </p:grpSpPr>
        <p:grpSp>
          <p:nvGrpSpPr>
            <p:cNvPr id="49211" name="Group 22"/>
            <p:cNvGrpSpPr>
              <a:grpSpLocks/>
            </p:cNvGrpSpPr>
            <p:nvPr/>
          </p:nvGrpSpPr>
          <p:grpSpPr bwMode="auto">
            <a:xfrm rot="-1190162">
              <a:off x="8409018" y="2434046"/>
              <a:ext cx="966785" cy="2411412"/>
              <a:chOff x="4585" y="1344"/>
              <a:chExt cx="609" cy="1519"/>
            </a:xfrm>
          </p:grpSpPr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 rot="2139997">
                <a:off x="4572" y="1479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216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9212" name="Group 25"/>
            <p:cNvGrpSpPr>
              <a:grpSpLocks/>
            </p:cNvGrpSpPr>
            <p:nvPr/>
          </p:nvGrpSpPr>
          <p:grpSpPr bwMode="auto">
            <a:xfrm rot="7076383">
              <a:off x="7934516" y="2814425"/>
              <a:ext cx="966785" cy="2411412"/>
              <a:chOff x="4585" y="1344"/>
              <a:chExt cx="609" cy="1519"/>
            </a:xfrm>
          </p:grpSpPr>
          <p:sp>
            <p:nvSpPr>
              <p:cNvPr id="45" name="Rectangle 26"/>
              <p:cNvSpPr>
                <a:spLocks noChangeArrowheads="1"/>
              </p:cNvSpPr>
              <p:nvPr/>
            </p:nvSpPr>
            <p:spPr bwMode="auto">
              <a:xfrm rot="2139997">
                <a:off x="4581" y="1515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214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Group 16"/>
          <p:cNvGrpSpPr>
            <a:grpSpLocks/>
          </p:cNvGrpSpPr>
          <p:nvPr/>
        </p:nvGrpSpPr>
        <p:grpSpPr bwMode="auto">
          <a:xfrm rot="-2160573">
            <a:off x="3198813" y="2660650"/>
            <a:ext cx="966787" cy="2411413"/>
            <a:chOff x="4585" y="1344"/>
            <a:chExt cx="609" cy="1519"/>
          </a:xfrm>
        </p:grpSpPr>
        <p:sp>
          <p:nvSpPr>
            <p:cNvPr id="36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1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6"/>
          <p:cNvGrpSpPr>
            <a:grpSpLocks/>
          </p:cNvGrpSpPr>
          <p:nvPr/>
        </p:nvGrpSpPr>
        <p:grpSpPr bwMode="auto">
          <a:xfrm rot="-2160573">
            <a:off x="1228725" y="2673350"/>
            <a:ext cx="966788" cy="2411413"/>
            <a:chOff x="4585" y="1344"/>
            <a:chExt cx="609" cy="1519"/>
          </a:xfrm>
        </p:grpSpPr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0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6"/>
          <p:cNvGrpSpPr>
            <a:grpSpLocks/>
          </p:cNvGrpSpPr>
          <p:nvPr/>
        </p:nvGrpSpPr>
        <p:grpSpPr bwMode="auto">
          <a:xfrm rot="-2175295">
            <a:off x="2524125" y="2608263"/>
            <a:ext cx="966788" cy="2411412"/>
            <a:chOff x="4585" y="1344"/>
            <a:chExt cx="609" cy="1519"/>
          </a:xfrm>
        </p:grpSpPr>
        <p:sp>
          <p:nvSpPr>
            <p:cNvPr id="49" name="Rectangle 17"/>
            <p:cNvSpPr>
              <a:spLocks noChangeArrowheads="1"/>
            </p:cNvSpPr>
            <p:nvPr/>
          </p:nvSpPr>
          <p:spPr bwMode="auto">
            <a:xfrm rot="2139997">
              <a:off x="4585" y="1495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0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16"/>
          <p:cNvGrpSpPr>
            <a:grpSpLocks/>
          </p:cNvGrpSpPr>
          <p:nvPr/>
        </p:nvGrpSpPr>
        <p:grpSpPr bwMode="auto">
          <a:xfrm rot="8612595">
            <a:off x="2549525" y="2879725"/>
            <a:ext cx="966788" cy="2411413"/>
            <a:chOff x="4585" y="1344"/>
            <a:chExt cx="609" cy="1519"/>
          </a:xfrm>
        </p:grpSpPr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 rot="2139997">
              <a:off x="4584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0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3" name="Group 16"/>
          <p:cNvGrpSpPr>
            <a:grpSpLocks/>
          </p:cNvGrpSpPr>
          <p:nvPr/>
        </p:nvGrpSpPr>
        <p:grpSpPr bwMode="auto">
          <a:xfrm rot="-2160573">
            <a:off x="7561263" y="2686050"/>
            <a:ext cx="966787" cy="2411413"/>
            <a:chOff x="4585" y="1344"/>
            <a:chExt cx="609" cy="1519"/>
          </a:xfrm>
        </p:grpSpPr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0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6"/>
          <p:cNvGrpSpPr>
            <a:grpSpLocks/>
          </p:cNvGrpSpPr>
          <p:nvPr/>
        </p:nvGrpSpPr>
        <p:grpSpPr bwMode="auto">
          <a:xfrm rot="8642893">
            <a:off x="6532563" y="2954338"/>
            <a:ext cx="966787" cy="2411412"/>
            <a:chOff x="4585" y="1344"/>
            <a:chExt cx="609" cy="1519"/>
          </a:xfrm>
        </p:grpSpPr>
        <p:sp>
          <p:nvSpPr>
            <p:cNvPr id="62" name="Rectangle 17"/>
            <p:cNvSpPr>
              <a:spLocks noChangeArrowheads="1"/>
            </p:cNvSpPr>
            <p:nvPr/>
          </p:nvSpPr>
          <p:spPr bwMode="auto">
            <a:xfrm rot="2139997">
              <a:off x="4585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20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 rot="-7591928">
            <a:off x="6135688" y="1112837"/>
            <a:ext cx="966788" cy="2411413"/>
            <a:chOff x="4585" y="1344"/>
            <a:chExt cx="609" cy="1519"/>
          </a:xfrm>
        </p:grpSpPr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 rot="2139997">
              <a:off x="4594" y="1491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19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16" name="Group 16"/>
          <p:cNvGrpSpPr>
            <a:grpSpLocks/>
          </p:cNvGrpSpPr>
          <p:nvPr/>
        </p:nvGrpSpPr>
        <p:grpSpPr bwMode="auto">
          <a:xfrm rot="3273968">
            <a:off x="6481763" y="4383087"/>
            <a:ext cx="966788" cy="2411413"/>
            <a:chOff x="4585" y="1344"/>
            <a:chExt cx="609" cy="1519"/>
          </a:xfrm>
        </p:grpSpPr>
        <p:sp>
          <p:nvSpPr>
            <p:cNvPr id="68" name="Rectangle 17"/>
            <p:cNvSpPr>
              <a:spLocks noChangeArrowheads="1"/>
            </p:cNvSpPr>
            <p:nvPr/>
          </p:nvSpPr>
          <p:spPr bwMode="auto">
            <a:xfrm rot="2139997">
              <a:off x="4577" y="1499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19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17" name="Группа 35"/>
          <p:cNvGrpSpPr>
            <a:grpSpLocks/>
          </p:cNvGrpSpPr>
          <p:nvPr/>
        </p:nvGrpSpPr>
        <p:grpSpPr bwMode="auto">
          <a:xfrm>
            <a:off x="0" y="2727325"/>
            <a:ext cx="2755900" cy="2411413"/>
            <a:chOff x="5440945" y="3515866"/>
            <a:chExt cx="2756055" cy="2411412"/>
          </a:xfrm>
        </p:grpSpPr>
        <p:grpSp>
          <p:nvGrpSpPr>
            <p:cNvPr id="49189" name="Group 22"/>
            <p:cNvGrpSpPr>
              <a:grpSpLocks/>
            </p:cNvGrpSpPr>
            <p:nvPr/>
          </p:nvGrpSpPr>
          <p:grpSpPr bwMode="auto">
            <a:xfrm rot="-1190162">
              <a:off x="7230213" y="3515866"/>
              <a:ext cx="966787" cy="2411412"/>
              <a:chOff x="4585" y="1344"/>
              <a:chExt cx="609" cy="1519"/>
            </a:xfrm>
          </p:grpSpPr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 rot="2139997">
                <a:off x="4583" y="1492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194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9190" name="Group 25"/>
            <p:cNvGrpSpPr>
              <a:grpSpLocks/>
            </p:cNvGrpSpPr>
            <p:nvPr/>
          </p:nvGrpSpPr>
          <p:grpSpPr bwMode="auto">
            <a:xfrm rot="7567911">
              <a:off x="6163257" y="3818990"/>
              <a:ext cx="966787" cy="2411412"/>
              <a:chOff x="4585" y="1344"/>
              <a:chExt cx="609" cy="1519"/>
            </a:xfrm>
          </p:grpSpPr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 rot="2139997">
                <a:off x="4585" y="1498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192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sp>
        <p:nvSpPr>
          <p:cNvPr id="49173" name="WordArt 57"/>
          <p:cNvSpPr>
            <a:spLocks noChangeArrowheads="1" noChangeShapeType="1" noTextEdit="1"/>
          </p:cNvSpPr>
          <p:nvPr/>
        </p:nvSpPr>
        <p:spPr bwMode="auto">
          <a:xfrm>
            <a:off x="1677988" y="723900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grpSp>
        <p:nvGrpSpPr>
          <p:cNvPr id="49174" name="Group 7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49181" name="Group 7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49185" name="Rectangle 7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49186" name="WordArt 7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49187" name="WordArt 7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49188" name="WordArt 7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49182" name="Rectangle 7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83" name="Rectangle 7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84" name="Rectangle 8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17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4917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4917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6151" name="Picture 7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450850" y="544353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52" name="Picture 72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48638" y="541813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80" name="Rectangle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 rot="-2148736">
            <a:off x="2208213" y="2622550"/>
            <a:ext cx="966787" cy="2411413"/>
            <a:chOff x="4585" y="1344"/>
            <a:chExt cx="609" cy="1519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3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 rot="-2148736">
            <a:off x="2889250" y="2622550"/>
            <a:ext cx="966788" cy="2411413"/>
            <a:chOff x="4585" y="1344"/>
            <a:chExt cx="609" cy="1519"/>
          </a:xfrm>
        </p:grpSpPr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34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0180" name="Text Box 35"/>
          <p:cNvSpPr txBox="1">
            <a:spLocks noChangeArrowheads="1"/>
          </p:cNvSpPr>
          <p:nvPr/>
        </p:nvSpPr>
        <p:spPr bwMode="auto">
          <a:xfrm>
            <a:off x="442913" y="1343025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СУМЕЕТЕ ЛИ ВЫ СДЕЛАТЬ</a:t>
            </a:r>
          </a:p>
        </p:txBody>
      </p:sp>
      <p:sp>
        <p:nvSpPr>
          <p:cNvPr id="50181" name="Прямоугольник 34"/>
          <p:cNvSpPr>
            <a:spLocks noChangeArrowheads="1"/>
          </p:cNvSpPr>
          <p:nvPr/>
        </p:nvSpPr>
        <p:spPr bwMode="auto">
          <a:xfrm>
            <a:off x="1016000" y="1889125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трех – четыре?</a:t>
            </a:r>
          </a:p>
        </p:txBody>
      </p:sp>
      <p:sp>
        <p:nvSpPr>
          <p:cNvPr id="38" name="Rectangle 88" descr="Циновка"/>
          <p:cNvSpPr>
            <a:spLocks noChangeArrowheads="1"/>
          </p:cNvSpPr>
          <p:nvPr/>
        </p:nvSpPr>
        <p:spPr bwMode="auto">
          <a:xfrm>
            <a:off x="1106488" y="562927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 rot="-2148736">
            <a:off x="5929313" y="2647950"/>
            <a:ext cx="966787" cy="2411413"/>
            <a:chOff x="4585" y="1344"/>
            <a:chExt cx="609" cy="1519"/>
          </a:xfrm>
        </p:grpSpPr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3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 rot="-2148736">
            <a:off x="6611938" y="2647950"/>
            <a:ext cx="966787" cy="2411413"/>
            <a:chOff x="4585" y="1344"/>
            <a:chExt cx="609" cy="1519"/>
          </a:xfrm>
        </p:grpSpPr>
        <p:sp>
          <p:nvSpPr>
            <p:cNvPr id="50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30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0185" name="Прямоугольник 51"/>
          <p:cNvSpPr>
            <a:spLocks noChangeArrowheads="1"/>
          </p:cNvSpPr>
          <p:nvPr/>
        </p:nvSpPr>
        <p:spPr bwMode="auto">
          <a:xfrm>
            <a:off x="5345113" y="1889125"/>
            <a:ext cx="304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трех – шесть?</a:t>
            </a:r>
          </a:p>
        </p:txBody>
      </p:sp>
      <p:sp>
        <p:nvSpPr>
          <p:cNvPr id="53" name="Rectangle 88" descr="Циновка"/>
          <p:cNvSpPr>
            <a:spLocks noChangeArrowheads="1"/>
          </p:cNvSpPr>
          <p:nvPr/>
        </p:nvSpPr>
        <p:spPr bwMode="auto">
          <a:xfrm>
            <a:off x="5330825" y="5627688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6" name="Группа 35"/>
          <p:cNvGrpSpPr>
            <a:grpSpLocks/>
          </p:cNvGrpSpPr>
          <p:nvPr/>
        </p:nvGrpSpPr>
        <p:grpSpPr bwMode="auto">
          <a:xfrm>
            <a:off x="1100138" y="2714625"/>
            <a:ext cx="2755900" cy="2411413"/>
            <a:chOff x="5440945" y="3515866"/>
            <a:chExt cx="2756055" cy="2411412"/>
          </a:xfrm>
        </p:grpSpPr>
        <p:grpSp>
          <p:nvGrpSpPr>
            <p:cNvPr id="50223" name="Group 22"/>
            <p:cNvGrpSpPr>
              <a:grpSpLocks/>
            </p:cNvGrpSpPr>
            <p:nvPr/>
          </p:nvGrpSpPr>
          <p:grpSpPr bwMode="auto">
            <a:xfrm rot="-1190162">
              <a:off x="7230213" y="3515866"/>
              <a:ext cx="966787" cy="2411412"/>
              <a:chOff x="4585" y="1344"/>
              <a:chExt cx="609" cy="1519"/>
            </a:xfrm>
          </p:grpSpPr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 rot="2139997">
                <a:off x="4583" y="1492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28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0224" name="Group 25"/>
            <p:cNvGrpSpPr>
              <a:grpSpLocks/>
            </p:cNvGrpSpPr>
            <p:nvPr/>
          </p:nvGrpSpPr>
          <p:grpSpPr bwMode="auto">
            <a:xfrm rot="7567911">
              <a:off x="6163257" y="3818990"/>
              <a:ext cx="966787" cy="2411412"/>
              <a:chOff x="4585" y="1344"/>
              <a:chExt cx="609" cy="1519"/>
            </a:xfrm>
          </p:grpSpPr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 rot="2139997">
                <a:off x="4585" y="1498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26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Group 16"/>
          <p:cNvGrpSpPr>
            <a:grpSpLocks/>
          </p:cNvGrpSpPr>
          <p:nvPr/>
        </p:nvGrpSpPr>
        <p:grpSpPr bwMode="auto">
          <a:xfrm rot="-2160573">
            <a:off x="1538288" y="2647950"/>
            <a:ext cx="966787" cy="2411413"/>
            <a:chOff x="4585" y="1344"/>
            <a:chExt cx="609" cy="1519"/>
          </a:xfrm>
        </p:grpSpPr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2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6"/>
          <p:cNvGrpSpPr>
            <a:grpSpLocks/>
          </p:cNvGrpSpPr>
          <p:nvPr/>
        </p:nvGrpSpPr>
        <p:grpSpPr bwMode="auto">
          <a:xfrm rot="8693839">
            <a:off x="1004888" y="2932113"/>
            <a:ext cx="966787" cy="2411412"/>
            <a:chOff x="4585" y="1344"/>
            <a:chExt cx="609" cy="1519"/>
          </a:xfrm>
        </p:grpSpPr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2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1" name="Group 16"/>
          <p:cNvGrpSpPr>
            <a:grpSpLocks/>
          </p:cNvGrpSpPr>
          <p:nvPr/>
        </p:nvGrpSpPr>
        <p:grpSpPr bwMode="auto">
          <a:xfrm rot="-2160573">
            <a:off x="7216775" y="2647950"/>
            <a:ext cx="966788" cy="2411413"/>
            <a:chOff x="4585" y="1344"/>
            <a:chExt cx="609" cy="1519"/>
          </a:xfrm>
        </p:grpSpPr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Группа 35"/>
          <p:cNvGrpSpPr>
            <a:grpSpLocks/>
          </p:cNvGrpSpPr>
          <p:nvPr/>
        </p:nvGrpSpPr>
        <p:grpSpPr bwMode="auto">
          <a:xfrm>
            <a:off x="4772025" y="2728913"/>
            <a:ext cx="2755900" cy="2411412"/>
            <a:chOff x="5440945" y="3515866"/>
            <a:chExt cx="2756055" cy="2411412"/>
          </a:xfrm>
        </p:grpSpPr>
        <p:grpSp>
          <p:nvGrpSpPr>
            <p:cNvPr id="50211" name="Group 22"/>
            <p:cNvGrpSpPr>
              <a:grpSpLocks/>
            </p:cNvGrpSpPr>
            <p:nvPr/>
          </p:nvGrpSpPr>
          <p:grpSpPr bwMode="auto">
            <a:xfrm rot="-1190162">
              <a:off x="7228386" y="3516189"/>
              <a:ext cx="968372" cy="2409824"/>
              <a:chOff x="4584" y="1344"/>
              <a:chExt cx="610" cy="1518"/>
            </a:xfrm>
          </p:grpSpPr>
          <p:sp>
            <p:nvSpPr>
              <p:cNvPr id="54" name="Rectangle 23"/>
              <p:cNvSpPr>
                <a:spLocks noChangeArrowheads="1"/>
              </p:cNvSpPr>
              <p:nvPr/>
            </p:nvSpPr>
            <p:spPr bwMode="auto">
              <a:xfrm rot="2139997">
                <a:off x="4586" y="1481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16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0212" name="Group 25"/>
            <p:cNvGrpSpPr>
              <a:grpSpLocks/>
            </p:cNvGrpSpPr>
            <p:nvPr/>
          </p:nvGrpSpPr>
          <p:grpSpPr bwMode="auto">
            <a:xfrm rot="7567911">
              <a:off x="6162627" y="3817716"/>
              <a:ext cx="966785" cy="2412999"/>
              <a:chOff x="4585" y="1344"/>
              <a:chExt cx="609" cy="1520"/>
            </a:xfrm>
          </p:grpSpPr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 rot="2139997">
                <a:off x="4594" y="1516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14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5" name="Group 16"/>
          <p:cNvGrpSpPr>
            <a:grpSpLocks/>
          </p:cNvGrpSpPr>
          <p:nvPr/>
        </p:nvGrpSpPr>
        <p:grpSpPr bwMode="auto">
          <a:xfrm rot="8693839">
            <a:off x="6716713" y="2876550"/>
            <a:ext cx="966787" cy="2411413"/>
            <a:chOff x="4585" y="1344"/>
            <a:chExt cx="609" cy="1519"/>
          </a:xfrm>
        </p:grpSpPr>
        <p:sp>
          <p:nvSpPr>
            <p:cNvPr id="58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50193" name="WordArt 45"/>
          <p:cNvSpPr>
            <a:spLocks noChangeArrowheads="1" noChangeShapeType="1" noTextEdit="1"/>
          </p:cNvSpPr>
          <p:nvPr/>
        </p:nvSpPr>
        <p:spPr bwMode="auto">
          <a:xfrm>
            <a:off x="1812925" y="781050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grpSp>
        <p:nvGrpSpPr>
          <p:cNvPr id="50194" name="Group 58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0201" name="Group 59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0205" name="Rectangle 60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0206" name="WordArt 62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0207" name="WordArt 63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0208" name="WordArt 64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0202" name="Rectangle 6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203" name="Rectangle 67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204" name="Rectangle 6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019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019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019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7163" name="Picture 59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398463" y="544353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64" name="Picture 60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31175" y="5402263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0" name="Rectangle 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7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47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 rot="-2148736">
            <a:off x="2393950" y="2636838"/>
            <a:ext cx="966788" cy="2411412"/>
            <a:chOff x="4585" y="1344"/>
            <a:chExt cx="609" cy="1519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8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 rot="-2148736">
            <a:off x="3074988" y="2636838"/>
            <a:ext cx="966787" cy="2411412"/>
            <a:chOff x="4585" y="1344"/>
            <a:chExt cx="609" cy="1519"/>
          </a:xfrm>
        </p:grpSpPr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82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04" name="Text Box 35"/>
          <p:cNvSpPr txBox="1">
            <a:spLocks noChangeArrowheads="1"/>
          </p:cNvSpPr>
          <p:nvPr/>
        </p:nvSpPr>
        <p:spPr bwMode="auto">
          <a:xfrm>
            <a:off x="442913" y="1160463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СУМЕЕТЕ ЛИ ВЫ СДЕЛАТЬ</a:t>
            </a:r>
          </a:p>
        </p:txBody>
      </p:sp>
      <p:sp>
        <p:nvSpPr>
          <p:cNvPr id="51205" name="Прямоугольник 34"/>
          <p:cNvSpPr>
            <a:spLocks noChangeArrowheads="1"/>
          </p:cNvSpPr>
          <p:nvPr/>
        </p:nvSpPr>
        <p:spPr bwMode="auto">
          <a:xfrm>
            <a:off x="1030288" y="1617663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пяти – четыре?</a:t>
            </a:r>
          </a:p>
        </p:txBody>
      </p:sp>
      <p:sp>
        <p:nvSpPr>
          <p:cNvPr id="38" name="Rectangle 88" descr="Циновка"/>
          <p:cNvSpPr>
            <a:spLocks noChangeArrowheads="1"/>
          </p:cNvSpPr>
          <p:nvPr/>
        </p:nvSpPr>
        <p:spPr bwMode="auto">
          <a:xfrm>
            <a:off x="1260475" y="5783263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 rot="-2148736">
            <a:off x="5929313" y="2647950"/>
            <a:ext cx="966787" cy="2411413"/>
            <a:chOff x="4585" y="1344"/>
            <a:chExt cx="609" cy="1519"/>
          </a:xfrm>
        </p:grpSpPr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8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 rot="-2148736">
            <a:off x="6611938" y="2647950"/>
            <a:ext cx="966787" cy="2411413"/>
            <a:chOff x="4585" y="1344"/>
            <a:chExt cx="609" cy="1519"/>
          </a:xfrm>
        </p:grpSpPr>
        <p:sp>
          <p:nvSpPr>
            <p:cNvPr id="50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78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09" name="Прямоугольник 51"/>
          <p:cNvSpPr>
            <a:spLocks noChangeArrowheads="1"/>
          </p:cNvSpPr>
          <p:nvPr/>
        </p:nvSpPr>
        <p:spPr bwMode="auto">
          <a:xfrm>
            <a:off x="5267325" y="1617663"/>
            <a:ext cx="304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пяти – шесть?</a:t>
            </a:r>
          </a:p>
        </p:txBody>
      </p:sp>
      <p:sp>
        <p:nvSpPr>
          <p:cNvPr id="53" name="Rectangle 88" descr="Циновка"/>
          <p:cNvSpPr>
            <a:spLocks noChangeArrowheads="1"/>
          </p:cNvSpPr>
          <p:nvPr/>
        </p:nvSpPr>
        <p:spPr bwMode="auto">
          <a:xfrm>
            <a:off x="5311775" y="5783263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6" name="Группа 35"/>
          <p:cNvGrpSpPr>
            <a:grpSpLocks/>
          </p:cNvGrpSpPr>
          <p:nvPr/>
        </p:nvGrpSpPr>
        <p:grpSpPr bwMode="auto">
          <a:xfrm>
            <a:off x="1100138" y="2714625"/>
            <a:ext cx="2755900" cy="2411413"/>
            <a:chOff x="5440945" y="3515866"/>
            <a:chExt cx="2756055" cy="2411412"/>
          </a:xfrm>
        </p:grpSpPr>
        <p:grpSp>
          <p:nvGrpSpPr>
            <p:cNvPr id="51271" name="Group 22"/>
            <p:cNvGrpSpPr>
              <a:grpSpLocks/>
            </p:cNvGrpSpPr>
            <p:nvPr/>
          </p:nvGrpSpPr>
          <p:grpSpPr bwMode="auto">
            <a:xfrm rot="-1190162">
              <a:off x="7230213" y="3515866"/>
              <a:ext cx="966787" cy="2411412"/>
              <a:chOff x="4585" y="1344"/>
              <a:chExt cx="609" cy="1519"/>
            </a:xfrm>
          </p:grpSpPr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 rot="2139997">
                <a:off x="4583" y="1492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76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1272" name="Group 25"/>
            <p:cNvGrpSpPr>
              <a:grpSpLocks/>
            </p:cNvGrpSpPr>
            <p:nvPr/>
          </p:nvGrpSpPr>
          <p:grpSpPr bwMode="auto">
            <a:xfrm rot="7567911">
              <a:off x="6163257" y="3818990"/>
              <a:ext cx="966787" cy="2411412"/>
              <a:chOff x="4585" y="1344"/>
              <a:chExt cx="609" cy="1519"/>
            </a:xfrm>
          </p:grpSpPr>
          <p:sp>
            <p:nvSpPr>
              <p:cNvPr id="7" name="Rectangle 26"/>
              <p:cNvSpPr>
                <a:spLocks noChangeArrowheads="1"/>
              </p:cNvSpPr>
              <p:nvPr/>
            </p:nvSpPr>
            <p:spPr bwMode="auto">
              <a:xfrm rot="2139997">
                <a:off x="4585" y="1498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74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" name="Group 16"/>
          <p:cNvGrpSpPr>
            <a:grpSpLocks/>
          </p:cNvGrpSpPr>
          <p:nvPr/>
        </p:nvGrpSpPr>
        <p:grpSpPr bwMode="auto">
          <a:xfrm rot="-2160573">
            <a:off x="1724025" y="2662238"/>
            <a:ext cx="966788" cy="2411412"/>
            <a:chOff x="4585" y="1344"/>
            <a:chExt cx="609" cy="1519"/>
          </a:xfrm>
        </p:grpSpPr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7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6"/>
          <p:cNvGrpSpPr>
            <a:grpSpLocks/>
          </p:cNvGrpSpPr>
          <p:nvPr/>
        </p:nvGrpSpPr>
        <p:grpSpPr bwMode="auto">
          <a:xfrm rot="8693839">
            <a:off x="1004888" y="2932113"/>
            <a:ext cx="966787" cy="2411412"/>
            <a:chOff x="4585" y="1344"/>
            <a:chExt cx="609" cy="1519"/>
          </a:xfrm>
        </p:grpSpPr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2" name="Group 16"/>
          <p:cNvGrpSpPr>
            <a:grpSpLocks/>
          </p:cNvGrpSpPr>
          <p:nvPr/>
        </p:nvGrpSpPr>
        <p:grpSpPr bwMode="auto">
          <a:xfrm rot="-2160573">
            <a:off x="7216775" y="2647950"/>
            <a:ext cx="966788" cy="2411413"/>
            <a:chOff x="4585" y="1344"/>
            <a:chExt cx="609" cy="1519"/>
          </a:xfrm>
        </p:grpSpPr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2142031">
            <a:off x="1104900" y="2692400"/>
            <a:ext cx="966788" cy="2411413"/>
            <a:chOff x="4585" y="1344"/>
            <a:chExt cx="609" cy="1519"/>
          </a:xfrm>
        </p:grpSpPr>
        <p:sp>
          <p:nvSpPr>
            <p:cNvPr id="48" name="Rectangle 29"/>
            <p:cNvSpPr>
              <a:spLocks noChangeArrowheads="1"/>
            </p:cNvSpPr>
            <p:nvPr/>
          </p:nvSpPr>
          <p:spPr bwMode="auto">
            <a:xfrm rot="2139997">
              <a:off x="4585" y="1492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4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28"/>
          <p:cNvGrpSpPr>
            <a:grpSpLocks/>
          </p:cNvGrpSpPr>
          <p:nvPr/>
        </p:nvGrpSpPr>
        <p:grpSpPr bwMode="auto">
          <a:xfrm rot="-2148736">
            <a:off x="3636963" y="2622550"/>
            <a:ext cx="966787" cy="2411413"/>
            <a:chOff x="4585" y="1344"/>
            <a:chExt cx="609" cy="1519"/>
          </a:xfrm>
        </p:grpSpPr>
        <p:sp>
          <p:nvSpPr>
            <p:cNvPr id="52" name="Rectangle 29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2" name="Oval 30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 rot="-7547550">
            <a:off x="1989138" y="906462"/>
            <a:ext cx="966788" cy="2411413"/>
            <a:chOff x="4585" y="1344"/>
            <a:chExt cx="609" cy="1519"/>
          </a:xfrm>
        </p:grpSpPr>
        <p:sp>
          <p:nvSpPr>
            <p:cNvPr id="57" name="Rectangle 17"/>
            <p:cNvSpPr>
              <a:spLocks noChangeArrowheads="1"/>
            </p:cNvSpPr>
            <p:nvPr/>
          </p:nvSpPr>
          <p:spPr bwMode="auto">
            <a:xfrm rot="2139997">
              <a:off x="4590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0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16" name="Group 16"/>
          <p:cNvGrpSpPr>
            <a:grpSpLocks/>
          </p:cNvGrpSpPr>
          <p:nvPr/>
        </p:nvGrpSpPr>
        <p:grpSpPr bwMode="auto">
          <a:xfrm rot="-2148736">
            <a:off x="5310188" y="2690813"/>
            <a:ext cx="966787" cy="2411412"/>
            <a:chOff x="4585" y="1344"/>
            <a:chExt cx="609" cy="1519"/>
          </a:xfrm>
        </p:grpSpPr>
        <p:sp>
          <p:nvSpPr>
            <p:cNvPr id="64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58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 rot="-2148736">
            <a:off x="7899400" y="2676525"/>
            <a:ext cx="966788" cy="2411413"/>
            <a:chOff x="4585" y="1344"/>
            <a:chExt cx="609" cy="1519"/>
          </a:xfrm>
        </p:grpSpPr>
        <p:sp>
          <p:nvSpPr>
            <p:cNvPr id="67" name="Rectangle 17"/>
            <p:cNvSpPr>
              <a:spLocks noChangeArrowheads="1"/>
            </p:cNvSpPr>
            <p:nvPr/>
          </p:nvSpPr>
          <p:spPr bwMode="auto">
            <a:xfrm rot="2139997">
              <a:off x="4585" y="1494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5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6"/>
          <p:cNvGrpSpPr>
            <a:grpSpLocks/>
          </p:cNvGrpSpPr>
          <p:nvPr/>
        </p:nvGrpSpPr>
        <p:grpSpPr bwMode="auto">
          <a:xfrm rot="3216583">
            <a:off x="2257425" y="4549776"/>
            <a:ext cx="966787" cy="2411412"/>
            <a:chOff x="4585" y="1344"/>
            <a:chExt cx="609" cy="1519"/>
          </a:xfrm>
        </p:grpSpPr>
        <p:sp>
          <p:nvSpPr>
            <p:cNvPr id="71" name="Rectangle 17"/>
            <p:cNvSpPr>
              <a:spLocks noChangeArrowheads="1"/>
            </p:cNvSpPr>
            <p:nvPr/>
          </p:nvSpPr>
          <p:spPr bwMode="auto">
            <a:xfrm rot="2139997">
              <a:off x="4579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5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19" name="Группа 35"/>
          <p:cNvGrpSpPr>
            <a:grpSpLocks/>
          </p:cNvGrpSpPr>
          <p:nvPr/>
        </p:nvGrpSpPr>
        <p:grpSpPr bwMode="auto">
          <a:xfrm>
            <a:off x="4870450" y="2757488"/>
            <a:ext cx="2755900" cy="2411412"/>
            <a:chOff x="5440945" y="3515866"/>
            <a:chExt cx="2756055" cy="2411412"/>
          </a:xfrm>
        </p:grpSpPr>
        <p:grpSp>
          <p:nvGrpSpPr>
            <p:cNvPr id="51247" name="Group 22"/>
            <p:cNvGrpSpPr>
              <a:grpSpLocks/>
            </p:cNvGrpSpPr>
            <p:nvPr/>
          </p:nvGrpSpPr>
          <p:grpSpPr bwMode="auto">
            <a:xfrm rot="-1190162">
              <a:off x="7228386" y="3516189"/>
              <a:ext cx="968372" cy="2409824"/>
              <a:chOff x="4584" y="1344"/>
              <a:chExt cx="610" cy="1518"/>
            </a:xfrm>
          </p:grpSpPr>
          <p:sp>
            <p:nvSpPr>
              <p:cNvPr id="78" name="Rectangle 23"/>
              <p:cNvSpPr>
                <a:spLocks noChangeArrowheads="1"/>
              </p:cNvSpPr>
              <p:nvPr/>
            </p:nvSpPr>
            <p:spPr bwMode="auto">
              <a:xfrm rot="2139997">
                <a:off x="4586" y="1481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52" name="Oval 24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1248" name="Group 25"/>
            <p:cNvGrpSpPr>
              <a:grpSpLocks/>
            </p:cNvGrpSpPr>
            <p:nvPr/>
          </p:nvGrpSpPr>
          <p:grpSpPr bwMode="auto">
            <a:xfrm rot="7567911">
              <a:off x="6162627" y="3817716"/>
              <a:ext cx="966785" cy="2412999"/>
              <a:chOff x="4585" y="1344"/>
              <a:chExt cx="609" cy="1520"/>
            </a:xfrm>
          </p:grpSpPr>
          <p:sp>
            <p:nvSpPr>
              <p:cNvPr id="76" name="Rectangle 26"/>
              <p:cNvSpPr>
                <a:spLocks noChangeArrowheads="1"/>
              </p:cNvSpPr>
              <p:nvPr/>
            </p:nvSpPr>
            <p:spPr bwMode="auto">
              <a:xfrm rot="2139997">
                <a:off x="4594" y="1516"/>
                <a:ext cx="103" cy="13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50" name="Oval 27"/>
              <p:cNvSpPr>
                <a:spLocks noChangeArrowheads="1"/>
              </p:cNvSpPr>
              <p:nvPr/>
            </p:nvSpPr>
            <p:spPr bwMode="auto">
              <a:xfrm rot="2139997">
                <a:off x="4967" y="1344"/>
                <a:ext cx="227" cy="404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2" name="Group 16"/>
          <p:cNvGrpSpPr>
            <a:grpSpLocks/>
          </p:cNvGrpSpPr>
          <p:nvPr/>
        </p:nvGrpSpPr>
        <p:grpSpPr bwMode="auto">
          <a:xfrm rot="8693839">
            <a:off x="6913563" y="2903538"/>
            <a:ext cx="966787" cy="2411412"/>
            <a:chOff x="4585" y="1344"/>
            <a:chExt cx="609" cy="1519"/>
          </a:xfrm>
        </p:grpSpPr>
        <p:sp>
          <p:nvSpPr>
            <p:cNvPr id="81" name="Rectangle 17"/>
            <p:cNvSpPr>
              <a:spLocks noChangeArrowheads="1"/>
            </p:cNvSpPr>
            <p:nvPr/>
          </p:nvSpPr>
          <p:spPr bwMode="auto">
            <a:xfrm rot="2139997">
              <a:off x="4585" y="1496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46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3" name="Group 16"/>
          <p:cNvGrpSpPr>
            <a:grpSpLocks/>
          </p:cNvGrpSpPr>
          <p:nvPr/>
        </p:nvGrpSpPr>
        <p:grpSpPr bwMode="auto">
          <a:xfrm rot="-7547550">
            <a:off x="6296025" y="1027113"/>
            <a:ext cx="966788" cy="2411412"/>
            <a:chOff x="4585" y="1344"/>
            <a:chExt cx="609" cy="1519"/>
          </a:xfrm>
        </p:grpSpPr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 rot="2139997">
              <a:off x="4590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44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24" name="Group 16"/>
          <p:cNvGrpSpPr>
            <a:grpSpLocks/>
          </p:cNvGrpSpPr>
          <p:nvPr/>
        </p:nvGrpSpPr>
        <p:grpSpPr bwMode="auto">
          <a:xfrm rot="3304628">
            <a:off x="6575425" y="4565651"/>
            <a:ext cx="966787" cy="2411412"/>
            <a:chOff x="4585" y="1344"/>
            <a:chExt cx="609" cy="1519"/>
          </a:xfrm>
        </p:grpSpPr>
        <p:sp>
          <p:nvSpPr>
            <p:cNvPr id="87" name="Rectangle 17"/>
            <p:cNvSpPr>
              <a:spLocks noChangeArrowheads="1"/>
            </p:cNvSpPr>
            <p:nvPr/>
          </p:nvSpPr>
          <p:spPr bwMode="auto">
            <a:xfrm rot="2139997">
              <a:off x="4582" y="1497"/>
              <a:ext cx="103" cy="136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42" name="Oval 18"/>
            <p:cNvSpPr>
              <a:spLocks noChangeArrowheads="1"/>
            </p:cNvSpPr>
            <p:nvPr/>
          </p:nvSpPr>
          <p:spPr bwMode="auto">
            <a:xfrm rot="2139997">
              <a:off x="4967" y="1344"/>
              <a:ext cx="227" cy="404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sp>
        <p:nvSpPr>
          <p:cNvPr id="51225" name="WordArt 69"/>
          <p:cNvSpPr>
            <a:spLocks noChangeArrowheads="1" noChangeShapeType="1" noTextEdit="1"/>
          </p:cNvSpPr>
          <p:nvPr/>
        </p:nvSpPr>
        <p:spPr bwMode="auto">
          <a:xfrm>
            <a:off x="1836738" y="682625"/>
            <a:ext cx="56896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Числа из спичек</a:t>
            </a:r>
          </a:p>
        </p:txBody>
      </p:sp>
      <p:grpSp>
        <p:nvGrpSpPr>
          <p:cNvPr id="51226" name="Group 82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1233" name="Group 83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1237" name="Rectangle 84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1238" name="WordArt 86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1239" name="WordArt 87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1240" name="WordArt 88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1234" name="Rectangle 90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35" name="Rectangle 91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36" name="Rectangle 92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27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1228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1229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8211" name="Picture 83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01650" y="556260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212" name="Picture 84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94675" y="554355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2" name="Rectangle 8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8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8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WordArt 67"/>
          <p:cNvSpPr>
            <a:spLocks noChangeArrowheads="1" noChangeShapeType="1" noTextEdit="1"/>
          </p:cNvSpPr>
          <p:nvPr/>
        </p:nvSpPr>
        <p:spPr bwMode="auto">
          <a:xfrm>
            <a:off x="1531938" y="669925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9262" name="Rectangle 46" descr="Циновка"/>
          <p:cNvSpPr>
            <a:spLocks noChangeArrowheads="1"/>
          </p:cNvSpPr>
          <p:nvPr/>
        </p:nvSpPr>
        <p:spPr bwMode="auto">
          <a:xfrm>
            <a:off x="6084888" y="5734050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52228" name="Группа 76"/>
          <p:cNvGrpSpPr>
            <a:grpSpLocks/>
          </p:cNvGrpSpPr>
          <p:nvPr/>
        </p:nvGrpSpPr>
        <p:grpSpPr bwMode="auto">
          <a:xfrm>
            <a:off x="5895975" y="2774950"/>
            <a:ext cx="719138" cy="287338"/>
            <a:chOff x="5991278" y="3696471"/>
            <a:chExt cx="719138" cy="287337"/>
          </a:xfrm>
        </p:grpSpPr>
        <p:sp>
          <p:nvSpPr>
            <p:cNvPr id="52302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2303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29" name="Group 12"/>
          <p:cNvGrpSpPr>
            <a:grpSpLocks/>
          </p:cNvGrpSpPr>
          <p:nvPr/>
        </p:nvGrpSpPr>
        <p:grpSpPr bwMode="auto">
          <a:xfrm rot="-1213866">
            <a:off x="1692275" y="2039938"/>
            <a:ext cx="203200" cy="1676400"/>
            <a:chOff x="362" y="1979"/>
            <a:chExt cx="128" cy="1056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301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30" name="Group 16"/>
          <p:cNvGrpSpPr>
            <a:grpSpLocks/>
          </p:cNvGrpSpPr>
          <p:nvPr/>
        </p:nvGrpSpPr>
        <p:grpSpPr bwMode="auto">
          <a:xfrm rot="-9724255">
            <a:off x="1679575" y="2079625"/>
            <a:ext cx="203200" cy="1676400"/>
            <a:chOff x="362" y="1979"/>
            <a:chExt cx="128" cy="1056"/>
          </a:xfrm>
        </p:grpSpPr>
        <p:sp>
          <p:nvSpPr>
            <p:cNvPr id="3" name="Rectangle 17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99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31" name="Group 19"/>
          <p:cNvGrpSpPr>
            <a:grpSpLocks/>
          </p:cNvGrpSpPr>
          <p:nvPr/>
        </p:nvGrpSpPr>
        <p:grpSpPr bwMode="auto">
          <a:xfrm>
            <a:off x="1033463" y="2055813"/>
            <a:ext cx="203200" cy="1676400"/>
            <a:chOff x="362" y="1979"/>
            <a:chExt cx="128" cy="1056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97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32" name="Group 28"/>
          <p:cNvGrpSpPr>
            <a:grpSpLocks/>
          </p:cNvGrpSpPr>
          <p:nvPr/>
        </p:nvGrpSpPr>
        <p:grpSpPr bwMode="auto">
          <a:xfrm rot="-5400000">
            <a:off x="3109913" y="2108200"/>
            <a:ext cx="203200" cy="1676400"/>
            <a:chOff x="362" y="1979"/>
            <a:chExt cx="128" cy="1056"/>
          </a:xfrm>
        </p:grpSpPr>
        <p:sp>
          <p:nvSpPr>
            <p:cNvPr id="5" name="Rectangle 29"/>
            <p:cNvSpPr>
              <a:spLocks noChangeArrowheads="1"/>
            </p:cNvSpPr>
            <p:nvPr/>
          </p:nvSpPr>
          <p:spPr bwMode="auto">
            <a:xfrm>
              <a:off x="398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95" name="Oval 30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7" name="Group 34"/>
          <p:cNvGrpSpPr>
            <a:grpSpLocks/>
          </p:cNvGrpSpPr>
          <p:nvPr/>
        </p:nvGrpSpPr>
        <p:grpSpPr bwMode="auto">
          <a:xfrm rot="10800000">
            <a:off x="6759575" y="2162175"/>
            <a:ext cx="203200" cy="1555750"/>
            <a:chOff x="362" y="1979"/>
            <a:chExt cx="128" cy="1056"/>
          </a:xfrm>
        </p:grpSpPr>
        <p:sp>
          <p:nvSpPr>
            <p:cNvPr id="6" name="Rectangle 35"/>
            <p:cNvSpPr>
              <a:spLocks noChangeArrowheads="1"/>
            </p:cNvSpPr>
            <p:nvPr/>
          </p:nvSpPr>
          <p:spPr bwMode="auto">
            <a:xfrm>
              <a:off x="400" y="2166"/>
              <a:ext cx="75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9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34" name="Group 47"/>
          <p:cNvGrpSpPr>
            <a:grpSpLocks/>
          </p:cNvGrpSpPr>
          <p:nvPr/>
        </p:nvGrpSpPr>
        <p:grpSpPr bwMode="auto">
          <a:xfrm rot="-1213866">
            <a:off x="4826000" y="2055813"/>
            <a:ext cx="203200" cy="1676400"/>
            <a:chOff x="362" y="1979"/>
            <a:chExt cx="128" cy="1056"/>
          </a:xfrm>
        </p:grpSpPr>
        <p:sp>
          <p:nvSpPr>
            <p:cNvPr id="8" name="Rectangle 48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91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35" name="Group 50"/>
          <p:cNvGrpSpPr>
            <a:grpSpLocks/>
          </p:cNvGrpSpPr>
          <p:nvPr/>
        </p:nvGrpSpPr>
        <p:grpSpPr bwMode="auto">
          <a:xfrm rot="-9724255">
            <a:off x="5349875" y="2090738"/>
            <a:ext cx="203200" cy="1676400"/>
            <a:chOff x="362" y="1979"/>
            <a:chExt cx="128" cy="1056"/>
          </a:xfrm>
        </p:grpSpPr>
        <p:sp>
          <p:nvSpPr>
            <p:cNvPr id="9" name="Rectangle 51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89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36" name="Group 47"/>
          <p:cNvGrpSpPr>
            <a:grpSpLocks/>
          </p:cNvGrpSpPr>
          <p:nvPr/>
        </p:nvGrpSpPr>
        <p:grpSpPr bwMode="auto">
          <a:xfrm rot="-1213866">
            <a:off x="7245350" y="2003425"/>
            <a:ext cx="203200" cy="1676400"/>
            <a:chOff x="362" y="1979"/>
            <a:chExt cx="128" cy="1056"/>
          </a:xfrm>
        </p:grpSpPr>
        <p:sp>
          <p:nvSpPr>
            <p:cNvPr id="10" name="Rectangle 48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87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37" name="Group 50"/>
          <p:cNvGrpSpPr>
            <a:grpSpLocks/>
          </p:cNvGrpSpPr>
          <p:nvPr/>
        </p:nvGrpSpPr>
        <p:grpSpPr bwMode="auto">
          <a:xfrm rot="-9724255">
            <a:off x="7769225" y="2038350"/>
            <a:ext cx="203200" cy="1676400"/>
            <a:chOff x="362" y="1979"/>
            <a:chExt cx="128" cy="1056"/>
          </a:xfrm>
        </p:grpSpPr>
        <p:sp>
          <p:nvSpPr>
            <p:cNvPr id="11" name="Rectangle 51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85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52238" name="Rectangle 55"/>
          <p:cNvSpPr>
            <a:spLocks noChangeArrowheads="1"/>
          </p:cNvSpPr>
          <p:nvPr/>
        </p:nvSpPr>
        <p:spPr bwMode="auto">
          <a:xfrm>
            <a:off x="527050" y="1130300"/>
            <a:ext cx="819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одну спичку,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сохранить равенство верным.</a:t>
            </a:r>
          </a:p>
        </p:txBody>
      </p:sp>
      <p:grpSp>
        <p:nvGrpSpPr>
          <p:cNvPr id="52239" name="Группа 76"/>
          <p:cNvGrpSpPr>
            <a:grpSpLocks/>
          </p:cNvGrpSpPr>
          <p:nvPr/>
        </p:nvGrpSpPr>
        <p:grpSpPr bwMode="auto">
          <a:xfrm>
            <a:off x="5964238" y="4618038"/>
            <a:ext cx="719137" cy="287337"/>
            <a:chOff x="5991278" y="3696471"/>
            <a:chExt cx="719138" cy="287337"/>
          </a:xfrm>
        </p:grpSpPr>
        <p:sp>
          <p:nvSpPr>
            <p:cNvPr id="52282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2283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40" name="Group 12"/>
          <p:cNvGrpSpPr>
            <a:grpSpLocks/>
          </p:cNvGrpSpPr>
          <p:nvPr/>
        </p:nvGrpSpPr>
        <p:grpSpPr bwMode="auto">
          <a:xfrm rot="-1213866">
            <a:off x="1760538" y="3883025"/>
            <a:ext cx="203200" cy="1676400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81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41" name="Group 16"/>
          <p:cNvGrpSpPr>
            <a:grpSpLocks/>
          </p:cNvGrpSpPr>
          <p:nvPr/>
        </p:nvGrpSpPr>
        <p:grpSpPr bwMode="auto">
          <a:xfrm rot="-9724255">
            <a:off x="1747838" y="3922713"/>
            <a:ext cx="203200" cy="1676400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79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5" name="Group 19"/>
          <p:cNvGrpSpPr>
            <a:grpSpLocks/>
          </p:cNvGrpSpPr>
          <p:nvPr/>
        </p:nvGrpSpPr>
        <p:grpSpPr bwMode="auto">
          <a:xfrm>
            <a:off x="1101725" y="3898900"/>
            <a:ext cx="203200" cy="1676400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77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43" name="Group 28"/>
          <p:cNvGrpSpPr>
            <a:grpSpLocks/>
          </p:cNvGrpSpPr>
          <p:nvPr/>
        </p:nvGrpSpPr>
        <p:grpSpPr bwMode="auto">
          <a:xfrm rot="-5400000">
            <a:off x="3178175" y="3951288"/>
            <a:ext cx="203200" cy="1676400"/>
            <a:chOff x="362" y="1979"/>
            <a:chExt cx="128" cy="1056"/>
          </a:xfrm>
        </p:grpSpPr>
        <p:sp>
          <p:nvSpPr>
            <p:cNvPr id="9245" name="Rectangle 29"/>
            <p:cNvSpPr>
              <a:spLocks noChangeArrowheads="1"/>
            </p:cNvSpPr>
            <p:nvPr/>
          </p:nvSpPr>
          <p:spPr bwMode="auto">
            <a:xfrm>
              <a:off x="398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75" name="Oval 30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44" name="Group 34"/>
          <p:cNvGrpSpPr>
            <a:grpSpLocks/>
          </p:cNvGrpSpPr>
          <p:nvPr/>
        </p:nvGrpSpPr>
        <p:grpSpPr bwMode="auto">
          <a:xfrm rot="10800000">
            <a:off x="6827838" y="4005263"/>
            <a:ext cx="203200" cy="1555750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400" y="2166"/>
              <a:ext cx="75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7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45" name="Group 47"/>
          <p:cNvGrpSpPr>
            <a:grpSpLocks/>
          </p:cNvGrpSpPr>
          <p:nvPr/>
        </p:nvGrpSpPr>
        <p:grpSpPr bwMode="auto">
          <a:xfrm rot="-1213866">
            <a:off x="4479925" y="3898900"/>
            <a:ext cx="203200" cy="1676400"/>
            <a:chOff x="362" y="1979"/>
            <a:chExt cx="128" cy="1056"/>
          </a:xfrm>
        </p:grpSpPr>
        <p:sp>
          <p:nvSpPr>
            <p:cNvPr id="9264" name="Rectangle 48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71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46" name="Group 50"/>
          <p:cNvGrpSpPr>
            <a:grpSpLocks/>
          </p:cNvGrpSpPr>
          <p:nvPr/>
        </p:nvGrpSpPr>
        <p:grpSpPr bwMode="auto">
          <a:xfrm rot="-9724255">
            <a:off x="5003800" y="3933825"/>
            <a:ext cx="203200" cy="1676400"/>
            <a:chOff x="362" y="1979"/>
            <a:chExt cx="128" cy="1056"/>
          </a:xfrm>
        </p:grpSpPr>
        <p:sp>
          <p:nvSpPr>
            <p:cNvPr id="9267" name="Rectangle 51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69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2247" name="Group 47"/>
          <p:cNvGrpSpPr>
            <a:grpSpLocks/>
          </p:cNvGrpSpPr>
          <p:nvPr/>
        </p:nvGrpSpPr>
        <p:grpSpPr bwMode="auto">
          <a:xfrm rot="-1213866">
            <a:off x="7313613" y="3846513"/>
            <a:ext cx="203200" cy="1676400"/>
            <a:chOff x="362" y="1979"/>
            <a:chExt cx="128" cy="1056"/>
          </a:xfrm>
        </p:grpSpPr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67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2248" name="Group 50"/>
          <p:cNvGrpSpPr>
            <a:grpSpLocks/>
          </p:cNvGrpSpPr>
          <p:nvPr/>
        </p:nvGrpSpPr>
        <p:grpSpPr bwMode="auto">
          <a:xfrm rot="-9724255">
            <a:off x="7837488" y="3881438"/>
            <a:ext cx="203200" cy="1676400"/>
            <a:chOff x="362" y="1979"/>
            <a:chExt cx="128" cy="1056"/>
          </a:xfrm>
        </p:grpSpPr>
        <p:sp>
          <p:nvSpPr>
            <p:cNvPr id="42" name="Rectangle 51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265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13" name="Rectangle 46" descr="Циновка"/>
          <p:cNvSpPr>
            <a:spLocks noChangeArrowheads="1"/>
          </p:cNvSpPr>
          <p:nvPr/>
        </p:nvSpPr>
        <p:spPr bwMode="auto">
          <a:xfrm>
            <a:off x="6084888" y="5734050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Второй способ</a:t>
            </a:r>
          </a:p>
        </p:txBody>
      </p:sp>
      <p:grpSp>
        <p:nvGrpSpPr>
          <p:cNvPr id="52250" name="Group 8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2256" name="Group 8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2260" name="Rectangle 8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2261" name="WordArt 8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2262" name="WordArt 8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2263" name="WordArt 8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2257" name="Rectangle 8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258" name="Rectangle 8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259" name="Rectangle 9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2251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2252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2253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49233" name="Picture 8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284788" y="552608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55" name="Rectangle 8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033E-6 L -0.26198 0.003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75301E-7 L 0.47743 6.7530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2" grpId="0" animBg="1"/>
      <p:bldP spid="9262" grpId="1" animBg="1"/>
      <p:bldP spid="13" grpId="0" animBg="1"/>
      <p:bldP spid="13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1544638" y="915988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53251" name="Rectangle 46" descr="Циновка"/>
          <p:cNvSpPr>
            <a:spLocks noChangeArrowheads="1"/>
          </p:cNvSpPr>
          <p:nvPr/>
        </p:nvSpPr>
        <p:spPr bwMode="auto">
          <a:xfrm>
            <a:off x="6073775" y="5291138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3252" name="Rectangle 55"/>
          <p:cNvSpPr>
            <a:spLocks noChangeArrowheads="1"/>
          </p:cNvSpPr>
          <p:nvPr/>
        </p:nvSpPr>
        <p:spPr bwMode="auto">
          <a:xfrm>
            <a:off x="566738" y="1663700"/>
            <a:ext cx="819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одну спичку,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сохранить равенство верным.</a:t>
            </a:r>
          </a:p>
        </p:txBody>
      </p:sp>
      <p:grpSp>
        <p:nvGrpSpPr>
          <p:cNvPr id="53253" name="Группа 76"/>
          <p:cNvGrpSpPr>
            <a:grpSpLocks/>
          </p:cNvGrpSpPr>
          <p:nvPr/>
        </p:nvGrpSpPr>
        <p:grpSpPr bwMode="auto">
          <a:xfrm>
            <a:off x="5676900" y="3633788"/>
            <a:ext cx="587375" cy="211137"/>
            <a:chOff x="5991278" y="3696471"/>
            <a:chExt cx="719138" cy="287337"/>
          </a:xfrm>
        </p:grpSpPr>
        <p:sp>
          <p:nvSpPr>
            <p:cNvPr id="53322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3323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53254" name="Group 12"/>
          <p:cNvGrpSpPr>
            <a:grpSpLocks/>
          </p:cNvGrpSpPr>
          <p:nvPr/>
        </p:nvGrpSpPr>
        <p:grpSpPr bwMode="auto">
          <a:xfrm rot="-1213866">
            <a:off x="668338" y="3144838"/>
            <a:ext cx="166687" cy="1227137"/>
            <a:chOff x="362" y="1979"/>
            <a:chExt cx="128" cy="1056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 rot="21600000">
              <a:off x="381" y="2144"/>
              <a:ext cx="72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21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55" name="Group 16"/>
          <p:cNvGrpSpPr>
            <a:grpSpLocks/>
          </p:cNvGrpSpPr>
          <p:nvPr/>
        </p:nvGrpSpPr>
        <p:grpSpPr bwMode="auto">
          <a:xfrm rot="-9724255">
            <a:off x="1087438" y="3181350"/>
            <a:ext cx="166687" cy="1227138"/>
            <a:chOff x="362" y="1979"/>
            <a:chExt cx="128" cy="1056"/>
          </a:xfrm>
        </p:grpSpPr>
        <p:sp>
          <p:nvSpPr>
            <p:cNvPr id="3" name="Rectangle 17"/>
            <p:cNvSpPr>
              <a:spLocks noChangeArrowheads="1"/>
            </p:cNvSpPr>
            <p:nvPr/>
          </p:nvSpPr>
          <p:spPr bwMode="auto">
            <a:xfrm>
              <a:off x="388" y="2159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19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56" name="Group 19"/>
          <p:cNvGrpSpPr>
            <a:grpSpLocks/>
          </p:cNvGrpSpPr>
          <p:nvPr/>
        </p:nvGrpSpPr>
        <p:grpSpPr bwMode="auto">
          <a:xfrm>
            <a:off x="1473200" y="3135313"/>
            <a:ext cx="166688" cy="1228725"/>
            <a:chOff x="362" y="1979"/>
            <a:chExt cx="128" cy="1056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17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57" name="Group 34"/>
          <p:cNvGrpSpPr>
            <a:grpSpLocks/>
          </p:cNvGrpSpPr>
          <p:nvPr/>
        </p:nvGrpSpPr>
        <p:grpSpPr bwMode="auto">
          <a:xfrm rot="10800000">
            <a:off x="8205788" y="3163888"/>
            <a:ext cx="166687" cy="1139825"/>
            <a:chOff x="362" y="1979"/>
            <a:chExt cx="128" cy="1056"/>
          </a:xfrm>
        </p:grpSpPr>
        <p:sp>
          <p:nvSpPr>
            <p:cNvPr id="5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15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58" name="Group 47"/>
          <p:cNvGrpSpPr>
            <a:grpSpLocks/>
          </p:cNvGrpSpPr>
          <p:nvPr/>
        </p:nvGrpSpPr>
        <p:grpSpPr bwMode="auto">
          <a:xfrm rot="-1213866">
            <a:off x="7170738" y="3095625"/>
            <a:ext cx="166687" cy="1227138"/>
            <a:chOff x="362" y="1979"/>
            <a:chExt cx="128" cy="1056"/>
          </a:xfrm>
        </p:grpSpPr>
        <p:sp>
          <p:nvSpPr>
            <p:cNvPr id="6" name="Rectangle 48"/>
            <p:cNvSpPr>
              <a:spLocks noChangeArrowheads="1"/>
            </p:cNvSpPr>
            <p:nvPr/>
          </p:nvSpPr>
          <p:spPr bwMode="auto">
            <a:xfrm rot="21600000">
              <a:off x="381" y="2144"/>
              <a:ext cx="72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13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59" name="Group 50"/>
          <p:cNvGrpSpPr>
            <a:grpSpLocks/>
          </p:cNvGrpSpPr>
          <p:nvPr/>
        </p:nvGrpSpPr>
        <p:grpSpPr bwMode="auto">
          <a:xfrm rot="-9724255">
            <a:off x="7599363" y="3121025"/>
            <a:ext cx="166687" cy="1227138"/>
            <a:chOff x="362" y="1979"/>
            <a:chExt cx="128" cy="1056"/>
          </a:xfrm>
        </p:grpSpPr>
        <p:sp>
          <p:nvSpPr>
            <p:cNvPr id="8" name="Rectangle 51"/>
            <p:cNvSpPr>
              <a:spLocks noChangeArrowheads="1"/>
            </p:cNvSpPr>
            <p:nvPr/>
          </p:nvSpPr>
          <p:spPr bwMode="auto">
            <a:xfrm>
              <a:off x="388" y="2159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11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60" name="Group 71"/>
          <p:cNvGrpSpPr>
            <a:grpSpLocks/>
          </p:cNvGrpSpPr>
          <p:nvPr/>
        </p:nvGrpSpPr>
        <p:grpSpPr bwMode="auto">
          <a:xfrm>
            <a:off x="2001838" y="3527425"/>
            <a:ext cx="590550" cy="527050"/>
            <a:chOff x="1830" y="2716"/>
            <a:chExt cx="453" cy="453"/>
          </a:xfrm>
        </p:grpSpPr>
        <p:sp>
          <p:nvSpPr>
            <p:cNvPr id="53308" name="Rectangle 6"/>
            <p:cNvSpPr>
              <a:spLocks noChangeArrowheads="1"/>
            </p:cNvSpPr>
            <p:nvPr/>
          </p:nvSpPr>
          <p:spPr bwMode="auto">
            <a:xfrm rot="-5400000">
              <a:off x="2034" y="2713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3309" name="Rectangle 7"/>
            <p:cNvSpPr>
              <a:spLocks noChangeArrowheads="1"/>
            </p:cNvSpPr>
            <p:nvPr/>
          </p:nvSpPr>
          <p:spPr bwMode="auto">
            <a:xfrm>
              <a:off x="2042" y="2716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1" name="Group 12"/>
          <p:cNvGrpSpPr>
            <a:grpSpLocks/>
          </p:cNvGrpSpPr>
          <p:nvPr/>
        </p:nvGrpSpPr>
        <p:grpSpPr bwMode="auto">
          <a:xfrm rot="-1213866">
            <a:off x="2698750" y="3132138"/>
            <a:ext cx="168275" cy="1227137"/>
            <a:chOff x="362" y="1979"/>
            <a:chExt cx="128" cy="1056"/>
          </a:xfrm>
        </p:grpSpPr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 rot="21600000">
              <a:off x="382" y="2156"/>
              <a:ext cx="76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07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2" name="Group 16"/>
          <p:cNvGrpSpPr>
            <a:grpSpLocks/>
          </p:cNvGrpSpPr>
          <p:nvPr/>
        </p:nvGrpSpPr>
        <p:grpSpPr bwMode="auto">
          <a:xfrm rot="-9724255">
            <a:off x="3121025" y="3168650"/>
            <a:ext cx="165100" cy="1227138"/>
            <a:chOff x="362" y="1979"/>
            <a:chExt cx="128" cy="1056"/>
          </a:xfrm>
        </p:grpSpPr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405" y="2144"/>
              <a:ext cx="75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05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63" name="Group 19"/>
          <p:cNvGrpSpPr>
            <a:grpSpLocks/>
          </p:cNvGrpSpPr>
          <p:nvPr/>
        </p:nvGrpSpPr>
        <p:grpSpPr bwMode="auto">
          <a:xfrm>
            <a:off x="3505200" y="3122613"/>
            <a:ext cx="165100" cy="1228725"/>
            <a:chOff x="362" y="1979"/>
            <a:chExt cx="128" cy="1056"/>
          </a:xfrm>
        </p:grpSpPr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303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4" name="Group 90"/>
          <p:cNvGrpSpPr>
            <a:grpSpLocks/>
          </p:cNvGrpSpPr>
          <p:nvPr/>
        </p:nvGrpSpPr>
        <p:grpSpPr bwMode="auto">
          <a:xfrm>
            <a:off x="3844925" y="3502025"/>
            <a:ext cx="588963" cy="527050"/>
            <a:chOff x="1830" y="2716"/>
            <a:chExt cx="453" cy="453"/>
          </a:xfrm>
        </p:grpSpPr>
        <p:sp>
          <p:nvSpPr>
            <p:cNvPr id="53300" name="Rectangle 6"/>
            <p:cNvSpPr>
              <a:spLocks noChangeArrowheads="1"/>
            </p:cNvSpPr>
            <p:nvPr/>
          </p:nvSpPr>
          <p:spPr bwMode="auto">
            <a:xfrm rot="-5400000">
              <a:off x="2034" y="2713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3301" name="Rectangle 7"/>
            <p:cNvSpPr>
              <a:spLocks noChangeArrowheads="1"/>
            </p:cNvSpPr>
            <p:nvPr/>
          </p:nvSpPr>
          <p:spPr bwMode="auto">
            <a:xfrm>
              <a:off x="2042" y="2716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5" name="Group 12"/>
          <p:cNvGrpSpPr>
            <a:grpSpLocks/>
          </p:cNvGrpSpPr>
          <p:nvPr/>
        </p:nvGrpSpPr>
        <p:grpSpPr bwMode="auto">
          <a:xfrm rot="-1213866">
            <a:off x="4581525" y="3155950"/>
            <a:ext cx="166688" cy="1228725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1" y="2144"/>
              <a:ext cx="72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99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6" name="Group 16"/>
          <p:cNvGrpSpPr>
            <a:grpSpLocks/>
          </p:cNvGrpSpPr>
          <p:nvPr/>
        </p:nvGrpSpPr>
        <p:grpSpPr bwMode="auto">
          <a:xfrm rot="-9724255">
            <a:off x="5002213" y="3194050"/>
            <a:ext cx="166687" cy="1227138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388" y="2159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97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6" name="Group 19"/>
          <p:cNvGrpSpPr>
            <a:grpSpLocks/>
          </p:cNvGrpSpPr>
          <p:nvPr/>
        </p:nvGrpSpPr>
        <p:grpSpPr bwMode="auto">
          <a:xfrm>
            <a:off x="5386388" y="3148013"/>
            <a:ext cx="166687" cy="1228725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95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68" name="Group 34"/>
          <p:cNvGrpSpPr>
            <a:grpSpLocks/>
          </p:cNvGrpSpPr>
          <p:nvPr/>
        </p:nvGrpSpPr>
        <p:grpSpPr bwMode="auto">
          <a:xfrm rot="10800000">
            <a:off x="8497888" y="3163888"/>
            <a:ext cx="166687" cy="1139825"/>
            <a:chOff x="362" y="1979"/>
            <a:chExt cx="128" cy="1056"/>
          </a:xfrm>
        </p:grpSpPr>
        <p:sp>
          <p:nvSpPr>
            <p:cNvPr id="13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9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69" name="Group 34"/>
          <p:cNvGrpSpPr>
            <a:grpSpLocks/>
          </p:cNvGrpSpPr>
          <p:nvPr/>
        </p:nvGrpSpPr>
        <p:grpSpPr bwMode="auto">
          <a:xfrm rot="10800000">
            <a:off x="7950200" y="3189288"/>
            <a:ext cx="166688" cy="1139825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91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70" name="Group 47"/>
          <p:cNvGrpSpPr>
            <a:grpSpLocks/>
          </p:cNvGrpSpPr>
          <p:nvPr/>
        </p:nvGrpSpPr>
        <p:grpSpPr bwMode="auto">
          <a:xfrm rot="-1213866">
            <a:off x="6559550" y="3070225"/>
            <a:ext cx="166688" cy="1227138"/>
            <a:chOff x="362" y="1979"/>
            <a:chExt cx="128" cy="1056"/>
          </a:xfrm>
        </p:grpSpPr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 rot="21600000">
              <a:off x="381" y="2144"/>
              <a:ext cx="72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89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3271" name="Group 50"/>
          <p:cNvGrpSpPr>
            <a:grpSpLocks/>
          </p:cNvGrpSpPr>
          <p:nvPr/>
        </p:nvGrpSpPr>
        <p:grpSpPr bwMode="auto">
          <a:xfrm rot="-9724255">
            <a:off x="6573838" y="3157538"/>
            <a:ext cx="166687" cy="1227137"/>
            <a:chOff x="362" y="1979"/>
            <a:chExt cx="128" cy="1056"/>
          </a:xfrm>
        </p:grpSpPr>
        <p:sp>
          <p:nvSpPr>
            <p:cNvPr id="42" name="Rectangle 51"/>
            <p:cNvSpPr>
              <a:spLocks noChangeArrowheads="1"/>
            </p:cNvSpPr>
            <p:nvPr/>
          </p:nvSpPr>
          <p:spPr bwMode="auto">
            <a:xfrm>
              <a:off x="388" y="2159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287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3272" name="Group 75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3278" name="Group 76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3282" name="Rectangle 77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3283" name="WordArt 79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3284" name="WordArt 8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3285" name="WordArt 8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3279" name="Rectangle 8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280" name="Rectangle 8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281" name="Rectangle 85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273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3274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327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0252" name="Picture 76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354638" y="5218113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77" name="Rectangle 7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6.19796E-6 L -0.39201 -0.00184 " pathEditMode="relative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5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2"/>
          <p:cNvSpPr>
            <a:spLocks noChangeArrowheads="1" noChangeShapeType="1" noTextEdit="1"/>
          </p:cNvSpPr>
          <p:nvPr/>
        </p:nvSpPr>
        <p:spPr bwMode="auto">
          <a:xfrm>
            <a:off x="1544638" y="979488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54275" name="Rectangle 46" descr="Циновка"/>
          <p:cNvSpPr>
            <a:spLocks noChangeArrowheads="1"/>
          </p:cNvSpPr>
          <p:nvPr/>
        </p:nvSpPr>
        <p:spPr bwMode="auto">
          <a:xfrm>
            <a:off x="6073775" y="5291138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4276" name="Rectangle 55"/>
          <p:cNvSpPr>
            <a:spLocks noChangeArrowheads="1"/>
          </p:cNvSpPr>
          <p:nvPr/>
        </p:nvSpPr>
        <p:spPr bwMode="auto">
          <a:xfrm>
            <a:off x="579438" y="1638300"/>
            <a:ext cx="819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одну спичку,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сохранить равенство верным.</a:t>
            </a:r>
          </a:p>
        </p:txBody>
      </p:sp>
      <p:grpSp>
        <p:nvGrpSpPr>
          <p:cNvPr id="54277" name="Группа 76"/>
          <p:cNvGrpSpPr>
            <a:grpSpLocks/>
          </p:cNvGrpSpPr>
          <p:nvPr/>
        </p:nvGrpSpPr>
        <p:grpSpPr bwMode="auto">
          <a:xfrm>
            <a:off x="4108450" y="3635375"/>
            <a:ext cx="644525" cy="273050"/>
            <a:chOff x="5991278" y="3696471"/>
            <a:chExt cx="719138" cy="287337"/>
          </a:xfrm>
        </p:grpSpPr>
        <p:sp>
          <p:nvSpPr>
            <p:cNvPr id="54330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4331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54278" name="Group 12"/>
          <p:cNvGrpSpPr>
            <a:grpSpLocks/>
          </p:cNvGrpSpPr>
          <p:nvPr/>
        </p:nvGrpSpPr>
        <p:grpSpPr bwMode="auto">
          <a:xfrm rot="-1213866">
            <a:off x="1082675" y="3019425"/>
            <a:ext cx="182563" cy="1585913"/>
            <a:chOff x="362" y="1979"/>
            <a:chExt cx="128" cy="1056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 rot="21600000">
              <a:off x="377" y="2151"/>
              <a:ext cx="78" cy="87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29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79" name="Group 16"/>
          <p:cNvGrpSpPr>
            <a:grpSpLocks/>
          </p:cNvGrpSpPr>
          <p:nvPr/>
        </p:nvGrpSpPr>
        <p:grpSpPr bwMode="auto">
          <a:xfrm rot="-9724255">
            <a:off x="1087438" y="3065463"/>
            <a:ext cx="182562" cy="1587500"/>
            <a:chOff x="362" y="1979"/>
            <a:chExt cx="128" cy="1056"/>
          </a:xfrm>
        </p:grpSpPr>
        <p:sp>
          <p:nvSpPr>
            <p:cNvPr id="3" name="Rectangle 17"/>
            <p:cNvSpPr>
              <a:spLocks noChangeArrowheads="1"/>
            </p:cNvSpPr>
            <p:nvPr/>
          </p:nvSpPr>
          <p:spPr bwMode="auto">
            <a:xfrm>
              <a:off x="386" y="2159"/>
              <a:ext cx="76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27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4280" name="Group 19"/>
          <p:cNvGrpSpPr>
            <a:grpSpLocks/>
          </p:cNvGrpSpPr>
          <p:nvPr/>
        </p:nvGrpSpPr>
        <p:grpSpPr bwMode="auto">
          <a:xfrm>
            <a:off x="1603375" y="2990850"/>
            <a:ext cx="182563" cy="1587500"/>
            <a:chOff x="362" y="1979"/>
            <a:chExt cx="128" cy="1056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25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81" name="Group 34"/>
          <p:cNvGrpSpPr>
            <a:grpSpLocks/>
          </p:cNvGrpSpPr>
          <p:nvPr/>
        </p:nvGrpSpPr>
        <p:grpSpPr bwMode="auto">
          <a:xfrm rot="10800000">
            <a:off x="7797800" y="3013075"/>
            <a:ext cx="182563" cy="1473200"/>
            <a:chOff x="362" y="1979"/>
            <a:chExt cx="128" cy="1056"/>
          </a:xfrm>
        </p:grpSpPr>
        <p:sp>
          <p:nvSpPr>
            <p:cNvPr id="5" name="Rectangle 35"/>
            <p:cNvSpPr>
              <a:spLocks noChangeArrowheads="1"/>
            </p:cNvSpPr>
            <p:nvPr/>
          </p:nvSpPr>
          <p:spPr bwMode="auto">
            <a:xfrm>
              <a:off x="379" y="2160"/>
              <a:ext cx="77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2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54282" name="Rectangle 6"/>
          <p:cNvSpPr>
            <a:spLocks noChangeArrowheads="1"/>
          </p:cNvSpPr>
          <p:nvPr/>
        </p:nvSpPr>
        <p:spPr bwMode="auto">
          <a:xfrm rot="-5400000">
            <a:off x="2273300" y="3478213"/>
            <a:ext cx="66675" cy="647700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grpSp>
        <p:nvGrpSpPr>
          <p:cNvPr id="54283" name="Group 12"/>
          <p:cNvGrpSpPr>
            <a:grpSpLocks/>
          </p:cNvGrpSpPr>
          <p:nvPr/>
        </p:nvGrpSpPr>
        <p:grpSpPr bwMode="auto">
          <a:xfrm rot="-1213866">
            <a:off x="2759075" y="2970213"/>
            <a:ext cx="184150" cy="1585912"/>
            <a:chOff x="362" y="1979"/>
            <a:chExt cx="128" cy="1056"/>
          </a:xfrm>
        </p:grpSpPr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 rot="21600000">
              <a:off x="378" y="2153"/>
              <a:ext cx="74" cy="87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21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84" name="Group 16"/>
          <p:cNvGrpSpPr>
            <a:grpSpLocks/>
          </p:cNvGrpSpPr>
          <p:nvPr/>
        </p:nvGrpSpPr>
        <p:grpSpPr bwMode="auto">
          <a:xfrm rot="-9724255">
            <a:off x="3221038" y="3016250"/>
            <a:ext cx="180975" cy="1587500"/>
            <a:chOff x="362" y="1979"/>
            <a:chExt cx="128" cy="1056"/>
          </a:xfrm>
        </p:grpSpPr>
        <p:sp>
          <p:nvSpPr>
            <p:cNvPr id="8" name="Rectangle 17"/>
            <p:cNvSpPr>
              <a:spLocks noChangeArrowheads="1"/>
            </p:cNvSpPr>
            <p:nvPr/>
          </p:nvSpPr>
          <p:spPr bwMode="auto">
            <a:xfrm>
              <a:off x="398" y="2169"/>
              <a:ext cx="74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19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3652838" y="2921000"/>
            <a:ext cx="180975" cy="1589088"/>
            <a:chOff x="362" y="1979"/>
            <a:chExt cx="128" cy="1056"/>
          </a:xfrm>
        </p:grpSpPr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 rot="21600000">
              <a:off x="384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17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86" name="Group 12"/>
          <p:cNvGrpSpPr>
            <a:grpSpLocks/>
          </p:cNvGrpSpPr>
          <p:nvPr/>
        </p:nvGrpSpPr>
        <p:grpSpPr bwMode="auto">
          <a:xfrm rot="-1213866">
            <a:off x="4984750" y="2927350"/>
            <a:ext cx="182563" cy="1589088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5" y="2155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15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87" name="Group 16"/>
          <p:cNvGrpSpPr>
            <a:grpSpLocks/>
          </p:cNvGrpSpPr>
          <p:nvPr/>
        </p:nvGrpSpPr>
        <p:grpSpPr bwMode="auto">
          <a:xfrm rot="-9724255">
            <a:off x="5445125" y="2978150"/>
            <a:ext cx="182563" cy="1585913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387" y="2166"/>
              <a:ext cx="79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13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4288" name="Group 19"/>
          <p:cNvGrpSpPr>
            <a:grpSpLocks/>
          </p:cNvGrpSpPr>
          <p:nvPr/>
        </p:nvGrpSpPr>
        <p:grpSpPr bwMode="auto">
          <a:xfrm>
            <a:off x="5865813" y="2917825"/>
            <a:ext cx="182562" cy="1589088"/>
            <a:chOff x="362" y="1979"/>
            <a:chExt cx="128" cy="1056"/>
          </a:xfrm>
        </p:grpSpPr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11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4289" name="Group 34"/>
          <p:cNvGrpSpPr>
            <a:grpSpLocks/>
          </p:cNvGrpSpPr>
          <p:nvPr/>
        </p:nvGrpSpPr>
        <p:grpSpPr bwMode="auto">
          <a:xfrm rot="10800000">
            <a:off x="8116888" y="3013075"/>
            <a:ext cx="182562" cy="1473200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379" y="2160"/>
              <a:ext cx="77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09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4290" name="Group 19"/>
          <p:cNvGrpSpPr>
            <a:grpSpLocks/>
          </p:cNvGrpSpPr>
          <p:nvPr/>
        </p:nvGrpSpPr>
        <p:grpSpPr bwMode="auto">
          <a:xfrm>
            <a:off x="6211888" y="2917825"/>
            <a:ext cx="182562" cy="1589088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307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4291" name="Rectangle 6"/>
          <p:cNvSpPr>
            <a:spLocks noChangeArrowheads="1"/>
          </p:cNvSpPr>
          <p:nvPr/>
        </p:nvSpPr>
        <p:spPr bwMode="auto">
          <a:xfrm rot="-5400000">
            <a:off x="7249319" y="3415506"/>
            <a:ext cx="66675" cy="646113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grpSp>
        <p:nvGrpSpPr>
          <p:cNvPr id="54292" name="Group 5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4298" name="Group 6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4302" name="Rectangle 6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4303" name="WordArt 63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4304" name="WordArt 6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4305" name="WordArt 6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4299" name="Rectangle 6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300" name="Rectangle 6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301" name="Rectangle 6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4293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4294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429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60" name="Picture 76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354638" y="509587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97" name="Rectangle 6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73636E-6 L 0.31597 -4.73636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WordArt 2"/>
          <p:cNvSpPr>
            <a:spLocks noChangeArrowheads="1" noChangeShapeType="1" noTextEdit="1"/>
          </p:cNvSpPr>
          <p:nvPr/>
        </p:nvSpPr>
        <p:spPr bwMode="auto">
          <a:xfrm>
            <a:off x="1544638" y="939800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55299" name="Rectangle 46" descr="Циновка"/>
          <p:cNvSpPr>
            <a:spLocks noChangeArrowheads="1"/>
          </p:cNvSpPr>
          <p:nvPr/>
        </p:nvSpPr>
        <p:spPr bwMode="auto">
          <a:xfrm>
            <a:off x="6073775" y="5291138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5300" name="Rectangle 55"/>
          <p:cNvSpPr>
            <a:spLocks noChangeArrowheads="1"/>
          </p:cNvSpPr>
          <p:nvPr/>
        </p:nvSpPr>
        <p:spPr bwMode="auto">
          <a:xfrm>
            <a:off x="566738" y="1739900"/>
            <a:ext cx="819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две спички,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сохранить равенство верным.</a:t>
            </a:r>
          </a:p>
        </p:txBody>
      </p:sp>
      <p:grpSp>
        <p:nvGrpSpPr>
          <p:cNvPr id="55301" name="Группа 76"/>
          <p:cNvGrpSpPr>
            <a:grpSpLocks/>
          </p:cNvGrpSpPr>
          <p:nvPr/>
        </p:nvGrpSpPr>
        <p:grpSpPr bwMode="auto">
          <a:xfrm>
            <a:off x="4108450" y="3635375"/>
            <a:ext cx="644525" cy="273050"/>
            <a:chOff x="5991278" y="3696471"/>
            <a:chExt cx="719138" cy="287337"/>
          </a:xfrm>
        </p:grpSpPr>
        <p:sp>
          <p:nvSpPr>
            <p:cNvPr id="55354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5355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55302" name="Group 12"/>
          <p:cNvGrpSpPr>
            <a:grpSpLocks/>
          </p:cNvGrpSpPr>
          <p:nvPr/>
        </p:nvGrpSpPr>
        <p:grpSpPr bwMode="auto">
          <a:xfrm rot="-1213866">
            <a:off x="1230313" y="2959100"/>
            <a:ext cx="182562" cy="1585913"/>
            <a:chOff x="362" y="1979"/>
            <a:chExt cx="128" cy="1056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 rot="21600000">
              <a:off x="377" y="2151"/>
              <a:ext cx="78" cy="87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53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03" name="Group 16"/>
          <p:cNvGrpSpPr>
            <a:grpSpLocks/>
          </p:cNvGrpSpPr>
          <p:nvPr/>
        </p:nvGrpSpPr>
        <p:grpSpPr bwMode="auto">
          <a:xfrm rot="-9724255">
            <a:off x="1235075" y="3005138"/>
            <a:ext cx="182563" cy="1587500"/>
            <a:chOff x="362" y="1979"/>
            <a:chExt cx="128" cy="1056"/>
          </a:xfrm>
        </p:grpSpPr>
        <p:sp>
          <p:nvSpPr>
            <p:cNvPr id="3" name="Rectangle 17"/>
            <p:cNvSpPr>
              <a:spLocks noChangeArrowheads="1"/>
            </p:cNvSpPr>
            <p:nvPr/>
          </p:nvSpPr>
          <p:spPr bwMode="auto">
            <a:xfrm>
              <a:off x="386" y="2159"/>
              <a:ext cx="76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51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3" name="Group 19"/>
          <p:cNvGrpSpPr>
            <a:grpSpLocks/>
          </p:cNvGrpSpPr>
          <p:nvPr/>
        </p:nvGrpSpPr>
        <p:grpSpPr bwMode="auto">
          <a:xfrm>
            <a:off x="677863" y="2967038"/>
            <a:ext cx="182562" cy="1587500"/>
            <a:chOff x="362" y="1979"/>
            <a:chExt cx="128" cy="1056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9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05" name="Group 34"/>
          <p:cNvGrpSpPr>
            <a:grpSpLocks/>
          </p:cNvGrpSpPr>
          <p:nvPr/>
        </p:nvGrpSpPr>
        <p:grpSpPr bwMode="auto">
          <a:xfrm rot="10800000">
            <a:off x="7797800" y="3013075"/>
            <a:ext cx="182563" cy="1473200"/>
            <a:chOff x="362" y="1979"/>
            <a:chExt cx="128" cy="1056"/>
          </a:xfrm>
        </p:grpSpPr>
        <p:sp>
          <p:nvSpPr>
            <p:cNvPr id="5" name="Rectangle 35"/>
            <p:cNvSpPr>
              <a:spLocks noChangeArrowheads="1"/>
            </p:cNvSpPr>
            <p:nvPr/>
          </p:nvSpPr>
          <p:spPr bwMode="auto">
            <a:xfrm>
              <a:off x="379" y="2160"/>
              <a:ext cx="77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7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55306" name="Rectangle 6"/>
          <p:cNvSpPr>
            <a:spLocks noChangeArrowheads="1"/>
          </p:cNvSpPr>
          <p:nvPr/>
        </p:nvSpPr>
        <p:spPr bwMode="auto">
          <a:xfrm rot="-5400000">
            <a:off x="2384425" y="3514726"/>
            <a:ext cx="66675" cy="647700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grpSp>
        <p:nvGrpSpPr>
          <p:cNvPr id="55307" name="Group 12"/>
          <p:cNvGrpSpPr>
            <a:grpSpLocks/>
          </p:cNvGrpSpPr>
          <p:nvPr/>
        </p:nvGrpSpPr>
        <p:grpSpPr bwMode="auto">
          <a:xfrm rot="-1213866">
            <a:off x="2870200" y="3006725"/>
            <a:ext cx="184150" cy="1585913"/>
            <a:chOff x="362" y="1979"/>
            <a:chExt cx="128" cy="1056"/>
          </a:xfrm>
        </p:grpSpPr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 rot="21600000">
              <a:off x="378" y="2153"/>
              <a:ext cx="74" cy="87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5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08" name="Group 16"/>
          <p:cNvGrpSpPr>
            <a:grpSpLocks/>
          </p:cNvGrpSpPr>
          <p:nvPr/>
        </p:nvGrpSpPr>
        <p:grpSpPr bwMode="auto">
          <a:xfrm rot="-9724255">
            <a:off x="3332163" y="3052763"/>
            <a:ext cx="180975" cy="1587500"/>
            <a:chOff x="362" y="1979"/>
            <a:chExt cx="128" cy="1056"/>
          </a:xfrm>
        </p:grpSpPr>
        <p:sp>
          <p:nvSpPr>
            <p:cNvPr id="8" name="Rectangle 17"/>
            <p:cNvSpPr>
              <a:spLocks noChangeArrowheads="1"/>
            </p:cNvSpPr>
            <p:nvPr/>
          </p:nvSpPr>
          <p:spPr bwMode="auto">
            <a:xfrm>
              <a:off x="398" y="2169"/>
              <a:ext cx="74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3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8505825" y="2897188"/>
            <a:ext cx="180975" cy="1589087"/>
            <a:chOff x="362" y="1979"/>
            <a:chExt cx="128" cy="1056"/>
          </a:xfrm>
        </p:grpSpPr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 rot="21600000">
              <a:off x="384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1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0" name="Group 12"/>
          <p:cNvGrpSpPr>
            <a:grpSpLocks/>
          </p:cNvGrpSpPr>
          <p:nvPr/>
        </p:nvGrpSpPr>
        <p:grpSpPr bwMode="auto">
          <a:xfrm rot="-1213866">
            <a:off x="4984750" y="2927350"/>
            <a:ext cx="182563" cy="1589088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5" y="2155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9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1" name="Group 16"/>
          <p:cNvGrpSpPr>
            <a:grpSpLocks/>
          </p:cNvGrpSpPr>
          <p:nvPr/>
        </p:nvGrpSpPr>
        <p:grpSpPr bwMode="auto">
          <a:xfrm rot="-9724255">
            <a:off x="5445125" y="2978150"/>
            <a:ext cx="182563" cy="1585913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387" y="2166"/>
              <a:ext cx="79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7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5312" name="Group 19"/>
          <p:cNvGrpSpPr>
            <a:grpSpLocks/>
          </p:cNvGrpSpPr>
          <p:nvPr/>
        </p:nvGrpSpPr>
        <p:grpSpPr bwMode="auto">
          <a:xfrm>
            <a:off x="5865813" y="2917825"/>
            <a:ext cx="182562" cy="1589088"/>
            <a:chOff x="362" y="1979"/>
            <a:chExt cx="128" cy="1056"/>
          </a:xfrm>
        </p:grpSpPr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5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3" name="Group 34"/>
          <p:cNvGrpSpPr>
            <a:grpSpLocks/>
          </p:cNvGrpSpPr>
          <p:nvPr/>
        </p:nvGrpSpPr>
        <p:grpSpPr bwMode="auto">
          <a:xfrm rot="10800000">
            <a:off x="8116888" y="3013075"/>
            <a:ext cx="182562" cy="1473200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379" y="2160"/>
              <a:ext cx="77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5314" name="Group 19"/>
          <p:cNvGrpSpPr>
            <a:grpSpLocks/>
          </p:cNvGrpSpPr>
          <p:nvPr/>
        </p:nvGrpSpPr>
        <p:grpSpPr bwMode="auto">
          <a:xfrm>
            <a:off x="6211888" y="2917825"/>
            <a:ext cx="182562" cy="1589088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1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5315" name="Rectangle 6"/>
          <p:cNvSpPr>
            <a:spLocks noChangeArrowheads="1"/>
          </p:cNvSpPr>
          <p:nvPr/>
        </p:nvSpPr>
        <p:spPr bwMode="auto">
          <a:xfrm rot="-5400000">
            <a:off x="7092156" y="3402807"/>
            <a:ext cx="66675" cy="646112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grpSp>
        <p:nvGrpSpPr>
          <p:cNvPr id="55316" name="Group 59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5322" name="Group 60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5326" name="Rectangle 61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5327" name="WordArt 63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5328" name="WordArt 64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5329" name="WordArt 6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5323" name="Rectangle 67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24" name="Rectangle 6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25" name="Rectangle 6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5317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5318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5319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2284" name="Picture 60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284788" y="507047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21" name="Rectangle 6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42276E-6 L -0.50538 0.010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34043E-6 L 0.11857 -0.001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2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1544638" y="927100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56323" name="Rectangle 46" descr="Циновка"/>
          <p:cNvSpPr>
            <a:spLocks noChangeArrowheads="1"/>
          </p:cNvSpPr>
          <p:nvPr/>
        </p:nvSpPr>
        <p:spPr bwMode="auto">
          <a:xfrm>
            <a:off x="6073775" y="5291138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6324" name="Rectangle 55"/>
          <p:cNvSpPr>
            <a:spLocks noChangeArrowheads="1"/>
          </p:cNvSpPr>
          <p:nvPr/>
        </p:nvSpPr>
        <p:spPr bwMode="auto">
          <a:xfrm>
            <a:off x="566738" y="1739900"/>
            <a:ext cx="819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две спички,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сохранить равенство верным.</a:t>
            </a:r>
          </a:p>
        </p:txBody>
      </p:sp>
      <p:grpSp>
        <p:nvGrpSpPr>
          <p:cNvPr id="56325" name="Группа 76"/>
          <p:cNvGrpSpPr>
            <a:grpSpLocks/>
          </p:cNvGrpSpPr>
          <p:nvPr/>
        </p:nvGrpSpPr>
        <p:grpSpPr bwMode="auto">
          <a:xfrm>
            <a:off x="5810250" y="3644900"/>
            <a:ext cx="587375" cy="211138"/>
            <a:chOff x="5991278" y="3696471"/>
            <a:chExt cx="719138" cy="287337"/>
          </a:xfrm>
        </p:grpSpPr>
        <p:sp>
          <p:nvSpPr>
            <p:cNvPr id="56394" name="Rectangle 6"/>
            <p:cNvSpPr>
              <a:spLocks noChangeArrowheads="1"/>
            </p:cNvSpPr>
            <p:nvPr/>
          </p:nvSpPr>
          <p:spPr bwMode="auto">
            <a:xfrm rot="-5400000">
              <a:off x="6315128" y="35885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6395" name="Rectangle 7"/>
            <p:cNvSpPr>
              <a:spLocks noChangeArrowheads="1"/>
            </p:cNvSpPr>
            <p:nvPr/>
          </p:nvSpPr>
          <p:spPr bwMode="auto">
            <a:xfrm rot="-5400000">
              <a:off x="6315128" y="3372621"/>
              <a:ext cx="71437" cy="71913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56326" name="Group 34"/>
          <p:cNvGrpSpPr>
            <a:grpSpLocks/>
          </p:cNvGrpSpPr>
          <p:nvPr/>
        </p:nvGrpSpPr>
        <p:grpSpPr bwMode="auto">
          <a:xfrm rot="10800000">
            <a:off x="8156575" y="3176588"/>
            <a:ext cx="166688" cy="1139825"/>
            <a:chOff x="362" y="1979"/>
            <a:chExt cx="128" cy="1056"/>
          </a:xfrm>
        </p:grpSpPr>
        <p:sp>
          <p:nvSpPr>
            <p:cNvPr id="2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93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27" name="Group 47"/>
          <p:cNvGrpSpPr>
            <a:grpSpLocks/>
          </p:cNvGrpSpPr>
          <p:nvPr/>
        </p:nvGrpSpPr>
        <p:grpSpPr bwMode="auto">
          <a:xfrm rot="-882134">
            <a:off x="7243763" y="3108325"/>
            <a:ext cx="166687" cy="1227138"/>
            <a:chOff x="362" y="1979"/>
            <a:chExt cx="128" cy="1056"/>
          </a:xfrm>
        </p:grpSpPr>
        <p:sp>
          <p:nvSpPr>
            <p:cNvPr id="3" name="Rectangle 48"/>
            <p:cNvSpPr>
              <a:spLocks noChangeArrowheads="1"/>
            </p:cNvSpPr>
            <p:nvPr/>
          </p:nvSpPr>
          <p:spPr bwMode="auto">
            <a:xfrm rot="21600000">
              <a:off x="385" y="2156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91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28" name="Group 50"/>
          <p:cNvGrpSpPr>
            <a:grpSpLocks/>
          </p:cNvGrpSpPr>
          <p:nvPr/>
        </p:nvGrpSpPr>
        <p:grpSpPr bwMode="auto">
          <a:xfrm rot="-9983277">
            <a:off x="7550150" y="3133725"/>
            <a:ext cx="166688" cy="1227138"/>
            <a:chOff x="362" y="1979"/>
            <a:chExt cx="128" cy="1056"/>
          </a:xfrm>
        </p:grpSpPr>
        <p:sp>
          <p:nvSpPr>
            <p:cNvPr id="4" name="Rectangle 51"/>
            <p:cNvSpPr>
              <a:spLocks noChangeArrowheads="1"/>
            </p:cNvSpPr>
            <p:nvPr/>
          </p:nvSpPr>
          <p:spPr bwMode="auto">
            <a:xfrm>
              <a:off x="388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89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29" name="Group 69"/>
          <p:cNvGrpSpPr>
            <a:grpSpLocks/>
          </p:cNvGrpSpPr>
          <p:nvPr/>
        </p:nvGrpSpPr>
        <p:grpSpPr bwMode="auto">
          <a:xfrm>
            <a:off x="1843088" y="3527425"/>
            <a:ext cx="590550" cy="527050"/>
            <a:chOff x="1830" y="2716"/>
            <a:chExt cx="453" cy="453"/>
          </a:xfrm>
        </p:grpSpPr>
        <p:sp>
          <p:nvSpPr>
            <p:cNvPr id="56386" name="Rectangle 6"/>
            <p:cNvSpPr>
              <a:spLocks noChangeArrowheads="1"/>
            </p:cNvSpPr>
            <p:nvPr/>
          </p:nvSpPr>
          <p:spPr bwMode="auto">
            <a:xfrm rot="-5400000">
              <a:off x="2034" y="2713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6387" name="Rectangle 7"/>
            <p:cNvSpPr>
              <a:spLocks noChangeArrowheads="1"/>
            </p:cNvSpPr>
            <p:nvPr/>
          </p:nvSpPr>
          <p:spPr bwMode="auto">
            <a:xfrm>
              <a:off x="2042" y="2716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30" name="Group 81"/>
          <p:cNvGrpSpPr>
            <a:grpSpLocks/>
          </p:cNvGrpSpPr>
          <p:nvPr/>
        </p:nvGrpSpPr>
        <p:grpSpPr bwMode="auto">
          <a:xfrm>
            <a:off x="3844925" y="3502025"/>
            <a:ext cx="588963" cy="527050"/>
            <a:chOff x="1830" y="2716"/>
            <a:chExt cx="453" cy="453"/>
          </a:xfrm>
        </p:grpSpPr>
        <p:sp>
          <p:nvSpPr>
            <p:cNvPr id="56384" name="Rectangle 6"/>
            <p:cNvSpPr>
              <a:spLocks noChangeArrowheads="1"/>
            </p:cNvSpPr>
            <p:nvPr/>
          </p:nvSpPr>
          <p:spPr bwMode="auto">
            <a:xfrm rot="-5400000">
              <a:off x="2034" y="2713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6385" name="Rectangle 7"/>
            <p:cNvSpPr>
              <a:spLocks noChangeArrowheads="1"/>
            </p:cNvSpPr>
            <p:nvPr/>
          </p:nvSpPr>
          <p:spPr bwMode="auto">
            <a:xfrm>
              <a:off x="2042" y="2716"/>
              <a:ext cx="45" cy="453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31" name="Group 12"/>
          <p:cNvGrpSpPr>
            <a:grpSpLocks/>
          </p:cNvGrpSpPr>
          <p:nvPr/>
        </p:nvGrpSpPr>
        <p:grpSpPr bwMode="auto">
          <a:xfrm rot="-990214">
            <a:off x="4973638" y="3168650"/>
            <a:ext cx="166687" cy="1228725"/>
            <a:chOff x="362" y="1979"/>
            <a:chExt cx="128" cy="1056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 rot="21600000">
              <a:off x="385" y="2156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83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32" name="Group 16"/>
          <p:cNvGrpSpPr>
            <a:grpSpLocks/>
          </p:cNvGrpSpPr>
          <p:nvPr/>
        </p:nvGrpSpPr>
        <p:grpSpPr bwMode="auto">
          <a:xfrm rot="-10199615">
            <a:off x="5235575" y="3206750"/>
            <a:ext cx="166688" cy="1227138"/>
            <a:chOff x="362" y="1979"/>
            <a:chExt cx="128" cy="1056"/>
          </a:xfrm>
        </p:grpSpPr>
        <p:sp>
          <p:nvSpPr>
            <p:cNvPr id="6" name="Rectangle 17"/>
            <p:cNvSpPr>
              <a:spLocks noChangeArrowheads="1"/>
            </p:cNvSpPr>
            <p:nvPr/>
          </p:nvSpPr>
          <p:spPr bwMode="auto">
            <a:xfrm>
              <a:off x="388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81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94350" y="3160713"/>
            <a:ext cx="166688" cy="1228725"/>
            <a:chOff x="362" y="1979"/>
            <a:chExt cx="128" cy="1056"/>
          </a:xfrm>
        </p:grpSpPr>
        <p:sp>
          <p:nvSpPr>
            <p:cNvPr id="8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79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" name="Group 34"/>
          <p:cNvGrpSpPr>
            <a:grpSpLocks/>
          </p:cNvGrpSpPr>
          <p:nvPr/>
        </p:nvGrpSpPr>
        <p:grpSpPr bwMode="auto">
          <a:xfrm rot="10800000">
            <a:off x="8448675" y="3176588"/>
            <a:ext cx="166688" cy="1139825"/>
            <a:chOff x="362" y="1979"/>
            <a:chExt cx="128" cy="1056"/>
          </a:xfrm>
        </p:grpSpPr>
        <p:sp>
          <p:nvSpPr>
            <p:cNvPr id="10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77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35" name="Group 34"/>
          <p:cNvGrpSpPr>
            <a:grpSpLocks/>
          </p:cNvGrpSpPr>
          <p:nvPr/>
        </p:nvGrpSpPr>
        <p:grpSpPr bwMode="auto">
          <a:xfrm rot="10800000">
            <a:off x="7900988" y="3201988"/>
            <a:ext cx="166687" cy="1139825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388" y="2160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75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36" name="Group 47"/>
          <p:cNvGrpSpPr>
            <a:grpSpLocks/>
          </p:cNvGrpSpPr>
          <p:nvPr/>
        </p:nvGrpSpPr>
        <p:grpSpPr bwMode="auto">
          <a:xfrm rot="-1213866">
            <a:off x="6692900" y="3081338"/>
            <a:ext cx="166688" cy="1227137"/>
            <a:chOff x="362" y="1979"/>
            <a:chExt cx="128" cy="1056"/>
          </a:xfrm>
        </p:grpSpPr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 rot="21600000">
              <a:off x="381" y="2144"/>
              <a:ext cx="72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73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37" name="Group 50"/>
          <p:cNvGrpSpPr>
            <a:grpSpLocks/>
          </p:cNvGrpSpPr>
          <p:nvPr/>
        </p:nvGrpSpPr>
        <p:grpSpPr bwMode="auto">
          <a:xfrm rot="-9724255">
            <a:off x="6707188" y="3168650"/>
            <a:ext cx="166687" cy="1227138"/>
            <a:chOff x="362" y="1979"/>
            <a:chExt cx="128" cy="1056"/>
          </a:xfrm>
        </p:grpSpPr>
        <p:sp>
          <p:nvSpPr>
            <p:cNvPr id="42" name="Rectangle 51"/>
            <p:cNvSpPr>
              <a:spLocks noChangeArrowheads="1"/>
            </p:cNvSpPr>
            <p:nvPr/>
          </p:nvSpPr>
          <p:spPr bwMode="auto">
            <a:xfrm>
              <a:off x="388" y="2159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71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38" name="Group 12"/>
          <p:cNvGrpSpPr>
            <a:grpSpLocks/>
          </p:cNvGrpSpPr>
          <p:nvPr/>
        </p:nvGrpSpPr>
        <p:grpSpPr bwMode="auto">
          <a:xfrm rot="-963869">
            <a:off x="2570163" y="3182938"/>
            <a:ext cx="166687" cy="1228725"/>
            <a:chOff x="362" y="1979"/>
            <a:chExt cx="128" cy="1056"/>
          </a:xfrm>
        </p:grpSpPr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 rot="21600000">
              <a:off x="385" y="2156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69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39" name="Group 16"/>
          <p:cNvGrpSpPr>
            <a:grpSpLocks/>
          </p:cNvGrpSpPr>
          <p:nvPr/>
        </p:nvGrpSpPr>
        <p:grpSpPr bwMode="auto">
          <a:xfrm rot="-10189244">
            <a:off x="2832100" y="3221038"/>
            <a:ext cx="166688" cy="1227137"/>
            <a:chOff x="362" y="1979"/>
            <a:chExt cx="128" cy="1056"/>
          </a:xfrm>
        </p:grpSpPr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388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67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40" name="Group 19"/>
          <p:cNvGrpSpPr>
            <a:grpSpLocks/>
          </p:cNvGrpSpPr>
          <p:nvPr/>
        </p:nvGrpSpPr>
        <p:grpSpPr bwMode="auto">
          <a:xfrm>
            <a:off x="3190875" y="3175000"/>
            <a:ext cx="166688" cy="1168400"/>
            <a:chOff x="362" y="1979"/>
            <a:chExt cx="128" cy="1056"/>
          </a:xfrm>
        </p:grpSpPr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 rot="21600000">
              <a:off x="385" y="2158"/>
              <a:ext cx="74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65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41" name="Group 12"/>
          <p:cNvGrpSpPr>
            <a:grpSpLocks/>
          </p:cNvGrpSpPr>
          <p:nvPr/>
        </p:nvGrpSpPr>
        <p:grpSpPr bwMode="auto">
          <a:xfrm rot="-849298">
            <a:off x="852488" y="3181350"/>
            <a:ext cx="166687" cy="1228725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78" y="2144"/>
              <a:ext cx="72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63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42" name="Group 16"/>
          <p:cNvGrpSpPr>
            <a:grpSpLocks/>
          </p:cNvGrpSpPr>
          <p:nvPr/>
        </p:nvGrpSpPr>
        <p:grpSpPr bwMode="auto">
          <a:xfrm rot="-10279005">
            <a:off x="1114425" y="3219450"/>
            <a:ext cx="166688" cy="1227138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391" y="2159"/>
              <a:ext cx="73" cy="87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61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6343" name="Group 19"/>
          <p:cNvGrpSpPr>
            <a:grpSpLocks/>
          </p:cNvGrpSpPr>
          <p:nvPr/>
        </p:nvGrpSpPr>
        <p:grpSpPr bwMode="auto">
          <a:xfrm>
            <a:off x="1473200" y="3173413"/>
            <a:ext cx="166688" cy="1228725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59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6344" name="Group 75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6350" name="Group 76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6354" name="Rectangle 77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6355" name="WordArt 79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6356" name="WordArt 8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6357" name="WordArt 8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6351" name="Rectangle 8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52" name="Rectangle 8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53" name="Rectangle 85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634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634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634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3324" name="Picture 76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260975" y="5059363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49" name="Rectangle 7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4653E-6 L -0.10937 -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3432E-7 L -0.53316 0.003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" y="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1531938" y="914400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sp>
        <p:nvSpPr>
          <p:cNvPr id="57347" name="Rectangle 46" descr="Циновка"/>
          <p:cNvSpPr>
            <a:spLocks noChangeArrowheads="1"/>
          </p:cNvSpPr>
          <p:nvPr/>
        </p:nvSpPr>
        <p:spPr bwMode="auto">
          <a:xfrm>
            <a:off x="5891213" y="542607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7348" name="Rectangle 55"/>
          <p:cNvSpPr>
            <a:spLocks noChangeArrowheads="1"/>
          </p:cNvSpPr>
          <p:nvPr/>
        </p:nvSpPr>
        <p:spPr bwMode="auto">
          <a:xfrm>
            <a:off x="566738" y="1701800"/>
            <a:ext cx="81978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</a:rPr>
              <a:t>Передвинув две спички, </a:t>
            </a:r>
          </a:p>
          <a:p>
            <a:pPr algn="ctr"/>
            <a:r>
              <a:rPr lang="ru-RU" sz="2400">
                <a:solidFill>
                  <a:srgbClr val="993300"/>
                </a:solidFill>
              </a:rPr>
              <a:t>попробуй сделать неверное равенство верным.</a:t>
            </a:r>
          </a:p>
        </p:txBody>
      </p:sp>
      <p:grpSp>
        <p:nvGrpSpPr>
          <p:cNvPr id="57349" name="Group 65"/>
          <p:cNvGrpSpPr>
            <a:grpSpLocks/>
          </p:cNvGrpSpPr>
          <p:nvPr/>
        </p:nvGrpSpPr>
        <p:grpSpPr bwMode="auto">
          <a:xfrm>
            <a:off x="4870450" y="2976563"/>
            <a:ext cx="214313" cy="1665287"/>
            <a:chOff x="2584" y="1914"/>
            <a:chExt cx="135" cy="995"/>
          </a:xfrm>
        </p:grpSpPr>
        <p:grpSp>
          <p:nvGrpSpPr>
            <p:cNvPr id="57395" name="Group 12"/>
            <p:cNvGrpSpPr>
              <a:grpSpLocks/>
            </p:cNvGrpSpPr>
            <p:nvPr/>
          </p:nvGrpSpPr>
          <p:grpSpPr bwMode="auto">
            <a:xfrm rot="-1645726">
              <a:off x="2593" y="1914"/>
              <a:ext cx="126" cy="981"/>
              <a:chOff x="362" y="1979"/>
              <a:chExt cx="128" cy="1056"/>
            </a:xfrm>
          </p:grpSpPr>
          <p:sp>
            <p:nvSpPr>
              <p:cNvPr id="2" name="Rectangle 13"/>
              <p:cNvSpPr>
                <a:spLocks noChangeArrowheads="1"/>
              </p:cNvSpPr>
              <p:nvPr/>
            </p:nvSpPr>
            <p:spPr bwMode="auto">
              <a:xfrm rot="21600000">
                <a:off x="389" y="2145"/>
                <a:ext cx="70" cy="873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400" name="Oval 14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7396" name="Group 16"/>
            <p:cNvGrpSpPr>
              <a:grpSpLocks/>
            </p:cNvGrpSpPr>
            <p:nvPr/>
          </p:nvGrpSpPr>
          <p:grpSpPr bwMode="auto">
            <a:xfrm rot="-9540316">
              <a:off x="2584" y="1929"/>
              <a:ext cx="126" cy="980"/>
              <a:chOff x="362" y="1979"/>
              <a:chExt cx="128" cy="1056"/>
            </a:xfrm>
          </p:grpSpPr>
          <p:sp>
            <p:nvSpPr>
              <p:cNvPr id="3" name="Rectangle 17"/>
              <p:cNvSpPr>
                <a:spLocks noChangeArrowheads="1"/>
              </p:cNvSpPr>
              <p:nvPr/>
            </p:nvSpPr>
            <p:spPr bwMode="auto">
              <a:xfrm>
                <a:off x="404" y="2160"/>
                <a:ext cx="70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398" name="Oval 18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7350" name="Group 12"/>
          <p:cNvGrpSpPr>
            <a:grpSpLocks/>
          </p:cNvGrpSpPr>
          <p:nvPr/>
        </p:nvGrpSpPr>
        <p:grpSpPr bwMode="auto">
          <a:xfrm rot="-1218557">
            <a:off x="1230313" y="2987675"/>
            <a:ext cx="200025" cy="1558925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6" y="2156"/>
              <a:ext cx="72" cy="87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94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351" name="Group 16"/>
          <p:cNvGrpSpPr>
            <a:grpSpLocks/>
          </p:cNvGrpSpPr>
          <p:nvPr/>
        </p:nvGrpSpPr>
        <p:grpSpPr bwMode="auto">
          <a:xfrm rot="-9933705">
            <a:off x="1679575" y="3036888"/>
            <a:ext cx="200025" cy="1555750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407" y="2176"/>
              <a:ext cx="70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92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7352" name="Group 19"/>
          <p:cNvGrpSpPr>
            <a:grpSpLocks/>
          </p:cNvGrpSpPr>
          <p:nvPr/>
        </p:nvGrpSpPr>
        <p:grpSpPr bwMode="auto">
          <a:xfrm>
            <a:off x="2109788" y="2978150"/>
            <a:ext cx="198437" cy="1557338"/>
            <a:chOff x="362" y="1979"/>
            <a:chExt cx="128" cy="1056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8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90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353" name="Group 19"/>
          <p:cNvGrpSpPr>
            <a:grpSpLocks/>
          </p:cNvGrpSpPr>
          <p:nvPr/>
        </p:nvGrpSpPr>
        <p:grpSpPr bwMode="auto">
          <a:xfrm>
            <a:off x="7180263" y="2987675"/>
            <a:ext cx="198437" cy="1557338"/>
            <a:chOff x="362" y="1979"/>
            <a:chExt cx="128" cy="1056"/>
          </a:xfrm>
        </p:grpSpPr>
        <p:sp>
          <p:nvSpPr>
            <p:cNvPr id="5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8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88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354" name="Group 19"/>
          <p:cNvGrpSpPr>
            <a:grpSpLocks/>
          </p:cNvGrpSpPr>
          <p:nvPr/>
        </p:nvGrpSpPr>
        <p:grpSpPr bwMode="auto">
          <a:xfrm>
            <a:off x="7607300" y="2987675"/>
            <a:ext cx="198438" cy="1557338"/>
            <a:chOff x="362" y="1979"/>
            <a:chExt cx="128" cy="1056"/>
          </a:xfrm>
        </p:grpSpPr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8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86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355" name="Group 19"/>
          <p:cNvGrpSpPr>
            <a:grpSpLocks/>
          </p:cNvGrpSpPr>
          <p:nvPr/>
        </p:nvGrpSpPr>
        <p:grpSpPr bwMode="auto">
          <a:xfrm>
            <a:off x="8034338" y="2989263"/>
            <a:ext cx="198437" cy="1557337"/>
            <a:chOff x="362" y="1979"/>
            <a:chExt cx="128" cy="1056"/>
          </a:xfrm>
        </p:grpSpPr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8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84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356" name="Group 19"/>
          <p:cNvGrpSpPr>
            <a:grpSpLocks/>
          </p:cNvGrpSpPr>
          <p:nvPr/>
        </p:nvGrpSpPr>
        <p:grpSpPr bwMode="auto">
          <a:xfrm rot="5400000">
            <a:off x="3597275" y="3013075"/>
            <a:ext cx="198438" cy="1557338"/>
            <a:chOff x="362" y="1979"/>
            <a:chExt cx="128" cy="1056"/>
          </a:xfrm>
        </p:grpSpPr>
        <p:sp>
          <p:nvSpPr>
            <p:cNvPr id="8" name="Rectangle 20"/>
            <p:cNvSpPr>
              <a:spLocks noChangeArrowheads="1"/>
            </p:cNvSpPr>
            <p:nvPr/>
          </p:nvSpPr>
          <p:spPr bwMode="auto">
            <a:xfrm>
              <a:off x="385" y="2146"/>
              <a:ext cx="84" cy="8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82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57357" name="Group 19"/>
          <p:cNvGrpSpPr>
            <a:grpSpLocks/>
          </p:cNvGrpSpPr>
          <p:nvPr/>
        </p:nvGrpSpPr>
        <p:grpSpPr bwMode="auto">
          <a:xfrm rot="5400000">
            <a:off x="6121400" y="2963863"/>
            <a:ext cx="198437" cy="1557338"/>
            <a:chOff x="362" y="1979"/>
            <a:chExt cx="128" cy="1056"/>
          </a:xfrm>
        </p:grpSpPr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385" y="2146"/>
              <a:ext cx="84" cy="8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80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22" name="Group 19"/>
          <p:cNvGrpSpPr>
            <a:grpSpLocks/>
          </p:cNvGrpSpPr>
          <p:nvPr/>
        </p:nvGrpSpPr>
        <p:grpSpPr bwMode="auto">
          <a:xfrm rot="5400000">
            <a:off x="6134100" y="3208338"/>
            <a:ext cx="198437" cy="1557338"/>
            <a:chOff x="362" y="1979"/>
            <a:chExt cx="128" cy="1056"/>
          </a:xfrm>
        </p:grpSpPr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385" y="2146"/>
              <a:ext cx="84" cy="8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78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3449638" y="3014663"/>
            <a:ext cx="198437" cy="1557337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84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376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855" name="Rectangle 7"/>
          <p:cNvSpPr>
            <a:spLocks noChangeArrowheads="1"/>
          </p:cNvSpPr>
          <p:nvPr/>
        </p:nvSpPr>
        <p:spPr bwMode="auto">
          <a:xfrm rot="13159106" flipH="1">
            <a:off x="6138863" y="3267075"/>
            <a:ext cx="96837" cy="1119188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ru-RU"/>
          </a:p>
        </p:txBody>
      </p:sp>
      <p:grpSp>
        <p:nvGrpSpPr>
          <p:cNvPr id="57361" name="Group 55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7367" name="Group 56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7371" name="Rectangle 57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7372" name="WordArt 59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7373" name="WordArt 60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7374" name="WordArt 61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7368" name="Rectangle 6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369" name="Rectangle 6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370" name="Rectangle 65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7362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7363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7364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4328" name="Picture 56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156200" y="517525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6" name="Rectangle 5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32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9.89824E-7 L -0.10139 9.89824E-7 " pathEditMode="relative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03608E-6 L -0.27986 0.012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54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5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746750" y="4237038"/>
            <a:ext cx="719138" cy="287337"/>
            <a:chOff x="3923" y="1979"/>
            <a:chExt cx="680" cy="181"/>
          </a:xfrm>
        </p:grpSpPr>
        <p:sp>
          <p:nvSpPr>
            <p:cNvPr id="58418" name="Rectangle 6"/>
            <p:cNvSpPr>
              <a:spLocks noChangeArrowheads="1"/>
            </p:cNvSpPr>
            <p:nvPr/>
          </p:nvSpPr>
          <p:spPr bwMode="auto">
            <a:xfrm rot="-5400000">
              <a:off x="4240" y="1798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8419" name="Rectangle 7"/>
            <p:cNvSpPr>
              <a:spLocks noChangeArrowheads="1"/>
            </p:cNvSpPr>
            <p:nvPr/>
          </p:nvSpPr>
          <p:spPr bwMode="auto">
            <a:xfrm rot="-5400000">
              <a:off x="4240" y="1662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 rot="204251">
            <a:off x="6942138" y="3686175"/>
            <a:ext cx="420687" cy="1565275"/>
            <a:chOff x="4725" y="3052"/>
            <a:chExt cx="265" cy="986"/>
          </a:xfrm>
        </p:grpSpPr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 rot="1205811">
              <a:off x="4718" y="3182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17" name="Oval 10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 rot="-1213866">
            <a:off x="1271588" y="3567113"/>
            <a:ext cx="203200" cy="1676400"/>
            <a:chOff x="362" y="1979"/>
            <a:chExt cx="128" cy="1056"/>
          </a:xfrm>
        </p:grpSpPr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15" name="Oval 1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 rot="-9724255">
            <a:off x="1735138" y="3592513"/>
            <a:ext cx="203200" cy="1676400"/>
            <a:chOff x="362" y="1979"/>
            <a:chExt cx="128" cy="1056"/>
          </a:xfrm>
        </p:grpSpPr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13" name="Oval 1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35200" y="3530600"/>
            <a:ext cx="203200" cy="1676400"/>
            <a:chOff x="362" y="1979"/>
            <a:chExt cx="128" cy="1056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11" name="Oval 2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 rot="-5400000">
            <a:off x="3295650" y="3505200"/>
            <a:ext cx="203200" cy="1676400"/>
            <a:chOff x="362" y="1979"/>
            <a:chExt cx="128" cy="1056"/>
          </a:xfrm>
        </p:grpSpPr>
        <p:sp>
          <p:nvSpPr>
            <p:cNvPr id="9245" name="Rectangle 29"/>
            <p:cNvSpPr>
              <a:spLocks noChangeArrowheads="1"/>
            </p:cNvSpPr>
            <p:nvPr/>
          </p:nvSpPr>
          <p:spPr bwMode="auto">
            <a:xfrm>
              <a:off x="399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09" name="Oval 30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 rot="8552408">
            <a:off x="6734175" y="3721100"/>
            <a:ext cx="420688" cy="1565275"/>
            <a:chOff x="4725" y="3052"/>
            <a:chExt cx="265" cy="986"/>
          </a:xfrm>
        </p:grpSpPr>
        <p:sp>
          <p:nvSpPr>
            <p:cNvPr id="9248" name="Rectangle 32"/>
            <p:cNvSpPr>
              <a:spLocks noChangeArrowheads="1"/>
            </p:cNvSpPr>
            <p:nvPr/>
          </p:nvSpPr>
          <p:spPr bwMode="auto">
            <a:xfrm rot="1205811">
              <a:off x="4724" y="3196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07" name="Oval 33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 rot="10800000">
            <a:off x="4406900" y="3649663"/>
            <a:ext cx="203200" cy="1555750"/>
            <a:chOff x="362" y="1979"/>
            <a:chExt cx="128" cy="1056"/>
          </a:xfrm>
        </p:grpSpPr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413" y="2166"/>
              <a:ext cx="75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05" name="Oval 3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0" name="Group 37"/>
          <p:cNvGrpSpPr>
            <a:grpSpLocks/>
          </p:cNvGrpSpPr>
          <p:nvPr/>
        </p:nvGrpSpPr>
        <p:grpSpPr bwMode="auto">
          <a:xfrm rot="10800000">
            <a:off x="7626350" y="3689350"/>
            <a:ext cx="203200" cy="1601788"/>
            <a:chOff x="362" y="1979"/>
            <a:chExt cx="128" cy="1056"/>
          </a:xfrm>
        </p:grpSpPr>
        <p:sp>
          <p:nvSpPr>
            <p:cNvPr id="9254" name="Rectangle 38"/>
            <p:cNvSpPr>
              <a:spLocks noChangeArrowheads="1"/>
            </p:cNvSpPr>
            <p:nvPr/>
          </p:nvSpPr>
          <p:spPr bwMode="auto">
            <a:xfrm>
              <a:off x="399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03" name="Oval 3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9262" name="Rectangle 46" descr="Циновка"/>
          <p:cNvSpPr>
            <a:spLocks noChangeArrowheads="1"/>
          </p:cNvSpPr>
          <p:nvPr/>
        </p:nvSpPr>
        <p:spPr bwMode="auto">
          <a:xfrm>
            <a:off x="5780088" y="569277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grpSp>
        <p:nvGrpSpPr>
          <p:cNvPr id="11" name="Group 47"/>
          <p:cNvGrpSpPr>
            <a:grpSpLocks/>
          </p:cNvGrpSpPr>
          <p:nvPr/>
        </p:nvGrpSpPr>
        <p:grpSpPr bwMode="auto">
          <a:xfrm rot="-1213866">
            <a:off x="4843463" y="3556000"/>
            <a:ext cx="203200" cy="1676400"/>
            <a:chOff x="362" y="1979"/>
            <a:chExt cx="128" cy="1056"/>
          </a:xfrm>
        </p:grpSpPr>
        <p:sp>
          <p:nvSpPr>
            <p:cNvPr id="9264" name="Rectangle 48"/>
            <p:cNvSpPr>
              <a:spLocks noChangeArrowheads="1"/>
            </p:cNvSpPr>
            <p:nvPr/>
          </p:nvSpPr>
          <p:spPr bwMode="auto">
            <a:xfrm rot="21600000">
              <a:off x="384" y="2156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401" name="Oval 4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50"/>
          <p:cNvGrpSpPr>
            <a:grpSpLocks/>
          </p:cNvGrpSpPr>
          <p:nvPr/>
        </p:nvGrpSpPr>
        <p:grpSpPr bwMode="auto">
          <a:xfrm rot="-9724255">
            <a:off x="5367338" y="3590925"/>
            <a:ext cx="203200" cy="1676400"/>
            <a:chOff x="362" y="1979"/>
            <a:chExt cx="128" cy="1056"/>
          </a:xfrm>
        </p:grpSpPr>
        <p:sp>
          <p:nvSpPr>
            <p:cNvPr id="9267" name="Rectangle 51"/>
            <p:cNvSpPr>
              <a:spLocks noChangeArrowheads="1"/>
            </p:cNvSpPr>
            <p:nvPr/>
          </p:nvSpPr>
          <p:spPr bwMode="auto">
            <a:xfrm>
              <a:off x="410" y="2161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399" name="Oval 52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58382" name="Rectangle 55"/>
          <p:cNvSpPr>
            <a:spLocks noChangeArrowheads="1"/>
          </p:cNvSpPr>
          <p:nvPr/>
        </p:nvSpPr>
        <p:spPr bwMode="auto">
          <a:xfrm>
            <a:off x="463550" y="1566863"/>
            <a:ext cx="819785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Из спичек составлено равенство.</a:t>
            </a:r>
            <a:r>
              <a:rPr lang="ru-RU" sz="2400"/>
              <a:t> </a:t>
            </a:r>
          </a:p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Как видно, равенство неверное, так как получается, что 6 – 4 = 11. </a:t>
            </a:r>
          </a:p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Переложи одну спичку и получи верное равенство.</a:t>
            </a:r>
          </a:p>
        </p:txBody>
      </p:sp>
      <p:sp>
        <p:nvSpPr>
          <p:cNvPr id="58383" name="WordArt 37"/>
          <p:cNvSpPr>
            <a:spLocks noChangeArrowheads="1" noChangeShapeType="1" noTextEdit="1"/>
          </p:cNvSpPr>
          <p:nvPr/>
        </p:nvSpPr>
        <p:spPr bwMode="auto">
          <a:xfrm>
            <a:off x="1531938" y="882650"/>
            <a:ext cx="6213475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Равенства из спичек</a:t>
            </a:r>
          </a:p>
        </p:txBody>
      </p:sp>
      <p:grpSp>
        <p:nvGrpSpPr>
          <p:cNvPr id="58384" name="Group 5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8390" name="Group 5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8394" name="Rectangle 5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8395" name="WordArt 5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8396" name="WordArt 5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8397" name="WordArt 5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8391" name="Rectangle 5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2" name="Rectangle 5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3" name="Rectangle 6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8385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8386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8387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5347" name="Picture 5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002213" y="543242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9" name="Rectangl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97687E-6 L -0.11736 -4.97687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55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35"/>
          <p:cNvSpPr txBox="1">
            <a:spLocks noChangeArrowheads="1"/>
          </p:cNvSpPr>
          <p:nvPr/>
        </p:nvSpPr>
        <p:spPr bwMode="auto">
          <a:xfrm>
            <a:off x="334963" y="1319213"/>
            <a:ext cx="849788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>
                <a:solidFill>
                  <a:srgbClr val="993300"/>
                </a:solidFill>
              </a:rPr>
              <a:t>В харчевню пришли 11 человек и потребовали подать им рыбы. Хозяин решил не упускать случай и поживиться: имея всего три рыбы, он обещал гостям подать на стол одиннадцать. Гости заинтересовались и даже согласились уплатить вперед. </a:t>
            </a:r>
          </a:p>
          <a:p>
            <a:pPr algn="ctr">
              <a:spcBef>
                <a:spcPts val="600"/>
              </a:spcBef>
            </a:pPr>
            <a:r>
              <a:rPr lang="ru-RU" sz="2400">
                <a:solidFill>
                  <a:srgbClr val="993300"/>
                </a:solidFill>
              </a:rPr>
              <a:t>Как хозяин харчевни исполнил свое обещание?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6011863" y="458152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59396" name="WordArt 47"/>
          <p:cNvSpPr>
            <a:spLocks noChangeArrowheads="1" noChangeShapeType="1" noTextEdit="1"/>
          </p:cNvSpPr>
          <p:nvPr/>
        </p:nvSpPr>
        <p:spPr bwMode="auto">
          <a:xfrm>
            <a:off x="1271588" y="669925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2197100" y="3749675"/>
            <a:ext cx="798513" cy="2603500"/>
            <a:chOff x="870" y="2287"/>
            <a:chExt cx="506" cy="1797"/>
          </a:xfrm>
        </p:grpSpPr>
        <p:sp>
          <p:nvSpPr>
            <p:cNvPr id="59540" name="AutoShape 77"/>
            <p:cNvSpPr>
              <a:spLocks noChangeArrowheads="1"/>
            </p:cNvSpPr>
            <p:nvPr/>
          </p:nvSpPr>
          <p:spPr bwMode="auto">
            <a:xfrm rot="5400000">
              <a:off x="1010" y="2974"/>
              <a:ext cx="500" cy="233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541" name="Oval 48"/>
            <p:cNvSpPr>
              <a:spLocks noChangeArrowheads="1"/>
            </p:cNvSpPr>
            <p:nvPr/>
          </p:nvSpPr>
          <p:spPr bwMode="auto">
            <a:xfrm>
              <a:off x="920" y="2319"/>
              <a:ext cx="329" cy="143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542" name="AutoShape 49"/>
            <p:cNvSpPr>
              <a:spLocks noChangeArrowheads="1"/>
            </p:cNvSpPr>
            <p:nvPr/>
          </p:nvSpPr>
          <p:spPr bwMode="auto">
            <a:xfrm rot="5400000">
              <a:off x="872" y="3745"/>
              <a:ext cx="412" cy="265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543" name="AutoShape 53"/>
            <p:cNvSpPr>
              <a:spLocks noChangeArrowheads="1"/>
            </p:cNvSpPr>
            <p:nvPr/>
          </p:nvSpPr>
          <p:spPr bwMode="auto">
            <a:xfrm rot="-5400000">
              <a:off x="1016" y="35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4" name="AutoShape 54"/>
            <p:cNvSpPr>
              <a:spLocks noChangeArrowheads="1"/>
            </p:cNvSpPr>
            <p:nvPr/>
          </p:nvSpPr>
          <p:spPr bwMode="auto">
            <a:xfrm rot="-5400000">
              <a:off x="942" y="355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5" name="AutoShape 55"/>
            <p:cNvSpPr>
              <a:spLocks noChangeArrowheads="1"/>
            </p:cNvSpPr>
            <p:nvPr/>
          </p:nvSpPr>
          <p:spPr bwMode="auto">
            <a:xfrm rot="-5400000">
              <a:off x="885" y="340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6" name="AutoShape 56"/>
            <p:cNvSpPr>
              <a:spLocks noChangeArrowheads="1"/>
            </p:cNvSpPr>
            <p:nvPr/>
          </p:nvSpPr>
          <p:spPr bwMode="auto">
            <a:xfrm rot="-5400000">
              <a:off x="953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7" name="AutoShape 57"/>
            <p:cNvSpPr>
              <a:spLocks noChangeArrowheads="1"/>
            </p:cNvSpPr>
            <p:nvPr/>
          </p:nvSpPr>
          <p:spPr bwMode="auto">
            <a:xfrm rot="-5400000">
              <a:off x="1068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8" name="AutoShape 58"/>
            <p:cNvSpPr>
              <a:spLocks noChangeArrowheads="1"/>
            </p:cNvSpPr>
            <p:nvPr/>
          </p:nvSpPr>
          <p:spPr bwMode="auto">
            <a:xfrm rot="-5400000">
              <a:off x="859" y="3262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49" name="AutoShape 59"/>
            <p:cNvSpPr>
              <a:spLocks noChangeArrowheads="1"/>
            </p:cNvSpPr>
            <p:nvPr/>
          </p:nvSpPr>
          <p:spPr bwMode="auto">
            <a:xfrm rot="-5400000">
              <a:off x="959" y="326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0" name="AutoShape 60"/>
            <p:cNvSpPr>
              <a:spLocks noChangeArrowheads="1"/>
            </p:cNvSpPr>
            <p:nvPr/>
          </p:nvSpPr>
          <p:spPr bwMode="auto">
            <a:xfrm rot="-5400000">
              <a:off x="1074" y="3305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1" name="AutoShape 61"/>
            <p:cNvSpPr>
              <a:spLocks noChangeArrowheads="1"/>
            </p:cNvSpPr>
            <p:nvPr/>
          </p:nvSpPr>
          <p:spPr bwMode="auto">
            <a:xfrm rot="-5400000">
              <a:off x="859" y="31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2" name="AutoShape 62"/>
            <p:cNvSpPr>
              <a:spLocks noChangeArrowheads="1"/>
            </p:cNvSpPr>
            <p:nvPr/>
          </p:nvSpPr>
          <p:spPr bwMode="auto">
            <a:xfrm rot="-5400000">
              <a:off x="959" y="316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3" name="AutoShape 63"/>
            <p:cNvSpPr>
              <a:spLocks noChangeArrowheads="1"/>
            </p:cNvSpPr>
            <p:nvPr/>
          </p:nvSpPr>
          <p:spPr bwMode="auto">
            <a:xfrm rot="-5400000">
              <a:off x="1074" y="3202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4" name="AutoShape 64"/>
            <p:cNvSpPr>
              <a:spLocks noChangeArrowheads="1"/>
            </p:cNvSpPr>
            <p:nvPr/>
          </p:nvSpPr>
          <p:spPr bwMode="auto">
            <a:xfrm rot="-5400000">
              <a:off x="859" y="3063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5" name="AutoShape 65"/>
            <p:cNvSpPr>
              <a:spLocks noChangeArrowheads="1"/>
            </p:cNvSpPr>
            <p:nvPr/>
          </p:nvSpPr>
          <p:spPr bwMode="auto">
            <a:xfrm rot="-5400000">
              <a:off x="959" y="307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6" name="AutoShape 66"/>
            <p:cNvSpPr>
              <a:spLocks noChangeArrowheads="1"/>
            </p:cNvSpPr>
            <p:nvPr/>
          </p:nvSpPr>
          <p:spPr bwMode="auto">
            <a:xfrm rot="-5400000">
              <a:off x="1074" y="3106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7" name="AutoShape 67"/>
            <p:cNvSpPr>
              <a:spLocks noChangeArrowheads="1"/>
            </p:cNvSpPr>
            <p:nvPr/>
          </p:nvSpPr>
          <p:spPr bwMode="auto">
            <a:xfrm rot="-5400000">
              <a:off x="831" y="2925"/>
              <a:ext cx="268" cy="142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8" name="AutoShape 68"/>
            <p:cNvSpPr>
              <a:spLocks noChangeArrowheads="1"/>
            </p:cNvSpPr>
            <p:nvPr/>
          </p:nvSpPr>
          <p:spPr bwMode="auto">
            <a:xfrm rot="-5400000">
              <a:off x="954" y="2954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59" name="AutoShape 69"/>
            <p:cNvSpPr>
              <a:spLocks noChangeArrowheads="1"/>
            </p:cNvSpPr>
            <p:nvPr/>
          </p:nvSpPr>
          <p:spPr bwMode="auto">
            <a:xfrm rot="-5400000">
              <a:off x="1069" y="298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0" name="AutoShape 70"/>
            <p:cNvSpPr>
              <a:spLocks noChangeArrowheads="1"/>
            </p:cNvSpPr>
            <p:nvPr/>
          </p:nvSpPr>
          <p:spPr bwMode="auto">
            <a:xfrm rot="-5400000">
              <a:off x="869" y="2858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1" name="AutoShape 71"/>
            <p:cNvSpPr>
              <a:spLocks noChangeArrowheads="1"/>
            </p:cNvSpPr>
            <p:nvPr/>
          </p:nvSpPr>
          <p:spPr bwMode="auto">
            <a:xfrm rot="-5400000">
              <a:off x="970" y="2865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2" name="AutoShape 72"/>
            <p:cNvSpPr>
              <a:spLocks noChangeArrowheads="1"/>
            </p:cNvSpPr>
            <p:nvPr/>
          </p:nvSpPr>
          <p:spPr bwMode="auto">
            <a:xfrm rot="-5400000">
              <a:off x="1085" y="29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3" name="AutoShape 73"/>
            <p:cNvSpPr>
              <a:spLocks noChangeArrowheads="1"/>
            </p:cNvSpPr>
            <p:nvPr/>
          </p:nvSpPr>
          <p:spPr bwMode="auto">
            <a:xfrm rot="-5400000">
              <a:off x="858" y="2744"/>
              <a:ext cx="219" cy="158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4" name="AutoShape 74"/>
            <p:cNvSpPr>
              <a:spLocks noChangeArrowheads="1"/>
            </p:cNvSpPr>
            <p:nvPr/>
          </p:nvSpPr>
          <p:spPr bwMode="auto">
            <a:xfrm rot="-5400000">
              <a:off x="964" y="275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5" name="AutoShape 75"/>
            <p:cNvSpPr>
              <a:spLocks noChangeArrowheads="1"/>
            </p:cNvSpPr>
            <p:nvPr/>
          </p:nvSpPr>
          <p:spPr bwMode="auto">
            <a:xfrm rot="-5400000">
              <a:off x="1080" y="279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66" name="AutoShape 78"/>
            <p:cNvSpPr>
              <a:spLocks noChangeArrowheads="1"/>
            </p:cNvSpPr>
            <p:nvPr/>
          </p:nvSpPr>
          <p:spPr bwMode="auto">
            <a:xfrm rot="5400000">
              <a:off x="771" y="2390"/>
              <a:ext cx="604" cy="398"/>
            </a:xfrm>
            <a:prstGeom prst="moon">
              <a:avLst>
                <a:gd name="adj" fmla="val 8526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grpSp>
          <p:nvGrpSpPr>
            <p:cNvPr id="59567" name="Group 52"/>
            <p:cNvGrpSpPr>
              <a:grpSpLocks/>
            </p:cNvGrpSpPr>
            <p:nvPr/>
          </p:nvGrpSpPr>
          <p:grpSpPr bwMode="auto">
            <a:xfrm>
              <a:off x="1058" y="2447"/>
              <a:ext cx="110" cy="138"/>
              <a:chOff x="1946" y="2502"/>
              <a:chExt cx="205" cy="193"/>
            </a:xfrm>
          </p:grpSpPr>
          <p:sp>
            <p:nvSpPr>
              <p:cNvPr id="59569" name="Oval 50"/>
              <p:cNvSpPr>
                <a:spLocks noChangeArrowheads="1"/>
              </p:cNvSpPr>
              <p:nvPr/>
            </p:nvSpPr>
            <p:spPr bwMode="auto">
              <a:xfrm>
                <a:off x="1946" y="2502"/>
                <a:ext cx="205" cy="19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570" name="Oval 51"/>
              <p:cNvSpPr>
                <a:spLocks noChangeArrowheads="1"/>
              </p:cNvSpPr>
              <p:nvPr/>
            </p:nvSpPr>
            <p:spPr bwMode="auto">
              <a:xfrm>
                <a:off x="1994" y="2537"/>
                <a:ext cx="102" cy="10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568" name="AutoShape 76"/>
            <p:cNvSpPr>
              <a:spLocks noChangeArrowheads="1"/>
            </p:cNvSpPr>
            <p:nvPr/>
          </p:nvSpPr>
          <p:spPr bwMode="auto">
            <a:xfrm rot="6571927">
              <a:off x="801" y="2801"/>
              <a:ext cx="295" cy="157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3154363" y="3705225"/>
            <a:ext cx="798512" cy="2603500"/>
            <a:chOff x="870" y="2287"/>
            <a:chExt cx="506" cy="1797"/>
          </a:xfrm>
        </p:grpSpPr>
        <p:sp>
          <p:nvSpPr>
            <p:cNvPr id="59509" name="AutoShape 82"/>
            <p:cNvSpPr>
              <a:spLocks noChangeArrowheads="1"/>
            </p:cNvSpPr>
            <p:nvPr/>
          </p:nvSpPr>
          <p:spPr bwMode="auto">
            <a:xfrm rot="5400000">
              <a:off x="1010" y="2974"/>
              <a:ext cx="500" cy="233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510" name="Oval 83"/>
            <p:cNvSpPr>
              <a:spLocks noChangeArrowheads="1"/>
            </p:cNvSpPr>
            <p:nvPr/>
          </p:nvSpPr>
          <p:spPr bwMode="auto">
            <a:xfrm>
              <a:off x="920" y="2319"/>
              <a:ext cx="329" cy="143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511" name="AutoShape 84"/>
            <p:cNvSpPr>
              <a:spLocks noChangeArrowheads="1"/>
            </p:cNvSpPr>
            <p:nvPr/>
          </p:nvSpPr>
          <p:spPr bwMode="auto">
            <a:xfrm rot="5400000">
              <a:off x="872" y="3745"/>
              <a:ext cx="412" cy="265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512" name="AutoShape 85"/>
            <p:cNvSpPr>
              <a:spLocks noChangeArrowheads="1"/>
            </p:cNvSpPr>
            <p:nvPr/>
          </p:nvSpPr>
          <p:spPr bwMode="auto">
            <a:xfrm rot="-5400000">
              <a:off x="1016" y="35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3" name="AutoShape 86"/>
            <p:cNvSpPr>
              <a:spLocks noChangeArrowheads="1"/>
            </p:cNvSpPr>
            <p:nvPr/>
          </p:nvSpPr>
          <p:spPr bwMode="auto">
            <a:xfrm rot="-5400000">
              <a:off x="942" y="355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4" name="AutoShape 87"/>
            <p:cNvSpPr>
              <a:spLocks noChangeArrowheads="1"/>
            </p:cNvSpPr>
            <p:nvPr/>
          </p:nvSpPr>
          <p:spPr bwMode="auto">
            <a:xfrm rot="-5400000">
              <a:off x="885" y="340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5" name="AutoShape 88"/>
            <p:cNvSpPr>
              <a:spLocks noChangeArrowheads="1"/>
            </p:cNvSpPr>
            <p:nvPr/>
          </p:nvSpPr>
          <p:spPr bwMode="auto">
            <a:xfrm rot="-5400000">
              <a:off x="953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6" name="AutoShape 89"/>
            <p:cNvSpPr>
              <a:spLocks noChangeArrowheads="1"/>
            </p:cNvSpPr>
            <p:nvPr/>
          </p:nvSpPr>
          <p:spPr bwMode="auto">
            <a:xfrm rot="-5400000">
              <a:off x="1068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7" name="AutoShape 90"/>
            <p:cNvSpPr>
              <a:spLocks noChangeArrowheads="1"/>
            </p:cNvSpPr>
            <p:nvPr/>
          </p:nvSpPr>
          <p:spPr bwMode="auto">
            <a:xfrm rot="-5400000">
              <a:off x="859" y="3262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8" name="AutoShape 91"/>
            <p:cNvSpPr>
              <a:spLocks noChangeArrowheads="1"/>
            </p:cNvSpPr>
            <p:nvPr/>
          </p:nvSpPr>
          <p:spPr bwMode="auto">
            <a:xfrm rot="-5400000">
              <a:off x="959" y="326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19" name="AutoShape 92"/>
            <p:cNvSpPr>
              <a:spLocks noChangeArrowheads="1"/>
            </p:cNvSpPr>
            <p:nvPr/>
          </p:nvSpPr>
          <p:spPr bwMode="auto">
            <a:xfrm rot="-5400000">
              <a:off x="1074" y="3305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0" name="AutoShape 93"/>
            <p:cNvSpPr>
              <a:spLocks noChangeArrowheads="1"/>
            </p:cNvSpPr>
            <p:nvPr/>
          </p:nvSpPr>
          <p:spPr bwMode="auto">
            <a:xfrm rot="-5400000">
              <a:off x="859" y="31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1" name="AutoShape 94"/>
            <p:cNvSpPr>
              <a:spLocks noChangeArrowheads="1"/>
            </p:cNvSpPr>
            <p:nvPr/>
          </p:nvSpPr>
          <p:spPr bwMode="auto">
            <a:xfrm rot="-5400000">
              <a:off x="959" y="316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2" name="AutoShape 95"/>
            <p:cNvSpPr>
              <a:spLocks noChangeArrowheads="1"/>
            </p:cNvSpPr>
            <p:nvPr/>
          </p:nvSpPr>
          <p:spPr bwMode="auto">
            <a:xfrm rot="-5400000">
              <a:off x="1074" y="3202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3" name="AutoShape 96"/>
            <p:cNvSpPr>
              <a:spLocks noChangeArrowheads="1"/>
            </p:cNvSpPr>
            <p:nvPr/>
          </p:nvSpPr>
          <p:spPr bwMode="auto">
            <a:xfrm rot="-5400000">
              <a:off x="859" y="3063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4" name="AutoShape 97"/>
            <p:cNvSpPr>
              <a:spLocks noChangeArrowheads="1"/>
            </p:cNvSpPr>
            <p:nvPr/>
          </p:nvSpPr>
          <p:spPr bwMode="auto">
            <a:xfrm rot="-5400000">
              <a:off x="959" y="307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5" name="AutoShape 98"/>
            <p:cNvSpPr>
              <a:spLocks noChangeArrowheads="1"/>
            </p:cNvSpPr>
            <p:nvPr/>
          </p:nvSpPr>
          <p:spPr bwMode="auto">
            <a:xfrm rot="-5400000">
              <a:off x="1074" y="3106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6" name="AutoShape 99"/>
            <p:cNvSpPr>
              <a:spLocks noChangeArrowheads="1"/>
            </p:cNvSpPr>
            <p:nvPr/>
          </p:nvSpPr>
          <p:spPr bwMode="auto">
            <a:xfrm rot="-5400000">
              <a:off x="831" y="2925"/>
              <a:ext cx="268" cy="142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7" name="AutoShape 100"/>
            <p:cNvSpPr>
              <a:spLocks noChangeArrowheads="1"/>
            </p:cNvSpPr>
            <p:nvPr/>
          </p:nvSpPr>
          <p:spPr bwMode="auto">
            <a:xfrm rot="-5400000">
              <a:off x="954" y="2954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8" name="AutoShape 101"/>
            <p:cNvSpPr>
              <a:spLocks noChangeArrowheads="1"/>
            </p:cNvSpPr>
            <p:nvPr/>
          </p:nvSpPr>
          <p:spPr bwMode="auto">
            <a:xfrm rot="-5400000">
              <a:off x="1069" y="298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29" name="AutoShape 102"/>
            <p:cNvSpPr>
              <a:spLocks noChangeArrowheads="1"/>
            </p:cNvSpPr>
            <p:nvPr/>
          </p:nvSpPr>
          <p:spPr bwMode="auto">
            <a:xfrm rot="-5400000">
              <a:off x="869" y="2858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0" name="AutoShape 103"/>
            <p:cNvSpPr>
              <a:spLocks noChangeArrowheads="1"/>
            </p:cNvSpPr>
            <p:nvPr/>
          </p:nvSpPr>
          <p:spPr bwMode="auto">
            <a:xfrm rot="-5400000">
              <a:off x="970" y="2865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1" name="AutoShape 104"/>
            <p:cNvSpPr>
              <a:spLocks noChangeArrowheads="1"/>
            </p:cNvSpPr>
            <p:nvPr/>
          </p:nvSpPr>
          <p:spPr bwMode="auto">
            <a:xfrm rot="-5400000">
              <a:off x="1085" y="29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2" name="AutoShape 105"/>
            <p:cNvSpPr>
              <a:spLocks noChangeArrowheads="1"/>
            </p:cNvSpPr>
            <p:nvPr/>
          </p:nvSpPr>
          <p:spPr bwMode="auto">
            <a:xfrm rot="-5400000">
              <a:off x="858" y="2744"/>
              <a:ext cx="219" cy="158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3" name="AutoShape 106"/>
            <p:cNvSpPr>
              <a:spLocks noChangeArrowheads="1"/>
            </p:cNvSpPr>
            <p:nvPr/>
          </p:nvSpPr>
          <p:spPr bwMode="auto">
            <a:xfrm rot="-5400000">
              <a:off x="964" y="275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4" name="AutoShape 107"/>
            <p:cNvSpPr>
              <a:spLocks noChangeArrowheads="1"/>
            </p:cNvSpPr>
            <p:nvPr/>
          </p:nvSpPr>
          <p:spPr bwMode="auto">
            <a:xfrm rot="-5400000">
              <a:off x="1080" y="279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35" name="AutoShape 108"/>
            <p:cNvSpPr>
              <a:spLocks noChangeArrowheads="1"/>
            </p:cNvSpPr>
            <p:nvPr/>
          </p:nvSpPr>
          <p:spPr bwMode="auto">
            <a:xfrm rot="5400000">
              <a:off x="771" y="2390"/>
              <a:ext cx="604" cy="398"/>
            </a:xfrm>
            <a:prstGeom prst="moon">
              <a:avLst>
                <a:gd name="adj" fmla="val 8526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grpSp>
          <p:nvGrpSpPr>
            <p:cNvPr id="59536" name="Group 109"/>
            <p:cNvGrpSpPr>
              <a:grpSpLocks/>
            </p:cNvGrpSpPr>
            <p:nvPr/>
          </p:nvGrpSpPr>
          <p:grpSpPr bwMode="auto">
            <a:xfrm>
              <a:off x="1058" y="2447"/>
              <a:ext cx="110" cy="138"/>
              <a:chOff x="1946" y="2502"/>
              <a:chExt cx="205" cy="193"/>
            </a:xfrm>
          </p:grpSpPr>
          <p:sp>
            <p:nvSpPr>
              <p:cNvPr id="59538" name="Oval 110"/>
              <p:cNvSpPr>
                <a:spLocks noChangeArrowheads="1"/>
              </p:cNvSpPr>
              <p:nvPr/>
            </p:nvSpPr>
            <p:spPr bwMode="auto">
              <a:xfrm>
                <a:off x="1946" y="2502"/>
                <a:ext cx="205" cy="19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539" name="Oval 111"/>
              <p:cNvSpPr>
                <a:spLocks noChangeArrowheads="1"/>
              </p:cNvSpPr>
              <p:nvPr/>
            </p:nvSpPr>
            <p:spPr bwMode="auto">
              <a:xfrm>
                <a:off x="1994" y="2537"/>
                <a:ext cx="102" cy="10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537" name="AutoShape 112"/>
            <p:cNvSpPr>
              <a:spLocks noChangeArrowheads="1"/>
            </p:cNvSpPr>
            <p:nvPr/>
          </p:nvSpPr>
          <p:spPr bwMode="auto">
            <a:xfrm rot="6571927">
              <a:off x="801" y="2801"/>
              <a:ext cx="295" cy="157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59399" name="Group 113"/>
          <p:cNvGrpSpPr>
            <a:grpSpLocks/>
          </p:cNvGrpSpPr>
          <p:nvPr/>
        </p:nvGrpSpPr>
        <p:grpSpPr bwMode="auto">
          <a:xfrm>
            <a:off x="4133850" y="3705225"/>
            <a:ext cx="798513" cy="2603500"/>
            <a:chOff x="870" y="2287"/>
            <a:chExt cx="506" cy="1797"/>
          </a:xfrm>
        </p:grpSpPr>
        <p:sp>
          <p:nvSpPr>
            <p:cNvPr id="59478" name="AutoShape 114"/>
            <p:cNvSpPr>
              <a:spLocks noChangeArrowheads="1"/>
            </p:cNvSpPr>
            <p:nvPr/>
          </p:nvSpPr>
          <p:spPr bwMode="auto">
            <a:xfrm rot="5400000">
              <a:off x="1010" y="2974"/>
              <a:ext cx="500" cy="233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79" name="Oval 115"/>
            <p:cNvSpPr>
              <a:spLocks noChangeArrowheads="1"/>
            </p:cNvSpPr>
            <p:nvPr/>
          </p:nvSpPr>
          <p:spPr bwMode="auto">
            <a:xfrm>
              <a:off x="920" y="2319"/>
              <a:ext cx="329" cy="143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80" name="AutoShape 116"/>
            <p:cNvSpPr>
              <a:spLocks noChangeArrowheads="1"/>
            </p:cNvSpPr>
            <p:nvPr/>
          </p:nvSpPr>
          <p:spPr bwMode="auto">
            <a:xfrm rot="5400000">
              <a:off x="872" y="3745"/>
              <a:ext cx="412" cy="265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81" name="AutoShape 117"/>
            <p:cNvSpPr>
              <a:spLocks noChangeArrowheads="1"/>
            </p:cNvSpPr>
            <p:nvPr/>
          </p:nvSpPr>
          <p:spPr bwMode="auto">
            <a:xfrm rot="-5400000">
              <a:off x="1016" y="35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2" name="AutoShape 118"/>
            <p:cNvSpPr>
              <a:spLocks noChangeArrowheads="1"/>
            </p:cNvSpPr>
            <p:nvPr/>
          </p:nvSpPr>
          <p:spPr bwMode="auto">
            <a:xfrm rot="-5400000">
              <a:off x="942" y="355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3" name="AutoShape 119"/>
            <p:cNvSpPr>
              <a:spLocks noChangeArrowheads="1"/>
            </p:cNvSpPr>
            <p:nvPr/>
          </p:nvSpPr>
          <p:spPr bwMode="auto">
            <a:xfrm rot="-5400000">
              <a:off x="885" y="340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4" name="AutoShape 120"/>
            <p:cNvSpPr>
              <a:spLocks noChangeArrowheads="1"/>
            </p:cNvSpPr>
            <p:nvPr/>
          </p:nvSpPr>
          <p:spPr bwMode="auto">
            <a:xfrm rot="-5400000">
              <a:off x="953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5" name="AutoShape 121"/>
            <p:cNvSpPr>
              <a:spLocks noChangeArrowheads="1"/>
            </p:cNvSpPr>
            <p:nvPr/>
          </p:nvSpPr>
          <p:spPr bwMode="auto">
            <a:xfrm rot="-5400000">
              <a:off x="1068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6" name="AutoShape 122"/>
            <p:cNvSpPr>
              <a:spLocks noChangeArrowheads="1"/>
            </p:cNvSpPr>
            <p:nvPr/>
          </p:nvSpPr>
          <p:spPr bwMode="auto">
            <a:xfrm rot="-5400000">
              <a:off x="859" y="3262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7" name="AutoShape 123"/>
            <p:cNvSpPr>
              <a:spLocks noChangeArrowheads="1"/>
            </p:cNvSpPr>
            <p:nvPr/>
          </p:nvSpPr>
          <p:spPr bwMode="auto">
            <a:xfrm rot="-5400000">
              <a:off x="959" y="326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8" name="AutoShape 124"/>
            <p:cNvSpPr>
              <a:spLocks noChangeArrowheads="1"/>
            </p:cNvSpPr>
            <p:nvPr/>
          </p:nvSpPr>
          <p:spPr bwMode="auto">
            <a:xfrm rot="-5400000">
              <a:off x="1074" y="3305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89" name="AutoShape 125"/>
            <p:cNvSpPr>
              <a:spLocks noChangeArrowheads="1"/>
            </p:cNvSpPr>
            <p:nvPr/>
          </p:nvSpPr>
          <p:spPr bwMode="auto">
            <a:xfrm rot="-5400000">
              <a:off x="859" y="31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0" name="AutoShape 126"/>
            <p:cNvSpPr>
              <a:spLocks noChangeArrowheads="1"/>
            </p:cNvSpPr>
            <p:nvPr/>
          </p:nvSpPr>
          <p:spPr bwMode="auto">
            <a:xfrm rot="-5400000">
              <a:off x="959" y="316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1" name="AutoShape 127"/>
            <p:cNvSpPr>
              <a:spLocks noChangeArrowheads="1"/>
            </p:cNvSpPr>
            <p:nvPr/>
          </p:nvSpPr>
          <p:spPr bwMode="auto">
            <a:xfrm rot="-5400000">
              <a:off x="1074" y="3202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2" name="AutoShape 128"/>
            <p:cNvSpPr>
              <a:spLocks noChangeArrowheads="1"/>
            </p:cNvSpPr>
            <p:nvPr/>
          </p:nvSpPr>
          <p:spPr bwMode="auto">
            <a:xfrm rot="-5400000">
              <a:off x="859" y="3063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3" name="AutoShape 129"/>
            <p:cNvSpPr>
              <a:spLocks noChangeArrowheads="1"/>
            </p:cNvSpPr>
            <p:nvPr/>
          </p:nvSpPr>
          <p:spPr bwMode="auto">
            <a:xfrm rot="-5400000">
              <a:off x="959" y="307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4" name="AutoShape 130"/>
            <p:cNvSpPr>
              <a:spLocks noChangeArrowheads="1"/>
            </p:cNvSpPr>
            <p:nvPr/>
          </p:nvSpPr>
          <p:spPr bwMode="auto">
            <a:xfrm rot="-5400000">
              <a:off x="1074" y="3106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5" name="AutoShape 131"/>
            <p:cNvSpPr>
              <a:spLocks noChangeArrowheads="1"/>
            </p:cNvSpPr>
            <p:nvPr/>
          </p:nvSpPr>
          <p:spPr bwMode="auto">
            <a:xfrm rot="-5400000">
              <a:off x="831" y="2925"/>
              <a:ext cx="268" cy="142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6" name="AutoShape 132"/>
            <p:cNvSpPr>
              <a:spLocks noChangeArrowheads="1"/>
            </p:cNvSpPr>
            <p:nvPr/>
          </p:nvSpPr>
          <p:spPr bwMode="auto">
            <a:xfrm rot="-5400000">
              <a:off x="954" y="2954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7" name="AutoShape 133"/>
            <p:cNvSpPr>
              <a:spLocks noChangeArrowheads="1"/>
            </p:cNvSpPr>
            <p:nvPr/>
          </p:nvSpPr>
          <p:spPr bwMode="auto">
            <a:xfrm rot="-5400000">
              <a:off x="1069" y="298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8" name="AutoShape 134"/>
            <p:cNvSpPr>
              <a:spLocks noChangeArrowheads="1"/>
            </p:cNvSpPr>
            <p:nvPr/>
          </p:nvSpPr>
          <p:spPr bwMode="auto">
            <a:xfrm rot="-5400000">
              <a:off x="869" y="2858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99" name="AutoShape 135"/>
            <p:cNvSpPr>
              <a:spLocks noChangeArrowheads="1"/>
            </p:cNvSpPr>
            <p:nvPr/>
          </p:nvSpPr>
          <p:spPr bwMode="auto">
            <a:xfrm rot="-5400000">
              <a:off x="970" y="2865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00" name="AutoShape 136"/>
            <p:cNvSpPr>
              <a:spLocks noChangeArrowheads="1"/>
            </p:cNvSpPr>
            <p:nvPr/>
          </p:nvSpPr>
          <p:spPr bwMode="auto">
            <a:xfrm rot="-5400000">
              <a:off x="1085" y="29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01" name="AutoShape 137"/>
            <p:cNvSpPr>
              <a:spLocks noChangeArrowheads="1"/>
            </p:cNvSpPr>
            <p:nvPr/>
          </p:nvSpPr>
          <p:spPr bwMode="auto">
            <a:xfrm rot="-5400000">
              <a:off x="858" y="2744"/>
              <a:ext cx="219" cy="158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02" name="AutoShape 138"/>
            <p:cNvSpPr>
              <a:spLocks noChangeArrowheads="1"/>
            </p:cNvSpPr>
            <p:nvPr/>
          </p:nvSpPr>
          <p:spPr bwMode="auto">
            <a:xfrm rot="-5400000">
              <a:off x="964" y="275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03" name="AutoShape 139"/>
            <p:cNvSpPr>
              <a:spLocks noChangeArrowheads="1"/>
            </p:cNvSpPr>
            <p:nvPr/>
          </p:nvSpPr>
          <p:spPr bwMode="auto">
            <a:xfrm rot="-5400000">
              <a:off x="1080" y="279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504" name="AutoShape 140"/>
            <p:cNvSpPr>
              <a:spLocks noChangeArrowheads="1"/>
            </p:cNvSpPr>
            <p:nvPr/>
          </p:nvSpPr>
          <p:spPr bwMode="auto">
            <a:xfrm rot="5400000">
              <a:off x="771" y="2390"/>
              <a:ext cx="604" cy="398"/>
            </a:xfrm>
            <a:prstGeom prst="moon">
              <a:avLst>
                <a:gd name="adj" fmla="val 8526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grpSp>
          <p:nvGrpSpPr>
            <p:cNvPr id="59505" name="Group 141"/>
            <p:cNvGrpSpPr>
              <a:grpSpLocks/>
            </p:cNvGrpSpPr>
            <p:nvPr/>
          </p:nvGrpSpPr>
          <p:grpSpPr bwMode="auto">
            <a:xfrm>
              <a:off x="1058" y="2447"/>
              <a:ext cx="110" cy="138"/>
              <a:chOff x="1946" y="2502"/>
              <a:chExt cx="205" cy="193"/>
            </a:xfrm>
          </p:grpSpPr>
          <p:sp>
            <p:nvSpPr>
              <p:cNvPr id="59507" name="Oval 142"/>
              <p:cNvSpPr>
                <a:spLocks noChangeArrowheads="1"/>
              </p:cNvSpPr>
              <p:nvPr/>
            </p:nvSpPr>
            <p:spPr bwMode="auto">
              <a:xfrm>
                <a:off x="1946" y="2502"/>
                <a:ext cx="205" cy="19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508" name="Oval 143"/>
              <p:cNvSpPr>
                <a:spLocks noChangeArrowheads="1"/>
              </p:cNvSpPr>
              <p:nvPr/>
            </p:nvSpPr>
            <p:spPr bwMode="auto">
              <a:xfrm>
                <a:off x="1994" y="2537"/>
                <a:ext cx="102" cy="10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506" name="AutoShape 144"/>
            <p:cNvSpPr>
              <a:spLocks noChangeArrowheads="1"/>
            </p:cNvSpPr>
            <p:nvPr/>
          </p:nvSpPr>
          <p:spPr bwMode="auto">
            <a:xfrm rot="6571927">
              <a:off x="801" y="2801"/>
              <a:ext cx="295" cy="157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8" name="Group 145"/>
          <p:cNvGrpSpPr>
            <a:grpSpLocks/>
          </p:cNvGrpSpPr>
          <p:nvPr/>
        </p:nvGrpSpPr>
        <p:grpSpPr bwMode="auto">
          <a:xfrm rot="-1962047">
            <a:off x="2736850" y="3722688"/>
            <a:ext cx="933450" cy="2640012"/>
            <a:chOff x="870" y="2287"/>
            <a:chExt cx="506" cy="1797"/>
          </a:xfrm>
        </p:grpSpPr>
        <p:sp>
          <p:nvSpPr>
            <p:cNvPr id="59447" name="AutoShape 146"/>
            <p:cNvSpPr>
              <a:spLocks noChangeArrowheads="1"/>
            </p:cNvSpPr>
            <p:nvPr/>
          </p:nvSpPr>
          <p:spPr bwMode="auto">
            <a:xfrm rot="5400000">
              <a:off x="1010" y="2974"/>
              <a:ext cx="500" cy="233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48" name="Oval 147"/>
            <p:cNvSpPr>
              <a:spLocks noChangeArrowheads="1"/>
            </p:cNvSpPr>
            <p:nvPr/>
          </p:nvSpPr>
          <p:spPr bwMode="auto">
            <a:xfrm>
              <a:off x="920" y="2319"/>
              <a:ext cx="329" cy="143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49" name="AutoShape 148"/>
            <p:cNvSpPr>
              <a:spLocks noChangeArrowheads="1"/>
            </p:cNvSpPr>
            <p:nvPr/>
          </p:nvSpPr>
          <p:spPr bwMode="auto">
            <a:xfrm rot="5400000">
              <a:off x="872" y="3745"/>
              <a:ext cx="412" cy="265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50" name="AutoShape 149"/>
            <p:cNvSpPr>
              <a:spLocks noChangeArrowheads="1"/>
            </p:cNvSpPr>
            <p:nvPr/>
          </p:nvSpPr>
          <p:spPr bwMode="auto">
            <a:xfrm rot="-5400000">
              <a:off x="1016" y="35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1" name="AutoShape 150"/>
            <p:cNvSpPr>
              <a:spLocks noChangeArrowheads="1"/>
            </p:cNvSpPr>
            <p:nvPr/>
          </p:nvSpPr>
          <p:spPr bwMode="auto">
            <a:xfrm rot="-5400000">
              <a:off x="942" y="355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2" name="AutoShape 151"/>
            <p:cNvSpPr>
              <a:spLocks noChangeArrowheads="1"/>
            </p:cNvSpPr>
            <p:nvPr/>
          </p:nvSpPr>
          <p:spPr bwMode="auto">
            <a:xfrm rot="-5400000">
              <a:off x="885" y="340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3" name="AutoShape 152"/>
            <p:cNvSpPr>
              <a:spLocks noChangeArrowheads="1"/>
            </p:cNvSpPr>
            <p:nvPr/>
          </p:nvSpPr>
          <p:spPr bwMode="auto">
            <a:xfrm rot="-5400000">
              <a:off x="953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4" name="AutoShape 153"/>
            <p:cNvSpPr>
              <a:spLocks noChangeArrowheads="1"/>
            </p:cNvSpPr>
            <p:nvPr/>
          </p:nvSpPr>
          <p:spPr bwMode="auto">
            <a:xfrm rot="-5400000">
              <a:off x="1068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5" name="AutoShape 154"/>
            <p:cNvSpPr>
              <a:spLocks noChangeArrowheads="1"/>
            </p:cNvSpPr>
            <p:nvPr/>
          </p:nvSpPr>
          <p:spPr bwMode="auto">
            <a:xfrm rot="-5400000">
              <a:off x="859" y="3262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6" name="AutoShape 155"/>
            <p:cNvSpPr>
              <a:spLocks noChangeArrowheads="1"/>
            </p:cNvSpPr>
            <p:nvPr/>
          </p:nvSpPr>
          <p:spPr bwMode="auto">
            <a:xfrm rot="-5400000">
              <a:off x="959" y="326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7" name="AutoShape 156"/>
            <p:cNvSpPr>
              <a:spLocks noChangeArrowheads="1"/>
            </p:cNvSpPr>
            <p:nvPr/>
          </p:nvSpPr>
          <p:spPr bwMode="auto">
            <a:xfrm rot="-5400000">
              <a:off x="1074" y="3305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8" name="AutoShape 157"/>
            <p:cNvSpPr>
              <a:spLocks noChangeArrowheads="1"/>
            </p:cNvSpPr>
            <p:nvPr/>
          </p:nvSpPr>
          <p:spPr bwMode="auto">
            <a:xfrm rot="-5400000">
              <a:off x="859" y="31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59" name="AutoShape 158"/>
            <p:cNvSpPr>
              <a:spLocks noChangeArrowheads="1"/>
            </p:cNvSpPr>
            <p:nvPr/>
          </p:nvSpPr>
          <p:spPr bwMode="auto">
            <a:xfrm rot="-5400000">
              <a:off x="959" y="316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0" name="AutoShape 159"/>
            <p:cNvSpPr>
              <a:spLocks noChangeArrowheads="1"/>
            </p:cNvSpPr>
            <p:nvPr/>
          </p:nvSpPr>
          <p:spPr bwMode="auto">
            <a:xfrm rot="-5400000">
              <a:off x="1074" y="3202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1" name="AutoShape 160"/>
            <p:cNvSpPr>
              <a:spLocks noChangeArrowheads="1"/>
            </p:cNvSpPr>
            <p:nvPr/>
          </p:nvSpPr>
          <p:spPr bwMode="auto">
            <a:xfrm rot="-5400000">
              <a:off x="859" y="3063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2" name="AutoShape 161"/>
            <p:cNvSpPr>
              <a:spLocks noChangeArrowheads="1"/>
            </p:cNvSpPr>
            <p:nvPr/>
          </p:nvSpPr>
          <p:spPr bwMode="auto">
            <a:xfrm rot="-5400000">
              <a:off x="959" y="307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3" name="AutoShape 162"/>
            <p:cNvSpPr>
              <a:spLocks noChangeArrowheads="1"/>
            </p:cNvSpPr>
            <p:nvPr/>
          </p:nvSpPr>
          <p:spPr bwMode="auto">
            <a:xfrm rot="-5400000">
              <a:off x="1074" y="3106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4" name="AutoShape 163"/>
            <p:cNvSpPr>
              <a:spLocks noChangeArrowheads="1"/>
            </p:cNvSpPr>
            <p:nvPr/>
          </p:nvSpPr>
          <p:spPr bwMode="auto">
            <a:xfrm rot="-5400000">
              <a:off x="831" y="2925"/>
              <a:ext cx="268" cy="142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5" name="AutoShape 164"/>
            <p:cNvSpPr>
              <a:spLocks noChangeArrowheads="1"/>
            </p:cNvSpPr>
            <p:nvPr/>
          </p:nvSpPr>
          <p:spPr bwMode="auto">
            <a:xfrm rot="-5400000">
              <a:off x="954" y="2954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6" name="AutoShape 165"/>
            <p:cNvSpPr>
              <a:spLocks noChangeArrowheads="1"/>
            </p:cNvSpPr>
            <p:nvPr/>
          </p:nvSpPr>
          <p:spPr bwMode="auto">
            <a:xfrm rot="-5400000">
              <a:off x="1069" y="298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7" name="AutoShape 166"/>
            <p:cNvSpPr>
              <a:spLocks noChangeArrowheads="1"/>
            </p:cNvSpPr>
            <p:nvPr/>
          </p:nvSpPr>
          <p:spPr bwMode="auto">
            <a:xfrm rot="-5400000">
              <a:off x="869" y="2858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8" name="AutoShape 167"/>
            <p:cNvSpPr>
              <a:spLocks noChangeArrowheads="1"/>
            </p:cNvSpPr>
            <p:nvPr/>
          </p:nvSpPr>
          <p:spPr bwMode="auto">
            <a:xfrm rot="-5400000">
              <a:off x="970" y="2865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69" name="AutoShape 168"/>
            <p:cNvSpPr>
              <a:spLocks noChangeArrowheads="1"/>
            </p:cNvSpPr>
            <p:nvPr/>
          </p:nvSpPr>
          <p:spPr bwMode="auto">
            <a:xfrm rot="-5400000">
              <a:off x="1085" y="29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70" name="AutoShape 169"/>
            <p:cNvSpPr>
              <a:spLocks noChangeArrowheads="1"/>
            </p:cNvSpPr>
            <p:nvPr/>
          </p:nvSpPr>
          <p:spPr bwMode="auto">
            <a:xfrm rot="-5400000">
              <a:off x="858" y="2744"/>
              <a:ext cx="219" cy="158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71" name="AutoShape 170"/>
            <p:cNvSpPr>
              <a:spLocks noChangeArrowheads="1"/>
            </p:cNvSpPr>
            <p:nvPr/>
          </p:nvSpPr>
          <p:spPr bwMode="auto">
            <a:xfrm rot="-5400000">
              <a:off x="964" y="275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72" name="AutoShape 171"/>
            <p:cNvSpPr>
              <a:spLocks noChangeArrowheads="1"/>
            </p:cNvSpPr>
            <p:nvPr/>
          </p:nvSpPr>
          <p:spPr bwMode="auto">
            <a:xfrm rot="-5400000">
              <a:off x="1080" y="279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73" name="AutoShape 172"/>
            <p:cNvSpPr>
              <a:spLocks noChangeArrowheads="1"/>
            </p:cNvSpPr>
            <p:nvPr/>
          </p:nvSpPr>
          <p:spPr bwMode="auto">
            <a:xfrm rot="5400000">
              <a:off x="771" y="2390"/>
              <a:ext cx="604" cy="398"/>
            </a:xfrm>
            <a:prstGeom prst="moon">
              <a:avLst>
                <a:gd name="adj" fmla="val 8526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grpSp>
          <p:nvGrpSpPr>
            <p:cNvPr id="59474" name="Group 173"/>
            <p:cNvGrpSpPr>
              <a:grpSpLocks/>
            </p:cNvGrpSpPr>
            <p:nvPr/>
          </p:nvGrpSpPr>
          <p:grpSpPr bwMode="auto">
            <a:xfrm>
              <a:off x="1058" y="2447"/>
              <a:ext cx="110" cy="138"/>
              <a:chOff x="1946" y="2502"/>
              <a:chExt cx="205" cy="193"/>
            </a:xfrm>
          </p:grpSpPr>
          <p:sp>
            <p:nvSpPr>
              <p:cNvPr id="59476" name="Oval 174"/>
              <p:cNvSpPr>
                <a:spLocks noChangeArrowheads="1"/>
              </p:cNvSpPr>
              <p:nvPr/>
            </p:nvSpPr>
            <p:spPr bwMode="auto">
              <a:xfrm>
                <a:off x="1946" y="2502"/>
                <a:ext cx="205" cy="19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77" name="Oval 175"/>
              <p:cNvSpPr>
                <a:spLocks noChangeArrowheads="1"/>
              </p:cNvSpPr>
              <p:nvPr/>
            </p:nvSpPr>
            <p:spPr bwMode="auto">
              <a:xfrm>
                <a:off x="1994" y="2537"/>
                <a:ext cx="102" cy="10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475" name="AutoShape 176"/>
            <p:cNvSpPr>
              <a:spLocks noChangeArrowheads="1"/>
            </p:cNvSpPr>
            <p:nvPr/>
          </p:nvSpPr>
          <p:spPr bwMode="auto">
            <a:xfrm rot="6571927">
              <a:off x="801" y="2801"/>
              <a:ext cx="295" cy="157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grpSp>
        <p:nvGrpSpPr>
          <p:cNvPr id="10" name="Group 177"/>
          <p:cNvGrpSpPr>
            <a:grpSpLocks/>
          </p:cNvGrpSpPr>
          <p:nvPr/>
        </p:nvGrpSpPr>
        <p:grpSpPr bwMode="auto">
          <a:xfrm rot="1958655">
            <a:off x="2797175" y="3792538"/>
            <a:ext cx="663575" cy="2644775"/>
            <a:chOff x="870" y="2287"/>
            <a:chExt cx="506" cy="1797"/>
          </a:xfrm>
        </p:grpSpPr>
        <p:sp>
          <p:nvSpPr>
            <p:cNvPr id="59416" name="AutoShape 178"/>
            <p:cNvSpPr>
              <a:spLocks noChangeArrowheads="1"/>
            </p:cNvSpPr>
            <p:nvPr/>
          </p:nvSpPr>
          <p:spPr bwMode="auto">
            <a:xfrm rot="5400000">
              <a:off x="1010" y="2974"/>
              <a:ext cx="500" cy="233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17" name="Oval 179"/>
            <p:cNvSpPr>
              <a:spLocks noChangeArrowheads="1"/>
            </p:cNvSpPr>
            <p:nvPr/>
          </p:nvSpPr>
          <p:spPr bwMode="auto">
            <a:xfrm>
              <a:off x="920" y="2319"/>
              <a:ext cx="329" cy="143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8" name="AutoShape 180"/>
            <p:cNvSpPr>
              <a:spLocks noChangeArrowheads="1"/>
            </p:cNvSpPr>
            <p:nvPr/>
          </p:nvSpPr>
          <p:spPr bwMode="auto">
            <a:xfrm rot="5400000">
              <a:off x="872" y="3745"/>
              <a:ext cx="412" cy="265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9419" name="AutoShape 181"/>
            <p:cNvSpPr>
              <a:spLocks noChangeArrowheads="1"/>
            </p:cNvSpPr>
            <p:nvPr/>
          </p:nvSpPr>
          <p:spPr bwMode="auto">
            <a:xfrm rot="-5400000">
              <a:off x="1016" y="35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0" name="AutoShape 182"/>
            <p:cNvSpPr>
              <a:spLocks noChangeArrowheads="1"/>
            </p:cNvSpPr>
            <p:nvPr/>
          </p:nvSpPr>
          <p:spPr bwMode="auto">
            <a:xfrm rot="-5400000">
              <a:off x="942" y="355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1" name="AutoShape 183"/>
            <p:cNvSpPr>
              <a:spLocks noChangeArrowheads="1"/>
            </p:cNvSpPr>
            <p:nvPr/>
          </p:nvSpPr>
          <p:spPr bwMode="auto">
            <a:xfrm rot="-5400000">
              <a:off x="885" y="340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2" name="AutoShape 184"/>
            <p:cNvSpPr>
              <a:spLocks noChangeArrowheads="1"/>
            </p:cNvSpPr>
            <p:nvPr/>
          </p:nvSpPr>
          <p:spPr bwMode="auto">
            <a:xfrm rot="-5400000">
              <a:off x="953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3" name="AutoShape 185"/>
            <p:cNvSpPr>
              <a:spLocks noChangeArrowheads="1"/>
            </p:cNvSpPr>
            <p:nvPr/>
          </p:nvSpPr>
          <p:spPr bwMode="auto">
            <a:xfrm rot="-5400000">
              <a:off x="1068" y="34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4" name="AutoShape 186"/>
            <p:cNvSpPr>
              <a:spLocks noChangeArrowheads="1"/>
            </p:cNvSpPr>
            <p:nvPr/>
          </p:nvSpPr>
          <p:spPr bwMode="auto">
            <a:xfrm rot="-5400000">
              <a:off x="859" y="3262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5" name="AutoShape 187"/>
            <p:cNvSpPr>
              <a:spLocks noChangeArrowheads="1"/>
            </p:cNvSpPr>
            <p:nvPr/>
          </p:nvSpPr>
          <p:spPr bwMode="auto">
            <a:xfrm rot="-5400000">
              <a:off x="959" y="326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6" name="AutoShape 188"/>
            <p:cNvSpPr>
              <a:spLocks noChangeArrowheads="1"/>
            </p:cNvSpPr>
            <p:nvPr/>
          </p:nvSpPr>
          <p:spPr bwMode="auto">
            <a:xfrm rot="-5400000">
              <a:off x="1074" y="3305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7" name="AutoShape 189"/>
            <p:cNvSpPr>
              <a:spLocks noChangeArrowheads="1"/>
            </p:cNvSpPr>
            <p:nvPr/>
          </p:nvSpPr>
          <p:spPr bwMode="auto">
            <a:xfrm rot="-5400000">
              <a:off x="859" y="315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8" name="AutoShape 190"/>
            <p:cNvSpPr>
              <a:spLocks noChangeArrowheads="1"/>
            </p:cNvSpPr>
            <p:nvPr/>
          </p:nvSpPr>
          <p:spPr bwMode="auto">
            <a:xfrm rot="-5400000">
              <a:off x="959" y="316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29" name="AutoShape 191"/>
            <p:cNvSpPr>
              <a:spLocks noChangeArrowheads="1"/>
            </p:cNvSpPr>
            <p:nvPr/>
          </p:nvSpPr>
          <p:spPr bwMode="auto">
            <a:xfrm rot="-5400000">
              <a:off x="1074" y="3202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0" name="AutoShape 192"/>
            <p:cNvSpPr>
              <a:spLocks noChangeArrowheads="1"/>
            </p:cNvSpPr>
            <p:nvPr/>
          </p:nvSpPr>
          <p:spPr bwMode="auto">
            <a:xfrm rot="-5400000">
              <a:off x="859" y="3063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1" name="AutoShape 193"/>
            <p:cNvSpPr>
              <a:spLocks noChangeArrowheads="1"/>
            </p:cNvSpPr>
            <p:nvPr/>
          </p:nvSpPr>
          <p:spPr bwMode="auto">
            <a:xfrm rot="-5400000">
              <a:off x="959" y="307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2" name="AutoShape 194"/>
            <p:cNvSpPr>
              <a:spLocks noChangeArrowheads="1"/>
            </p:cNvSpPr>
            <p:nvPr/>
          </p:nvSpPr>
          <p:spPr bwMode="auto">
            <a:xfrm rot="-5400000">
              <a:off x="1074" y="3106"/>
              <a:ext cx="219" cy="146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3" name="AutoShape 195"/>
            <p:cNvSpPr>
              <a:spLocks noChangeArrowheads="1"/>
            </p:cNvSpPr>
            <p:nvPr/>
          </p:nvSpPr>
          <p:spPr bwMode="auto">
            <a:xfrm rot="-5400000">
              <a:off x="831" y="2925"/>
              <a:ext cx="268" cy="142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4" name="AutoShape 196"/>
            <p:cNvSpPr>
              <a:spLocks noChangeArrowheads="1"/>
            </p:cNvSpPr>
            <p:nvPr/>
          </p:nvSpPr>
          <p:spPr bwMode="auto">
            <a:xfrm rot="-5400000">
              <a:off x="954" y="2954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5" name="AutoShape 197"/>
            <p:cNvSpPr>
              <a:spLocks noChangeArrowheads="1"/>
            </p:cNvSpPr>
            <p:nvPr/>
          </p:nvSpPr>
          <p:spPr bwMode="auto">
            <a:xfrm rot="-5400000">
              <a:off x="1069" y="2989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6" name="AutoShape 198"/>
            <p:cNvSpPr>
              <a:spLocks noChangeArrowheads="1"/>
            </p:cNvSpPr>
            <p:nvPr/>
          </p:nvSpPr>
          <p:spPr bwMode="auto">
            <a:xfrm rot="-5400000">
              <a:off x="869" y="2858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7" name="AutoShape 199"/>
            <p:cNvSpPr>
              <a:spLocks noChangeArrowheads="1"/>
            </p:cNvSpPr>
            <p:nvPr/>
          </p:nvSpPr>
          <p:spPr bwMode="auto">
            <a:xfrm rot="-5400000">
              <a:off x="970" y="2865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8" name="AutoShape 200"/>
            <p:cNvSpPr>
              <a:spLocks noChangeArrowheads="1"/>
            </p:cNvSpPr>
            <p:nvPr/>
          </p:nvSpPr>
          <p:spPr bwMode="auto">
            <a:xfrm rot="-5400000">
              <a:off x="1085" y="2900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39" name="AutoShape 201"/>
            <p:cNvSpPr>
              <a:spLocks noChangeArrowheads="1"/>
            </p:cNvSpPr>
            <p:nvPr/>
          </p:nvSpPr>
          <p:spPr bwMode="auto">
            <a:xfrm rot="-5400000">
              <a:off x="858" y="2744"/>
              <a:ext cx="219" cy="158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40" name="AutoShape 202"/>
            <p:cNvSpPr>
              <a:spLocks noChangeArrowheads="1"/>
            </p:cNvSpPr>
            <p:nvPr/>
          </p:nvSpPr>
          <p:spPr bwMode="auto">
            <a:xfrm rot="-5400000">
              <a:off x="964" y="2756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41" name="AutoShape 203"/>
            <p:cNvSpPr>
              <a:spLocks noChangeArrowheads="1"/>
            </p:cNvSpPr>
            <p:nvPr/>
          </p:nvSpPr>
          <p:spPr bwMode="auto">
            <a:xfrm rot="-5400000">
              <a:off x="1080" y="2791"/>
              <a:ext cx="219" cy="147"/>
            </a:xfrm>
            <a:prstGeom prst="moon">
              <a:avLst>
                <a:gd name="adj" fmla="val 7610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9442" name="AutoShape 204"/>
            <p:cNvSpPr>
              <a:spLocks noChangeArrowheads="1"/>
            </p:cNvSpPr>
            <p:nvPr/>
          </p:nvSpPr>
          <p:spPr bwMode="auto">
            <a:xfrm rot="5400000">
              <a:off x="771" y="2390"/>
              <a:ext cx="604" cy="398"/>
            </a:xfrm>
            <a:prstGeom prst="moon">
              <a:avLst>
                <a:gd name="adj" fmla="val 8526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grpSp>
          <p:nvGrpSpPr>
            <p:cNvPr id="59443" name="Group 205"/>
            <p:cNvGrpSpPr>
              <a:grpSpLocks/>
            </p:cNvGrpSpPr>
            <p:nvPr/>
          </p:nvGrpSpPr>
          <p:grpSpPr bwMode="auto">
            <a:xfrm>
              <a:off x="1058" y="2447"/>
              <a:ext cx="110" cy="138"/>
              <a:chOff x="1946" y="2502"/>
              <a:chExt cx="205" cy="193"/>
            </a:xfrm>
          </p:grpSpPr>
          <p:sp>
            <p:nvSpPr>
              <p:cNvPr id="59445" name="Oval 206"/>
              <p:cNvSpPr>
                <a:spLocks noChangeArrowheads="1"/>
              </p:cNvSpPr>
              <p:nvPr/>
            </p:nvSpPr>
            <p:spPr bwMode="auto">
              <a:xfrm>
                <a:off x="1946" y="2502"/>
                <a:ext cx="205" cy="19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46" name="Oval 207"/>
              <p:cNvSpPr>
                <a:spLocks noChangeArrowheads="1"/>
              </p:cNvSpPr>
              <p:nvPr/>
            </p:nvSpPr>
            <p:spPr bwMode="auto">
              <a:xfrm>
                <a:off x="1994" y="2537"/>
                <a:ext cx="102" cy="10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444" name="AutoShape 208"/>
            <p:cNvSpPr>
              <a:spLocks noChangeArrowheads="1"/>
            </p:cNvSpPr>
            <p:nvPr/>
          </p:nvSpPr>
          <p:spPr bwMode="auto">
            <a:xfrm rot="6571927">
              <a:off x="801" y="2801"/>
              <a:ext cx="295" cy="157"/>
            </a:xfrm>
            <a:prstGeom prst="moon">
              <a:avLst>
                <a:gd name="adj" fmla="val 76106"/>
              </a:avLst>
            </a:prstGeom>
            <a:pattFill prst="ltVert">
              <a:fgClr>
                <a:schemeClr val="tx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59402" name="Group 177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59408" name="Group 178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59412" name="Rectangle 179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59413" name="WordArt 181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59414" name="WordArt 182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59415" name="WordArt 183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59409" name="Rectangle 185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0" name="Rectangle 18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1" name="Rectangle 18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9403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59404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59405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7522" name="Picture 178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319713" y="4437063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7" name="Rectangle 17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7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35"/>
          <p:cNvSpPr txBox="1">
            <a:spLocks noChangeArrowheads="1"/>
          </p:cNvSpPr>
          <p:nvPr/>
        </p:nvSpPr>
        <p:spPr bwMode="auto">
          <a:xfrm>
            <a:off x="395288" y="1792288"/>
            <a:ext cx="84978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Разделите число двенадцать на две равные части так, чтобы половина этого числа была семь.</a:t>
            </a:r>
          </a:p>
        </p:txBody>
      </p:sp>
      <p:grpSp>
        <p:nvGrpSpPr>
          <p:cNvPr id="60419" name="Group 54"/>
          <p:cNvGrpSpPr>
            <a:grpSpLocks/>
          </p:cNvGrpSpPr>
          <p:nvPr/>
        </p:nvGrpSpPr>
        <p:grpSpPr bwMode="auto">
          <a:xfrm rot="522817">
            <a:off x="3690938" y="2801938"/>
            <a:ext cx="569912" cy="2325687"/>
            <a:chOff x="4725" y="3052"/>
            <a:chExt cx="265" cy="986"/>
          </a:xfrm>
        </p:grpSpPr>
        <p:sp>
          <p:nvSpPr>
            <p:cNvPr id="4119" name="Rectangle 23"/>
            <p:cNvSpPr>
              <a:spLocks noChangeArrowheads="1"/>
            </p:cNvSpPr>
            <p:nvPr/>
          </p:nvSpPr>
          <p:spPr bwMode="auto">
            <a:xfrm rot="1205811">
              <a:off x="4724" y="3194"/>
              <a:ext cx="62" cy="843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447" name="Oval 24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0420" name="Group 71"/>
          <p:cNvGrpSpPr>
            <a:grpSpLocks/>
          </p:cNvGrpSpPr>
          <p:nvPr/>
        </p:nvGrpSpPr>
        <p:grpSpPr bwMode="auto">
          <a:xfrm rot="7978669">
            <a:off x="3406775" y="2930525"/>
            <a:ext cx="581025" cy="2333625"/>
            <a:chOff x="4725" y="3052"/>
            <a:chExt cx="265" cy="986"/>
          </a:xfrm>
        </p:grpSpPr>
        <p:sp>
          <p:nvSpPr>
            <p:cNvPr id="4168" name="Rectangle 72"/>
            <p:cNvSpPr>
              <a:spLocks noChangeArrowheads="1"/>
            </p:cNvSpPr>
            <p:nvPr/>
          </p:nvSpPr>
          <p:spPr bwMode="auto">
            <a:xfrm rot="1205811">
              <a:off x="4724" y="3210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445" name="Oval 73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60421" name="Group 74"/>
          <p:cNvGrpSpPr>
            <a:grpSpLocks/>
          </p:cNvGrpSpPr>
          <p:nvPr/>
        </p:nvGrpSpPr>
        <p:grpSpPr bwMode="auto">
          <a:xfrm rot="10800000">
            <a:off x="4708525" y="2809875"/>
            <a:ext cx="268288" cy="2325688"/>
            <a:chOff x="362" y="1979"/>
            <a:chExt cx="128" cy="1056"/>
          </a:xfrm>
        </p:grpSpPr>
        <p:sp>
          <p:nvSpPr>
            <p:cNvPr id="4171" name="Rectangle 75"/>
            <p:cNvSpPr>
              <a:spLocks noChangeArrowheads="1"/>
            </p:cNvSpPr>
            <p:nvPr/>
          </p:nvSpPr>
          <p:spPr bwMode="auto">
            <a:xfrm>
              <a:off x="399" y="2160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443" name="Oval 7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60422" name="Group 77"/>
          <p:cNvGrpSpPr>
            <a:grpSpLocks/>
          </p:cNvGrpSpPr>
          <p:nvPr/>
        </p:nvGrpSpPr>
        <p:grpSpPr bwMode="auto">
          <a:xfrm rot="10800000">
            <a:off x="5240338" y="2814638"/>
            <a:ext cx="269875" cy="2320925"/>
            <a:chOff x="362" y="1979"/>
            <a:chExt cx="128" cy="1056"/>
          </a:xfrm>
        </p:grpSpPr>
        <p:sp>
          <p:nvSpPr>
            <p:cNvPr id="4174" name="Rectangle 78"/>
            <p:cNvSpPr>
              <a:spLocks noChangeArrowheads="1"/>
            </p:cNvSpPr>
            <p:nvPr/>
          </p:nvSpPr>
          <p:spPr bwMode="auto">
            <a:xfrm>
              <a:off x="397" y="2162"/>
              <a:ext cx="75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441" name="Oval 7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5767388" y="5449888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0424" name="WordArt 47"/>
          <p:cNvSpPr>
            <a:spLocks noChangeArrowheads="1" noChangeShapeType="1" noTextEdit="1"/>
          </p:cNvSpPr>
          <p:nvPr/>
        </p:nvSpPr>
        <p:spPr bwMode="auto">
          <a:xfrm>
            <a:off x="1271588" y="966788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sp>
        <p:nvSpPr>
          <p:cNvPr id="38961" name="Line 49"/>
          <p:cNvSpPr>
            <a:spLocks noChangeShapeType="1"/>
          </p:cNvSpPr>
          <p:nvPr/>
        </p:nvSpPr>
        <p:spPr bwMode="auto">
          <a:xfrm flipV="1">
            <a:off x="3513138" y="3973513"/>
            <a:ext cx="2119312" cy="12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0426" name="Group 3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0432" name="Group 3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0436" name="Rectangle 3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0437" name="WordArt 3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0438" name="WordArt 3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0439" name="WordArt 3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0433" name="Rectangle 3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4" name="Rectangle 3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5" name="Rectangle 4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0427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0428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0429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9423" name="Picture 3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060950" y="525780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31" name="Rectangle 3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3896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35"/>
          <p:cNvSpPr txBox="1">
            <a:spLocks noChangeArrowheads="1"/>
          </p:cNvSpPr>
          <p:nvPr/>
        </p:nvSpPr>
        <p:spPr bwMode="auto">
          <a:xfrm>
            <a:off x="344488" y="1895475"/>
            <a:ext cx="8497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993300"/>
                </a:solidFill>
              </a:rPr>
              <a:t>Расшифруй надпись: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5767388" y="5449888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1444" name="WordArt 47"/>
          <p:cNvSpPr>
            <a:spLocks noChangeArrowheads="1" noChangeShapeType="1" noTextEdit="1"/>
          </p:cNvSpPr>
          <p:nvPr/>
        </p:nvSpPr>
        <p:spPr bwMode="auto">
          <a:xfrm>
            <a:off x="1271588" y="979488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grpSp>
        <p:nvGrpSpPr>
          <p:cNvPr id="61445" name="Group 3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1456" name="Group 3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1460" name="Rectangle 3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1461" name="WordArt 3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1462" name="WordArt 3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1463" name="WordArt 3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1457" name="Rectangle 3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8" name="Rectangle 3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9" name="Rectangle 4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446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1447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1448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61449" name="Text Box 35"/>
          <p:cNvSpPr txBox="1">
            <a:spLocks noChangeArrowheads="1"/>
          </p:cNvSpPr>
          <p:nvPr/>
        </p:nvSpPr>
        <p:spPr bwMode="auto">
          <a:xfrm>
            <a:off x="1614488" y="2603500"/>
            <a:ext cx="5776912" cy="1004888"/>
          </a:xfrm>
          <a:prstGeom prst="rect">
            <a:avLst/>
          </a:prstGeom>
          <a:solidFill>
            <a:srgbClr val="8E470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Пушкин родился в </a:t>
            </a:r>
            <a:r>
              <a:rPr lang="en-US" sz="2400">
                <a:solidFill>
                  <a:srgbClr val="993300"/>
                </a:solidFill>
              </a:rPr>
              <a:t>MDCCXCIX</a:t>
            </a:r>
            <a:r>
              <a:rPr lang="ru-RU" sz="2400">
                <a:solidFill>
                  <a:srgbClr val="993300"/>
                </a:solidFill>
              </a:rPr>
              <a:t> году, 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а умер в </a:t>
            </a:r>
            <a:r>
              <a:rPr lang="en-US" sz="2400">
                <a:solidFill>
                  <a:srgbClr val="993300"/>
                </a:solidFill>
              </a:rPr>
              <a:t>MDCCCXXXVII</a:t>
            </a:r>
            <a:r>
              <a:rPr lang="ru-RU" sz="2400">
                <a:solidFill>
                  <a:srgbClr val="993300"/>
                </a:solidFill>
              </a:rPr>
              <a:t> году.</a:t>
            </a:r>
          </a:p>
        </p:txBody>
      </p:sp>
      <p:sp>
        <p:nvSpPr>
          <p:cNvPr id="88095" name="Text Box 35"/>
          <p:cNvSpPr txBox="1">
            <a:spLocks noChangeArrowheads="1"/>
          </p:cNvSpPr>
          <p:nvPr/>
        </p:nvSpPr>
        <p:spPr bwMode="auto">
          <a:xfrm>
            <a:off x="1601788" y="3905250"/>
            <a:ext cx="5776912" cy="1004888"/>
          </a:xfrm>
          <a:prstGeom prst="rect">
            <a:avLst/>
          </a:prstGeom>
          <a:solidFill>
            <a:srgbClr val="8E470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Пушкин родился в 1799 году, 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а умер в 1837 году.</a:t>
            </a:r>
          </a:p>
        </p:txBody>
      </p:sp>
      <p:sp>
        <p:nvSpPr>
          <p:cNvPr id="61451" name="WordArt 47">
            <a:hlinkClick r:id="rId9" action="ppaction://hlinksldjump" tooltip="ПОЯСНЕНИЕ"/>
          </p:cNvPr>
          <p:cNvSpPr>
            <a:spLocks noChangeArrowheads="1" noChangeShapeType="1" noTextEdit="1"/>
          </p:cNvSpPr>
          <p:nvPr/>
        </p:nvSpPr>
        <p:spPr bwMode="auto">
          <a:xfrm>
            <a:off x="579438" y="4933950"/>
            <a:ext cx="782637" cy="915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33"/>
                    </a:gs>
                    <a:gs pos="100000">
                      <a:srgbClr val="8E4700"/>
                    </a:gs>
                  </a:gsLst>
                  <a:path path="rect">
                    <a:fillToRect l="100000" b="100000"/>
                  </a:path>
                </a:gradFill>
                <a:effectLst>
                  <a:outerShdw dist="137372" dir="14178596" algn="ctr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?</a:t>
            </a:r>
          </a:p>
        </p:txBody>
      </p:sp>
      <p:pic>
        <p:nvPicPr>
          <p:cNvPr id="88097" name="Picture 33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14475" y="4987925"/>
            <a:ext cx="957263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98" name="Picture 34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4968875" y="5233988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>
            <a:hlinkClick r:id="rId9" action="ppaction://hlinksldjump" tooltip="Пояснение"/>
          </p:cNvPr>
          <p:cNvSpPr/>
          <p:nvPr/>
        </p:nvSpPr>
        <p:spPr>
          <a:xfrm>
            <a:off x="476250" y="4778375"/>
            <a:ext cx="901700" cy="11207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55" name="Rectangle 2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8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8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88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8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8809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35"/>
          <p:cNvSpPr txBox="1">
            <a:spLocks noChangeArrowheads="1"/>
          </p:cNvSpPr>
          <p:nvPr/>
        </p:nvSpPr>
        <p:spPr bwMode="auto">
          <a:xfrm>
            <a:off x="395288" y="1895475"/>
            <a:ext cx="8497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993300"/>
                </a:solidFill>
              </a:rPr>
              <a:t>Расшифруй надпись: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5767388" y="5449888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2468" name="WordArt 47"/>
          <p:cNvSpPr>
            <a:spLocks noChangeArrowheads="1" noChangeShapeType="1" noTextEdit="1"/>
          </p:cNvSpPr>
          <p:nvPr/>
        </p:nvSpPr>
        <p:spPr bwMode="auto">
          <a:xfrm>
            <a:off x="1271588" y="1095375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grpSp>
        <p:nvGrpSpPr>
          <p:cNvPr id="62469" name="Group 3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2477" name="Group 3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2481" name="Rectangle 3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2482" name="WordArt 3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2483" name="WordArt 3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2484" name="WordArt 3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2478" name="Rectangle 3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9" name="Rectangle 3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0" name="Rectangle 4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2470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2471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2472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62473" name="Text Box 35"/>
          <p:cNvSpPr txBox="1">
            <a:spLocks noChangeArrowheads="1"/>
          </p:cNvSpPr>
          <p:nvPr/>
        </p:nvSpPr>
        <p:spPr bwMode="auto">
          <a:xfrm>
            <a:off x="1755775" y="2681288"/>
            <a:ext cx="5776913" cy="1004887"/>
          </a:xfrm>
          <a:prstGeom prst="rect">
            <a:avLst/>
          </a:prstGeom>
          <a:solidFill>
            <a:srgbClr val="8E470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Гоголь родился в </a:t>
            </a:r>
            <a:r>
              <a:rPr lang="en-US" sz="2400">
                <a:solidFill>
                  <a:srgbClr val="993300"/>
                </a:solidFill>
              </a:rPr>
              <a:t>MDCCCIX</a:t>
            </a:r>
            <a:r>
              <a:rPr lang="ru-RU" sz="2400">
                <a:solidFill>
                  <a:srgbClr val="993300"/>
                </a:solidFill>
              </a:rPr>
              <a:t> году, 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а умер в </a:t>
            </a:r>
            <a:r>
              <a:rPr lang="en-US" sz="2400">
                <a:solidFill>
                  <a:srgbClr val="993300"/>
                </a:solidFill>
              </a:rPr>
              <a:t>MDCCCLII</a:t>
            </a:r>
            <a:r>
              <a:rPr lang="ru-RU" sz="2400">
                <a:solidFill>
                  <a:srgbClr val="993300"/>
                </a:solidFill>
              </a:rPr>
              <a:t> году.</a:t>
            </a:r>
          </a:p>
        </p:txBody>
      </p:sp>
      <p:sp>
        <p:nvSpPr>
          <p:cNvPr id="89106" name="Text Box 35"/>
          <p:cNvSpPr txBox="1">
            <a:spLocks noChangeArrowheads="1"/>
          </p:cNvSpPr>
          <p:nvPr/>
        </p:nvSpPr>
        <p:spPr bwMode="auto">
          <a:xfrm>
            <a:off x="1743075" y="3983038"/>
            <a:ext cx="5776913" cy="1004887"/>
          </a:xfrm>
          <a:prstGeom prst="rect">
            <a:avLst/>
          </a:prstGeom>
          <a:solidFill>
            <a:srgbClr val="8E470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Гоголь родился в 1809 году, 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а умер в 1852 году.</a:t>
            </a:r>
          </a:p>
        </p:txBody>
      </p:sp>
      <p:pic>
        <p:nvPicPr>
          <p:cNvPr id="89107" name="Picture 19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014913" y="521017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6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8910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35"/>
          <p:cNvSpPr txBox="1">
            <a:spLocks noChangeArrowheads="1"/>
          </p:cNvSpPr>
          <p:nvPr/>
        </p:nvSpPr>
        <p:spPr bwMode="auto">
          <a:xfrm>
            <a:off x="395288" y="2584450"/>
            <a:ext cx="849788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</a:rPr>
              <a:t>Числа, выраженные цифрами </a:t>
            </a:r>
            <a:r>
              <a:rPr lang="en-US" sz="2400" b="1">
                <a:solidFill>
                  <a:srgbClr val="D60093"/>
                </a:solidFill>
              </a:rPr>
              <a:t>I</a:t>
            </a:r>
            <a:r>
              <a:rPr lang="ru-RU" sz="2400" b="1">
                <a:solidFill>
                  <a:srgbClr val="D60093"/>
                </a:solidFill>
              </a:rPr>
              <a:t> (1)</a:t>
            </a:r>
            <a:r>
              <a:rPr lang="en-US" sz="2400" b="1">
                <a:solidFill>
                  <a:srgbClr val="993300"/>
                </a:solidFill>
              </a:rPr>
              <a:t>, </a:t>
            </a:r>
            <a:r>
              <a:rPr lang="en-US" sz="2400" b="1">
                <a:solidFill>
                  <a:srgbClr val="D60093"/>
                </a:solidFill>
              </a:rPr>
              <a:t>X</a:t>
            </a:r>
            <a:r>
              <a:rPr lang="ru-RU" sz="2400" b="1">
                <a:solidFill>
                  <a:srgbClr val="D60093"/>
                </a:solidFill>
              </a:rPr>
              <a:t> (10)</a:t>
            </a:r>
            <a:r>
              <a:rPr lang="en-US" sz="2400" b="1">
                <a:solidFill>
                  <a:srgbClr val="993300"/>
                </a:solidFill>
              </a:rPr>
              <a:t>, </a:t>
            </a:r>
            <a:r>
              <a:rPr lang="en-US" sz="2400" b="1">
                <a:solidFill>
                  <a:srgbClr val="D60093"/>
                </a:solidFill>
              </a:rPr>
              <a:t>C</a:t>
            </a:r>
            <a:r>
              <a:rPr lang="ru-RU" sz="2400" b="1">
                <a:solidFill>
                  <a:srgbClr val="D60093"/>
                </a:solidFill>
              </a:rPr>
              <a:t> (100)</a:t>
            </a:r>
            <a:r>
              <a:rPr lang="ru-RU" sz="2400" b="1">
                <a:solidFill>
                  <a:srgbClr val="993300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>
                <a:solidFill>
                  <a:srgbClr val="993300"/>
                </a:solidFill>
              </a:rPr>
              <a:t>в случае нахождения этих цифр </a:t>
            </a:r>
            <a:r>
              <a:rPr lang="ru-RU" sz="2400">
                <a:solidFill>
                  <a:srgbClr val="D60093"/>
                </a:solidFill>
              </a:rPr>
              <a:t>справа</a:t>
            </a:r>
            <a:r>
              <a:rPr lang="ru-RU" sz="2400">
                <a:solidFill>
                  <a:srgbClr val="993300"/>
                </a:solidFill>
              </a:rPr>
              <a:t> от другой цифры </a:t>
            </a:r>
            <a:r>
              <a:rPr lang="ru-RU" sz="2400" b="1" i="1">
                <a:solidFill>
                  <a:srgbClr val="993300"/>
                </a:solidFill>
              </a:rPr>
              <a:t>прибавляются</a:t>
            </a:r>
            <a:r>
              <a:rPr lang="ru-RU" sz="2400">
                <a:solidFill>
                  <a:srgbClr val="993300"/>
                </a:solidFill>
              </a:rPr>
              <a:t>;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>
                <a:solidFill>
                  <a:srgbClr val="993300"/>
                </a:solidFill>
              </a:rPr>
              <a:t>в случае же нахождения их </a:t>
            </a:r>
            <a:r>
              <a:rPr lang="ru-RU" sz="2400">
                <a:solidFill>
                  <a:srgbClr val="D60093"/>
                </a:solidFill>
              </a:rPr>
              <a:t>слева</a:t>
            </a:r>
            <a:r>
              <a:rPr lang="ru-RU" sz="2400">
                <a:solidFill>
                  <a:srgbClr val="993300"/>
                </a:solidFill>
              </a:rPr>
              <a:t> от другой цифры </a:t>
            </a:r>
            <a:r>
              <a:rPr lang="ru-RU" sz="2400" b="1" i="1">
                <a:solidFill>
                  <a:srgbClr val="993300"/>
                </a:solidFill>
              </a:rPr>
              <a:t>вычитаются:</a:t>
            </a:r>
          </a:p>
        </p:txBody>
      </p:sp>
      <p:sp>
        <p:nvSpPr>
          <p:cNvPr id="63491" name="WordArt 47"/>
          <p:cNvSpPr>
            <a:spLocks noChangeArrowheads="1" noChangeShapeType="1" noTextEdit="1"/>
          </p:cNvSpPr>
          <p:nvPr/>
        </p:nvSpPr>
        <p:spPr bwMode="auto">
          <a:xfrm>
            <a:off x="1271588" y="773113"/>
            <a:ext cx="6584950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Пояснение</a:t>
            </a:r>
          </a:p>
        </p:txBody>
      </p:sp>
      <p:sp>
        <p:nvSpPr>
          <p:cNvPr id="63492" name="AutoShape 33">
            <a:hlinkClick r:id="rId2" action="ppaction://hlinksldjump" tooltip="Вернуться к задаче"/>
          </p:cNvPr>
          <p:cNvSpPr>
            <a:spLocks noChangeArrowheads="1"/>
          </p:cNvSpPr>
          <p:nvPr/>
        </p:nvSpPr>
        <p:spPr bwMode="auto">
          <a:xfrm flipH="1">
            <a:off x="0" y="141288"/>
            <a:ext cx="2217738" cy="274637"/>
          </a:xfrm>
          <a:prstGeom prst="chevron">
            <a:avLst>
              <a:gd name="adj" fmla="val 201879"/>
            </a:avLst>
          </a:prstGeom>
          <a:blipFill dpi="0" rotWithShape="1">
            <a:blip r:embed="rId3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>
                <a:solidFill>
                  <a:srgbClr val="990033"/>
                </a:solidFill>
              </a:rPr>
              <a:t>вернуться</a:t>
            </a:r>
          </a:p>
        </p:txBody>
      </p:sp>
      <p:sp>
        <p:nvSpPr>
          <p:cNvPr id="63493" name="Text Box 35"/>
          <p:cNvSpPr txBox="1">
            <a:spLocks noChangeArrowheads="1"/>
          </p:cNvSpPr>
          <p:nvPr/>
        </p:nvSpPr>
        <p:spPr bwMode="auto">
          <a:xfrm>
            <a:off x="1695450" y="4941888"/>
            <a:ext cx="568483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b="1">
                <a:solidFill>
                  <a:srgbClr val="D60093"/>
                </a:solidFill>
              </a:rPr>
              <a:t>VI =</a:t>
            </a:r>
            <a:r>
              <a:rPr lang="ru-RU" sz="2400" b="1">
                <a:solidFill>
                  <a:srgbClr val="D60093"/>
                </a:solidFill>
              </a:rPr>
              <a:t> 6, но </a:t>
            </a:r>
            <a:r>
              <a:rPr lang="en-US" sz="2400" b="1">
                <a:solidFill>
                  <a:srgbClr val="D60093"/>
                </a:solidFill>
              </a:rPr>
              <a:t>IV</a:t>
            </a:r>
            <a:r>
              <a:rPr lang="en-US" sz="2400" b="1">
                <a:solidFill>
                  <a:srgbClr val="993300"/>
                </a:solidFill>
              </a:rPr>
              <a:t> </a:t>
            </a:r>
            <a:r>
              <a:rPr lang="ru-RU" sz="2400" b="1">
                <a:solidFill>
                  <a:srgbClr val="D60093"/>
                </a:solidFill>
              </a:rPr>
              <a:t>= 4,</a:t>
            </a:r>
            <a:endParaRPr lang="en-US" sz="2400" b="1">
              <a:solidFill>
                <a:srgbClr val="9933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n-US" sz="2400" b="1">
                <a:solidFill>
                  <a:srgbClr val="D60093"/>
                </a:solidFill>
              </a:rPr>
              <a:t>XI = </a:t>
            </a:r>
            <a:r>
              <a:rPr lang="ru-RU" sz="2400" b="1">
                <a:solidFill>
                  <a:srgbClr val="D60093"/>
                </a:solidFill>
              </a:rPr>
              <a:t>11</a:t>
            </a:r>
            <a:r>
              <a:rPr lang="en-US" sz="2400" b="1">
                <a:solidFill>
                  <a:srgbClr val="D60093"/>
                </a:solidFill>
              </a:rPr>
              <a:t>,</a:t>
            </a:r>
            <a:r>
              <a:rPr lang="ru-RU" sz="2400" b="1">
                <a:solidFill>
                  <a:srgbClr val="D60093"/>
                </a:solidFill>
              </a:rPr>
              <a:t> </a:t>
            </a:r>
            <a:r>
              <a:rPr lang="en-US" sz="2400" b="1">
                <a:solidFill>
                  <a:srgbClr val="D60093"/>
                </a:solidFill>
              </a:rPr>
              <a:t>IX =</a:t>
            </a:r>
            <a:r>
              <a:rPr lang="ru-RU" sz="2400" b="1">
                <a:solidFill>
                  <a:srgbClr val="D60093"/>
                </a:solidFill>
              </a:rPr>
              <a:t> 9</a:t>
            </a:r>
            <a:r>
              <a:rPr lang="en-US" sz="2400" b="1">
                <a:solidFill>
                  <a:srgbClr val="993300"/>
                </a:solidFill>
              </a:rPr>
              <a:t>, </a:t>
            </a:r>
          </a:p>
          <a:p>
            <a:pPr algn="ctr">
              <a:spcBef>
                <a:spcPct val="20000"/>
              </a:spcBef>
            </a:pPr>
            <a:r>
              <a:rPr lang="en-US" sz="2400" b="1">
                <a:solidFill>
                  <a:srgbClr val="D60093"/>
                </a:solidFill>
              </a:rPr>
              <a:t>CD</a:t>
            </a:r>
            <a:r>
              <a:rPr lang="ru-RU" sz="2400" b="1">
                <a:solidFill>
                  <a:srgbClr val="D60093"/>
                </a:solidFill>
              </a:rPr>
              <a:t> = 400</a:t>
            </a:r>
            <a:r>
              <a:rPr lang="en-US" sz="2400" b="1">
                <a:solidFill>
                  <a:srgbClr val="D60093"/>
                </a:solidFill>
              </a:rPr>
              <a:t>, DC =</a:t>
            </a:r>
            <a:r>
              <a:rPr lang="ru-RU" sz="2400" b="1">
                <a:solidFill>
                  <a:srgbClr val="D60093"/>
                </a:solidFill>
              </a:rPr>
              <a:t> 600</a:t>
            </a:r>
            <a:r>
              <a:rPr lang="en-US" sz="2400" b="1">
                <a:solidFill>
                  <a:srgbClr val="D60093"/>
                </a:solidFill>
              </a:rPr>
              <a:t>.</a:t>
            </a:r>
            <a:r>
              <a:rPr lang="ru-RU" sz="2400" b="1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63494" name="Rectangle 4"/>
          <p:cNvSpPr>
            <a:spLocks noChangeArrowheads="1"/>
          </p:cNvSpPr>
          <p:nvPr/>
        </p:nvSpPr>
        <p:spPr bwMode="auto">
          <a:xfrm>
            <a:off x="2106613" y="1479550"/>
            <a:ext cx="48260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>
                <a:solidFill>
                  <a:srgbClr val="D60093"/>
                </a:solidFill>
              </a:rPr>
              <a:t>I = 1; V = 5; X = 10; L = 50; </a:t>
            </a:r>
          </a:p>
          <a:p>
            <a:pPr>
              <a:spcBef>
                <a:spcPct val="20000"/>
              </a:spcBef>
            </a:pPr>
            <a:r>
              <a:rPr lang="ru-RU" sz="2800" b="1">
                <a:solidFill>
                  <a:srgbClr val="D60093"/>
                </a:solidFill>
              </a:rPr>
              <a:t>С = 100; D = 500; M = 1000.</a:t>
            </a:r>
            <a:r>
              <a:rPr lang="ru-RU" sz="2800">
                <a:solidFill>
                  <a:srgbClr val="D60093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5"/>
          <p:cNvSpPr txBox="1">
            <a:spLocks noChangeArrowheads="1"/>
          </p:cNvSpPr>
          <p:nvPr/>
        </p:nvSpPr>
        <p:spPr bwMode="auto">
          <a:xfrm>
            <a:off x="395288" y="1573213"/>
            <a:ext cx="8497887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>
                <a:solidFill>
                  <a:srgbClr val="993300"/>
                </a:solidFill>
              </a:rPr>
              <a:t>Из спичек сложено число. </a:t>
            </a:r>
          </a:p>
          <a:p>
            <a:pPr algn="ctr">
              <a:spcBef>
                <a:spcPts val="600"/>
              </a:spcBef>
            </a:pPr>
            <a:r>
              <a:rPr lang="ru-RU" sz="2400">
                <a:solidFill>
                  <a:srgbClr val="993300"/>
                </a:solidFill>
              </a:rPr>
              <a:t>Не изменяя количества спичек, уменьшите это число в три раза.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5724525" y="5300663"/>
            <a:ext cx="2852738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4516" name="WordArt 47"/>
          <p:cNvSpPr>
            <a:spLocks noChangeArrowheads="1" noChangeShapeType="1" noTextEdit="1"/>
          </p:cNvSpPr>
          <p:nvPr/>
        </p:nvSpPr>
        <p:spPr bwMode="auto">
          <a:xfrm>
            <a:off x="1271588" y="876300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59400" y="3843338"/>
            <a:ext cx="566738" cy="204787"/>
            <a:chOff x="3923" y="1979"/>
            <a:chExt cx="680" cy="181"/>
          </a:xfrm>
        </p:grpSpPr>
        <p:sp>
          <p:nvSpPr>
            <p:cNvPr id="64595" name="Rectangle 6"/>
            <p:cNvSpPr>
              <a:spLocks noChangeArrowheads="1"/>
            </p:cNvSpPr>
            <p:nvPr/>
          </p:nvSpPr>
          <p:spPr bwMode="auto">
            <a:xfrm rot="-5400000">
              <a:off x="4240" y="1798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4596" name="Rectangle 7"/>
            <p:cNvSpPr>
              <a:spLocks noChangeArrowheads="1"/>
            </p:cNvSpPr>
            <p:nvPr/>
          </p:nvSpPr>
          <p:spPr bwMode="auto">
            <a:xfrm rot="-5400000">
              <a:off x="4240" y="1662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148" name="WordArt 52"/>
          <p:cNvSpPr>
            <a:spLocks noChangeArrowheads="1" noChangeShapeType="1" noTextEdit="1"/>
          </p:cNvSpPr>
          <p:nvPr/>
        </p:nvSpPr>
        <p:spPr bwMode="auto">
          <a:xfrm>
            <a:off x="4713288" y="3619500"/>
            <a:ext cx="495300" cy="665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2992438" y="3325813"/>
            <a:ext cx="1406525" cy="1266825"/>
            <a:chOff x="1219" y="2003"/>
            <a:chExt cx="1071" cy="986"/>
          </a:xfrm>
        </p:grpSpPr>
        <p:grpSp>
          <p:nvGrpSpPr>
            <p:cNvPr id="64586" name="Group 62"/>
            <p:cNvGrpSpPr>
              <a:grpSpLocks/>
            </p:cNvGrpSpPr>
            <p:nvPr/>
          </p:nvGrpSpPr>
          <p:grpSpPr bwMode="auto">
            <a:xfrm rot="10800000">
              <a:off x="1295" y="2055"/>
              <a:ext cx="122" cy="934"/>
              <a:chOff x="362" y="1979"/>
              <a:chExt cx="128" cy="1056"/>
            </a:xfrm>
          </p:grpSpPr>
          <p:sp>
            <p:nvSpPr>
              <p:cNvPr id="4" name="Rectangle 63"/>
              <p:cNvSpPr>
                <a:spLocks noChangeArrowheads="1"/>
              </p:cNvSpPr>
              <p:nvPr/>
            </p:nvSpPr>
            <p:spPr bwMode="auto">
              <a:xfrm>
                <a:off x="392" y="2177"/>
                <a:ext cx="76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94" name="Oval 64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  <p:grpSp>
          <p:nvGrpSpPr>
            <p:cNvPr id="64587" name="Group 65"/>
            <p:cNvGrpSpPr>
              <a:grpSpLocks/>
            </p:cNvGrpSpPr>
            <p:nvPr/>
          </p:nvGrpSpPr>
          <p:grpSpPr bwMode="auto">
            <a:xfrm rot="5400000">
              <a:off x="1731" y="2359"/>
              <a:ext cx="113" cy="1004"/>
              <a:chOff x="362" y="1979"/>
              <a:chExt cx="128" cy="1056"/>
            </a:xfrm>
          </p:grpSpPr>
          <p:sp>
            <p:nvSpPr>
              <p:cNvPr id="6" name="Rectangle 66"/>
              <p:cNvSpPr>
                <a:spLocks noChangeArrowheads="1"/>
              </p:cNvSpPr>
              <p:nvPr/>
            </p:nvSpPr>
            <p:spPr bwMode="auto">
              <a:xfrm>
                <a:off x="385" y="2159"/>
                <a:ext cx="74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92" name="Oval 67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ru-RU"/>
              </a:p>
            </p:txBody>
          </p:sp>
        </p:grpSp>
        <p:grpSp>
          <p:nvGrpSpPr>
            <p:cNvPr id="64588" name="Group 68"/>
            <p:cNvGrpSpPr>
              <a:grpSpLocks/>
            </p:cNvGrpSpPr>
            <p:nvPr/>
          </p:nvGrpSpPr>
          <p:grpSpPr bwMode="auto">
            <a:xfrm rot="-5400000">
              <a:off x="1665" y="1557"/>
              <a:ext cx="113" cy="1005"/>
              <a:chOff x="362" y="1979"/>
              <a:chExt cx="128" cy="1056"/>
            </a:xfrm>
          </p:grpSpPr>
          <p:sp>
            <p:nvSpPr>
              <p:cNvPr id="11" name="Rectangle 69"/>
              <p:cNvSpPr>
                <a:spLocks noChangeArrowheads="1"/>
              </p:cNvSpPr>
              <p:nvPr/>
            </p:nvSpPr>
            <p:spPr bwMode="auto">
              <a:xfrm>
                <a:off x="386" y="2159"/>
                <a:ext cx="74" cy="873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90" name="Oval 70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Group 74"/>
          <p:cNvGrpSpPr>
            <a:grpSpLocks/>
          </p:cNvGrpSpPr>
          <p:nvPr/>
        </p:nvGrpSpPr>
        <p:grpSpPr bwMode="auto">
          <a:xfrm rot="10800000">
            <a:off x="6008688" y="3276600"/>
            <a:ext cx="171450" cy="1249363"/>
            <a:chOff x="362" y="1979"/>
            <a:chExt cx="128" cy="1056"/>
          </a:xfrm>
        </p:grpSpPr>
        <p:sp>
          <p:nvSpPr>
            <p:cNvPr id="13" name="Rectangle 75"/>
            <p:cNvSpPr>
              <a:spLocks noChangeArrowheads="1"/>
            </p:cNvSpPr>
            <p:nvPr/>
          </p:nvSpPr>
          <p:spPr bwMode="auto">
            <a:xfrm>
              <a:off x="405" y="2160"/>
              <a:ext cx="77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85" name="Oval 7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14" name="WordArt 52"/>
          <p:cNvSpPr>
            <a:spLocks noChangeArrowheads="1" noChangeShapeType="1" noTextEdit="1"/>
          </p:cNvSpPr>
          <p:nvPr/>
        </p:nvSpPr>
        <p:spPr bwMode="auto">
          <a:xfrm>
            <a:off x="4291013" y="3600450"/>
            <a:ext cx="196850" cy="639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:</a:t>
            </a:r>
          </a:p>
        </p:txBody>
      </p:sp>
      <p:grpSp>
        <p:nvGrpSpPr>
          <p:cNvPr id="10" name="Group 52"/>
          <p:cNvGrpSpPr>
            <a:grpSpLocks/>
          </p:cNvGrpSpPr>
          <p:nvPr/>
        </p:nvGrpSpPr>
        <p:grpSpPr bwMode="auto">
          <a:xfrm>
            <a:off x="1604963" y="3319463"/>
            <a:ext cx="1406525" cy="1266825"/>
            <a:chOff x="1219" y="2003"/>
            <a:chExt cx="1071" cy="986"/>
          </a:xfrm>
        </p:grpSpPr>
        <p:grpSp>
          <p:nvGrpSpPr>
            <p:cNvPr id="64575" name="Group 62"/>
            <p:cNvGrpSpPr>
              <a:grpSpLocks/>
            </p:cNvGrpSpPr>
            <p:nvPr/>
          </p:nvGrpSpPr>
          <p:grpSpPr bwMode="auto">
            <a:xfrm rot="10800000">
              <a:off x="1295" y="2055"/>
              <a:ext cx="122" cy="934"/>
              <a:chOff x="362" y="1979"/>
              <a:chExt cx="128" cy="1056"/>
            </a:xfrm>
          </p:grpSpPr>
          <p:sp>
            <p:nvSpPr>
              <p:cNvPr id="16" name="Rectangle 63"/>
              <p:cNvSpPr>
                <a:spLocks noChangeArrowheads="1"/>
              </p:cNvSpPr>
              <p:nvPr/>
            </p:nvSpPr>
            <p:spPr bwMode="auto">
              <a:xfrm>
                <a:off x="392" y="2177"/>
                <a:ext cx="76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83" name="Oval 64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  <p:grpSp>
          <p:nvGrpSpPr>
            <p:cNvPr id="64576" name="Group 65"/>
            <p:cNvGrpSpPr>
              <a:grpSpLocks/>
            </p:cNvGrpSpPr>
            <p:nvPr/>
          </p:nvGrpSpPr>
          <p:grpSpPr bwMode="auto">
            <a:xfrm rot="5400000">
              <a:off x="1731" y="2359"/>
              <a:ext cx="113" cy="1004"/>
              <a:chOff x="362" y="1979"/>
              <a:chExt cx="128" cy="1056"/>
            </a:xfrm>
          </p:grpSpPr>
          <p:sp>
            <p:nvSpPr>
              <p:cNvPr id="18" name="Rectangle 66"/>
              <p:cNvSpPr>
                <a:spLocks noChangeArrowheads="1"/>
              </p:cNvSpPr>
              <p:nvPr/>
            </p:nvSpPr>
            <p:spPr bwMode="auto">
              <a:xfrm>
                <a:off x="385" y="2159"/>
                <a:ext cx="74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81" name="Oval 67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ru-RU"/>
              </a:p>
            </p:txBody>
          </p:sp>
        </p:grpSp>
        <p:grpSp>
          <p:nvGrpSpPr>
            <p:cNvPr id="64577" name="Group 68"/>
            <p:cNvGrpSpPr>
              <a:grpSpLocks/>
            </p:cNvGrpSpPr>
            <p:nvPr/>
          </p:nvGrpSpPr>
          <p:grpSpPr bwMode="auto">
            <a:xfrm rot="-5400000">
              <a:off x="1665" y="1557"/>
              <a:ext cx="113" cy="1005"/>
              <a:chOff x="362" y="1979"/>
              <a:chExt cx="128" cy="1056"/>
            </a:xfrm>
          </p:grpSpPr>
          <p:sp>
            <p:nvSpPr>
              <p:cNvPr id="20" name="Rectangle 69"/>
              <p:cNvSpPr>
                <a:spLocks noChangeArrowheads="1"/>
              </p:cNvSpPr>
              <p:nvPr/>
            </p:nvSpPr>
            <p:spPr bwMode="auto">
              <a:xfrm>
                <a:off x="386" y="2159"/>
                <a:ext cx="74" cy="873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79" name="Oval 70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9" name="Group 62"/>
          <p:cNvGrpSpPr>
            <a:grpSpLocks/>
          </p:cNvGrpSpPr>
          <p:nvPr/>
        </p:nvGrpSpPr>
        <p:grpSpPr bwMode="auto">
          <a:xfrm>
            <a:off x="206375" y="3346450"/>
            <a:ext cx="1406525" cy="1266825"/>
            <a:chOff x="1219" y="2003"/>
            <a:chExt cx="1071" cy="986"/>
          </a:xfrm>
        </p:grpSpPr>
        <p:grpSp>
          <p:nvGrpSpPr>
            <p:cNvPr id="64566" name="Group 62"/>
            <p:cNvGrpSpPr>
              <a:grpSpLocks/>
            </p:cNvGrpSpPr>
            <p:nvPr/>
          </p:nvGrpSpPr>
          <p:grpSpPr bwMode="auto">
            <a:xfrm rot="10800000">
              <a:off x="1295" y="2055"/>
              <a:ext cx="122" cy="934"/>
              <a:chOff x="362" y="1979"/>
              <a:chExt cx="128" cy="1056"/>
            </a:xfrm>
          </p:grpSpPr>
          <p:sp>
            <p:nvSpPr>
              <p:cNvPr id="22" name="Rectangle 63"/>
              <p:cNvSpPr>
                <a:spLocks noChangeArrowheads="1"/>
              </p:cNvSpPr>
              <p:nvPr/>
            </p:nvSpPr>
            <p:spPr bwMode="auto">
              <a:xfrm>
                <a:off x="386" y="2177"/>
                <a:ext cx="75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74" name="Oval 64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  <p:grpSp>
          <p:nvGrpSpPr>
            <p:cNvPr id="64567" name="Group 65"/>
            <p:cNvGrpSpPr>
              <a:grpSpLocks/>
            </p:cNvGrpSpPr>
            <p:nvPr/>
          </p:nvGrpSpPr>
          <p:grpSpPr bwMode="auto">
            <a:xfrm rot="5400000">
              <a:off x="1731" y="2359"/>
              <a:ext cx="113" cy="1004"/>
              <a:chOff x="362" y="1979"/>
              <a:chExt cx="128" cy="1056"/>
            </a:xfrm>
          </p:grpSpPr>
          <p:sp>
            <p:nvSpPr>
              <p:cNvPr id="24" name="Rectangle 66"/>
              <p:cNvSpPr>
                <a:spLocks noChangeArrowheads="1"/>
              </p:cNvSpPr>
              <p:nvPr/>
            </p:nvSpPr>
            <p:spPr bwMode="auto">
              <a:xfrm>
                <a:off x="385" y="2159"/>
                <a:ext cx="74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72" name="Oval 67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ru-RU"/>
              </a:p>
            </p:txBody>
          </p:sp>
        </p:grpSp>
        <p:grpSp>
          <p:nvGrpSpPr>
            <p:cNvPr id="64568" name="Group 68"/>
            <p:cNvGrpSpPr>
              <a:grpSpLocks/>
            </p:cNvGrpSpPr>
            <p:nvPr/>
          </p:nvGrpSpPr>
          <p:grpSpPr bwMode="auto">
            <a:xfrm rot="-5400000">
              <a:off x="1665" y="1557"/>
              <a:ext cx="113" cy="1005"/>
              <a:chOff x="362" y="1979"/>
              <a:chExt cx="128" cy="1056"/>
            </a:xfrm>
          </p:grpSpPr>
          <p:sp>
            <p:nvSpPr>
              <p:cNvPr id="26" name="Rectangle 69"/>
              <p:cNvSpPr>
                <a:spLocks noChangeArrowheads="1"/>
              </p:cNvSpPr>
              <p:nvPr/>
            </p:nvSpPr>
            <p:spPr bwMode="auto">
              <a:xfrm>
                <a:off x="386" y="2159"/>
                <a:ext cx="74" cy="873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vert="eaVert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70" name="Oval 70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7" name="Group 99"/>
          <p:cNvGrpSpPr>
            <a:grpSpLocks/>
          </p:cNvGrpSpPr>
          <p:nvPr/>
        </p:nvGrpSpPr>
        <p:grpSpPr bwMode="auto">
          <a:xfrm>
            <a:off x="6289675" y="3240088"/>
            <a:ext cx="1406525" cy="1266825"/>
            <a:chOff x="3962" y="2041"/>
            <a:chExt cx="886" cy="798"/>
          </a:xfrm>
        </p:grpSpPr>
        <p:grpSp>
          <p:nvGrpSpPr>
            <p:cNvPr id="64553" name="Group 72"/>
            <p:cNvGrpSpPr>
              <a:grpSpLocks/>
            </p:cNvGrpSpPr>
            <p:nvPr/>
          </p:nvGrpSpPr>
          <p:grpSpPr bwMode="auto">
            <a:xfrm>
              <a:off x="3962" y="2041"/>
              <a:ext cx="886" cy="798"/>
              <a:chOff x="1219" y="2003"/>
              <a:chExt cx="1071" cy="986"/>
            </a:xfrm>
          </p:grpSpPr>
          <p:grpSp>
            <p:nvGrpSpPr>
              <p:cNvPr id="64557" name="Group 62"/>
              <p:cNvGrpSpPr>
                <a:grpSpLocks/>
              </p:cNvGrpSpPr>
              <p:nvPr/>
            </p:nvGrpSpPr>
            <p:grpSpPr bwMode="auto">
              <a:xfrm rot="10800000">
                <a:off x="1295" y="2055"/>
                <a:ext cx="122" cy="934"/>
                <a:chOff x="362" y="1979"/>
                <a:chExt cx="128" cy="1056"/>
              </a:xfrm>
            </p:grpSpPr>
            <p:sp>
              <p:nvSpPr>
                <p:cNvPr id="28" name="Rectangle 63"/>
                <p:cNvSpPr>
                  <a:spLocks noChangeArrowheads="1"/>
                </p:cNvSpPr>
                <p:nvPr/>
              </p:nvSpPr>
              <p:spPr bwMode="auto">
                <a:xfrm>
                  <a:off x="392" y="2177"/>
                  <a:ext cx="76" cy="87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5" name="Oval 64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4558" name="Group 65"/>
              <p:cNvGrpSpPr>
                <a:grpSpLocks/>
              </p:cNvGrpSpPr>
              <p:nvPr/>
            </p:nvGrpSpPr>
            <p:grpSpPr bwMode="auto">
              <a:xfrm rot="5400000">
                <a:off x="1731" y="2359"/>
                <a:ext cx="113" cy="1004"/>
                <a:chOff x="362" y="1979"/>
                <a:chExt cx="128" cy="1056"/>
              </a:xfrm>
            </p:grpSpPr>
            <p:sp>
              <p:nvSpPr>
                <p:cNvPr id="30" name="Rectangle 66"/>
                <p:cNvSpPr>
                  <a:spLocks noChangeArrowheads="1"/>
                </p:cNvSpPr>
                <p:nvPr/>
              </p:nvSpPr>
              <p:spPr bwMode="auto">
                <a:xfrm>
                  <a:off x="385" y="2159"/>
                  <a:ext cx="74" cy="87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rot="10800000" vert="eaVert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3" name="Oval 67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4559" name="Group 68"/>
              <p:cNvGrpSpPr>
                <a:grpSpLocks/>
              </p:cNvGrpSpPr>
              <p:nvPr/>
            </p:nvGrpSpPr>
            <p:grpSpPr bwMode="auto">
              <a:xfrm rot="-5400000">
                <a:off x="1665" y="1557"/>
                <a:ext cx="113" cy="1005"/>
                <a:chOff x="362" y="1979"/>
                <a:chExt cx="128" cy="1056"/>
              </a:xfrm>
            </p:grpSpPr>
            <p:sp>
              <p:nvSpPr>
                <p:cNvPr id="37888" name="Rectangle 69"/>
                <p:cNvSpPr>
                  <a:spLocks noChangeArrowheads="1"/>
                </p:cNvSpPr>
                <p:nvPr/>
              </p:nvSpPr>
              <p:spPr bwMode="auto">
                <a:xfrm>
                  <a:off x="386" y="2159"/>
                  <a:ext cx="74" cy="873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1" name="Oval 70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64554" name="Group 74"/>
            <p:cNvGrpSpPr>
              <a:grpSpLocks/>
            </p:cNvGrpSpPr>
            <p:nvPr/>
          </p:nvGrpSpPr>
          <p:grpSpPr bwMode="auto">
            <a:xfrm rot="10800000">
              <a:off x="4676" y="2048"/>
              <a:ext cx="108" cy="787"/>
              <a:chOff x="362" y="1979"/>
              <a:chExt cx="128" cy="1056"/>
            </a:xfrm>
          </p:grpSpPr>
          <p:sp>
            <p:nvSpPr>
              <p:cNvPr id="37890" name="Rectangle 75"/>
              <p:cNvSpPr>
                <a:spLocks noChangeArrowheads="1"/>
              </p:cNvSpPr>
              <p:nvPr/>
            </p:nvSpPr>
            <p:spPr bwMode="auto">
              <a:xfrm>
                <a:off x="386" y="2160"/>
                <a:ext cx="76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56" name="Oval 76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4517" name="Group 100"/>
          <p:cNvGrpSpPr>
            <a:grpSpLocks/>
          </p:cNvGrpSpPr>
          <p:nvPr/>
        </p:nvGrpSpPr>
        <p:grpSpPr bwMode="auto">
          <a:xfrm>
            <a:off x="7556500" y="3251200"/>
            <a:ext cx="1406525" cy="1266825"/>
            <a:chOff x="4760" y="2048"/>
            <a:chExt cx="886" cy="798"/>
          </a:xfrm>
        </p:grpSpPr>
        <p:grpSp>
          <p:nvGrpSpPr>
            <p:cNvPr id="64540" name="Group 86"/>
            <p:cNvGrpSpPr>
              <a:grpSpLocks/>
            </p:cNvGrpSpPr>
            <p:nvPr/>
          </p:nvGrpSpPr>
          <p:grpSpPr bwMode="auto">
            <a:xfrm>
              <a:off x="4760" y="2048"/>
              <a:ext cx="886" cy="798"/>
              <a:chOff x="1219" y="2003"/>
              <a:chExt cx="1071" cy="986"/>
            </a:xfrm>
          </p:grpSpPr>
          <p:grpSp>
            <p:nvGrpSpPr>
              <p:cNvPr id="64544" name="Group 62"/>
              <p:cNvGrpSpPr>
                <a:grpSpLocks/>
              </p:cNvGrpSpPr>
              <p:nvPr/>
            </p:nvGrpSpPr>
            <p:grpSpPr bwMode="auto">
              <a:xfrm rot="10800000">
                <a:off x="1295" y="2055"/>
                <a:ext cx="122" cy="934"/>
                <a:chOff x="362" y="1979"/>
                <a:chExt cx="128" cy="1056"/>
              </a:xfrm>
            </p:grpSpPr>
            <p:sp>
              <p:nvSpPr>
                <p:cNvPr id="4159" name="Rectangle 63"/>
                <p:cNvSpPr>
                  <a:spLocks noChangeArrowheads="1"/>
                </p:cNvSpPr>
                <p:nvPr/>
              </p:nvSpPr>
              <p:spPr bwMode="auto">
                <a:xfrm>
                  <a:off x="386" y="2177"/>
                  <a:ext cx="75" cy="87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52" name="Oval 64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4545" name="Group 65"/>
              <p:cNvGrpSpPr>
                <a:grpSpLocks/>
              </p:cNvGrpSpPr>
              <p:nvPr/>
            </p:nvGrpSpPr>
            <p:grpSpPr bwMode="auto">
              <a:xfrm rot="5400000">
                <a:off x="1731" y="2359"/>
                <a:ext cx="113" cy="1004"/>
                <a:chOff x="362" y="1979"/>
                <a:chExt cx="128" cy="1056"/>
              </a:xfrm>
            </p:grpSpPr>
            <p:sp>
              <p:nvSpPr>
                <p:cNvPr id="4162" name="Rectangle 66"/>
                <p:cNvSpPr>
                  <a:spLocks noChangeArrowheads="1"/>
                </p:cNvSpPr>
                <p:nvPr/>
              </p:nvSpPr>
              <p:spPr bwMode="auto">
                <a:xfrm>
                  <a:off x="385" y="2159"/>
                  <a:ext cx="74" cy="87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rot="10800000" vert="eaVert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50" name="Oval 67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4546" name="Group 68"/>
              <p:cNvGrpSpPr>
                <a:grpSpLocks/>
              </p:cNvGrpSpPr>
              <p:nvPr/>
            </p:nvGrpSpPr>
            <p:grpSpPr bwMode="auto">
              <a:xfrm rot="-5400000">
                <a:off x="1665" y="1557"/>
                <a:ext cx="113" cy="1005"/>
                <a:chOff x="362" y="1979"/>
                <a:chExt cx="128" cy="1056"/>
              </a:xfrm>
            </p:grpSpPr>
            <p:sp>
              <p:nvSpPr>
                <p:cNvPr id="4165" name="Rectangle 69"/>
                <p:cNvSpPr>
                  <a:spLocks noChangeArrowheads="1"/>
                </p:cNvSpPr>
                <p:nvPr/>
              </p:nvSpPr>
              <p:spPr bwMode="auto">
                <a:xfrm>
                  <a:off x="386" y="2159"/>
                  <a:ext cx="74" cy="873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800000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8" name="Oval 70"/>
                <p:cNvSpPr>
                  <a:spLocks noChangeArrowheads="1"/>
                </p:cNvSpPr>
                <p:nvPr/>
              </p:nvSpPr>
              <p:spPr bwMode="auto">
                <a:xfrm>
                  <a:off x="362" y="1979"/>
                  <a:ext cx="128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00000"/>
                    </a:gs>
                    <a:gs pos="100000">
                      <a:srgbClr val="3B0000"/>
                    </a:gs>
                  </a:gsLst>
                  <a:lin ang="0" scaled="1"/>
                </a:gra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64541" name="Group 74"/>
            <p:cNvGrpSpPr>
              <a:grpSpLocks/>
            </p:cNvGrpSpPr>
            <p:nvPr/>
          </p:nvGrpSpPr>
          <p:grpSpPr bwMode="auto">
            <a:xfrm rot="10800000">
              <a:off x="5474" y="2055"/>
              <a:ext cx="108" cy="787"/>
              <a:chOff x="362" y="1979"/>
              <a:chExt cx="128" cy="1056"/>
            </a:xfrm>
          </p:grpSpPr>
          <p:sp>
            <p:nvSpPr>
              <p:cNvPr id="4171" name="Rectangle 75"/>
              <p:cNvSpPr>
                <a:spLocks noChangeArrowheads="1"/>
              </p:cNvSpPr>
              <p:nvPr/>
            </p:nvSpPr>
            <p:spPr bwMode="auto">
              <a:xfrm>
                <a:off x="386" y="2160"/>
                <a:ext cx="76" cy="87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8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43" name="Oval 76"/>
              <p:cNvSpPr>
                <a:spLocks noChangeArrowheads="1"/>
              </p:cNvSpPr>
              <p:nvPr/>
            </p:nvSpPr>
            <p:spPr bwMode="auto">
              <a:xfrm>
                <a:off x="362" y="1979"/>
                <a:ext cx="128" cy="210"/>
              </a:xfrm>
              <a:prstGeom prst="ellipse">
                <a:avLst/>
              </a:prstGeom>
              <a:gradFill rotWithShape="1">
                <a:gsLst>
                  <a:gs pos="0">
                    <a:srgbClr val="800000"/>
                  </a:gs>
                  <a:gs pos="100000">
                    <a:srgbClr val="3B0000"/>
                  </a:gs>
                </a:gsLst>
                <a:lin ang="0" scaled="1"/>
              </a:gra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4526" name="Group 83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4532" name="Group 84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4536" name="Rectangle 85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4537" name="WordArt 87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4538" name="WordArt 88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4539" name="WordArt 89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4533" name="Rectangle 9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34" name="Rectangle 92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35" name="Rectangle 93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4527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4528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4529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8452" name="Picture 84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4897438" y="5035550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31" name="Rectangle 8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5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4148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rot="2709106">
            <a:off x="2967038" y="3619500"/>
            <a:ext cx="863600" cy="863600"/>
            <a:chOff x="2200" y="1661"/>
            <a:chExt cx="680" cy="680"/>
          </a:xfrm>
        </p:grpSpPr>
        <p:sp>
          <p:nvSpPr>
            <p:cNvPr id="65596" name="Rectangle 3"/>
            <p:cNvSpPr>
              <a:spLocks noChangeArrowheads="1"/>
            </p:cNvSpPr>
            <p:nvPr/>
          </p:nvSpPr>
          <p:spPr bwMode="auto">
            <a:xfrm>
              <a:off x="2517" y="1661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597" name="Rectangle 4"/>
            <p:cNvSpPr>
              <a:spLocks noChangeArrowheads="1"/>
            </p:cNvSpPr>
            <p:nvPr/>
          </p:nvSpPr>
          <p:spPr bwMode="auto">
            <a:xfrm rot="-5400000">
              <a:off x="2517" y="1662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891088" y="3884613"/>
            <a:ext cx="719137" cy="287337"/>
            <a:chOff x="3923" y="1979"/>
            <a:chExt cx="680" cy="181"/>
          </a:xfrm>
        </p:grpSpPr>
        <p:sp>
          <p:nvSpPr>
            <p:cNvPr id="65594" name="Rectangle 6"/>
            <p:cNvSpPr>
              <a:spLocks noChangeArrowheads="1"/>
            </p:cNvSpPr>
            <p:nvPr/>
          </p:nvSpPr>
          <p:spPr bwMode="auto">
            <a:xfrm rot="-5400000">
              <a:off x="4240" y="1798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595" name="Rectangle 7"/>
            <p:cNvSpPr>
              <a:spLocks noChangeArrowheads="1"/>
            </p:cNvSpPr>
            <p:nvPr/>
          </p:nvSpPr>
          <p:spPr bwMode="auto">
            <a:xfrm rot="-5400000">
              <a:off x="4240" y="1662"/>
              <a:ext cx="45" cy="68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 rot="588467">
            <a:off x="6000750" y="3235325"/>
            <a:ext cx="420688" cy="1565275"/>
            <a:chOff x="4725" y="3052"/>
            <a:chExt cx="265" cy="986"/>
          </a:xfrm>
        </p:grpSpPr>
        <p:sp>
          <p:nvSpPr>
            <p:cNvPr id="4119" name="Rectangle 23"/>
            <p:cNvSpPr>
              <a:spLocks noChangeArrowheads="1"/>
            </p:cNvSpPr>
            <p:nvPr/>
          </p:nvSpPr>
          <p:spPr bwMode="auto">
            <a:xfrm rot="1205811">
              <a:off x="4714" y="3187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93" name="Oval 24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5541" name="Text Box 35"/>
          <p:cNvSpPr txBox="1">
            <a:spLocks noChangeArrowheads="1"/>
          </p:cNvSpPr>
          <p:nvPr/>
        </p:nvSpPr>
        <p:spPr bwMode="auto">
          <a:xfrm>
            <a:off x="395288" y="1508125"/>
            <a:ext cx="84978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Из спичек сложено число 110. 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Не изменяя количества спичек, увеличьте это число в девять раз.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574675" y="3141663"/>
            <a:ext cx="203200" cy="1676400"/>
            <a:chOff x="362" y="1979"/>
            <a:chExt cx="128" cy="1056"/>
          </a:xfrm>
        </p:grpSpPr>
        <p:sp>
          <p:nvSpPr>
            <p:cNvPr id="4134" name="Rectangle 38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91" name="Oval 3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148" name="WordArt 52"/>
          <p:cNvSpPr>
            <a:spLocks noChangeArrowheads="1" noChangeShapeType="1" noTextEdit="1"/>
          </p:cNvSpPr>
          <p:nvPr/>
        </p:nvSpPr>
        <p:spPr bwMode="auto">
          <a:xfrm>
            <a:off x="4008438" y="3571875"/>
            <a:ext cx="628650" cy="930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9</a:t>
            </a:r>
          </a:p>
        </p:txBody>
      </p: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915988" y="3128963"/>
            <a:ext cx="203200" cy="1676400"/>
            <a:chOff x="362" y="1979"/>
            <a:chExt cx="128" cy="1056"/>
          </a:xfrm>
        </p:grpSpPr>
        <p:sp>
          <p:nvSpPr>
            <p:cNvPr id="4153" name="Rectangle 57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89" name="Oval 58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2646363" y="3116263"/>
            <a:ext cx="203200" cy="1676400"/>
            <a:chOff x="362" y="1979"/>
            <a:chExt cx="128" cy="1056"/>
          </a:xfrm>
        </p:grpSpPr>
        <p:sp>
          <p:nvSpPr>
            <p:cNvPr id="4156" name="Rectangle 60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87" name="Oval 61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62"/>
          <p:cNvGrpSpPr>
            <a:grpSpLocks/>
          </p:cNvGrpSpPr>
          <p:nvPr/>
        </p:nvGrpSpPr>
        <p:grpSpPr bwMode="auto">
          <a:xfrm rot="10800000">
            <a:off x="1343025" y="3105150"/>
            <a:ext cx="203200" cy="1676400"/>
            <a:chOff x="362" y="1979"/>
            <a:chExt cx="128" cy="1056"/>
          </a:xfrm>
        </p:grpSpPr>
        <p:sp>
          <p:nvSpPr>
            <p:cNvPr id="4159" name="Rectangle 63"/>
            <p:cNvSpPr>
              <a:spLocks noChangeArrowheads="1"/>
            </p:cNvSpPr>
            <p:nvPr/>
          </p:nvSpPr>
          <p:spPr bwMode="auto">
            <a:xfrm rot="21600000">
              <a:off x="400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85" name="Oval 64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65"/>
          <p:cNvGrpSpPr>
            <a:grpSpLocks/>
          </p:cNvGrpSpPr>
          <p:nvPr/>
        </p:nvGrpSpPr>
        <p:grpSpPr bwMode="auto">
          <a:xfrm rot="5400000">
            <a:off x="2063750" y="3713163"/>
            <a:ext cx="203200" cy="1676400"/>
            <a:chOff x="362" y="1979"/>
            <a:chExt cx="128" cy="1056"/>
          </a:xfrm>
        </p:grpSpPr>
        <p:sp>
          <p:nvSpPr>
            <p:cNvPr id="4162" name="Rectangle 66"/>
            <p:cNvSpPr>
              <a:spLocks noChangeArrowheads="1"/>
            </p:cNvSpPr>
            <p:nvPr/>
          </p:nvSpPr>
          <p:spPr bwMode="auto">
            <a:xfrm rot="21600000">
              <a:off x="385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83" name="Oval 67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68"/>
          <p:cNvGrpSpPr>
            <a:grpSpLocks/>
          </p:cNvGrpSpPr>
          <p:nvPr/>
        </p:nvGrpSpPr>
        <p:grpSpPr bwMode="auto">
          <a:xfrm rot="-5400000">
            <a:off x="1952625" y="2274888"/>
            <a:ext cx="203200" cy="1676400"/>
            <a:chOff x="362" y="1979"/>
            <a:chExt cx="128" cy="1056"/>
          </a:xfrm>
        </p:grpSpPr>
        <p:sp>
          <p:nvSpPr>
            <p:cNvPr id="4165" name="Rectangle 69"/>
            <p:cNvSpPr>
              <a:spLocks noChangeArrowheads="1"/>
            </p:cNvSpPr>
            <p:nvPr/>
          </p:nvSpPr>
          <p:spPr bwMode="auto">
            <a:xfrm rot="21600000">
              <a:off x="400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81" name="Oval 70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71"/>
          <p:cNvGrpSpPr>
            <a:grpSpLocks/>
          </p:cNvGrpSpPr>
          <p:nvPr/>
        </p:nvGrpSpPr>
        <p:grpSpPr bwMode="auto">
          <a:xfrm rot="8047751">
            <a:off x="5842794" y="3307556"/>
            <a:ext cx="420688" cy="1565275"/>
            <a:chOff x="4725" y="3052"/>
            <a:chExt cx="265" cy="986"/>
          </a:xfrm>
        </p:grpSpPr>
        <p:sp>
          <p:nvSpPr>
            <p:cNvPr id="4168" name="Rectangle 72"/>
            <p:cNvSpPr>
              <a:spLocks noChangeArrowheads="1"/>
            </p:cNvSpPr>
            <p:nvPr/>
          </p:nvSpPr>
          <p:spPr bwMode="auto">
            <a:xfrm rot="1205811">
              <a:off x="4725" y="3196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79" name="Oval 73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74"/>
          <p:cNvGrpSpPr>
            <a:grpSpLocks/>
          </p:cNvGrpSpPr>
          <p:nvPr/>
        </p:nvGrpSpPr>
        <p:grpSpPr bwMode="auto">
          <a:xfrm rot="10800000">
            <a:off x="6818313" y="3233738"/>
            <a:ext cx="203200" cy="1555750"/>
            <a:chOff x="362" y="1979"/>
            <a:chExt cx="128" cy="1056"/>
          </a:xfrm>
        </p:grpSpPr>
        <p:sp>
          <p:nvSpPr>
            <p:cNvPr id="4171" name="Rectangle 75"/>
            <p:cNvSpPr>
              <a:spLocks noChangeArrowheads="1"/>
            </p:cNvSpPr>
            <p:nvPr/>
          </p:nvSpPr>
          <p:spPr bwMode="auto">
            <a:xfrm>
              <a:off x="399" y="2166"/>
              <a:ext cx="75" cy="8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77" name="Oval 76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3" name="Group 77"/>
          <p:cNvGrpSpPr>
            <a:grpSpLocks/>
          </p:cNvGrpSpPr>
          <p:nvPr/>
        </p:nvGrpSpPr>
        <p:grpSpPr bwMode="auto">
          <a:xfrm rot="10800000">
            <a:off x="8221663" y="3249613"/>
            <a:ext cx="203200" cy="1601787"/>
            <a:chOff x="362" y="1979"/>
            <a:chExt cx="128" cy="1056"/>
          </a:xfrm>
        </p:grpSpPr>
        <p:sp>
          <p:nvSpPr>
            <p:cNvPr id="4174" name="Rectangle 78"/>
            <p:cNvSpPr>
              <a:spLocks noChangeArrowheads="1"/>
            </p:cNvSpPr>
            <p:nvPr/>
          </p:nvSpPr>
          <p:spPr bwMode="auto">
            <a:xfrm>
              <a:off x="399" y="2159"/>
              <a:ext cx="75" cy="876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75" name="Oval 79"/>
            <p:cNvSpPr>
              <a:spLocks noChangeArrowheads="1"/>
            </p:cNvSpPr>
            <p:nvPr/>
          </p:nvSpPr>
          <p:spPr bwMode="auto">
            <a:xfrm>
              <a:off x="362" y="1979"/>
              <a:ext cx="128" cy="210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4" name="Group 80"/>
          <p:cNvGrpSpPr>
            <a:grpSpLocks/>
          </p:cNvGrpSpPr>
          <p:nvPr/>
        </p:nvGrpSpPr>
        <p:grpSpPr bwMode="auto">
          <a:xfrm rot="8044664">
            <a:off x="6944519" y="3307556"/>
            <a:ext cx="420688" cy="1565275"/>
            <a:chOff x="4725" y="3052"/>
            <a:chExt cx="265" cy="986"/>
          </a:xfrm>
        </p:grpSpPr>
        <p:sp>
          <p:nvSpPr>
            <p:cNvPr id="4177" name="Rectangle 81"/>
            <p:cNvSpPr>
              <a:spLocks noChangeArrowheads="1"/>
            </p:cNvSpPr>
            <p:nvPr/>
          </p:nvSpPr>
          <p:spPr bwMode="auto">
            <a:xfrm rot="1205811">
              <a:off x="4725" y="3196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73" name="Oval 82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5" name="Group 83"/>
          <p:cNvGrpSpPr>
            <a:grpSpLocks/>
          </p:cNvGrpSpPr>
          <p:nvPr/>
        </p:nvGrpSpPr>
        <p:grpSpPr bwMode="auto">
          <a:xfrm rot="522724">
            <a:off x="7815263" y="3213100"/>
            <a:ext cx="420687" cy="1565275"/>
            <a:chOff x="4725" y="3052"/>
            <a:chExt cx="265" cy="986"/>
          </a:xfrm>
        </p:grpSpPr>
        <p:sp>
          <p:nvSpPr>
            <p:cNvPr id="4180" name="Rectangle 84"/>
            <p:cNvSpPr>
              <a:spLocks noChangeArrowheads="1"/>
            </p:cNvSpPr>
            <p:nvPr/>
          </p:nvSpPr>
          <p:spPr bwMode="auto">
            <a:xfrm rot="1205811">
              <a:off x="4716" y="3181"/>
              <a:ext cx="62" cy="84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571" name="Oval 85"/>
            <p:cNvSpPr>
              <a:spLocks noChangeArrowheads="1"/>
            </p:cNvSpPr>
            <p:nvPr/>
          </p:nvSpPr>
          <p:spPr bwMode="auto">
            <a:xfrm rot="1205811">
              <a:off x="4853" y="3052"/>
              <a:ext cx="137" cy="237"/>
            </a:xfrm>
            <a:prstGeom prst="ellipse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5767388" y="5449888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5555" name="WordArt 47"/>
          <p:cNvSpPr>
            <a:spLocks noChangeArrowheads="1" noChangeShapeType="1" noTextEdit="1"/>
          </p:cNvSpPr>
          <p:nvPr/>
        </p:nvSpPr>
        <p:spPr bwMode="auto">
          <a:xfrm>
            <a:off x="1284288" y="798513"/>
            <a:ext cx="6584950" cy="53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Занимательные задачи</a:t>
            </a:r>
          </a:p>
        </p:txBody>
      </p:sp>
      <p:grpSp>
        <p:nvGrpSpPr>
          <p:cNvPr id="65556" name="Group 60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5562" name="Group 61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5566" name="Rectangle 62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5567" name="WordArt 64">
                <a:hlinkClick r:id="rId3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5568" name="WordArt 6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5569" name="WordArt 6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5563" name="Rectangle 68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564" name="Rectangle 6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565" name="Rectangle 7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5557" name="AutoShape 32">
            <a:hlinkClick r:id="rId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5558" name="AutoShape 33">
            <a:hlinkClick r:id="rId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5559" name="WordArt 16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56381" name="Picture 61" descr="strelki1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4979988" y="5199063"/>
            <a:ext cx="698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61" name="Rectangle 6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6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6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56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35"/>
          <p:cNvSpPr txBox="1">
            <a:spLocks noChangeArrowheads="1"/>
          </p:cNvSpPr>
          <p:nvPr/>
        </p:nvSpPr>
        <p:spPr bwMode="auto">
          <a:xfrm>
            <a:off x="395288" y="1508125"/>
            <a:ext cx="8497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Переведите из десятичной системы счисления в двоичную, восьмеричную, шестнадцатеричную следующие числа: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6084888" y="566102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6564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82588" y="771525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sp>
        <p:nvSpPr>
          <p:cNvPr id="66565" name="Text Box 35"/>
          <p:cNvSpPr txBox="1">
            <a:spLocks noChangeArrowheads="1"/>
          </p:cNvSpPr>
          <p:nvPr/>
        </p:nvSpPr>
        <p:spPr bwMode="auto">
          <a:xfrm>
            <a:off x="684213" y="2874963"/>
            <a:ext cx="180022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75</a:t>
            </a:r>
            <a:r>
              <a:rPr lang="ru-RU" sz="4000" b="1" baseline="-25000">
                <a:solidFill>
                  <a:srgbClr val="993300"/>
                </a:solidFill>
              </a:rPr>
              <a:t>10  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44</a:t>
            </a:r>
            <a:r>
              <a:rPr lang="ru-RU" sz="4000" b="1" baseline="-25000">
                <a:solidFill>
                  <a:srgbClr val="993300"/>
                </a:solidFill>
              </a:rPr>
              <a:t>10  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112</a:t>
            </a:r>
            <a:r>
              <a:rPr lang="ru-RU" sz="4000" b="1" baseline="-25000">
                <a:solidFill>
                  <a:srgbClr val="993300"/>
                </a:solidFill>
              </a:rPr>
              <a:t>10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</p:txBody>
      </p:sp>
      <p:sp>
        <p:nvSpPr>
          <p:cNvPr id="71717" name="Text Box 35"/>
          <p:cNvSpPr txBox="1">
            <a:spLocks noChangeArrowheads="1"/>
          </p:cNvSpPr>
          <p:nvPr/>
        </p:nvSpPr>
        <p:spPr bwMode="auto">
          <a:xfrm>
            <a:off x="2413000" y="2874963"/>
            <a:ext cx="2808288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1001011</a:t>
            </a:r>
            <a:r>
              <a:rPr lang="ru-RU" sz="4000" b="1" baseline="-25000">
                <a:solidFill>
                  <a:srgbClr val="993300"/>
                </a:solidFill>
              </a:rPr>
              <a:t>2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101100</a:t>
            </a:r>
            <a:r>
              <a:rPr lang="ru-RU" sz="4000" b="1" baseline="-25000">
                <a:solidFill>
                  <a:srgbClr val="993300"/>
                </a:solidFill>
              </a:rPr>
              <a:t>2   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1110000</a:t>
            </a:r>
            <a:r>
              <a:rPr lang="ru-RU" sz="4000" b="1" baseline="-25000">
                <a:solidFill>
                  <a:srgbClr val="993300"/>
                </a:solidFill>
              </a:rPr>
              <a:t>2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</p:txBody>
      </p:sp>
      <p:sp>
        <p:nvSpPr>
          <p:cNvPr id="71718" name="Text Box 35"/>
          <p:cNvSpPr txBox="1">
            <a:spLocks noChangeArrowheads="1"/>
          </p:cNvSpPr>
          <p:nvPr/>
        </p:nvSpPr>
        <p:spPr bwMode="auto">
          <a:xfrm>
            <a:off x="5365750" y="2874963"/>
            <a:ext cx="2160588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113</a:t>
            </a:r>
            <a:r>
              <a:rPr lang="ru-RU" sz="4000" b="1" baseline="-25000">
                <a:solidFill>
                  <a:srgbClr val="993300"/>
                </a:solidFill>
              </a:rPr>
              <a:t>8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54</a:t>
            </a:r>
            <a:r>
              <a:rPr lang="ru-RU" sz="4000" b="1" baseline="-25000">
                <a:solidFill>
                  <a:srgbClr val="993300"/>
                </a:solidFill>
              </a:rPr>
              <a:t>8   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160</a:t>
            </a:r>
            <a:r>
              <a:rPr lang="ru-RU" sz="4000" b="1" baseline="-25000">
                <a:solidFill>
                  <a:srgbClr val="993300"/>
                </a:solidFill>
              </a:rPr>
              <a:t>8 </a:t>
            </a:r>
            <a:r>
              <a:rPr lang="ru-RU" sz="4000" b="1">
                <a:solidFill>
                  <a:srgbClr val="993300"/>
                </a:solidFill>
              </a:rPr>
              <a:t>=</a:t>
            </a:r>
          </a:p>
        </p:txBody>
      </p:sp>
      <p:sp>
        <p:nvSpPr>
          <p:cNvPr id="71719" name="Text Box 35"/>
          <p:cNvSpPr txBox="1">
            <a:spLocks noChangeArrowheads="1"/>
          </p:cNvSpPr>
          <p:nvPr/>
        </p:nvSpPr>
        <p:spPr bwMode="auto">
          <a:xfrm>
            <a:off x="7165975" y="2874963"/>
            <a:ext cx="15494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48</a:t>
            </a:r>
            <a:r>
              <a:rPr lang="ru-RU" sz="4000" b="1" baseline="-25000">
                <a:solidFill>
                  <a:srgbClr val="993300"/>
                </a:solidFill>
              </a:rPr>
              <a:t>16</a:t>
            </a:r>
            <a:endParaRPr lang="ru-RU" sz="4000" b="1">
              <a:solidFill>
                <a:srgbClr val="9933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2С</a:t>
            </a:r>
            <a:r>
              <a:rPr lang="ru-RU" sz="4000" b="1" baseline="-25000">
                <a:solidFill>
                  <a:srgbClr val="993300"/>
                </a:solidFill>
              </a:rPr>
              <a:t>16    </a:t>
            </a:r>
            <a:endParaRPr lang="ru-RU" sz="4000" b="1">
              <a:solidFill>
                <a:srgbClr val="9933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70</a:t>
            </a:r>
            <a:r>
              <a:rPr lang="ru-RU" sz="4000" b="1" baseline="-25000">
                <a:solidFill>
                  <a:srgbClr val="993300"/>
                </a:solidFill>
              </a:rPr>
              <a:t>16</a:t>
            </a:r>
            <a:endParaRPr lang="ru-RU" sz="4000" b="1">
              <a:solidFill>
                <a:srgbClr val="993300"/>
              </a:solidFill>
            </a:endParaRPr>
          </a:p>
        </p:txBody>
      </p:sp>
      <p:grpSp>
        <p:nvGrpSpPr>
          <p:cNvPr id="66569" name="Group 4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6575" name="Group 4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6579" name="Rectangle 4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6580" name="WordArt 4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6581" name="WordArt 4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6582" name="WordArt 47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6576" name="Rectangle 4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577" name="Rectangle 50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578" name="Rectangle 5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6570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6571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6572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60439" name="Picture 23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5226050" y="544512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4" name="Rectangl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71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71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7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71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7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70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7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3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7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7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71717" grpId="0" build="p"/>
      <p:bldP spid="71718" grpId="0" build="p"/>
      <p:bldP spid="71719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35"/>
          <p:cNvSpPr txBox="1">
            <a:spLocks noChangeArrowheads="1"/>
          </p:cNvSpPr>
          <p:nvPr/>
        </p:nvSpPr>
        <p:spPr bwMode="auto">
          <a:xfrm>
            <a:off x="395288" y="1522413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Расположите числа в порядке возрастания: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6084888" y="566102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7588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07988" y="769938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sp>
        <p:nvSpPr>
          <p:cNvPr id="79884" name="Text Box 35"/>
          <p:cNvSpPr txBox="1">
            <a:spLocks noChangeArrowheads="1"/>
          </p:cNvSpPr>
          <p:nvPr/>
        </p:nvSpPr>
        <p:spPr bwMode="auto">
          <a:xfrm>
            <a:off x="1403350" y="3716338"/>
            <a:ext cx="2232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101111</a:t>
            </a:r>
            <a:r>
              <a:rPr lang="ru-RU" sz="4000" b="1" baseline="-25000">
                <a:solidFill>
                  <a:srgbClr val="993300"/>
                </a:solidFill>
              </a:rPr>
              <a:t>2   </a:t>
            </a:r>
            <a:endParaRPr lang="ru-RU" sz="4000" b="1">
              <a:solidFill>
                <a:srgbClr val="993300"/>
              </a:solidFill>
            </a:endParaRPr>
          </a:p>
        </p:txBody>
      </p:sp>
      <p:sp>
        <p:nvSpPr>
          <p:cNvPr id="79888" name="Text Box 35"/>
          <p:cNvSpPr txBox="1">
            <a:spLocks noChangeArrowheads="1"/>
          </p:cNvSpPr>
          <p:nvPr/>
        </p:nvSpPr>
        <p:spPr bwMode="auto">
          <a:xfrm>
            <a:off x="2987675" y="2276475"/>
            <a:ext cx="2232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10010</a:t>
            </a:r>
            <a:r>
              <a:rPr lang="ru-RU" sz="4000" b="1" baseline="-25000">
                <a:solidFill>
                  <a:srgbClr val="993300"/>
                </a:solidFill>
              </a:rPr>
              <a:t>2   </a:t>
            </a:r>
            <a:endParaRPr lang="ru-RU" sz="4000" b="1">
              <a:solidFill>
                <a:srgbClr val="993300"/>
              </a:solidFill>
            </a:endParaRPr>
          </a:p>
        </p:txBody>
      </p:sp>
      <p:sp>
        <p:nvSpPr>
          <p:cNvPr id="79889" name="Text Box 35"/>
          <p:cNvSpPr txBox="1">
            <a:spLocks noChangeArrowheads="1"/>
          </p:cNvSpPr>
          <p:nvPr/>
        </p:nvSpPr>
        <p:spPr bwMode="auto">
          <a:xfrm>
            <a:off x="4859338" y="4365625"/>
            <a:ext cx="2232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00111</a:t>
            </a:r>
            <a:r>
              <a:rPr lang="ru-RU" sz="4000" b="1" baseline="-25000">
                <a:solidFill>
                  <a:srgbClr val="993300"/>
                </a:solidFill>
              </a:rPr>
              <a:t>2   </a:t>
            </a:r>
            <a:endParaRPr lang="ru-RU" sz="4000" b="1">
              <a:solidFill>
                <a:srgbClr val="993300"/>
              </a:solidFill>
            </a:endParaRPr>
          </a:p>
        </p:txBody>
      </p:sp>
      <p:sp>
        <p:nvSpPr>
          <p:cNvPr id="79890" name="Text Box 35"/>
          <p:cNvSpPr txBox="1">
            <a:spLocks noChangeArrowheads="1"/>
          </p:cNvSpPr>
          <p:nvPr/>
        </p:nvSpPr>
        <p:spPr bwMode="auto">
          <a:xfrm>
            <a:off x="5724525" y="3068638"/>
            <a:ext cx="2232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993300"/>
                </a:solidFill>
              </a:rPr>
              <a:t>111000</a:t>
            </a:r>
            <a:r>
              <a:rPr lang="ru-RU" sz="4000" b="1" baseline="-25000">
                <a:solidFill>
                  <a:srgbClr val="993300"/>
                </a:solidFill>
              </a:rPr>
              <a:t>2   </a:t>
            </a:r>
            <a:endParaRPr lang="ru-RU" sz="4000" b="1">
              <a:solidFill>
                <a:srgbClr val="993300"/>
              </a:solidFill>
            </a:endParaRPr>
          </a:p>
        </p:txBody>
      </p:sp>
      <p:sp>
        <p:nvSpPr>
          <p:cNvPr id="79894" name="AutoShape 22"/>
          <p:cNvSpPr>
            <a:spLocks noChangeArrowheads="1"/>
          </p:cNvSpPr>
          <p:nvPr/>
        </p:nvSpPr>
        <p:spPr bwMode="auto">
          <a:xfrm rot="10800000">
            <a:off x="8101013" y="3500438"/>
            <a:ext cx="792162" cy="1873250"/>
          </a:xfrm>
          <a:prstGeom prst="downArrow">
            <a:avLst>
              <a:gd name="adj1" fmla="val 50556"/>
              <a:gd name="adj2" fmla="val 79262"/>
            </a:avLst>
          </a:prstGeom>
          <a:solidFill>
            <a:srgbClr val="CC99FF"/>
          </a:solidFill>
          <a:ln w="25400">
            <a:solidFill>
              <a:srgbClr val="8000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67594" name="Group 23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7600" name="Group 24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7604" name="Rectangle 25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7605" name="WordArt 27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7606" name="WordArt 28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7607" name="WordArt 29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7601" name="Rectangle 31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02" name="Rectangle 32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03" name="Rectangle 3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7595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7596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7597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pic>
        <p:nvPicPr>
          <p:cNvPr id="61463" name="Picture 23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5330825" y="544512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9" name="Rectangle 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25 0.00116 L -0.40538 0.064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9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4394E-6 L -0.0118 0.242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12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0.00138 L 0.38195 -0.0930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" y="-4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6684 -0.1141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79884" grpId="0"/>
      <p:bldP spid="79888" grpId="0"/>
      <p:bldP spid="79889" grpId="0"/>
      <p:bldP spid="79890" grpId="0"/>
      <p:bldP spid="79894" grpId="0" animBg="1"/>
      <p:bldP spid="79894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35"/>
          <p:cNvSpPr txBox="1">
            <a:spLocks noChangeArrowheads="1"/>
          </p:cNvSpPr>
          <p:nvPr/>
        </p:nvSpPr>
        <p:spPr bwMode="auto">
          <a:xfrm>
            <a:off x="395288" y="1495425"/>
            <a:ext cx="84978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Сложите числа, записанные в двоичной системе счисления: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6084888" y="566102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8612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5288" y="706438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grpSp>
        <p:nvGrpSpPr>
          <p:cNvPr id="68613" name="Group 4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8645" name="Group 4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8649" name="Rectangle 4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8650" name="WordArt 4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8651" name="WordArt 4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8652" name="WordArt 47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8646" name="Rectangle 4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47" name="Rectangle 50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48" name="Rectangle 5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8614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8615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8616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68617" name="WordArt 22"/>
          <p:cNvSpPr>
            <a:spLocks noChangeArrowheads="1" noChangeShapeType="1" noTextEdit="1"/>
          </p:cNvSpPr>
          <p:nvPr/>
        </p:nvSpPr>
        <p:spPr bwMode="auto">
          <a:xfrm>
            <a:off x="1176338" y="2546350"/>
            <a:ext cx="257016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110100</a:t>
            </a:r>
          </a:p>
        </p:txBody>
      </p:sp>
      <p:sp>
        <p:nvSpPr>
          <p:cNvPr id="68618" name="WordArt 23"/>
          <p:cNvSpPr>
            <a:spLocks noChangeArrowheads="1" noChangeShapeType="1" noTextEdit="1"/>
          </p:cNvSpPr>
          <p:nvPr/>
        </p:nvSpPr>
        <p:spPr bwMode="auto">
          <a:xfrm>
            <a:off x="5618163" y="2605088"/>
            <a:ext cx="254793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111101</a:t>
            </a:r>
          </a:p>
        </p:txBody>
      </p:sp>
      <p:sp>
        <p:nvSpPr>
          <p:cNvPr id="68619" name="WordArt 24"/>
          <p:cNvSpPr>
            <a:spLocks noChangeArrowheads="1" noChangeShapeType="1" noTextEdit="1"/>
          </p:cNvSpPr>
          <p:nvPr/>
        </p:nvSpPr>
        <p:spPr bwMode="auto">
          <a:xfrm>
            <a:off x="1585913" y="3402013"/>
            <a:ext cx="210343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11101</a:t>
            </a:r>
          </a:p>
        </p:txBody>
      </p:sp>
      <p:sp>
        <p:nvSpPr>
          <p:cNvPr id="68620" name="WordArt 25"/>
          <p:cNvSpPr>
            <a:spLocks noChangeArrowheads="1" noChangeShapeType="1" noTextEdit="1"/>
          </p:cNvSpPr>
          <p:nvPr/>
        </p:nvSpPr>
        <p:spPr bwMode="auto">
          <a:xfrm>
            <a:off x="6461125" y="3508375"/>
            <a:ext cx="1692275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1011</a:t>
            </a:r>
          </a:p>
        </p:txBody>
      </p:sp>
      <p:sp>
        <p:nvSpPr>
          <p:cNvPr id="68621" name="Line 26"/>
          <p:cNvSpPr>
            <a:spLocks noChangeShapeType="1"/>
          </p:cNvSpPr>
          <p:nvPr/>
        </p:nvSpPr>
        <p:spPr bwMode="auto">
          <a:xfrm>
            <a:off x="1147763" y="4257675"/>
            <a:ext cx="2614612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22" name="Line 27"/>
          <p:cNvSpPr>
            <a:spLocks noChangeShapeType="1"/>
          </p:cNvSpPr>
          <p:nvPr/>
        </p:nvSpPr>
        <p:spPr bwMode="auto">
          <a:xfrm>
            <a:off x="5508625" y="4281488"/>
            <a:ext cx="2695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13" name="WordArt 29"/>
          <p:cNvSpPr>
            <a:spLocks noChangeArrowheads="1" noChangeShapeType="1" noTextEdit="1"/>
          </p:cNvSpPr>
          <p:nvPr/>
        </p:nvSpPr>
        <p:spPr bwMode="auto">
          <a:xfrm>
            <a:off x="3381375" y="4391025"/>
            <a:ext cx="319088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3214" name="WordArt 30"/>
          <p:cNvSpPr>
            <a:spLocks noChangeArrowheads="1" noChangeShapeType="1" noTextEdit="1"/>
          </p:cNvSpPr>
          <p:nvPr/>
        </p:nvSpPr>
        <p:spPr bwMode="auto">
          <a:xfrm>
            <a:off x="2914650" y="4391025"/>
            <a:ext cx="384175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grpSp>
        <p:nvGrpSpPr>
          <p:cNvPr id="68625" name="Group 33"/>
          <p:cNvGrpSpPr>
            <a:grpSpLocks/>
          </p:cNvGrpSpPr>
          <p:nvPr/>
        </p:nvGrpSpPr>
        <p:grpSpPr bwMode="auto">
          <a:xfrm>
            <a:off x="347663" y="2957513"/>
            <a:ext cx="620712" cy="620712"/>
            <a:chOff x="219" y="1766"/>
            <a:chExt cx="391" cy="391"/>
          </a:xfrm>
        </p:grpSpPr>
        <p:sp>
          <p:nvSpPr>
            <p:cNvPr id="68643" name="Line 31"/>
            <p:cNvSpPr>
              <a:spLocks noChangeShapeType="1"/>
            </p:cNvSpPr>
            <p:nvPr/>
          </p:nvSpPr>
          <p:spPr bwMode="auto">
            <a:xfrm>
              <a:off x="219" y="1941"/>
              <a:ext cx="391" cy="0"/>
            </a:xfrm>
            <a:prstGeom prst="line">
              <a:avLst/>
            </a:prstGeom>
            <a:noFill/>
            <a:ln w="82550">
              <a:solidFill>
                <a:srgbClr val="8E47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644" name="Line 32"/>
            <p:cNvSpPr>
              <a:spLocks noChangeShapeType="1"/>
            </p:cNvSpPr>
            <p:nvPr/>
          </p:nvSpPr>
          <p:spPr bwMode="auto">
            <a:xfrm rot="-5400000">
              <a:off x="219" y="1962"/>
              <a:ext cx="391" cy="0"/>
            </a:xfrm>
            <a:prstGeom prst="line">
              <a:avLst/>
            </a:prstGeom>
            <a:noFill/>
            <a:ln w="82550">
              <a:solidFill>
                <a:srgbClr val="8E47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8626" name="Group 34"/>
          <p:cNvGrpSpPr>
            <a:grpSpLocks/>
          </p:cNvGrpSpPr>
          <p:nvPr/>
        </p:nvGrpSpPr>
        <p:grpSpPr bwMode="auto">
          <a:xfrm>
            <a:off x="4899025" y="3044825"/>
            <a:ext cx="620713" cy="620713"/>
            <a:chOff x="219" y="1766"/>
            <a:chExt cx="391" cy="391"/>
          </a:xfrm>
        </p:grpSpPr>
        <p:sp>
          <p:nvSpPr>
            <p:cNvPr id="68641" name="Line 35"/>
            <p:cNvSpPr>
              <a:spLocks noChangeShapeType="1"/>
            </p:cNvSpPr>
            <p:nvPr/>
          </p:nvSpPr>
          <p:spPr bwMode="auto">
            <a:xfrm>
              <a:off x="219" y="1941"/>
              <a:ext cx="391" cy="0"/>
            </a:xfrm>
            <a:prstGeom prst="line">
              <a:avLst/>
            </a:prstGeom>
            <a:noFill/>
            <a:ln w="82550">
              <a:solidFill>
                <a:srgbClr val="8E47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642" name="Line 36"/>
            <p:cNvSpPr>
              <a:spLocks noChangeShapeType="1"/>
            </p:cNvSpPr>
            <p:nvPr/>
          </p:nvSpPr>
          <p:spPr bwMode="auto">
            <a:xfrm rot="-5400000">
              <a:off x="219" y="1962"/>
              <a:ext cx="391" cy="0"/>
            </a:xfrm>
            <a:prstGeom prst="line">
              <a:avLst/>
            </a:prstGeom>
            <a:noFill/>
            <a:ln w="82550">
              <a:solidFill>
                <a:srgbClr val="8E47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3221" name="WordArt 37"/>
          <p:cNvSpPr>
            <a:spLocks noChangeArrowheads="1" noChangeShapeType="1" noTextEdit="1"/>
          </p:cNvSpPr>
          <p:nvPr/>
        </p:nvSpPr>
        <p:spPr bwMode="auto">
          <a:xfrm>
            <a:off x="2487613" y="4381500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23" name="WordArt 39"/>
          <p:cNvSpPr>
            <a:spLocks noChangeArrowheads="1" noChangeShapeType="1" noTextEdit="1"/>
          </p:cNvSpPr>
          <p:nvPr/>
        </p:nvSpPr>
        <p:spPr bwMode="auto">
          <a:xfrm>
            <a:off x="2052638" y="4370388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24" name="WordArt 40"/>
          <p:cNvSpPr>
            <a:spLocks noChangeArrowheads="1" noChangeShapeType="1" noTextEdit="1"/>
          </p:cNvSpPr>
          <p:nvPr/>
        </p:nvSpPr>
        <p:spPr bwMode="auto">
          <a:xfrm>
            <a:off x="1616075" y="4359275"/>
            <a:ext cx="319088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3225" name="WordArt 41"/>
          <p:cNvSpPr>
            <a:spLocks noChangeArrowheads="1" noChangeShapeType="1" noTextEdit="1"/>
          </p:cNvSpPr>
          <p:nvPr/>
        </p:nvSpPr>
        <p:spPr bwMode="auto">
          <a:xfrm>
            <a:off x="1216025" y="4381500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26" name="WordArt 42"/>
          <p:cNvSpPr>
            <a:spLocks noChangeArrowheads="1" noChangeShapeType="1" noTextEdit="1"/>
          </p:cNvSpPr>
          <p:nvPr/>
        </p:nvSpPr>
        <p:spPr bwMode="auto">
          <a:xfrm>
            <a:off x="835025" y="4391025"/>
            <a:ext cx="319088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3227" name="WordArt 43"/>
          <p:cNvSpPr>
            <a:spLocks noChangeArrowheads="1" noChangeShapeType="1" noTextEdit="1"/>
          </p:cNvSpPr>
          <p:nvPr/>
        </p:nvSpPr>
        <p:spPr bwMode="auto">
          <a:xfrm>
            <a:off x="7886700" y="4337050"/>
            <a:ext cx="341313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28" name="WordArt 44"/>
          <p:cNvSpPr>
            <a:spLocks noChangeArrowheads="1" noChangeShapeType="1" noTextEdit="1"/>
          </p:cNvSpPr>
          <p:nvPr/>
        </p:nvSpPr>
        <p:spPr bwMode="auto">
          <a:xfrm>
            <a:off x="7419975" y="4337050"/>
            <a:ext cx="384175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29" name="WordArt 45"/>
          <p:cNvSpPr>
            <a:spLocks noChangeArrowheads="1" noChangeShapeType="1" noTextEdit="1"/>
          </p:cNvSpPr>
          <p:nvPr/>
        </p:nvSpPr>
        <p:spPr bwMode="auto">
          <a:xfrm>
            <a:off x="6948488" y="4338638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30" name="WordArt 46"/>
          <p:cNvSpPr>
            <a:spLocks noChangeArrowheads="1" noChangeShapeType="1" noTextEdit="1"/>
          </p:cNvSpPr>
          <p:nvPr/>
        </p:nvSpPr>
        <p:spPr bwMode="auto">
          <a:xfrm>
            <a:off x="6548438" y="4325938"/>
            <a:ext cx="2984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3231" name="WordArt 47"/>
          <p:cNvSpPr>
            <a:spLocks noChangeArrowheads="1" noChangeShapeType="1" noTextEdit="1"/>
          </p:cNvSpPr>
          <p:nvPr/>
        </p:nvSpPr>
        <p:spPr bwMode="auto">
          <a:xfrm>
            <a:off x="6142038" y="4338638"/>
            <a:ext cx="36353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32" name="WordArt 48"/>
          <p:cNvSpPr>
            <a:spLocks noChangeArrowheads="1" noChangeShapeType="1" noTextEdit="1"/>
          </p:cNvSpPr>
          <p:nvPr/>
        </p:nvSpPr>
        <p:spPr bwMode="auto">
          <a:xfrm>
            <a:off x="5689600" y="4338638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3233" name="WordArt 49"/>
          <p:cNvSpPr>
            <a:spLocks noChangeArrowheads="1" noChangeShapeType="1" noTextEdit="1"/>
          </p:cNvSpPr>
          <p:nvPr/>
        </p:nvSpPr>
        <p:spPr bwMode="auto">
          <a:xfrm>
            <a:off x="5275263" y="4337050"/>
            <a:ext cx="31908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pic>
        <p:nvPicPr>
          <p:cNvPr id="93234" name="Picture 50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5319713" y="544512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40" name="Rectangle 4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3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3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93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3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3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3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3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3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3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3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3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3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3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3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3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3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3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3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3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3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3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3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3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3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3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3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3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93213" grpId="0" animBg="1"/>
      <p:bldP spid="93214" grpId="0" animBg="1"/>
      <p:bldP spid="93221" grpId="0" animBg="1"/>
      <p:bldP spid="93223" grpId="0" animBg="1"/>
      <p:bldP spid="93224" grpId="0" animBg="1"/>
      <p:bldP spid="93225" grpId="0" animBg="1"/>
      <p:bldP spid="93226" grpId="0" animBg="1"/>
      <p:bldP spid="93227" grpId="0" animBg="1"/>
      <p:bldP spid="93228" grpId="0" animBg="1"/>
      <p:bldP spid="93229" grpId="0" animBg="1"/>
      <p:bldP spid="93230" grpId="0" animBg="1"/>
      <p:bldP spid="93231" grpId="0" animBg="1"/>
      <p:bldP spid="93232" grpId="0" animBg="1"/>
      <p:bldP spid="9323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35"/>
          <p:cNvSpPr txBox="1">
            <a:spLocks noChangeArrowheads="1"/>
          </p:cNvSpPr>
          <p:nvPr/>
        </p:nvSpPr>
        <p:spPr bwMode="auto">
          <a:xfrm>
            <a:off x="395288" y="1598613"/>
            <a:ext cx="84978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Найдите разность чисел, записанных в двоичной системе счисления:</a:t>
            </a:r>
          </a:p>
        </p:txBody>
      </p:sp>
      <p:sp>
        <p:nvSpPr>
          <p:cNvPr id="4184" name="Rectangle 88" descr="Циновка"/>
          <p:cNvSpPr>
            <a:spLocks noChangeArrowheads="1"/>
          </p:cNvSpPr>
          <p:nvPr/>
        </p:nvSpPr>
        <p:spPr bwMode="auto">
          <a:xfrm>
            <a:off x="6084888" y="5661025"/>
            <a:ext cx="2852737" cy="523875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3300"/>
                </a:solidFill>
              </a:rPr>
              <a:t>Проверь себя</a:t>
            </a:r>
          </a:p>
        </p:txBody>
      </p:sp>
      <p:sp>
        <p:nvSpPr>
          <p:cNvPr id="69636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5288" y="796925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grpSp>
        <p:nvGrpSpPr>
          <p:cNvPr id="69637" name="Group 4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69662" name="Group 4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69666" name="Rectangle 4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2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69667" name="WordArt 45">
                <a:hlinkClick r:id="rId4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69668" name="WordArt 46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69669" name="WordArt 47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69663" name="Rectangle 49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64" name="Rectangle 50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65" name="Rectangle 51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9638" name="AutoShape 32">
            <a:hlinkClick r:id="rId7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69639" name="AutoShape 33">
            <a:hlinkClick r:id="rId8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69640" name="WordArt 16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sp>
        <p:nvSpPr>
          <p:cNvPr id="69641" name="WordArt 18"/>
          <p:cNvSpPr>
            <a:spLocks noChangeArrowheads="1" noChangeShapeType="1" noTextEdit="1"/>
          </p:cNvSpPr>
          <p:nvPr/>
        </p:nvSpPr>
        <p:spPr bwMode="auto">
          <a:xfrm>
            <a:off x="1163638" y="2649538"/>
            <a:ext cx="257016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110100</a:t>
            </a:r>
          </a:p>
        </p:txBody>
      </p:sp>
      <p:sp>
        <p:nvSpPr>
          <p:cNvPr id="69642" name="WordArt 19"/>
          <p:cNvSpPr>
            <a:spLocks noChangeArrowheads="1" noChangeShapeType="1" noTextEdit="1"/>
          </p:cNvSpPr>
          <p:nvPr/>
        </p:nvSpPr>
        <p:spPr bwMode="auto">
          <a:xfrm>
            <a:off x="5699125" y="2719388"/>
            <a:ext cx="2547938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111000</a:t>
            </a:r>
          </a:p>
        </p:txBody>
      </p:sp>
      <p:sp>
        <p:nvSpPr>
          <p:cNvPr id="69643" name="WordArt 20"/>
          <p:cNvSpPr>
            <a:spLocks noChangeArrowheads="1" noChangeShapeType="1" noTextEdit="1"/>
          </p:cNvSpPr>
          <p:nvPr/>
        </p:nvSpPr>
        <p:spPr bwMode="auto">
          <a:xfrm>
            <a:off x="1982788" y="3505200"/>
            <a:ext cx="176371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1110</a:t>
            </a:r>
          </a:p>
        </p:txBody>
      </p:sp>
      <p:sp>
        <p:nvSpPr>
          <p:cNvPr id="69644" name="WordArt 21"/>
          <p:cNvSpPr>
            <a:spLocks noChangeArrowheads="1" noChangeShapeType="1" noTextEdit="1"/>
          </p:cNvSpPr>
          <p:nvPr/>
        </p:nvSpPr>
        <p:spPr bwMode="auto">
          <a:xfrm>
            <a:off x="6132513" y="3587750"/>
            <a:ext cx="205581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11100</a:t>
            </a:r>
          </a:p>
        </p:txBody>
      </p:sp>
      <p:sp>
        <p:nvSpPr>
          <p:cNvPr id="69645" name="Line 22"/>
          <p:cNvSpPr>
            <a:spLocks noChangeShapeType="1"/>
          </p:cNvSpPr>
          <p:nvPr/>
        </p:nvSpPr>
        <p:spPr bwMode="auto">
          <a:xfrm>
            <a:off x="1135063" y="4360863"/>
            <a:ext cx="2614612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46" name="Line 23"/>
          <p:cNvSpPr>
            <a:spLocks noChangeShapeType="1"/>
          </p:cNvSpPr>
          <p:nvPr/>
        </p:nvSpPr>
        <p:spPr bwMode="auto">
          <a:xfrm>
            <a:off x="5495925" y="4384675"/>
            <a:ext cx="2695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4232" name="WordArt 24"/>
          <p:cNvSpPr>
            <a:spLocks noChangeArrowheads="1" noChangeShapeType="1" noTextEdit="1"/>
          </p:cNvSpPr>
          <p:nvPr/>
        </p:nvSpPr>
        <p:spPr bwMode="auto">
          <a:xfrm>
            <a:off x="3311525" y="4457700"/>
            <a:ext cx="4127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4233" name="WordArt 25"/>
          <p:cNvSpPr>
            <a:spLocks noChangeArrowheads="1" noChangeShapeType="1" noTextEdit="1"/>
          </p:cNvSpPr>
          <p:nvPr/>
        </p:nvSpPr>
        <p:spPr bwMode="auto">
          <a:xfrm>
            <a:off x="2900363" y="4471988"/>
            <a:ext cx="3365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69649" name="Line 27"/>
          <p:cNvSpPr>
            <a:spLocks noChangeShapeType="1"/>
          </p:cNvSpPr>
          <p:nvPr/>
        </p:nvSpPr>
        <p:spPr bwMode="auto">
          <a:xfrm>
            <a:off x="334963" y="3338513"/>
            <a:ext cx="620712" cy="0"/>
          </a:xfrm>
          <a:prstGeom prst="line">
            <a:avLst/>
          </a:prstGeom>
          <a:noFill/>
          <a:ln w="82550">
            <a:solidFill>
              <a:srgbClr val="8E47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50" name="Line 30"/>
          <p:cNvSpPr>
            <a:spLocks noChangeShapeType="1"/>
          </p:cNvSpPr>
          <p:nvPr/>
        </p:nvSpPr>
        <p:spPr bwMode="auto">
          <a:xfrm>
            <a:off x="4886325" y="3425825"/>
            <a:ext cx="620713" cy="0"/>
          </a:xfrm>
          <a:prstGeom prst="line">
            <a:avLst/>
          </a:prstGeom>
          <a:noFill/>
          <a:ln w="82550">
            <a:solidFill>
              <a:srgbClr val="8E47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4240" name="WordArt 32"/>
          <p:cNvSpPr>
            <a:spLocks noChangeArrowheads="1" noChangeShapeType="1" noTextEdit="1"/>
          </p:cNvSpPr>
          <p:nvPr/>
        </p:nvSpPr>
        <p:spPr bwMode="auto">
          <a:xfrm>
            <a:off x="2451100" y="4484688"/>
            <a:ext cx="398463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4241" name="WordArt 33"/>
          <p:cNvSpPr>
            <a:spLocks noChangeArrowheads="1" noChangeShapeType="1" noTextEdit="1"/>
          </p:cNvSpPr>
          <p:nvPr/>
        </p:nvSpPr>
        <p:spPr bwMode="auto">
          <a:xfrm>
            <a:off x="2005013" y="4462463"/>
            <a:ext cx="37465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4242" name="WordArt 34"/>
          <p:cNvSpPr>
            <a:spLocks noChangeArrowheads="1" noChangeShapeType="1" noTextEdit="1"/>
          </p:cNvSpPr>
          <p:nvPr/>
        </p:nvSpPr>
        <p:spPr bwMode="auto">
          <a:xfrm>
            <a:off x="1568450" y="4475163"/>
            <a:ext cx="354013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4244" name="WordArt 36"/>
          <p:cNvSpPr>
            <a:spLocks noChangeArrowheads="1" noChangeShapeType="1" noTextEdit="1"/>
          </p:cNvSpPr>
          <p:nvPr/>
        </p:nvSpPr>
        <p:spPr bwMode="auto">
          <a:xfrm>
            <a:off x="1163638" y="4459288"/>
            <a:ext cx="31908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4245" name="WordArt 37"/>
          <p:cNvSpPr>
            <a:spLocks noChangeArrowheads="1" noChangeShapeType="1" noTextEdit="1"/>
          </p:cNvSpPr>
          <p:nvPr/>
        </p:nvSpPr>
        <p:spPr bwMode="auto">
          <a:xfrm>
            <a:off x="7791450" y="4440238"/>
            <a:ext cx="423863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4246" name="WordArt 38"/>
          <p:cNvSpPr>
            <a:spLocks noChangeArrowheads="1" noChangeShapeType="1" noTextEdit="1"/>
          </p:cNvSpPr>
          <p:nvPr/>
        </p:nvSpPr>
        <p:spPr bwMode="auto">
          <a:xfrm>
            <a:off x="7278688" y="4440238"/>
            <a:ext cx="47783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94247" name="WordArt 39"/>
          <p:cNvSpPr>
            <a:spLocks noChangeArrowheads="1" noChangeShapeType="1" noTextEdit="1"/>
          </p:cNvSpPr>
          <p:nvPr/>
        </p:nvSpPr>
        <p:spPr bwMode="auto">
          <a:xfrm>
            <a:off x="6888163" y="4430713"/>
            <a:ext cx="31591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4249" name="WordArt 41"/>
          <p:cNvSpPr>
            <a:spLocks noChangeArrowheads="1" noChangeShapeType="1" noTextEdit="1"/>
          </p:cNvSpPr>
          <p:nvPr/>
        </p:nvSpPr>
        <p:spPr bwMode="auto">
          <a:xfrm>
            <a:off x="6467475" y="4441825"/>
            <a:ext cx="317500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94251" name="WordArt 43"/>
          <p:cNvSpPr>
            <a:spLocks noChangeArrowheads="1" noChangeShapeType="1" noTextEdit="1"/>
          </p:cNvSpPr>
          <p:nvPr/>
        </p:nvSpPr>
        <p:spPr bwMode="auto">
          <a:xfrm>
            <a:off x="6097588" y="4441825"/>
            <a:ext cx="319087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44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</a:t>
            </a:r>
          </a:p>
        </p:txBody>
      </p:sp>
      <p:pic>
        <p:nvPicPr>
          <p:cNvPr id="94252" name="Picture 44" descr="strelki15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5307013" y="5457825"/>
            <a:ext cx="6985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61" name="Rectangl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4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4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4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94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4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4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4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4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4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4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4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4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4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4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4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4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4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4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4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4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4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4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4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500"/>
                            </p:stCondLst>
                            <p:childTnLst>
                              <p:par>
                                <p:cTn id="8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4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4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4" grpId="0" animBg="1"/>
      <p:bldP spid="94232" grpId="0" animBg="1"/>
      <p:bldP spid="94233" grpId="0" animBg="1"/>
      <p:bldP spid="94240" grpId="0" animBg="1"/>
      <p:bldP spid="94241" grpId="0" animBg="1"/>
      <p:bldP spid="94242" grpId="0" animBg="1"/>
      <p:bldP spid="94244" grpId="0" animBg="1"/>
      <p:bldP spid="94245" grpId="0" animBg="1"/>
      <p:bldP spid="94246" grpId="0" animBg="1"/>
      <p:bldP spid="94247" grpId="0" animBg="1"/>
      <p:bldP spid="94249" grpId="0" animBg="1"/>
      <p:bldP spid="9425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35"/>
          <p:cNvSpPr txBox="1">
            <a:spLocks noChangeArrowheads="1"/>
          </p:cNvSpPr>
          <p:nvPr/>
        </p:nvSpPr>
        <p:spPr bwMode="auto">
          <a:xfrm>
            <a:off x="395288" y="1495425"/>
            <a:ext cx="8497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В нашем распоряжении есть чашечные весы и </a:t>
            </a:r>
            <a:br>
              <a:rPr lang="ru-RU" sz="2400">
                <a:solidFill>
                  <a:srgbClr val="993300"/>
                </a:solidFill>
              </a:rPr>
            </a:br>
            <a:r>
              <a:rPr lang="ru-RU" sz="2400">
                <a:solidFill>
                  <a:srgbClr val="993300"/>
                </a:solidFill>
              </a:rPr>
              <a:t>10 разных гирек. Попробуем с их помощью уравновесить груз весом 1652 г.</a:t>
            </a:r>
          </a:p>
        </p:txBody>
      </p:sp>
      <p:sp>
        <p:nvSpPr>
          <p:cNvPr id="1028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5288" y="693738"/>
            <a:ext cx="84248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Задачи с числами в разных системах счисления</a:t>
            </a:r>
          </a:p>
        </p:txBody>
      </p:sp>
      <p:grpSp>
        <p:nvGrpSpPr>
          <p:cNvPr id="1029" name="Group 41"/>
          <p:cNvGrpSpPr>
            <a:grpSpLocks/>
          </p:cNvGrpSpPr>
          <p:nvPr/>
        </p:nvGrpSpPr>
        <p:grpSpPr bwMode="auto">
          <a:xfrm>
            <a:off x="0" y="6397625"/>
            <a:ext cx="9144000" cy="460375"/>
            <a:chOff x="0" y="4030"/>
            <a:chExt cx="5760" cy="290"/>
          </a:xfrm>
        </p:grpSpPr>
        <p:grpSp>
          <p:nvGrpSpPr>
            <p:cNvPr id="1089" name="Group 42"/>
            <p:cNvGrpSpPr>
              <a:grpSpLocks/>
            </p:cNvGrpSpPr>
            <p:nvPr/>
          </p:nvGrpSpPr>
          <p:grpSpPr bwMode="auto">
            <a:xfrm>
              <a:off x="0" y="4030"/>
              <a:ext cx="5760" cy="290"/>
              <a:chOff x="0" y="4030"/>
              <a:chExt cx="5760" cy="290"/>
            </a:xfrm>
          </p:grpSpPr>
          <p:sp>
            <p:nvSpPr>
              <p:cNvPr id="1093" name="Rectangle 43" descr="Циновка"/>
              <p:cNvSpPr>
                <a:spLocks noChangeArrowheads="1"/>
              </p:cNvSpPr>
              <p:nvPr/>
            </p:nvSpPr>
            <p:spPr bwMode="auto">
              <a:xfrm>
                <a:off x="0" y="4030"/>
                <a:ext cx="5760" cy="290"/>
              </a:xfrm>
              <a:prstGeom prst="rect">
                <a:avLst/>
              </a:prstGeom>
              <a:blipFill dpi="0" rotWithShape="1">
                <a:blip r:embed="rId4">
                  <a:alphaModFix amt="50000"/>
                </a:blip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 sz="2000">
                  <a:solidFill>
                    <a:srgbClr val="990033"/>
                  </a:solidFill>
                </a:endParaRPr>
              </a:p>
            </p:txBody>
          </p:sp>
          <p:sp>
            <p:nvSpPr>
              <p:cNvPr id="1094" name="WordArt 45">
                <a:hlinkClick r:id="rId5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916" y="4118"/>
                <a:ext cx="716" cy="20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Задачи</a:t>
                </a:r>
              </a:p>
            </p:txBody>
          </p:sp>
          <p:sp>
            <p:nvSpPr>
              <p:cNvPr id="1095" name="WordArt 46">
                <a:hlinkClick r:id="rId6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461" y="4122"/>
                <a:ext cx="1450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Кодирование информации</a:t>
                </a:r>
              </a:p>
            </p:txBody>
          </p:sp>
          <p:sp>
            <p:nvSpPr>
              <p:cNvPr id="1096" name="WordArt 47">
                <a:hlinkClick r:id="rId7" action="ppaction://hlinksldjump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189" y="4122"/>
                <a:ext cx="1450" cy="17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993300"/>
                    </a:solidFill>
                    <a:effectLst>
                      <a:outerShdw dist="35921" dir="2700000" algn="ctr" rotWithShape="0">
                        <a:srgbClr val="C0C0C0">
                          <a:alpha val="79999"/>
                        </a:srgbClr>
                      </a:outerShdw>
                    </a:effectLst>
                    <a:latin typeface="Impact"/>
                  </a:rPr>
                  <a:t>Системы счисления</a:t>
                </a:r>
              </a:p>
            </p:txBody>
          </p:sp>
        </p:grpSp>
        <p:sp>
          <p:nvSpPr>
            <p:cNvPr id="1090" name="Rectangle 49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383" y="4047"/>
              <a:ext cx="1588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1" name="Rectangle 50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4047"/>
              <a:ext cx="1633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2" name="Rectangle 51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830" y="4048"/>
              <a:ext cx="93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30" name="AutoShape 32">
            <a:hlinkClick r:id="rId8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1031" name="AutoShape 33">
            <a:hlinkClick r:id="rId9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1032" name="WordArt 16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778250" y="0"/>
            <a:ext cx="1619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Содержание</a:t>
            </a:r>
          </a:p>
        </p:txBody>
      </p:sp>
      <p:graphicFrame>
        <p:nvGraphicFramePr>
          <p:cNvPr id="1026" name="Object 43"/>
          <p:cNvGraphicFramePr>
            <a:graphicFrameLocks noChangeAspect="1"/>
          </p:cNvGraphicFramePr>
          <p:nvPr/>
        </p:nvGraphicFramePr>
        <p:xfrm>
          <a:off x="5959475" y="2784475"/>
          <a:ext cx="2578100" cy="1520825"/>
        </p:xfrm>
        <a:graphic>
          <a:graphicData uri="http://schemas.openxmlformats.org/presentationml/2006/ole">
            <p:oleObj spid="_x0000_s1026" name="Фотография Photo Editor" r:id="rId11" imgW="3067478" imgH="1809524" progId="MSPhotoEd.3">
              <p:embed/>
            </p:oleObj>
          </a:graphicData>
        </a:graphic>
      </p:graphicFrame>
      <p:grpSp>
        <p:nvGrpSpPr>
          <p:cNvPr id="1033" name="Group 44"/>
          <p:cNvGrpSpPr>
            <a:grpSpLocks/>
          </p:cNvGrpSpPr>
          <p:nvPr/>
        </p:nvGrpSpPr>
        <p:grpSpPr bwMode="auto">
          <a:xfrm>
            <a:off x="685800" y="4092575"/>
            <a:ext cx="900113" cy="1196975"/>
            <a:chOff x="670" y="1975"/>
            <a:chExt cx="491" cy="735"/>
          </a:xfrm>
        </p:grpSpPr>
        <p:sp>
          <p:nvSpPr>
            <p:cNvPr id="1086" name="AutoShape 4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7" name="Rectangle 4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8" name="Rectangle 4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4" name="Group 48"/>
          <p:cNvGrpSpPr>
            <a:grpSpLocks/>
          </p:cNvGrpSpPr>
          <p:nvPr/>
        </p:nvGrpSpPr>
        <p:grpSpPr bwMode="auto">
          <a:xfrm>
            <a:off x="3397250" y="4359275"/>
            <a:ext cx="779463" cy="912813"/>
            <a:chOff x="670" y="1975"/>
            <a:chExt cx="491" cy="735"/>
          </a:xfrm>
        </p:grpSpPr>
        <p:sp>
          <p:nvSpPr>
            <p:cNvPr id="1083" name="AutoShape 4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4" name="Rectangle 5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Rectangle 5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5" name="Group 52"/>
          <p:cNvGrpSpPr>
            <a:grpSpLocks/>
          </p:cNvGrpSpPr>
          <p:nvPr/>
        </p:nvGrpSpPr>
        <p:grpSpPr bwMode="auto">
          <a:xfrm>
            <a:off x="4221163" y="4498975"/>
            <a:ext cx="660400" cy="762000"/>
            <a:chOff x="670" y="1975"/>
            <a:chExt cx="491" cy="735"/>
          </a:xfrm>
        </p:grpSpPr>
        <p:sp>
          <p:nvSpPr>
            <p:cNvPr id="1080" name="AutoShape 5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1" name="Rectangle 5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2" name="Rectangle 5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6" name="Group 56"/>
          <p:cNvGrpSpPr>
            <a:grpSpLocks/>
          </p:cNvGrpSpPr>
          <p:nvPr/>
        </p:nvGrpSpPr>
        <p:grpSpPr bwMode="auto">
          <a:xfrm>
            <a:off x="4927600" y="4664075"/>
            <a:ext cx="569913" cy="596900"/>
            <a:chOff x="670" y="1975"/>
            <a:chExt cx="491" cy="735"/>
          </a:xfrm>
        </p:grpSpPr>
        <p:sp>
          <p:nvSpPr>
            <p:cNvPr id="1077" name="AutoShape 5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8" name="Rectangle 5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9" name="Rectangle 5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7" name="Group 60"/>
          <p:cNvGrpSpPr>
            <a:grpSpLocks/>
          </p:cNvGrpSpPr>
          <p:nvPr/>
        </p:nvGrpSpPr>
        <p:grpSpPr bwMode="auto">
          <a:xfrm>
            <a:off x="6100763" y="4779963"/>
            <a:ext cx="404812" cy="477837"/>
            <a:chOff x="670" y="1975"/>
            <a:chExt cx="491" cy="735"/>
          </a:xfrm>
        </p:grpSpPr>
        <p:sp>
          <p:nvSpPr>
            <p:cNvPr id="1074" name="AutoShape 61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5" name="Rectangle 62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6" name="Rectangle 63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8" name="Group 64"/>
          <p:cNvGrpSpPr>
            <a:grpSpLocks/>
          </p:cNvGrpSpPr>
          <p:nvPr/>
        </p:nvGrpSpPr>
        <p:grpSpPr bwMode="auto">
          <a:xfrm>
            <a:off x="1027113" y="2743200"/>
            <a:ext cx="1509712" cy="1133475"/>
            <a:chOff x="606" y="3251"/>
            <a:chExt cx="1059" cy="950"/>
          </a:xfrm>
        </p:grpSpPr>
        <p:grpSp>
          <p:nvGrpSpPr>
            <p:cNvPr id="1069" name="Group 65"/>
            <p:cNvGrpSpPr>
              <a:grpSpLocks/>
            </p:cNvGrpSpPr>
            <p:nvPr/>
          </p:nvGrpSpPr>
          <p:grpSpPr bwMode="auto">
            <a:xfrm>
              <a:off x="606" y="3251"/>
              <a:ext cx="1059" cy="950"/>
              <a:chOff x="606" y="3251"/>
              <a:chExt cx="1059" cy="950"/>
            </a:xfrm>
          </p:grpSpPr>
          <p:sp>
            <p:nvSpPr>
              <p:cNvPr id="1072" name="Freeform 66"/>
              <p:cNvSpPr>
                <a:spLocks/>
              </p:cNvSpPr>
              <p:nvPr/>
            </p:nvSpPr>
            <p:spPr bwMode="auto">
              <a:xfrm>
                <a:off x="606" y="3251"/>
                <a:ext cx="1059" cy="950"/>
              </a:xfrm>
              <a:custGeom>
                <a:avLst/>
                <a:gdLst>
                  <a:gd name="T0" fmla="*/ 12655 w 500"/>
                  <a:gd name="T1" fmla="*/ 515 h 799"/>
                  <a:gd name="T2" fmla="*/ 8389 w 500"/>
                  <a:gd name="T3" fmla="*/ 275 h 799"/>
                  <a:gd name="T4" fmla="*/ 14364 w 500"/>
                  <a:gd name="T5" fmla="*/ 61 h 799"/>
                  <a:gd name="T6" fmla="*/ 35676 w 500"/>
                  <a:gd name="T7" fmla="*/ 193 h 799"/>
                  <a:gd name="T8" fmla="*/ 31410 w 500"/>
                  <a:gd name="T9" fmla="*/ 540 h 799"/>
                  <a:gd name="T10" fmla="*/ 29701 w 500"/>
                  <a:gd name="T11" fmla="*/ 616 h 799"/>
                  <a:gd name="T12" fmla="*/ 31410 w 500"/>
                  <a:gd name="T13" fmla="*/ 728 h 799"/>
                  <a:gd name="T14" fmla="*/ 33926 w 500"/>
                  <a:gd name="T15" fmla="*/ 754 h 799"/>
                  <a:gd name="T16" fmla="*/ 39077 w 500"/>
                  <a:gd name="T17" fmla="*/ 886 h 799"/>
                  <a:gd name="T18" fmla="*/ 41598 w 500"/>
                  <a:gd name="T19" fmla="*/ 1046 h 799"/>
                  <a:gd name="T20" fmla="*/ 44150 w 500"/>
                  <a:gd name="T21" fmla="*/ 1315 h 799"/>
                  <a:gd name="T22" fmla="*/ 45056 w 500"/>
                  <a:gd name="T23" fmla="*/ 1580 h 799"/>
                  <a:gd name="T24" fmla="*/ 44150 w 500"/>
                  <a:gd name="T25" fmla="*/ 1977 h 799"/>
                  <a:gd name="T26" fmla="*/ 26261 w 500"/>
                  <a:gd name="T27" fmla="*/ 2197 h 799"/>
                  <a:gd name="T28" fmla="*/ 2431 w 500"/>
                  <a:gd name="T29" fmla="*/ 2007 h 799"/>
                  <a:gd name="T30" fmla="*/ 2431 w 500"/>
                  <a:gd name="T31" fmla="*/ 1259 h 799"/>
                  <a:gd name="T32" fmla="*/ 4948 w 500"/>
                  <a:gd name="T33" fmla="*/ 1046 h 799"/>
                  <a:gd name="T34" fmla="*/ 9196 w 500"/>
                  <a:gd name="T35" fmla="*/ 835 h 799"/>
                  <a:gd name="T36" fmla="*/ 12655 w 500"/>
                  <a:gd name="T37" fmla="*/ 515 h 7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0"/>
                  <a:gd name="T58" fmla="*/ 0 h 799"/>
                  <a:gd name="T59" fmla="*/ 500 w 500"/>
                  <a:gd name="T60" fmla="*/ 799 h 7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0" h="799">
                    <a:moveTo>
                      <a:pt x="140" y="182"/>
                    </a:moveTo>
                    <a:cubicBezTo>
                      <a:pt x="111" y="152"/>
                      <a:pt x="105" y="135"/>
                      <a:pt x="93" y="97"/>
                    </a:cubicBezTo>
                    <a:cubicBezTo>
                      <a:pt x="104" y="52"/>
                      <a:pt x="115" y="37"/>
                      <a:pt x="159" y="21"/>
                    </a:cubicBezTo>
                    <a:cubicBezTo>
                      <a:pt x="271" y="27"/>
                      <a:pt x="327" y="0"/>
                      <a:pt x="395" y="68"/>
                    </a:cubicBezTo>
                    <a:cubicBezTo>
                      <a:pt x="383" y="156"/>
                      <a:pt x="398" y="116"/>
                      <a:pt x="348" y="191"/>
                    </a:cubicBezTo>
                    <a:cubicBezTo>
                      <a:pt x="342" y="200"/>
                      <a:pt x="329" y="219"/>
                      <a:pt x="329" y="219"/>
                    </a:cubicBezTo>
                    <a:cubicBezTo>
                      <a:pt x="335" y="232"/>
                      <a:pt x="338" y="247"/>
                      <a:pt x="348" y="257"/>
                    </a:cubicBezTo>
                    <a:cubicBezTo>
                      <a:pt x="355" y="264"/>
                      <a:pt x="367" y="262"/>
                      <a:pt x="376" y="267"/>
                    </a:cubicBezTo>
                    <a:cubicBezTo>
                      <a:pt x="401" y="280"/>
                      <a:pt x="413" y="294"/>
                      <a:pt x="433" y="314"/>
                    </a:cubicBezTo>
                    <a:cubicBezTo>
                      <a:pt x="464" y="411"/>
                      <a:pt x="415" y="267"/>
                      <a:pt x="461" y="370"/>
                    </a:cubicBezTo>
                    <a:cubicBezTo>
                      <a:pt x="475" y="402"/>
                      <a:pt x="481" y="432"/>
                      <a:pt x="489" y="465"/>
                    </a:cubicBezTo>
                    <a:cubicBezTo>
                      <a:pt x="492" y="496"/>
                      <a:pt x="499" y="527"/>
                      <a:pt x="499" y="559"/>
                    </a:cubicBezTo>
                    <a:cubicBezTo>
                      <a:pt x="499" y="606"/>
                      <a:pt x="500" y="655"/>
                      <a:pt x="489" y="701"/>
                    </a:cubicBezTo>
                    <a:cubicBezTo>
                      <a:pt x="467" y="795"/>
                      <a:pt x="361" y="772"/>
                      <a:pt x="291" y="777"/>
                    </a:cubicBezTo>
                    <a:cubicBezTo>
                      <a:pt x="153" y="772"/>
                      <a:pt x="113" y="799"/>
                      <a:pt x="27" y="710"/>
                    </a:cubicBezTo>
                    <a:cubicBezTo>
                      <a:pt x="0" y="635"/>
                      <a:pt x="13" y="529"/>
                      <a:pt x="27" y="446"/>
                    </a:cubicBezTo>
                    <a:cubicBezTo>
                      <a:pt x="28" y="440"/>
                      <a:pt x="46" y="381"/>
                      <a:pt x="55" y="370"/>
                    </a:cubicBezTo>
                    <a:cubicBezTo>
                      <a:pt x="70" y="352"/>
                      <a:pt x="78" y="303"/>
                      <a:pt x="102" y="295"/>
                    </a:cubicBezTo>
                    <a:cubicBezTo>
                      <a:pt x="145" y="252"/>
                      <a:pt x="163" y="238"/>
                      <a:pt x="140" y="182"/>
                    </a:cubicBezTo>
                    <a:close/>
                  </a:path>
                </a:pathLst>
              </a:custGeom>
              <a:solidFill>
                <a:srgbClr val="FFCC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Text Box 67"/>
              <p:cNvSpPr txBox="1">
                <a:spLocks noChangeArrowheads="1"/>
              </p:cNvSpPr>
              <p:nvPr/>
            </p:nvSpPr>
            <p:spPr bwMode="auto">
              <a:xfrm>
                <a:off x="877" y="3726"/>
                <a:ext cx="6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3200">
                    <a:solidFill>
                      <a:srgbClr val="990033"/>
                    </a:solidFill>
                    <a:latin typeface="Matisse ITC" pitchFamily="82" charset="0"/>
                  </a:rPr>
                  <a:t>1652</a:t>
                </a:r>
              </a:p>
            </p:txBody>
          </p:sp>
        </p:grpSp>
        <p:sp>
          <p:nvSpPr>
            <p:cNvPr id="1070" name="Freeform 68"/>
            <p:cNvSpPr>
              <a:spLocks/>
            </p:cNvSpPr>
            <p:nvPr/>
          </p:nvSpPr>
          <p:spPr bwMode="auto">
            <a:xfrm>
              <a:off x="822" y="3513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1" name="Freeform 69"/>
            <p:cNvSpPr>
              <a:spLocks/>
            </p:cNvSpPr>
            <p:nvPr/>
          </p:nvSpPr>
          <p:spPr bwMode="auto">
            <a:xfrm flipH="1">
              <a:off x="1035" y="3519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39" name="Group 70"/>
          <p:cNvGrpSpPr>
            <a:grpSpLocks/>
          </p:cNvGrpSpPr>
          <p:nvPr/>
        </p:nvGrpSpPr>
        <p:grpSpPr bwMode="auto">
          <a:xfrm>
            <a:off x="6553200" y="4870450"/>
            <a:ext cx="314325" cy="388938"/>
            <a:chOff x="670" y="1975"/>
            <a:chExt cx="491" cy="735"/>
          </a:xfrm>
        </p:grpSpPr>
        <p:sp>
          <p:nvSpPr>
            <p:cNvPr id="1066" name="AutoShape 71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Rectangle 72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Rectangle 73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0" name="Group 74"/>
          <p:cNvGrpSpPr>
            <a:grpSpLocks/>
          </p:cNvGrpSpPr>
          <p:nvPr/>
        </p:nvGrpSpPr>
        <p:grpSpPr bwMode="auto">
          <a:xfrm>
            <a:off x="6927850" y="4964113"/>
            <a:ext cx="225425" cy="298450"/>
            <a:chOff x="670" y="1975"/>
            <a:chExt cx="491" cy="735"/>
          </a:xfrm>
        </p:grpSpPr>
        <p:sp>
          <p:nvSpPr>
            <p:cNvPr id="1063" name="AutoShape 7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Rectangle 7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Rectangle 7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1" name="Group 78"/>
          <p:cNvGrpSpPr>
            <a:grpSpLocks/>
          </p:cNvGrpSpPr>
          <p:nvPr/>
        </p:nvGrpSpPr>
        <p:grpSpPr bwMode="auto">
          <a:xfrm>
            <a:off x="1658938" y="4184650"/>
            <a:ext cx="795337" cy="1092200"/>
            <a:chOff x="670" y="1975"/>
            <a:chExt cx="491" cy="735"/>
          </a:xfrm>
        </p:grpSpPr>
        <p:sp>
          <p:nvSpPr>
            <p:cNvPr id="1060" name="AutoShape 7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Rectangle 8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Rectangle 8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2" name="Group 82"/>
          <p:cNvGrpSpPr>
            <a:grpSpLocks/>
          </p:cNvGrpSpPr>
          <p:nvPr/>
        </p:nvGrpSpPr>
        <p:grpSpPr bwMode="auto">
          <a:xfrm>
            <a:off x="2509838" y="4268788"/>
            <a:ext cx="839787" cy="1017587"/>
            <a:chOff x="670" y="1975"/>
            <a:chExt cx="491" cy="735"/>
          </a:xfrm>
        </p:grpSpPr>
        <p:sp>
          <p:nvSpPr>
            <p:cNvPr id="1057" name="AutoShape 8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8" name="Rectangle 8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9" name="Rectangle 8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3" name="Group 86"/>
          <p:cNvGrpSpPr>
            <a:grpSpLocks/>
          </p:cNvGrpSpPr>
          <p:nvPr/>
        </p:nvGrpSpPr>
        <p:grpSpPr bwMode="auto">
          <a:xfrm>
            <a:off x="5546725" y="4724400"/>
            <a:ext cx="509588" cy="536575"/>
            <a:chOff x="670" y="1975"/>
            <a:chExt cx="491" cy="735"/>
          </a:xfrm>
        </p:grpSpPr>
        <p:sp>
          <p:nvSpPr>
            <p:cNvPr id="1054" name="AutoShape 8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5" name="Rectangle 8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6" name="Rectangle 8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4" name="Text Box 90"/>
          <p:cNvSpPr txBox="1">
            <a:spLocks noChangeArrowheads="1"/>
          </p:cNvSpPr>
          <p:nvPr/>
        </p:nvSpPr>
        <p:spPr bwMode="auto">
          <a:xfrm>
            <a:off x="557213" y="5254625"/>
            <a:ext cx="7129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990033"/>
                </a:solidFill>
              </a:rPr>
              <a:t>1024        512       256      128      64     32     16    8    4   2  1</a:t>
            </a:r>
          </a:p>
        </p:txBody>
      </p:sp>
      <p:grpSp>
        <p:nvGrpSpPr>
          <p:cNvPr id="1045" name="Group 91"/>
          <p:cNvGrpSpPr>
            <a:grpSpLocks/>
          </p:cNvGrpSpPr>
          <p:nvPr/>
        </p:nvGrpSpPr>
        <p:grpSpPr bwMode="auto">
          <a:xfrm>
            <a:off x="7213600" y="5026025"/>
            <a:ext cx="165100" cy="238125"/>
            <a:chOff x="670" y="1975"/>
            <a:chExt cx="491" cy="735"/>
          </a:xfrm>
        </p:grpSpPr>
        <p:sp>
          <p:nvSpPr>
            <p:cNvPr id="1051" name="AutoShape 92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Rectangle 93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Rectangle 94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6" name="WordArt 47">
            <a:hlinkClick r:id="rId12" action="ppaction://hlinksldjump" tooltip="РЕШЕНИЕ"/>
          </p:cNvPr>
          <p:cNvSpPr>
            <a:spLocks noChangeArrowheads="1" noChangeShapeType="1" noTextEdit="1"/>
          </p:cNvSpPr>
          <p:nvPr/>
        </p:nvSpPr>
        <p:spPr bwMode="auto">
          <a:xfrm>
            <a:off x="8132763" y="5194300"/>
            <a:ext cx="782637" cy="915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33"/>
                    </a:gs>
                    <a:gs pos="100000">
                      <a:srgbClr val="8E4700"/>
                    </a:gs>
                  </a:gsLst>
                  <a:path path="rect">
                    <a:fillToRect l="100000" b="100000"/>
                  </a:path>
                </a:gradFill>
                <a:effectLst>
                  <a:outerShdw dist="137372" dir="14178596" algn="ctr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?</a:t>
            </a:r>
          </a:p>
        </p:txBody>
      </p:sp>
      <p:pic>
        <p:nvPicPr>
          <p:cNvPr id="95328" name="Picture 96" descr="strelki15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flipH="1">
            <a:off x="7361238" y="5335588"/>
            <a:ext cx="827087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8" name="Rectangle 97">
            <a:hlinkClick r:id="rId12" action="ppaction://hlinksldjump" tooltip="Посмотреть решение"/>
          </p:cNvPr>
          <p:cNvSpPr>
            <a:spLocks noChangeArrowheads="1"/>
          </p:cNvSpPr>
          <p:nvPr/>
        </p:nvSpPr>
        <p:spPr bwMode="auto">
          <a:xfrm>
            <a:off x="7972425" y="4924425"/>
            <a:ext cx="1171575" cy="14065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" name="Прямоугольник 70">
            <a:hlinkClick r:id="rId12" action="ppaction://hlinksldjump" tooltip="Посмотреть решение"/>
          </p:cNvPr>
          <p:cNvSpPr/>
          <p:nvPr/>
        </p:nvSpPr>
        <p:spPr>
          <a:xfrm>
            <a:off x="8113713" y="5073650"/>
            <a:ext cx="823912" cy="10445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50" name="Rectangle 7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33800" y="0"/>
            <a:ext cx="1709738" cy="304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95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35"/>
          <p:cNvSpPr txBox="1">
            <a:spLocks noChangeArrowheads="1"/>
          </p:cNvSpPr>
          <p:nvPr/>
        </p:nvSpPr>
        <p:spPr bwMode="auto">
          <a:xfrm>
            <a:off x="361950" y="2014538"/>
            <a:ext cx="84978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На одну чашу весов ставим груз, а на другую – гирьку с весом, ближайшим к весу груза, но не превышающим его. Найдем разность:</a:t>
            </a:r>
            <a:br>
              <a:rPr lang="ru-RU" sz="2400">
                <a:solidFill>
                  <a:srgbClr val="993300"/>
                </a:solidFill>
              </a:rPr>
            </a:br>
            <a:r>
              <a:rPr lang="ru-RU" sz="2400">
                <a:solidFill>
                  <a:srgbClr val="993300"/>
                </a:solidFill>
              </a:rPr>
              <a:t>1652 – 1024 = 628.</a:t>
            </a:r>
          </a:p>
        </p:txBody>
      </p:sp>
      <p:sp>
        <p:nvSpPr>
          <p:cNvPr id="70659" name="WordArt 6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125663" y="573088"/>
            <a:ext cx="49196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Решение задачи</a:t>
            </a:r>
          </a:p>
        </p:txBody>
      </p:sp>
      <p:sp>
        <p:nvSpPr>
          <p:cNvPr id="70660" name="AutoShape 32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70661" name="AutoShape 33">
            <a:hlinkClick r:id="rId5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grpSp>
        <p:nvGrpSpPr>
          <p:cNvPr id="70662" name="Group 6"/>
          <p:cNvGrpSpPr>
            <a:grpSpLocks/>
          </p:cNvGrpSpPr>
          <p:nvPr/>
        </p:nvGrpSpPr>
        <p:grpSpPr bwMode="auto">
          <a:xfrm>
            <a:off x="1103313" y="4746625"/>
            <a:ext cx="900112" cy="1196975"/>
            <a:chOff x="670" y="1975"/>
            <a:chExt cx="491" cy="735"/>
          </a:xfrm>
        </p:grpSpPr>
        <p:sp>
          <p:nvSpPr>
            <p:cNvPr id="70720" name="AutoShape 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1" name="Rectangle 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2" name="Rectangle 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3" name="Group 10"/>
          <p:cNvGrpSpPr>
            <a:grpSpLocks/>
          </p:cNvGrpSpPr>
          <p:nvPr/>
        </p:nvGrpSpPr>
        <p:grpSpPr bwMode="auto">
          <a:xfrm>
            <a:off x="3814763" y="5013325"/>
            <a:ext cx="779462" cy="912813"/>
            <a:chOff x="670" y="1975"/>
            <a:chExt cx="491" cy="735"/>
          </a:xfrm>
        </p:grpSpPr>
        <p:sp>
          <p:nvSpPr>
            <p:cNvPr id="70717" name="AutoShape 11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8" name="Rectangle 12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9" name="Rectangle 13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4" name="Group 14"/>
          <p:cNvGrpSpPr>
            <a:grpSpLocks/>
          </p:cNvGrpSpPr>
          <p:nvPr/>
        </p:nvGrpSpPr>
        <p:grpSpPr bwMode="auto">
          <a:xfrm>
            <a:off x="4638675" y="5153025"/>
            <a:ext cx="660400" cy="762000"/>
            <a:chOff x="670" y="1975"/>
            <a:chExt cx="491" cy="735"/>
          </a:xfrm>
        </p:grpSpPr>
        <p:sp>
          <p:nvSpPr>
            <p:cNvPr id="70714" name="AutoShape 1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5" name="Rectangle 1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6" name="Rectangle 1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5" name="Group 18"/>
          <p:cNvGrpSpPr>
            <a:grpSpLocks/>
          </p:cNvGrpSpPr>
          <p:nvPr/>
        </p:nvGrpSpPr>
        <p:grpSpPr bwMode="auto">
          <a:xfrm>
            <a:off x="5345113" y="5318125"/>
            <a:ext cx="569912" cy="596900"/>
            <a:chOff x="670" y="1975"/>
            <a:chExt cx="491" cy="735"/>
          </a:xfrm>
        </p:grpSpPr>
        <p:sp>
          <p:nvSpPr>
            <p:cNvPr id="70711" name="AutoShape 1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2" name="Rectangle 2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3" name="Rectangle 2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6" name="Group 22"/>
          <p:cNvGrpSpPr>
            <a:grpSpLocks/>
          </p:cNvGrpSpPr>
          <p:nvPr/>
        </p:nvGrpSpPr>
        <p:grpSpPr bwMode="auto">
          <a:xfrm>
            <a:off x="6518275" y="5434013"/>
            <a:ext cx="404813" cy="477837"/>
            <a:chOff x="670" y="1975"/>
            <a:chExt cx="491" cy="735"/>
          </a:xfrm>
        </p:grpSpPr>
        <p:sp>
          <p:nvSpPr>
            <p:cNvPr id="70708" name="AutoShape 2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9" name="Rectangle 2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0" name="Rectangle 2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7" name="Group 26"/>
          <p:cNvGrpSpPr>
            <a:grpSpLocks/>
          </p:cNvGrpSpPr>
          <p:nvPr/>
        </p:nvGrpSpPr>
        <p:grpSpPr bwMode="auto">
          <a:xfrm>
            <a:off x="7134225" y="3863975"/>
            <a:ext cx="1479550" cy="1390650"/>
            <a:chOff x="606" y="3251"/>
            <a:chExt cx="1059" cy="950"/>
          </a:xfrm>
        </p:grpSpPr>
        <p:grpSp>
          <p:nvGrpSpPr>
            <p:cNvPr id="70703" name="Group 27"/>
            <p:cNvGrpSpPr>
              <a:grpSpLocks/>
            </p:cNvGrpSpPr>
            <p:nvPr/>
          </p:nvGrpSpPr>
          <p:grpSpPr bwMode="auto">
            <a:xfrm>
              <a:off x="606" y="3251"/>
              <a:ext cx="1059" cy="950"/>
              <a:chOff x="606" y="3251"/>
              <a:chExt cx="1059" cy="950"/>
            </a:xfrm>
          </p:grpSpPr>
          <p:sp>
            <p:nvSpPr>
              <p:cNvPr id="70706" name="Freeform 28"/>
              <p:cNvSpPr>
                <a:spLocks/>
              </p:cNvSpPr>
              <p:nvPr/>
            </p:nvSpPr>
            <p:spPr bwMode="auto">
              <a:xfrm>
                <a:off x="606" y="3251"/>
                <a:ext cx="1059" cy="950"/>
              </a:xfrm>
              <a:custGeom>
                <a:avLst/>
                <a:gdLst>
                  <a:gd name="T0" fmla="*/ 12655 w 500"/>
                  <a:gd name="T1" fmla="*/ 515 h 799"/>
                  <a:gd name="T2" fmla="*/ 8389 w 500"/>
                  <a:gd name="T3" fmla="*/ 275 h 799"/>
                  <a:gd name="T4" fmla="*/ 14364 w 500"/>
                  <a:gd name="T5" fmla="*/ 61 h 799"/>
                  <a:gd name="T6" fmla="*/ 35676 w 500"/>
                  <a:gd name="T7" fmla="*/ 193 h 799"/>
                  <a:gd name="T8" fmla="*/ 31410 w 500"/>
                  <a:gd name="T9" fmla="*/ 540 h 799"/>
                  <a:gd name="T10" fmla="*/ 29701 w 500"/>
                  <a:gd name="T11" fmla="*/ 616 h 799"/>
                  <a:gd name="T12" fmla="*/ 31410 w 500"/>
                  <a:gd name="T13" fmla="*/ 728 h 799"/>
                  <a:gd name="T14" fmla="*/ 33926 w 500"/>
                  <a:gd name="T15" fmla="*/ 754 h 799"/>
                  <a:gd name="T16" fmla="*/ 39077 w 500"/>
                  <a:gd name="T17" fmla="*/ 886 h 799"/>
                  <a:gd name="T18" fmla="*/ 41598 w 500"/>
                  <a:gd name="T19" fmla="*/ 1046 h 799"/>
                  <a:gd name="T20" fmla="*/ 44150 w 500"/>
                  <a:gd name="T21" fmla="*/ 1315 h 799"/>
                  <a:gd name="T22" fmla="*/ 45056 w 500"/>
                  <a:gd name="T23" fmla="*/ 1580 h 799"/>
                  <a:gd name="T24" fmla="*/ 44150 w 500"/>
                  <a:gd name="T25" fmla="*/ 1977 h 799"/>
                  <a:gd name="T26" fmla="*/ 26261 w 500"/>
                  <a:gd name="T27" fmla="*/ 2197 h 799"/>
                  <a:gd name="T28" fmla="*/ 2431 w 500"/>
                  <a:gd name="T29" fmla="*/ 2007 h 799"/>
                  <a:gd name="T30" fmla="*/ 2431 w 500"/>
                  <a:gd name="T31" fmla="*/ 1259 h 799"/>
                  <a:gd name="T32" fmla="*/ 4948 w 500"/>
                  <a:gd name="T33" fmla="*/ 1046 h 799"/>
                  <a:gd name="T34" fmla="*/ 9196 w 500"/>
                  <a:gd name="T35" fmla="*/ 835 h 799"/>
                  <a:gd name="T36" fmla="*/ 12655 w 500"/>
                  <a:gd name="T37" fmla="*/ 515 h 7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0"/>
                  <a:gd name="T58" fmla="*/ 0 h 799"/>
                  <a:gd name="T59" fmla="*/ 500 w 500"/>
                  <a:gd name="T60" fmla="*/ 799 h 7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0" h="799">
                    <a:moveTo>
                      <a:pt x="140" y="182"/>
                    </a:moveTo>
                    <a:cubicBezTo>
                      <a:pt x="111" y="152"/>
                      <a:pt x="105" y="135"/>
                      <a:pt x="93" y="97"/>
                    </a:cubicBezTo>
                    <a:cubicBezTo>
                      <a:pt x="104" y="52"/>
                      <a:pt x="115" y="37"/>
                      <a:pt x="159" y="21"/>
                    </a:cubicBezTo>
                    <a:cubicBezTo>
                      <a:pt x="271" y="27"/>
                      <a:pt x="327" y="0"/>
                      <a:pt x="395" y="68"/>
                    </a:cubicBezTo>
                    <a:cubicBezTo>
                      <a:pt x="383" y="156"/>
                      <a:pt x="398" y="116"/>
                      <a:pt x="348" y="191"/>
                    </a:cubicBezTo>
                    <a:cubicBezTo>
                      <a:pt x="342" y="200"/>
                      <a:pt x="329" y="219"/>
                      <a:pt x="329" y="219"/>
                    </a:cubicBezTo>
                    <a:cubicBezTo>
                      <a:pt x="335" y="232"/>
                      <a:pt x="338" y="247"/>
                      <a:pt x="348" y="257"/>
                    </a:cubicBezTo>
                    <a:cubicBezTo>
                      <a:pt x="355" y="264"/>
                      <a:pt x="367" y="262"/>
                      <a:pt x="376" y="267"/>
                    </a:cubicBezTo>
                    <a:cubicBezTo>
                      <a:pt x="401" y="280"/>
                      <a:pt x="413" y="294"/>
                      <a:pt x="433" y="314"/>
                    </a:cubicBezTo>
                    <a:cubicBezTo>
                      <a:pt x="464" y="411"/>
                      <a:pt x="415" y="267"/>
                      <a:pt x="461" y="370"/>
                    </a:cubicBezTo>
                    <a:cubicBezTo>
                      <a:pt x="475" y="402"/>
                      <a:pt x="481" y="432"/>
                      <a:pt x="489" y="465"/>
                    </a:cubicBezTo>
                    <a:cubicBezTo>
                      <a:pt x="492" y="496"/>
                      <a:pt x="499" y="527"/>
                      <a:pt x="499" y="559"/>
                    </a:cubicBezTo>
                    <a:cubicBezTo>
                      <a:pt x="499" y="606"/>
                      <a:pt x="500" y="655"/>
                      <a:pt x="489" y="701"/>
                    </a:cubicBezTo>
                    <a:cubicBezTo>
                      <a:pt x="467" y="795"/>
                      <a:pt x="361" y="772"/>
                      <a:pt x="291" y="777"/>
                    </a:cubicBezTo>
                    <a:cubicBezTo>
                      <a:pt x="153" y="772"/>
                      <a:pt x="113" y="799"/>
                      <a:pt x="27" y="710"/>
                    </a:cubicBezTo>
                    <a:cubicBezTo>
                      <a:pt x="0" y="635"/>
                      <a:pt x="13" y="529"/>
                      <a:pt x="27" y="446"/>
                    </a:cubicBezTo>
                    <a:cubicBezTo>
                      <a:pt x="28" y="440"/>
                      <a:pt x="46" y="381"/>
                      <a:pt x="55" y="370"/>
                    </a:cubicBezTo>
                    <a:cubicBezTo>
                      <a:pt x="70" y="352"/>
                      <a:pt x="78" y="303"/>
                      <a:pt x="102" y="295"/>
                    </a:cubicBezTo>
                    <a:cubicBezTo>
                      <a:pt x="145" y="252"/>
                      <a:pt x="163" y="238"/>
                      <a:pt x="140" y="182"/>
                    </a:cubicBezTo>
                    <a:close/>
                  </a:path>
                </a:pathLst>
              </a:custGeom>
              <a:solidFill>
                <a:srgbClr val="FFCC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707" name="Text Box 29"/>
              <p:cNvSpPr txBox="1">
                <a:spLocks noChangeArrowheads="1"/>
              </p:cNvSpPr>
              <p:nvPr/>
            </p:nvSpPr>
            <p:spPr bwMode="auto">
              <a:xfrm>
                <a:off x="877" y="3726"/>
                <a:ext cx="6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3200">
                    <a:latin typeface="Matisse ITC" pitchFamily="82" charset="0"/>
                  </a:rPr>
                  <a:t>1652</a:t>
                </a:r>
              </a:p>
            </p:txBody>
          </p:sp>
        </p:grpSp>
        <p:sp>
          <p:nvSpPr>
            <p:cNvPr id="70704" name="Freeform 30"/>
            <p:cNvSpPr>
              <a:spLocks/>
            </p:cNvSpPr>
            <p:nvPr/>
          </p:nvSpPr>
          <p:spPr bwMode="auto">
            <a:xfrm>
              <a:off x="822" y="3513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705" name="Freeform 31"/>
            <p:cNvSpPr>
              <a:spLocks/>
            </p:cNvSpPr>
            <p:nvPr/>
          </p:nvSpPr>
          <p:spPr bwMode="auto">
            <a:xfrm flipH="1">
              <a:off x="1035" y="3519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68" name="Group 32"/>
          <p:cNvGrpSpPr>
            <a:grpSpLocks/>
          </p:cNvGrpSpPr>
          <p:nvPr/>
        </p:nvGrpSpPr>
        <p:grpSpPr bwMode="auto">
          <a:xfrm>
            <a:off x="6970713" y="5524500"/>
            <a:ext cx="314325" cy="388938"/>
            <a:chOff x="670" y="1975"/>
            <a:chExt cx="491" cy="735"/>
          </a:xfrm>
        </p:grpSpPr>
        <p:sp>
          <p:nvSpPr>
            <p:cNvPr id="70700" name="AutoShape 3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1" name="Rectangle 3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2" name="Rectangle 3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69" name="Group 36"/>
          <p:cNvGrpSpPr>
            <a:grpSpLocks/>
          </p:cNvGrpSpPr>
          <p:nvPr/>
        </p:nvGrpSpPr>
        <p:grpSpPr bwMode="auto">
          <a:xfrm>
            <a:off x="7345363" y="5618163"/>
            <a:ext cx="225425" cy="298450"/>
            <a:chOff x="670" y="1975"/>
            <a:chExt cx="491" cy="735"/>
          </a:xfrm>
        </p:grpSpPr>
        <p:sp>
          <p:nvSpPr>
            <p:cNvPr id="70697" name="AutoShape 3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8" name="Rectangle 3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9" name="Rectangle 3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70" name="Group 40"/>
          <p:cNvGrpSpPr>
            <a:grpSpLocks/>
          </p:cNvGrpSpPr>
          <p:nvPr/>
        </p:nvGrpSpPr>
        <p:grpSpPr bwMode="auto">
          <a:xfrm>
            <a:off x="2076450" y="4838700"/>
            <a:ext cx="795338" cy="1092200"/>
            <a:chOff x="670" y="1975"/>
            <a:chExt cx="491" cy="735"/>
          </a:xfrm>
        </p:grpSpPr>
        <p:sp>
          <p:nvSpPr>
            <p:cNvPr id="70694" name="AutoShape 41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5" name="Rectangle 42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6" name="Rectangle 43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71" name="Group 44"/>
          <p:cNvGrpSpPr>
            <a:grpSpLocks/>
          </p:cNvGrpSpPr>
          <p:nvPr/>
        </p:nvGrpSpPr>
        <p:grpSpPr bwMode="auto">
          <a:xfrm>
            <a:off x="2927350" y="4922838"/>
            <a:ext cx="839788" cy="1017587"/>
            <a:chOff x="670" y="1975"/>
            <a:chExt cx="491" cy="735"/>
          </a:xfrm>
        </p:grpSpPr>
        <p:sp>
          <p:nvSpPr>
            <p:cNvPr id="70691" name="AutoShape 4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2" name="Rectangle 4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3" name="Rectangle 4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672" name="Group 48"/>
          <p:cNvGrpSpPr>
            <a:grpSpLocks/>
          </p:cNvGrpSpPr>
          <p:nvPr/>
        </p:nvGrpSpPr>
        <p:grpSpPr bwMode="auto">
          <a:xfrm>
            <a:off x="5964238" y="5378450"/>
            <a:ext cx="509587" cy="536575"/>
            <a:chOff x="670" y="1975"/>
            <a:chExt cx="491" cy="735"/>
          </a:xfrm>
        </p:grpSpPr>
        <p:sp>
          <p:nvSpPr>
            <p:cNvPr id="70688" name="AutoShape 4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9" name="Rectangle 5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0" name="Rectangle 5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0673" name="Text Box 52"/>
          <p:cNvSpPr txBox="1">
            <a:spLocks noChangeArrowheads="1"/>
          </p:cNvSpPr>
          <p:nvPr/>
        </p:nvSpPr>
        <p:spPr bwMode="auto">
          <a:xfrm>
            <a:off x="1147763" y="5908675"/>
            <a:ext cx="6956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1024     </a:t>
            </a:r>
            <a:r>
              <a:rPr lang="en-US" sz="2000" b="1"/>
              <a:t> </a:t>
            </a:r>
            <a:r>
              <a:rPr lang="ru-RU" sz="2000" b="1"/>
              <a:t>512      </a:t>
            </a:r>
            <a:r>
              <a:rPr lang="en-US" sz="2000" b="1"/>
              <a:t> </a:t>
            </a:r>
            <a:r>
              <a:rPr lang="ru-RU" sz="2000" b="1"/>
              <a:t>256     </a:t>
            </a:r>
            <a:r>
              <a:rPr lang="en-US" sz="2000" b="1"/>
              <a:t> </a:t>
            </a:r>
            <a:r>
              <a:rPr lang="ru-RU" sz="2000" b="1"/>
              <a:t>128      64     </a:t>
            </a:r>
            <a:r>
              <a:rPr lang="en-US" sz="2000" b="1"/>
              <a:t> </a:t>
            </a:r>
            <a:r>
              <a:rPr lang="ru-RU" sz="2000" b="1"/>
              <a:t>32    16    8    4  2  1</a:t>
            </a:r>
          </a:p>
        </p:txBody>
      </p:sp>
      <p:grpSp>
        <p:nvGrpSpPr>
          <p:cNvPr id="70674" name="Group 53"/>
          <p:cNvGrpSpPr>
            <a:grpSpLocks/>
          </p:cNvGrpSpPr>
          <p:nvPr/>
        </p:nvGrpSpPr>
        <p:grpSpPr bwMode="auto">
          <a:xfrm>
            <a:off x="7631113" y="5680075"/>
            <a:ext cx="165100" cy="238125"/>
            <a:chOff x="670" y="1975"/>
            <a:chExt cx="491" cy="735"/>
          </a:xfrm>
        </p:grpSpPr>
        <p:sp>
          <p:nvSpPr>
            <p:cNvPr id="70685" name="AutoShape 54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6" name="Rectangle 55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7" name="Rectangle 56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Group 57"/>
          <p:cNvGrpSpPr>
            <a:grpSpLocks/>
          </p:cNvGrpSpPr>
          <p:nvPr/>
        </p:nvGrpSpPr>
        <p:grpSpPr bwMode="auto">
          <a:xfrm>
            <a:off x="1098550" y="4756150"/>
            <a:ext cx="900113" cy="1196975"/>
            <a:chOff x="670" y="1975"/>
            <a:chExt cx="491" cy="735"/>
          </a:xfrm>
        </p:grpSpPr>
        <p:sp>
          <p:nvSpPr>
            <p:cNvPr id="70682" name="AutoShape 58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3" name="Rectangle 59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4" name="Rectangle 60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" name="Group 61"/>
          <p:cNvGrpSpPr>
            <a:grpSpLocks/>
          </p:cNvGrpSpPr>
          <p:nvPr/>
        </p:nvGrpSpPr>
        <p:grpSpPr bwMode="auto">
          <a:xfrm>
            <a:off x="2085975" y="4833938"/>
            <a:ext cx="795338" cy="1092200"/>
            <a:chOff x="670" y="1975"/>
            <a:chExt cx="491" cy="735"/>
          </a:xfrm>
        </p:grpSpPr>
        <p:sp>
          <p:nvSpPr>
            <p:cNvPr id="70679" name="AutoShape 62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0" name="Rectangle 63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1" name="Rectangle 64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0677" name="Text Box 35"/>
          <p:cNvSpPr txBox="1">
            <a:spLocks noChangeArrowheads="1"/>
          </p:cNvSpPr>
          <p:nvPr/>
        </p:nvSpPr>
        <p:spPr bwMode="auto">
          <a:xfrm>
            <a:off x="347663" y="3562350"/>
            <a:ext cx="69040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3300"/>
                </a:solidFill>
              </a:rPr>
              <a:t>Найдем гирьку с весом, ближайшим к полученной разности, но не превышающим ее: 628 – 512 = 116.</a:t>
            </a:r>
          </a:p>
        </p:txBody>
      </p:sp>
      <p:sp>
        <p:nvSpPr>
          <p:cNvPr id="70678" name="Text Box 35"/>
          <p:cNvSpPr txBox="1">
            <a:spLocks noChangeArrowheads="1"/>
          </p:cNvSpPr>
          <p:nvPr/>
        </p:nvSpPr>
        <p:spPr bwMode="auto">
          <a:xfrm>
            <a:off x="217488" y="1243013"/>
            <a:ext cx="87312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>
                <a:solidFill>
                  <a:srgbClr val="993300"/>
                </a:solidFill>
              </a:rPr>
              <a:t>Рассмотрим числовой ряд:</a:t>
            </a:r>
          </a:p>
          <a:p>
            <a:pPr algn="ctr">
              <a:spcBef>
                <a:spcPct val="20000"/>
              </a:spcBef>
            </a:pPr>
            <a:r>
              <a:rPr lang="ru-RU" sz="2400">
                <a:solidFill>
                  <a:srgbClr val="993300"/>
                </a:solidFill>
              </a:rPr>
              <a:t>1, 2, 4, 8, 16, 32, 64, 128, 256, 512, 1024, 2048, 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WordArt 6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112963" y="650875"/>
            <a:ext cx="49196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Решение задачи</a:t>
            </a:r>
          </a:p>
        </p:txBody>
      </p:sp>
      <p:sp>
        <p:nvSpPr>
          <p:cNvPr id="71683" name="AutoShape 32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71684" name="AutoShape 33">
            <a:hlinkClick r:id="rId5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71685" name="AutoShape 129" descr="Весы"/>
          <p:cNvSpPr>
            <a:spLocks noChangeAspect="1" noChangeArrowheads="1"/>
          </p:cNvSpPr>
          <p:nvPr/>
        </p:nvSpPr>
        <p:spPr bwMode="auto">
          <a:xfrm>
            <a:off x="3995738" y="3810000"/>
            <a:ext cx="29686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86" name="AutoShape 130" descr="Весы"/>
          <p:cNvSpPr>
            <a:spLocks noChangeAspect="1" noChangeArrowheads="1"/>
          </p:cNvSpPr>
          <p:nvPr/>
        </p:nvSpPr>
        <p:spPr bwMode="auto">
          <a:xfrm>
            <a:off x="3995738" y="3810000"/>
            <a:ext cx="29686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71687" name="Group 131"/>
          <p:cNvGrpSpPr>
            <a:grpSpLocks/>
          </p:cNvGrpSpPr>
          <p:nvPr/>
        </p:nvGrpSpPr>
        <p:grpSpPr bwMode="auto">
          <a:xfrm>
            <a:off x="1254125" y="4705350"/>
            <a:ext cx="900113" cy="1196975"/>
            <a:chOff x="670" y="1975"/>
            <a:chExt cx="491" cy="735"/>
          </a:xfrm>
        </p:grpSpPr>
        <p:sp>
          <p:nvSpPr>
            <p:cNvPr id="71763" name="AutoShape 132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4" name="Rectangle 133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5" name="Rectangle 134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88" name="Group 135"/>
          <p:cNvGrpSpPr>
            <a:grpSpLocks/>
          </p:cNvGrpSpPr>
          <p:nvPr/>
        </p:nvGrpSpPr>
        <p:grpSpPr bwMode="auto">
          <a:xfrm>
            <a:off x="3965575" y="4972050"/>
            <a:ext cx="779463" cy="912813"/>
            <a:chOff x="670" y="1975"/>
            <a:chExt cx="491" cy="735"/>
          </a:xfrm>
        </p:grpSpPr>
        <p:sp>
          <p:nvSpPr>
            <p:cNvPr id="71760" name="AutoShape 136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1" name="Rectangle 137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2" name="Rectangle 138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89" name="Group 139"/>
          <p:cNvGrpSpPr>
            <a:grpSpLocks/>
          </p:cNvGrpSpPr>
          <p:nvPr/>
        </p:nvGrpSpPr>
        <p:grpSpPr bwMode="auto">
          <a:xfrm>
            <a:off x="4789488" y="5111750"/>
            <a:ext cx="660400" cy="762000"/>
            <a:chOff x="670" y="1975"/>
            <a:chExt cx="491" cy="735"/>
          </a:xfrm>
        </p:grpSpPr>
        <p:sp>
          <p:nvSpPr>
            <p:cNvPr id="71757" name="AutoShape 140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8" name="Rectangle 141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9" name="Rectangle 142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0" name="Group 143"/>
          <p:cNvGrpSpPr>
            <a:grpSpLocks/>
          </p:cNvGrpSpPr>
          <p:nvPr/>
        </p:nvGrpSpPr>
        <p:grpSpPr bwMode="auto">
          <a:xfrm>
            <a:off x="5495925" y="5276850"/>
            <a:ext cx="569913" cy="596900"/>
            <a:chOff x="670" y="1975"/>
            <a:chExt cx="491" cy="735"/>
          </a:xfrm>
        </p:grpSpPr>
        <p:sp>
          <p:nvSpPr>
            <p:cNvPr id="71754" name="AutoShape 144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5" name="Rectangle 145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6" name="Rectangle 146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1" name="Group 147"/>
          <p:cNvGrpSpPr>
            <a:grpSpLocks/>
          </p:cNvGrpSpPr>
          <p:nvPr/>
        </p:nvGrpSpPr>
        <p:grpSpPr bwMode="auto">
          <a:xfrm>
            <a:off x="6669088" y="5392738"/>
            <a:ext cx="404812" cy="477837"/>
            <a:chOff x="670" y="1975"/>
            <a:chExt cx="491" cy="735"/>
          </a:xfrm>
        </p:grpSpPr>
        <p:sp>
          <p:nvSpPr>
            <p:cNvPr id="71751" name="AutoShape 148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2" name="Rectangle 149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3" name="Rectangle 150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692" name="Text Box 151"/>
          <p:cNvSpPr txBox="1">
            <a:spLocks noChangeArrowheads="1"/>
          </p:cNvSpPr>
          <p:nvPr/>
        </p:nvSpPr>
        <p:spPr bwMode="auto">
          <a:xfrm>
            <a:off x="2501900" y="1506538"/>
            <a:ext cx="3851275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87350">
              <a:spcBef>
                <a:spcPct val="50000"/>
              </a:spcBef>
            </a:pPr>
            <a:r>
              <a:rPr lang="ru-RU" sz="2800">
                <a:solidFill>
                  <a:srgbClr val="8E4700"/>
                </a:solidFill>
              </a:rPr>
              <a:t>1652 – </a:t>
            </a:r>
            <a:r>
              <a:rPr lang="ru-RU" sz="2800">
                <a:solidFill>
                  <a:srgbClr val="C40041"/>
                </a:solidFill>
              </a:rPr>
              <a:t>1024</a:t>
            </a:r>
            <a:r>
              <a:rPr lang="ru-RU" sz="2400">
                <a:solidFill>
                  <a:srgbClr val="8E4700"/>
                </a:solidFill>
              </a:rPr>
              <a:t> </a:t>
            </a:r>
            <a:r>
              <a:rPr lang="ru-RU" sz="2800">
                <a:solidFill>
                  <a:srgbClr val="8E4700"/>
                </a:solidFill>
              </a:rPr>
              <a:t>= 628</a:t>
            </a:r>
          </a:p>
          <a:p>
            <a:pPr indent="387350">
              <a:spcBef>
                <a:spcPct val="50000"/>
              </a:spcBef>
            </a:pPr>
            <a:r>
              <a:rPr lang="ru-RU" sz="2800">
                <a:solidFill>
                  <a:srgbClr val="8E4700"/>
                </a:solidFill>
              </a:rPr>
              <a:t>628 – </a:t>
            </a:r>
            <a:r>
              <a:rPr lang="ru-RU" sz="2800">
                <a:solidFill>
                  <a:srgbClr val="C40041"/>
                </a:solidFill>
              </a:rPr>
              <a:t>512</a:t>
            </a:r>
            <a:r>
              <a:rPr lang="ru-RU" sz="2800">
                <a:solidFill>
                  <a:srgbClr val="8E4700"/>
                </a:solidFill>
              </a:rPr>
              <a:t> = 116</a:t>
            </a:r>
          </a:p>
        </p:txBody>
      </p:sp>
      <p:grpSp>
        <p:nvGrpSpPr>
          <p:cNvPr id="71693" name="Group 152"/>
          <p:cNvGrpSpPr>
            <a:grpSpLocks/>
          </p:cNvGrpSpPr>
          <p:nvPr/>
        </p:nvGrpSpPr>
        <p:grpSpPr bwMode="auto">
          <a:xfrm>
            <a:off x="6308725" y="3181350"/>
            <a:ext cx="1681163" cy="1508125"/>
            <a:chOff x="606" y="3251"/>
            <a:chExt cx="1059" cy="950"/>
          </a:xfrm>
        </p:grpSpPr>
        <p:grpSp>
          <p:nvGrpSpPr>
            <p:cNvPr id="71746" name="Group 153"/>
            <p:cNvGrpSpPr>
              <a:grpSpLocks/>
            </p:cNvGrpSpPr>
            <p:nvPr/>
          </p:nvGrpSpPr>
          <p:grpSpPr bwMode="auto">
            <a:xfrm>
              <a:off x="606" y="3251"/>
              <a:ext cx="1059" cy="950"/>
              <a:chOff x="606" y="3251"/>
              <a:chExt cx="1059" cy="950"/>
            </a:xfrm>
          </p:grpSpPr>
          <p:sp>
            <p:nvSpPr>
              <p:cNvPr id="71749" name="Freeform 154"/>
              <p:cNvSpPr>
                <a:spLocks/>
              </p:cNvSpPr>
              <p:nvPr/>
            </p:nvSpPr>
            <p:spPr bwMode="auto">
              <a:xfrm>
                <a:off x="606" y="3251"/>
                <a:ext cx="1059" cy="950"/>
              </a:xfrm>
              <a:custGeom>
                <a:avLst/>
                <a:gdLst>
                  <a:gd name="T0" fmla="*/ 12655 w 500"/>
                  <a:gd name="T1" fmla="*/ 515 h 799"/>
                  <a:gd name="T2" fmla="*/ 8389 w 500"/>
                  <a:gd name="T3" fmla="*/ 275 h 799"/>
                  <a:gd name="T4" fmla="*/ 14364 w 500"/>
                  <a:gd name="T5" fmla="*/ 61 h 799"/>
                  <a:gd name="T6" fmla="*/ 35676 w 500"/>
                  <a:gd name="T7" fmla="*/ 193 h 799"/>
                  <a:gd name="T8" fmla="*/ 31410 w 500"/>
                  <a:gd name="T9" fmla="*/ 540 h 799"/>
                  <a:gd name="T10" fmla="*/ 29701 w 500"/>
                  <a:gd name="T11" fmla="*/ 616 h 799"/>
                  <a:gd name="T12" fmla="*/ 31410 w 500"/>
                  <a:gd name="T13" fmla="*/ 728 h 799"/>
                  <a:gd name="T14" fmla="*/ 33926 w 500"/>
                  <a:gd name="T15" fmla="*/ 754 h 799"/>
                  <a:gd name="T16" fmla="*/ 39077 w 500"/>
                  <a:gd name="T17" fmla="*/ 886 h 799"/>
                  <a:gd name="T18" fmla="*/ 41598 w 500"/>
                  <a:gd name="T19" fmla="*/ 1046 h 799"/>
                  <a:gd name="T20" fmla="*/ 44150 w 500"/>
                  <a:gd name="T21" fmla="*/ 1315 h 799"/>
                  <a:gd name="T22" fmla="*/ 45056 w 500"/>
                  <a:gd name="T23" fmla="*/ 1580 h 799"/>
                  <a:gd name="T24" fmla="*/ 44150 w 500"/>
                  <a:gd name="T25" fmla="*/ 1977 h 799"/>
                  <a:gd name="T26" fmla="*/ 26261 w 500"/>
                  <a:gd name="T27" fmla="*/ 2197 h 799"/>
                  <a:gd name="T28" fmla="*/ 2431 w 500"/>
                  <a:gd name="T29" fmla="*/ 2007 h 799"/>
                  <a:gd name="T30" fmla="*/ 2431 w 500"/>
                  <a:gd name="T31" fmla="*/ 1259 h 799"/>
                  <a:gd name="T32" fmla="*/ 4948 w 500"/>
                  <a:gd name="T33" fmla="*/ 1046 h 799"/>
                  <a:gd name="T34" fmla="*/ 9196 w 500"/>
                  <a:gd name="T35" fmla="*/ 835 h 799"/>
                  <a:gd name="T36" fmla="*/ 12655 w 500"/>
                  <a:gd name="T37" fmla="*/ 515 h 7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0"/>
                  <a:gd name="T58" fmla="*/ 0 h 799"/>
                  <a:gd name="T59" fmla="*/ 500 w 500"/>
                  <a:gd name="T60" fmla="*/ 799 h 7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0" h="799">
                    <a:moveTo>
                      <a:pt x="140" y="182"/>
                    </a:moveTo>
                    <a:cubicBezTo>
                      <a:pt x="111" y="152"/>
                      <a:pt x="105" y="135"/>
                      <a:pt x="93" y="97"/>
                    </a:cubicBezTo>
                    <a:cubicBezTo>
                      <a:pt x="104" y="52"/>
                      <a:pt x="115" y="37"/>
                      <a:pt x="159" y="21"/>
                    </a:cubicBezTo>
                    <a:cubicBezTo>
                      <a:pt x="271" y="27"/>
                      <a:pt x="327" y="0"/>
                      <a:pt x="395" y="68"/>
                    </a:cubicBezTo>
                    <a:cubicBezTo>
                      <a:pt x="383" y="156"/>
                      <a:pt x="398" y="116"/>
                      <a:pt x="348" y="191"/>
                    </a:cubicBezTo>
                    <a:cubicBezTo>
                      <a:pt x="342" y="200"/>
                      <a:pt x="329" y="219"/>
                      <a:pt x="329" y="219"/>
                    </a:cubicBezTo>
                    <a:cubicBezTo>
                      <a:pt x="335" y="232"/>
                      <a:pt x="338" y="247"/>
                      <a:pt x="348" y="257"/>
                    </a:cubicBezTo>
                    <a:cubicBezTo>
                      <a:pt x="355" y="264"/>
                      <a:pt x="367" y="262"/>
                      <a:pt x="376" y="267"/>
                    </a:cubicBezTo>
                    <a:cubicBezTo>
                      <a:pt x="401" y="280"/>
                      <a:pt x="413" y="294"/>
                      <a:pt x="433" y="314"/>
                    </a:cubicBezTo>
                    <a:cubicBezTo>
                      <a:pt x="464" y="411"/>
                      <a:pt x="415" y="267"/>
                      <a:pt x="461" y="370"/>
                    </a:cubicBezTo>
                    <a:cubicBezTo>
                      <a:pt x="475" y="402"/>
                      <a:pt x="481" y="432"/>
                      <a:pt x="489" y="465"/>
                    </a:cubicBezTo>
                    <a:cubicBezTo>
                      <a:pt x="492" y="496"/>
                      <a:pt x="499" y="527"/>
                      <a:pt x="499" y="559"/>
                    </a:cubicBezTo>
                    <a:cubicBezTo>
                      <a:pt x="499" y="606"/>
                      <a:pt x="500" y="655"/>
                      <a:pt x="489" y="701"/>
                    </a:cubicBezTo>
                    <a:cubicBezTo>
                      <a:pt x="467" y="795"/>
                      <a:pt x="361" y="772"/>
                      <a:pt x="291" y="777"/>
                    </a:cubicBezTo>
                    <a:cubicBezTo>
                      <a:pt x="153" y="772"/>
                      <a:pt x="113" y="799"/>
                      <a:pt x="27" y="710"/>
                    </a:cubicBezTo>
                    <a:cubicBezTo>
                      <a:pt x="0" y="635"/>
                      <a:pt x="13" y="529"/>
                      <a:pt x="27" y="446"/>
                    </a:cubicBezTo>
                    <a:cubicBezTo>
                      <a:pt x="28" y="440"/>
                      <a:pt x="46" y="381"/>
                      <a:pt x="55" y="370"/>
                    </a:cubicBezTo>
                    <a:cubicBezTo>
                      <a:pt x="70" y="352"/>
                      <a:pt x="78" y="303"/>
                      <a:pt x="102" y="295"/>
                    </a:cubicBezTo>
                    <a:cubicBezTo>
                      <a:pt x="145" y="252"/>
                      <a:pt x="163" y="238"/>
                      <a:pt x="140" y="182"/>
                    </a:cubicBezTo>
                    <a:close/>
                  </a:path>
                </a:pathLst>
              </a:custGeom>
              <a:solidFill>
                <a:srgbClr val="FFCC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50" name="Text Box 155"/>
              <p:cNvSpPr txBox="1">
                <a:spLocks noChangeArrowheads="1"/>
              </p:cNvSpPr>
              <p:nvPr/>
            </p:nvSpPr>
            <p:spPr bwMode="auto">
              <a:xfrm>
                <a:off x="877" y="3726"/>
                <a:ext cx="516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3200">
                    <a:latin typeface="Matisse ITC" pitchFamily="82" charset="0"/>
                  </a:rPr>
                  <a:t>1652</a:t>
                </a:r>
              </a:p>
            </p:txBody>
          </p:sp>
        </p:grpSp>
        <p:sp>
          <p:nvSpPr>
            <p:cNvPr id="71747" name="Freeform 156"/>
            <p:cNvSpPr>
              <a:spLocks/>
            </p:cNvSpPr>
            <p:nvPr/>
          </p:nvSpPr>
          <p:spPr bwMode="auto">
            <a:xfrm>
              <a:off x="822" y="3513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48" name="Freeform 157"/>
            <p:cNvSpPr>
              <a:spLocks/>
            </p:cNvSpPr>
            <p:nvPr/>
          </p:nvSpPr>
          <p:spPr bwMode="auto">
            <a:xfrm flipH="1">
              <a:off x="1035" y="3519"/>
              <a:ext cx="373" cy="255"/>
            </a:xfrm>
            <a:custGeom>
              <a:avLst/>
              <a:gdLst>
                <a:gd name="T0" fmla="*/ 103 w 373"/>
                <a:gd name="T1" fmla="*/ 0 h 255"/>
                <a:gd name="T2" fmla="*/ 311 w 373"/>
                <a:gd name="T3" fmla="*/ 9 h 255"/>
                <a:gd name="T4" fmla="*/ 358 w 373"/>
                <a:gd name="T5" fmla="*/ 19 h 255"/>
                <a:gd name="T6" fmla="*/ 245 w 373"/>
                <a:gd name="T7" fmla="*/ 28 h 255"/>
                <a:gd name="T8" fmla="*/ 113 w 373"/>
                <a:gd name="T9" fmla="*/ 132 h 255"/>
                <a:gd name="T10" fmla="*/ 56 w 373"/>
                <a:gd name="T11" fmla="*/ 170 h 255"/>
                <a:gd name="T12" fmla="*/ 18 w 373"/>
                <a:gd name="T13" fmla="*/ 226 h 255"/>
                <a:gd name="T14" fmla="*/ 0 w 373"/>
                <a:gd name="T15" fmla="*/ 255 h 2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3"/>
                <a:gd name="T25" fmla="*/ 0 h 255"/>
                <a:gd name="T26" fmla="*/ 373 w 373"/>
                <a:gd name="T27" fmla="*/ 255 h 2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3" h="255">
                  <a:moveTo>
                    <a:pt x="103" y="0"/>
                  </a:moveTo>
                  <a:cubicBezTo>
                    <a:pt x="172" y="3"/>
                    <a:pt x="242" y="4"/>
                    <a:pt x="311" y="9"/>
                  </a:cubicBezTo>
                  <a:cubicBezTo>
                    <a:pt x="327" y="10"/>
                    <a:pt x="373" y="15"/>
                    <a:pt x="358" y="19"/>
                  </a:cubicBezTo>
                  <a:cubicBezTo>
                    <a:pt x="322" y="29"/>
                    <a:pt x="245" y="28"/>
                    <a:pt x="245" y="28"/>
                  </a:cubicBezTo>
                  <a:cubicBezTo>
                    <a:pt x="198" y="61"/>
                    <a:pt x="157" y="97"/>
                    <a:pt x="113" y="132"/>
                  </a:cubicBezTo>
                  <a:cubicBezTo>
                    <a:pt x="95" y="146"/>
                    <a:pt x="56" y="170"/>
                    <a:pt x="56" y="170"/>
                  </a:cubicBezTo>
                  <a:cubicBezTo>
                    <a:pt x="43" y="189"/>
                    <a:pt x="30" y="207"/>
                    <a:pt x="18" y="226"/>
                  </a:cubicBezTo>
                  <a:cubicBezTo>
                    <a:pt x="12" y="236"/>
                    <a:pt x="0" y="255"/>
                    <a:pt x="0" y="2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694" name="Group 158"/>
          <p:cNvGrpSpPr>
            <a:grpSpLocks/>
          </p:cNvGrpSpPr>
          <p:nvPr/>
        </p:nvGrpSpPr>
        <p:grpSpPr bwMode="auto">
          <a:xfrm>
            <a:off x="7121525" y="5483225"/>
            <a:ext cx="314325" cy="388938"/>
            <a:chOff x="670" y="1975"/>
            <a:chExt cx="491" cy="735"/>
          </a:xfrm>
        </p:grpSpPr>
        <p:sp>
          <p:nvSpPr>
            <p:cNvPr id="71743" name="AutoShape 15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4" name="Rectangle 16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5" name="Rectangle 16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5" name="Group 162"/>
          <p:cNvGrpSpPr>
            <a:grpSpLocks/>
          </p:cNvGrpSpPr>
          <p:nvPr/>
        </p:nvGrpSpPr>
        <p:grpSpPr bwMode="auto">
          <a:xfrm>
            <a:off x="7496175" y="5576888"/>
            <a:ext cx="225425" cy="298450"/>
            <a:chOff x="670" y="1975"/>
            <a:chExt cx="491" cy="735"/>
          </a:xfrm>
        </p:grpSpPr>
        <p:sp>
          <p:nvSpPr>
            <p:cNvPr id="71740" name="AutoShape 16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1" name="Rectangle 16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2" name="Rectangle 16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6" name="Group 166"/>
          <p:cNvGrpSpPr>
            <a:grpSpLocks/>
          </p:cNvGrpSpPr>
          <p:nvPr/>
        </p:nvGrpSpPr>
        <p:grpSpPr bwMode="auto">
          <a:xfrm>
            <a:off x="2227263" y="4797425"/>
            <a:ext cx="795337" cy="1092200"/>
            <a:chOff x="670" y="1975"/>
            <a:chExt cx="491" cy="735"/>
          </a:xfrm>
        </p:grpSpPr>
        <p:sp>
          <p:nvSpPr>
            <p:cNvPr id="71737" name="AutoShape 16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8" name="Rectangle 16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9" name="Rectangle 16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7" name="Group 170"/>
          <p:cNvGrpSpPr>
            <a:grpSpLocks/>
          </p:cNvGrpSpPr>
          <p:nvPr/>
        </p:nvGrpSpPr>
        <p:grpSpPr bwMode="auto">
          <a:xfrm>
            <a:off x="3078163" y="4881563"/>
            <a:ext cx="839787" cy="1017587"/>
            <a:chOff x="670" y="1975"/>
            <a:chExt cx="491" cy="735"/>
          </a:xfrm>
        </p:grpSpPr>
        <p:sp>
          <p:nvSpPr>
            <p:cNvPr id="71734" name="AutoShape 171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5" name="Rectangle 172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6" name="Rectangle 173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698" name="Group 174"/>
          <p:cNvGrpSpPr>
            <a:grpSpLocks/>
          </p:cNvGrpSpPr>
          <p:nvPr/>
        </p:nvGrpSpPr>
        <p:grpSpPr bwMode="auto">
          <a:xfrm>
            <a:off x="6115050" y="5337175"/>
            <a:ext cx="509588" cy="536575"/>
            <a:chOff x="670" y="1975"/>
            <a:chExt cx="491" cy="735"/>
          </a:xfrm>
        </p:grpSpPr>
        <p:sp>
          <p:nvSpPr>
            <p:cNvPr id="71731" name="AutoShape 17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2" name="Rectangle 17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3" name="Rectangle 17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699" name="Text Box 178"/>
          <p:cNvSpPr txBox="1">
            <a:spLocks noChangeArrowheads="1"/>
          </p:cNvSpPr>
          <p:nvPr/>
        </p:nvSpPr>
        <p:spPr bwMode="auto">
          <a:xfrm>
            <a:off x="1298575" y="5867400"/>
            <a:ext cx="6956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1024       512      256      128      64      32    16    8    4  2  1</a:t>
            </a:r>
          </a:p>
        </p:txBody>
      </p:sp>
      <p:grpSp>
        <p:nvGrpSpPr>
          <p:cNvPr id="71700" name="Group 179"/>
          <p:cNvGrpSpPr>
            <a:grpSpLocks/>
          </p:cNvGrpSpPr>
          <p:nvPr/>
        </p:nvGrpSpPr>
        <p:grpSpPr bwMode="auto">
          <a:xfrm>
            <a:off x="7781925" y="5638800"/>
            <a:ext cx="165100" cy="238125"/>
            <a:chOff x="670" y="1975"/>
            <a:chExt cx="491" cy="735"/>
          </a:xfrm>
        </p:grpSpPr>
        <p:sp>
          <p:nvSpPr>
            <p:cNvPr id="71728" name="AutoShape 180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9" name="Rectangle 181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30" name="Rectangle 182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7463" name="Text Box 183"/>
          <p:cNvSpPr txBox="1">
            <a:spLocks noChangeArrowheads="1"/>
          </p:cNvSpPr>
          <p:nvPr/>
        </p:nvSpPr>
        <p:spPr bwMode="auto">
          <a:xfrm>
            <a:off x="2889250" y="2727325"/>
            <a:ext cx="266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8E4700"/>
                </a:solidFill>
              </a:rPr>
              <a:t>116 – </a:t>
            </a:r>
            <a:r>
              <a:rPr lang="ru-RU" sz="2800">
                <a:solidFill>
                  <a:srgbClr val="C40041"/>
                </a:solidFill>
              </a:rPr>
              <a:t>64</a:t>
            </a:r>
            <a:r>
              <a:rPr lang="ru-RU" sz="2800">
                <a:solidFill>
                  <a:srgbClr val="8E4700"/>
                </a:solidFill>
              </a:rPr>
              <a:t> = 52</a:t>
            </a:r>
          </a:p>
        </p:txBody>
      </p:sp>
      <p:grpSp>
        <p:nvGrpSpPr>
          <p:cNvPr id="71702" name="Group 184"/>
          <p:cNvGrpSpPr>
            <a:grpSpLocks/>
          </p:cNvGrpSpPr>
          <p:nvPr/>
        </p:nvGrpSpPr>
        <p:grpSpPr bwMode="auto">
          <a:xfrm>
            <a:off x="1249363" y="4714875"/>
            <a:ext cx="900112" cy="1196975"/>
            <a:chOff x="670" y="1975"/>
            <a:chExt cx="491" cy="735"/>
          </a:xfrm>
        </p:grpSpPr>
        <p:sp>
          <p:nvSpPr>
            <p:cNvPr id="71725" name="AutoShape 185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6" name="Rectangle 186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7" name="Rectangle 187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03" name="Group 188"/>
          <p:cNvGrpSpPr>
            <a:grpSpLocks/>
          </p:cNvGrpSpPr>
          <p:nvPr/>
        </p:nvGrpSpPr>
        <p:grpSpPr bwMode="auto">
          <a:xfrm>
            <a:off x="2236788" y="4792663"/>
            <a:ext cx="795337" cy="1092200"/>
            <a:chOff x="670" y="1975"/>
            <a:chExt cx="491" cy="735"/>
          </a:xfrm>
        </p:grpSpPr>
        <p:sp>
          <p:nvSpPr>
            <p:cNvPr id="71722" name="AutoShape 189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3" name="Rectangle 190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4" name="Rectangle 191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192"/>
          <p:cNvGrpSpPr>
            <a:grpSpLocks/>
          </p:cNvGrpSpPr>
          <p:nvPr/>
        </p:nvGrpSpPr>
        <p:grpSpPr bwMode="auto">
          <a:xfrm>
            <a:off x="4791075" y="5108575"/>
            <a:ext cx="660400" cy="762000"/>
            <a:chOff x="670" y="1975"/>
            <a:chExt cx="491" cy="735"/>
          </a:xfrm>
        </p:grpSpPr>
        <p:sp>
          <p:nvSpPr>
            <p:cNvPr id="71719" name="AutoShape 19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0" name="Rectangle 19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1" name="Rectangle 19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7476" name="Text Box 196"/>
          <p:cNvSpPr txBox="1">
            <a:spLocks noChangeArrowheads="1"/>
          </p:cNvSpPr>
          <p:nvPr/>
        </p:nvSpPr>
        <p:spPr bwMode="auto">
          <a:xfrm>
            <a:off x="2933700" y="3359150"/>
            <a:ext cx="2592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8E4700"/>
                </a:solidFill>
              </a:rPr>
              <a:t>52 – </a:t>
            </a:r>
            <a:r>
              <a:rPr lang="ru-RU" sz="2800">
                <a:solidFill>
                  <a:srgbClr val="C40041"/>
                </a:solidFill>
              </a:rPr>
              <a:t>32</a:t>
            </a:r>
            <a:r>
              <a:rPr lang="ru-RU" sz="2800">
                <a:solidFill>
                  <a:srgbClr val="8E4700"/>
                </a:solidFill>
              </a:rPr>
              <a:t> = 20</a:t>
            </a:r>
          </a:p>
        </p:txBody>
      </p:sp>
      <p:grpSp>
        <p:nvGrpSpPr>
          <p:cNvPr id="18" name="Group 197"/>
          <p:cNvGrpSpPr>
            <a:grpSpLocks/>
          </p:cNvGrpSpPr>
          <p:nvPr/>
        </p:nvGrpSpPr>
        <p:grpSpPr bwMode="auto">
          <a:xfrm>
            <a:off x="5494338" y="5267325"/>
            <a:ext cx="569912" cy="596900"/>
            <a:chOff x="670" y="1975"/>
            <a:chExt cx="491" cy="735"/>
          </a:xfrm>
        </p:grpSpPr>
        <p:sp>
          <p:nvSpPr>
            <p:cNvPr id="71716" name="AutoShape 198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7" name="Rectangle 199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8" name="Rectangle 200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7481" name="Text Box 201"/>
          <p:cNvSpPr txBox="1">
            <a:spLocks noChangeArrowheads="1"/>
          </p:cNvSpPr>
          <p:nvPr/>
        </p:nvSpPr>
        <p:spPr bwMode="auto">
          <a:xfrm>
            <a:off x="2946400" y="3895725"/>
            <a:ext cx="2833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8E4700"/>
                </a:solidFill>
              </a:rPr>
              <a:t>20 – </a:t>
            </a:r>
            <a:r>
              <a:rPr lang="ru-RU" sz="2800">
                <a:solidFill>
                  <a:srgbClr val="C40041"/>
                </a:solidFill>
              </a:rPr>
              <a:t>16</a:t>
            </a:r>
            <a:r>
              <a:rPr lang="ru-RU" sz="2800">
                <a:solidFill>
                  <a:srgbClr val="8E4700"/>
                </a:solidFill>
              </a:rPr>
              <a:t> = </a:t>
            </a:r>
            <a:r>
              <a:rPr lang="ru-RU" sz="2800">
                <a:solidFill>
                  <a:srgbClr val="C40041"/>
                </a:solidFill>
              </a:rPr>
              <a:t>4</a:t>
            </a:r>
          </a:p>
        </p:txBody>
      </p:sp>
      <p:grpSp>
        <p:nvGrpSpPr>
          <p:cNvPr id="19" name="Group 202"/>
          <p:cNvGrpSpPr>
            <a:grpSpLocks/>
          </p:cNvGrpSpPr>
          <p:nvPr/>
        </p:nvGrpSpPr>
        <p:grpSpPr bwMode="auto">
          <a:xfrm>
            <a:off x="6116638" y="5351463"/>
            <a:ext cx="509587" cy="536575"/>
            <a:chOff x="670" y="1975"/>
            <a:chExt cx="491" cy="735"/>
          </a:xfrm>
        </p:grpSpPr>
        <p:sp>
          <p:nvSpPr>
            <p:cNvPr id="71713" name="AutoShape 203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4" name="Rectangle 204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5" name="Rectangle 205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" name="Group 206"/>
          <p:cNvGrpSpPr>
            <a:grpSpLocks/>
          </p:cNvGrpSpPr>
          <p:nvPr/>
        </p:nvGrpSpPr>
        <p:grpSpPr bwMode="auto">
          <a:xfrm>
            <a:off x="7119938" y="5487988"/>
            <a:ext cx="314325" cy="388937"/>
            <a:chOff x="670" y="1975"/>
            <a:chExt cx="491" cy="735"/>
          </a:xfrm>
        </p:grpSpPr>
        <p:sp>
          <p:nvSpPr>
            <p:cNvPr id="71710" name="AutoShape 207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rgbClr val="333333"/>
            </a:solidFill>
            <a:ln w="2857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1" name="Rectangle 208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2" name="Rectangle 209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rgbClr val="333333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63" grpId="0" autoUpdateAnimBg="0"/>
      <p:bldP spid="97476" grpId="0" autoUpdateAnimBg="0"/>
      <p:bldP spid="97481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WordArt 6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125663" y="688975"/>
            <a:ext cx="49196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00"/>
                    </a:gs>
                    <a:gs pos="100000">
                      <a:srgbClr val="FF99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Решение задачи</a:t>
            </a:r>
          </a:p>
        </p:txBody>
      </p:sp>
      <p:sp>
        <p:nvSpPr>
          <p:cNvPr id="72707" name="AutoShape 32">
            <a:hlinkClick r:id="rId3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72708" name="AutoShape 33">
            <a:hlinkClick r:id="rId5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grpSp>
        <p:nvGrpSpPr>
          <p:cNvPr id="72709" name="Group 86"/>
          <p:cNvGrpSpPr>
            <a:grpSpLocks/>
          </p:cNvGrpSpPr>
          <p:nvPr/>
        </p:nvGrpSpPr>
        <p:grpSpPr bwMode="auto">
          <a:xfrm>
            <a:off x="547688" y="1584325"/>
            <a:ext cx="8094662" cy="1846263"/>
            <a:chOff x="216" y="804"/>
            <a:chExt cx="5220" cy="1244"/>
          </a:xfrm>
        </p:grpSpPr>
        <p:grpSp>
          <p:nvGrpSpPr>
            <p:cNvPr id="72733" name="Group 87"/>
            <p:cNvGrpSpPr>
              <a:grpSpLocks/>
            </p:cNvGrpSpPr>
            <p:nvPr/>
          </p:nvGrpSpPr>
          <p:grpSpPr bwMode="auto">
            <a:xfrm>
              <a:off x="3563" y="1211"/>
              <a:ext cx="567" cy="754"/>
              <a:chOff x="670" y="1975"/>
              <a:chExt cx="491" cy="735"/>
            </a:xfrm>
          </p:grpSpPr>
          <p:sp>
            <p:nvSpPr>
              <p:cNvPr id="72763" name="AutoShape 88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1024</a:t>
                </a:r>
              </a:p>
            </p:txBody>
          </p:sp>
          <p:sp>
            <p:nvSpPr>
              <p:cNvPr id="72764" name="Rectangle 89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65" name="Rectangle 90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2734" name="Group 91"/>
            <p:cNvGrpSpPr>
              <a:grpSpLocks/>
            </p:cNvGrpSpPr>
            <p:nvPr/>
          </p:nvGrpSpPr>
          <p:grpSpPr bwMode="auto">
            <a:xfrm>
              <a:off x="4718" y="1483"/>
              <a:ext cx="416" cy="480"/>
              <a:chOff x="670" y="1975"/>
              <a:chExt cx="491" cy="735"/>
            </a:xfrm>
          </p:grpSpPr>
          <p:sp>
            <p:nvSpPr>
              <p:cNvPr id="72760" name="AutoShape 92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64</a:t>
                </a:r>
              </a:p>
            </p:txBody>
          </p:sp>
          <p:sp>
            <p:nvSpPr>
              <p:cNvPr id="72761" name="Rectangle 93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62" name="Rectangle 94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2735" name="Group 95"/>
            <p:cNvGrpSpPr>
              <a:grpSpLocks/>
            </p:cNvGrpSpPr>
            <p:nvPr/>
          </p:nvGrpSpPr>
          <p:grpSpPr bwMode="auto">
            <a:xfrm>
              <a:off x="3668" y="804"/>
              <a:ext cx="359" cy="376"/>
              <a:chOff x="670" y="1975"/>
              <a:chExt cx="491" cy="735"/>
            </a:xfrm>
          </p:grpSpPr>
          <p:sp>
            <p:nvSpPr>
              <p:cNvPr id="72757" name="AutoShape 96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32</a:t>
                </a:r>
              </a:p>
            </p:txBody>
          </p:sp>
          <p:sp>
            <p:nvSpPr>
              <p:cNvPr id="72758" name="Rectangle 97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59" name="Rectangle 98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2736" name="Group 99"/>
            <p:cNvGrpSpPr>
              <a:grpSpLocks/>
            </p:cNvGrpSpPr>
            <p:nvPr/>
          </p:nvGrpSpPr>
          <p:grpSpPr bwMode="auto">
            <a:xfrm>
              <a:off x="612" y="1062"/>
              <a:ext cx="1059" cy="950"/>
              <a:chOff x="606" y="3251"/>
              <a:chExt cx="1059" cy="950"/>
            </a:xfrm>
          </p:grpSpPr>
          <p:grpSp>
            <p:nvGrpSpPr>
              <p:cNvPr id="72752" name="Group 100"/>
              <p:cNvGrpSpPr>
                <a:grpSpLocks/>
              </p:cNvGrpSpPr>
              <p:nvPr/>
            </p:nvGrpSpPr>
            <p:grpSpPr bwMode="auto">
              <a:xfrm>
                <a:off x="606" y="3251"/>
                <a:ext cx="1059" cy="950"/>
                <a:chOff x="606" y="3251"/>
                <a:chExt cx="1059" cy="950"/>
              </a:xfrm>
            </p:grpSpPr>
            <p:sp>
              <p:nvSpPr>
                <p:cNvPr id="72755" name="Freeform 101"/>
                <p:cNvSpPr>
                  <a:spLocks/>
                </p:cNvSpPr>
                <p:nvPr/>
              </p:nvSpPr>
              <p:spPr bwMode="auto">
                <a:xfrm>
                  <a:off x="606" y="3251"/>
                  <a:ext cx="1059" cy="950"/>
                </a:xfrm>
                <a:custGeom>
                  <a:avLst/>
                  <a:gdLst>
                    <a:gd name="T0" fmla="*/ 12655 w 500"/>
                    <a:gd name="T1" fmla="*/ 515 h 799"/>
                    <a:gd name="T2" fmla="*/ 8389 w 500"/>
                    <a:gd name="T3" fmla="*/ 275 h 799"/>
                    <a:gd name="T4" fmla="*/ 14364 w 500"/>
                    <a:gd name="T5" fmla="*/ 61 h 799"/>
                    <a:gd name="T6" fmla="*/ 35676 w 500"/>
                    <a:gd name="T7" fmla="*/ 193 h 799"/>
                    <a:gd name="T8" fmla="*/ 31410 w 500"/>
                    <a:gd name="T9" fmla="*/ 540 h 799"/>
                    <a:gd name="T10" fmla="*/ 29701 w 500"/>
                    <a:gd name="T11" fmla="*/ 616 h 799"/>
                    <a:gd name="T12" fmla="*/ 31410 w 500"/>
                    <a:gd name="T13" fmla="*/ 728 h 799"/>
                    <a:gd name="T14" fmla="*/ 33926 w 500"/>
                    <a:gd name="T15" fmla="*/ 754 h 799"/>
                    <a:gd name="T16" fmla="*/ 39077 w 500"/>
                    <a:gd name="T17" fmla="*/ 886 h 799"/>
                    <a:gd name="T18" fmla="*/ 41598 w 500"/>
                    <a:gd name="T19" fmla="*/ 1046 h 799"/>
                    <a:gd name="T20" fmla="*/ 44150 w 500"/>
                    <a:gd name="T21" fmla="*/ 1315 h 799"/>
                    <a:gd name="T22" fmla="*/ 45056 w 500"/>
                    <a:gd name="T23" fmla="*/ 1580 h 799"/>
                    <a:gd name="T24" fmla="*/ 44150 w 500"/>
                    <a:gd name="T25" fmla="*/ 1977 h 799"/>
                    <a:gd name="T26" fmla="*/ 26261 w 500"/>
                    <a:gd name="T27" fmla="*/ 2197 h 799"/>
                    <a:gd name="T28" fmla="*/ 2431 w 500"/>
                    <a:gd name="T29" fmla="*/ 2007 h 799"/>
                    <a:gd name="T30" fmla="*/ 2431 w 500"/>
                    <a:gd name="T31" fmla="*/ 1259 h 799"/>
                    <a:gd name="T32" fmla="*/ 4948 w 500"/>
                    <a:gd name="T33" fmla="*/ 1046 h 799"/>
                    <a:gd name="T34" fmla="*/ 9196 w 500"/>
                    <a:gd name="T35" fmla="*/ 835 h 799"/>
                    <a:gd name="T36" fmla="*/ 12655 w 500"/>
                    <a:gd name="T37" fmla="*/ 515 h 79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500"/>
                    <a:gd name="T58" fmla="*/ 0 h 799"/>
                    <a:gd name="T59" fmla="*/ 500 w 500"/>
                    <a:gd name="T60" fmla="*/ 799 h 79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500" h="799">
                      <a:moveTo>
                        <a:pt x="140" y="182"/>
                      </a:moveTo>
                      <a:cubicBezTo>
                        <a:pt x="111" y="152"/>
                        <a:pt x="105" y="135"/>
                        <a:pt x="93" y="97"/>
                      </a:cubicBezTo>
                      <a:cubicBezTo>
                        <a:pt x="104" y="52"/>
                        <a:pt x="115" y="37"/>
                        <a:pt x="159" y="21"/>
                      </a:cubicBezTo>
                      <a:cubicBezTo>
                        <a:pt x="271" y="27"/>
                        <a:pt x="327" y="0"/>
                        <a:pt x="395" y="68"/>
                      </a:cubicBezTo>
                      <a:cubicBezTo>
                        <a:pt x="383" y="156"/>
                        <a:pt x="398" y="116"/>
                        <a:pt x="348" y="191"/>
                      </a:cubicBezTo>
                      <a:cubicBezTo>
                        <a:pt x="342" y="200"/>
                        <a:pt x="329" y="219"/>
                        <a:pt x="329" y="219"/>
                      </a:cubicBezTo>
                      <a:cubicBezTo>
                        <a:pt x="335" y="232"/>
                        <a:pt x="338" y="247"/>
                        <a:pt x="348" y="257"/>
                      </a:cubicBezTo>
                      <a:cubicBezTo>
                        <a:pt x="355" y="264"/>
                        <a:pt x="367" y="262"/>
                        <a:pt x="376" y="267"/>
                      </a:cubicBezTo>
                      <a:cubicBezTo>
                        <a:pt x="401" y="280"/>
                        <a:pt x="413" y="294"/>
                        <a:pt x="433" y="314"/>
                      </a:cubicBezTo>
                      <a:cubicBezTo>
                        <a:pt x="464" y="411"/>
                        <a:pt x="415" y="267"/>
                        <a:pt x="461" y="370"/>
                      </a:cubicBezTo>
                      <a:cubicBezTo>
                        <a:pt x="475" y="402"/>
                        <a:pt x="481" y="432"/>
                        <a:pt x="489" y="465"/>
                      </a:cubicBezTo>
                      <a:cubicBezTo>
                        <a:pt x="492" y="496"/>
                        <a:pt x="499" y="527"/>
                        <a:pt x="499" y="559"/>
                      </a:cubicBezTo>
                      <a:cubicBezTo>
                        <a:pt x="499" y="606"/>
                        <a:pt x="500" y="655"/>
                        <a:pt x="489" y="701"/>
                      </a:cubicBezTo>
                      <a:cubicBezTo>
                        <a:pt x="467" y="795"/>
                        <a:pt x="361" y="772"/>
                        <a:pt x="291" y="777"/>
                      </a:cubicBezTo>
                      <a:cubicBezTo>
                        <a:pt x="153" y="772"/>
                        <a:pt x="113" y="799"/>
                        <a:pt x="27" y="710"/>
                      </a:cubicBezTo>
                      <a:cubicBezTo>
                        <a:pt x="0" y="635"/>
                        <a:pt x="13" y="529"/>
                        <a:pt x="27" y="446"/>
                      </a:cubicBezTo>
                      <a:cubicBezTo>
                        <a:pt x="28" y="440"/>
                        <a:pt x="46" y="381"/>
                        <a:pt x="55" y="370"/>
                      </a:cubicBezTo>
                      <a:cubicBezTo>
                        <a:pt x="70" y="352"/>
                        <a:pt x="78" y="303"/>
                        <a:pt x="102" y="295"/>
                      </a:cubicBezTo>
                      <a:cubicBezTo>
                        <a:pt x="145" y="252"/>
                        <a:pt x="163" y="238"/>
                        <a:pt x="140" y="182"/>
                      </a:cubicBezTo>
                      <a:close/>
                    </a:path>
                  </a:pathLst>
                </a:custGeom>
                <a:solidFill>
                  <a:srgbClr val="FFCC99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2756" name="Text Box 102"/>
                <p:cNvSpPr txBox="1">
                  <a:spLocks noChangeArrowheads="1"/>
                </p:cNvSpPr>
                <p:nvPr/>
              </p:nvSpPr>
              <p:spPr bwMode="auto">
                <a:xfrm>
                  <a:off x="877" y="3726"/>
                  <a:ext cx="516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ru-RU" sz="3200">
                      <a:latin typeface="Matisse ITC" pitchFamily="82" charset="0"/>
                    </a:rPr>
                    <a:t>1652</a:t>
                  </a:r>
                </a:p>
              </p:txBody>
            </p:sp>
          </p:grpSp>
          <p:sp>
            <p:nvSpPr>
              <p:cNvPr id="72753" name="Freeform 103"/>
              <p:cNvSpPr>
                <a:spLocks/>
              </p:cNvSpPr>
              <p:nvPr/>
            </p:nvSpPr>
            <p:spPr bwMode="auto">
              <a:xfrm>
                <a:off x="822" y="3513"/>
                <a:ext cx="373" cy="255"/>
              </a:xfrm>
              <a:custGeom>
                <a:avLst/>
                <a:gdLst>
                  <a:gd name="T0" fmla="*/ 103 w 373"/>
                  <a:gd name="T1" fmla="*/ 0 h 255"/>
                  <a:gd name="T2" fmla="*/ 311 w 373"/>
                  <a:gd name="T3" fmla="*/ 9 h 255"/>
                  <a:gd name="T4" fmla="*/ 358 w 373"/>
                  <a:gd name="T5" fmla="*/ 19 h 255"/>
                  <a:gd name="T6" fmla="*/ 245 w 373"/>
                  <a:gd name="T7" fmla="*/ 28 h 255"/>
                  <a:gd name="T8" fmla="*/ 113 w 373"/>
                  <a:gd name="T9" fmla="*/ 132 h 255"/>
                  <a:gd name="T10" fmla="*/ 56 w 373"/>
                  <a:gd name="T11" fmla="*/ 170 h 255"/>
                  <a:gd name="T12" fmla="*/ 18 w 373"/>
                  <a:gd name="T13" fmla="*/ 226 h 255"/>
                  <a:gd name="T14" fmla="*/ 0 w 373"/>
                  <a:gd name="T15" fmla="*/ 255 h 2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3"/>
                  <a:gd name="T25" fmla="*/ 0 h 255"/>
                  <a:gd name="T26" fmla="*/ 373 w 373"/>
                  <a:gd name="T27" fmla="*/ 255 h 25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3" h="255">
                    <a:moveTo>
                      <a:pt x="103" y="0"/>
                    </a:moveTo>
                    <a:cubicBezTo>
                      <a:pt x="172" y="3"/>
                      <a:pt x="242" y="4"/>
                      <a:pt x="311" y="9"/>
                    </a:cubicBezTo>
                    <a:cubicBezTo>
                      <a:pt x="327" y="10"/>
                      <a:pt x="373" y="15"/>
                      <a:pt x="358" y="19"/>
                    </a:cubicBezTo>
                    <a:cubicBezTo>
                      <a:pt x="322" y="29"/>
                      <a:pt x="245" y="28"/>
                      <a:pt x="245" y="28"/>
                    </a:cubicBezTo>
                    <a:cubicBezTo>
                      <a:pt x="198" y="61"/>
                      <a:pt x="157" y="97"/>
                      <a:pt x="113" y="132"/>
                    </a:cubicBezTo>
                    <a:cubicBezTo>
                      <a:pt x="95" y="146"/>
                      <a:pt x="56" y="170"/>
                      <a:pt x="56" y="170"/>
                    </a:cubicBezTo>
                    <a:cubicBezTo>
                      <a:pt x="43" y="189"/>
                      <a:pt x="30" y="207"/>
                      <a:pt x="18" y="226"/>
                    </a:cubicBezTo>
                    <a:cubicBezTo>
                      <a:pt x="12" y="236"/>
                      <a:pt x="0" y="255"/>
                      <a:pt x="0" y="255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54" name="Freeform 104"/>
              <p:cNvSpPr>
                <a:spLocks/>
              </p:cNvSpPr>
              <p:nvPr/>
            </p:nvSpPr>
            <p:spPr bwMode="auto">
              <a:xfrm flipH="1">
                <a:off x="1035" y="3519"/>
                <a:ext cx="373" cy="255"/>
              </a:xfrm>
              <a:custGeom>
                <a:avLst/>
                <a:gdLst>
                  <a:gd name="T0" fmla="*/ 103 w 373"/>
                  <a:gd name="T1" fmla="*/ 0 h 255"/>
                  <a:gd name="T2" fmla="*/ 311 w 373"/>
                  <a:gd name="T3" fmla="*/ 9 h 255"/>
                  <a:gd name="T4" fmla="*/ 358 w 373"/>
                  <a:gd name="T5" fmla="*/ 19 h 255"/>
                  <a:gd name="T6" fmla="*/ 245 w 373"/>
                  <a:gd name="T7" fmla="*/ 28 h 255"/>
                  <a:gd name="T8" fmla="*/ 113 w 373"/>
                  <a:gd name="T9" fmla="*/ 132 h 255"/>
                  <a:gd name="T10" fmla="*/ 56 w 373"/>
                  <a:gd name="T11" fmla="*/ 170 h 255"/>
                  <a:gd name="T12" fmla="*/ 18 w 373"/>
                  <a:gd name="T13" fmla="*/ 226 h 255"/>
                  <a:gd name="T14" fmla="*/ 0 w 373"/>
                  <a:gd name="T15" fmla="*/ 255 h 2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3"/>
                  <a:gd name="T25" fmla="*/ 0 h 255"/>
                  <a:gd name="T26" fmla="*/ 373 w 373"/>
                  <a:gd name="T27" fmla="*/ 255 h 25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3" h="255">
                    <a:moveTo>
                      <a:pt x="103" y="0"/>
                    </a:moveTo>
                    <a:cubicBezTo>
                      <a:pt x="172" y="3"/>
                      <a:pt x="242" y="4"/>
                      <a:pt x="311" y="9"/>
                    </a:cubicBezTo>
                    <a:cubicBezTo>
                      <a:pt x="327" y="10"/>
                      <a:pt x="373" y="15"/>
                      <a:pt x="358" y="19"/>
                    </a:cubicBezTo>
                    <a:cubicBezTo>
                      <a:pt x="322" y="29"/>
                      <a:pt x="245" y="28"/>
                      <a:pt x="245" y="28"/>
                    </a:cubicBezTo>
                    <a:cubicBezTo>
                      <a:pt x="198" y="61"/>
                      <a:pt x="157" y="97"/>
                      <a:pt x="113" y="132"/>
                    </a:cubicBezTo>
                    <a:cubicBezTo>
                      <a:pt x="95" y="146"/>
                      <a:pt x="56" y="170"/>
                      <a:pt x="56" y="170"/>
                    </a:cubicBezTo>
                    <a:cubicBezTo>
                      <a:pt x="43" y="189"/>
                      <a:pt x="30" y="207"/>
                      <a:pt x="18" y="226"/>
                    </a:cubicBezTo>
                    <a:cubicBezTo>
                      <a:pt x="12" y="236"/>
                      <a:pt x="0" y="255"/>
                      <a:pt x="0" y="255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2737" name="Group 105"/>
            <p:cNvGrpSpPr>
              <a:grpSpLocks/>
            </p:cNvGrpSpPr>
            <p:nvPr/>
          </p:nvGrpSpPr>
          <p:grpSpPr bwMode="auto">
            <a:xfrm>
              <a:off x="4816" y="1200"/>
              <a:ext cx="198" cy="245"/>
              <a:chOff x="670" y="1975"/>
              <a:chExt cx="491" cy="735"/>
            </a:xfrm>
          </p:grpSpPr>
          <p:sp>
            <p:nvSpPr>
              <p:cNvPr id="72749" name="AutoShape 106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4</a:t>
                </a:r>
              </a:p>
            </p:txBody>
          </p:sp>
          <p:sp>
            <p:nvSpPr>
              <p:cNvPr id="72750" name="Rectangle 107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51" name="Rectangle 108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2738" name="Group 109"/>
            <p:cNvGrpSpPr>
              <a:grpSpLocks/>
            </p:cNvGrpSpPr>
            <p:nvPr/>
          </p:nvGrpSpPr>
          <p:grpSpPr bwMode="auto">
            <a:xfrm>
              <a:off x="4164" y="1286"/>
              <a:ext cx="501" cy="688"/>
              <a:chOff x="670" y="1975"/>
              <a:chExt cx="491" cy="735"/>
            </a:xfrm>
          </p:grpSpPr>
          <p:sp>
            <p:nvSpPr>
              <p:cNvPr id="72746" name="AutoShape 110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512</a:t>
                </a:r>
              </a:p>
            </p:txBody>
          </p:sp>
          <p:sp>
            <p:nvSpPr>
              <p:cNvPr id="72747" name="Rectangle 111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48" name="Rectangle 112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2739" name="Group 113"/>
            <p:cNvGrpSpPr>
              <a:grpSpLocks/>
            </p:cNvGrpSpPr>
            <p:nvPr/>
          </p:nvGrpSpPr>
          <p:grpSpPr bwMode="auto">
            <a:xfrm>
              <a:off x="4267" y="918"/>
              <a:ext cx="321" cy="338"/>
              <a:chOff x="670" y="1975"/>
              <a:chExt cx="491" cy="735"/>
            </a:xfrm>
          </p:grpSpPr>
          <p:sp>
            <p:nvSpPr>
              <p:cNvPr id="72743" name="AutoShape 114"/>
              <p:cNvSpPr>
                <a:spLocks noChangeArrowheads="1"/>
              </p:cNvSpPr>
              <p:nvPr/>
            </p:nvSpPr>
            <p:spPr bwMode="auto">
              <a:xfrm>
                <a:off x="670" y="2162"/>
                <a:ext cx="491" cy="548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400">
                    <a:solidFill>
                      <a:srgbClr val="CC0000"/>
                    </a:solidFill>
                    <a:latin typeface="Matisse ITC" pitchFamily="82" charset="0"/>
                  </a:rPr>
                  <a:t>16</a:t>
                </a:r>
              </a:p>
            </p:txBody>
          </p:sp>
          <p:sp>
            <p:nvSpPr>
              <p:cNvPr id="72744" name="Rectangle 115"/>
              <p:cNvSpPr>
                <a:spLocks noChangeArrowheads="1"/>
              </p:cNvSpPr>
              <p:nvPr/>
            </p:nvSpPr>
            <p:spPr bwMode="auto">
              <a:xfrm>
                <a:off x="746" y="2031"/>
                <a:ext cx="340" cy="132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45" name="Rectangle 116"/>
              <p:cNvSpPr>
                <a:spLocks noChangeArrowheads="1"/>
              </p:cNvSpPr>
              <p:nvPr/>
            </p:nvSpPr>
            <p:spPr bwMode="auto">
              <a:xfrm>
                <a:off x="679" y="1975"/>
                <a:ext cx="462" cy="7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2740" name="Freeform 117"/>
            <p:cNvSpPr>
              <a:spLocks/>
            </p:cNvSpPr>
            <p:nvPr/>
          </p:nvSpPr>
          <p:spPr bwMode="auto">
            <a:xfrm>
              <a:off x="216" y="1382"/>
              <a:ext cx="2511" cy="666"/>
            </a:xfrm>
            <a:custGeom>
              <a:avLst/>
              <a:gdLst>
                <a:gd name="T0" fmla="*/ 0 w 2247"/>
                <a:gd name="T1" fmla="*/ 584 h 666"/>
                <a:gd name="T2" fmla="*/ 3309 w 2247"/>
                <a:gd name="T3" fmla="*/ 584 h 666"/>
                <a:gd name="T4" fmla="*/ 3639 w 2247"/>
                <a:gd name="T5" fmla="*/ 93 h 666"/>
                <a:gd name="T6" fmla="*/ 4376 w 2247"/>
                <a:gd name="T7" fmla="*/ 27 h 6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47"/>
                <a:gd name="T13" fmla="*/ 0 h 666"/>
                <a:gd name="T14" fmla="*/ 2247 w 2247"/>
                <a:gd name="T15" fmla="*/ 666 h 6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47" h="666">
                  <a:moveTo>
                    <a:pt x="0" y="584"/>
                  </a:moveTo>
                  <a:cubicBezTo>
                    <a:pt x="693" y="625"/>
                    <a:pt x="1387" y="666"/>
                    <a:pt x="1699" y="584"/>
                  </a:cubicBezTo>
                  <a:cubicBezTo>
                    <a:pt x="2011" y="502"/>
                    <a:pt x="1778" y="186"/>
                    <a:pt x="1869" y="93"/>
                  </a:cubicBezTo>
                  <a:cubicBezTo>
                    <a:pt x="1960" y="0"/>
                    <a:pt x="2184" y="38"/>
                    <a:pt x="2247" y="27"/>
                  </a:cubicBezTo>
                </a:path>
              </a:pathLst>
            </a:cu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41" name="Freeform 118"/>
            <p:cNvSpPr>
              <a:spLocks/>
            </p:cNvSpPr>
            <p:nvPr/>
          </p:nvSpPr>
          <p:spPr bwMode="auto">
            <a:xfrm flipH="1">
              <a:off x="3019" y="1380"/>
              <a:ext cx="2417" cy="666"/>
            </a:xfrm>
            <a:custGeom>
              <a:avLst/>
              <a:gdLst>
                <a:gd name="T0" fmla="*/ 0 w 2247"/>
                <a:gd name="T1" fmla="*/ 584 h 666"/>
                <a:gd name="T2" fmla="*/ 2632 w 2247"/>
                <a:gd name="T3" fmla="*/ 584 h 666"/>
                <a:gd name="T4" fmla="*/ 2895 w 2247"/>
                <a:gd name="T5" fmla="*/ 93 h 666"/>
                <a:gd name="T6" fmla="*/ 3482 w 2247"/>
                <a:gd name="T7" fmla="*/ 27 h 6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47"/>
                <a:gd name="T13" fmla="*/ 0 h 666"/>
                <a:gd name="T14" fmla="*/ 2247 w 2247"/>
                <a:gd name="T15" fmla="*/ 666 h 6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47" h="666">
                  <a:moveTo>
                    <a:pt x="0" y="584"/>
                  </a:moveTo>
                  <a:cubicBezTo>
                    <a:pt x="693" y="625"/>
                    <a:pt x="1387" y="666"/>
                    <a:pt x="1699" y="584"/>
                  </a:cubicBezTo>
                  <a:cubicBezTo>
                    <a:pt x="2011" y="502"/>
                    <a:pt x="1778" y="186"/>
                    <a:pt x="1869" y="93"/>
                  </a:cubicBezTo>
                  <a:cubicBezTo>
                    <a:pt x="1960" y="0"/>
                    <a:pt x="2184" y="38"/>
                    <a:pt x="2247" y="27"/>
                  </a:cubicBezTo>
                </a:path>
              </a:pathLst>
            </a:cu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42" name="Text Box 119"/>
            <p:cNvSpPr txBox="1">
              <a:spLocks noChangeArrowheads="1"/>
            </p:cNvSpPr>
            <p:nvPr/>
          </p:nvSpPr>
          <p:spPr bwMode="auto">
            <a:xfrm>
              <a:off x="2653" y="1324"/>
              <a:ext cx="52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6000" b="1">
                  <a:latin typeface="Times New Roman" pitchFamily="18" charset="0"/>
                </a:rPr>
                <a:t>=</a:t>
              </a:r>
            </a:p>
          </p:txBody>
        </p:sp>
      </p:grpSp>
      <p:sp>
        <p:nvSpPr>
          <p:cNvPr id="99448" name="Text Box 120"/>
          <p:cNvSpPr txBox="1">
            <a:spLocks noChangeArrowheads="1"/>
          </p:cNvSpPr>
          <p:nvPr/>
        </p:nvSpPr>
        <p:spPr bwMode="auto">
          <a:xfrm>
            <a:off x="461963" y="3581400"/>
            <a:ext cx="858837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E4700"/>
                </a:solidFill>
              </a:rPr>
              <a:t>1652 = 1024 + 512 + 64 + 32 + 16 + 4</a:t>
            </a:r>
            <a:r>
              <a:rPr lang="ru-RU" sz="2400">
                <a:solidFill>
                  <a:srgbClr val="8E4700"/>
                </a:solidFill>
              </a:rPr>
              <a:t> =</a:t>
            </a:r>
            <a:r>
              <a:rPr lang="ru-RU" sz="2400"/>
              <a:t> 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E4700"/>
                </a:solidFill>
              </a:rPr>
              <a:t>=</a:t>
            </a:r>
            <a:r>
              <a:rPr lang="ru-RU" sz="2400"/>
              <a:t> </a:t>
            </a:r>
            <a:r>
              <a:rPr lang="ru-RU" sz="2400" b="1">
                <a:solidFill>
                  <a:srgbClr val="C40041"/>
                </a:solidFill>
              </a:rPr>
              <a:t>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1024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512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0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256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0</a:t>
            </a:r>
            <a:r>
              <a:rPr lang="ru-RU" sz="2400" b="1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128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64 +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 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32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16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0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8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1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4 +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 0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2  +</a:t>
            </a:r>
            <a:r>
              <a:rPr lang="ru-RU" sz="2400" b="1">
                <a:sym typeface="Symbol" pitchFamily="18" charset="2"/>
              </a:rPr>
              <a:t>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0</a:t>
            </a:r>
            <a:r>
              <a:rPr lang="ru-RU" sz="2400" b="1">
                <a:solidFill>
                  <a:srgbClr val="8E4700"/>
                </a:solidFill>
                <a:sym typeface="Symbol" pitchFamily="18" charset="2"/>
              </a:rPr>
              <a:t>1</a:t>
            </a:r>
          </a:p>
        </p:txBody>
      </p:sp>
      <p:grpSp>
        <p:nvGrpSpPr>
          <p:cNvPr id="11" name="Group 121"/>
          <p:cNvGrpSpPr>
            <a:grpSpLocks/>
          </p:cNvGrpSpPr>
          <p:nvPr/>
        </p:nvGrpSpPr>
        <p:grpSpPr bwMode="auto">
          <a:xfrm>
            <a:off x="4427538" y="5151438"/>
            <a:ext cx="779462" cy="912812"/>
            <a:chOff x="670" y="1975"/>
            <a:chExt cx="491" cy="735"/>
          </a:xfrm>
        </p:grpSpPr>
        <p:sp>
          <p:nvSpPr>
            <p:cNvPr id="72730" name="AutoShape 122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31" name="Rectangle 123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32" name="Rectangle 124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125"/>
          <p:cNvGrpSpPr>
            <a:grpSpLocks/>
          </p:cNvGrpSpPr>
          <p:nvPr/>
        </p:nvGrpSpPr>
        <p:grpSpPr bwMode="auto">
          <a:xfrm>
            <a:off x="7131050" y="5572125"/>
            <a:ext cx="404813" cy="477838"/>
            <a:chOff x="670" y="1975"/>
            <a:chExt cx="491" cy="735"/>
          </a:xfrm>
        </p:grpSpPr>
        <p:sp>
          <p:nvSpPr>
            <p:cNvPr id="72727" name="AutoShape 126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8" name="Rectangle 127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9" name="Rectangle 128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Group 129"/>
          <p:cNvGrpSpPr>
            <a:grpSpLocks/>
          </p:cNvGrpSpPr>
          <p:nvPr/>
        </p:nvGrpSpPr>
        <p:grpSpPr bwMode="auto">
          <a:xfrm>
            <a:off x="7958138" y="5756275"/>
            <a:ext cx="225425" cy="298450"/>
            <a:chOff x="670" y="1975"/>
            <a:chExt cx="491" cy="735"/>
          </a:xfrm>
        </p:grpSpPr>
        <p:sp>
          <p:nvSpPr>
            <p:cNvPr id="72724" name="AutoShape 130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5" name="Rectangle 131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6" name="Rectangle 132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33"/>
          <p:cNvGrpSpPr>
            <a:grpSpLocks/>
          </p:cNvGrpSpPr>
          <p:nvPr/>
        </p:nvGrpSpPr>
        <p:grpSpPr bwMode="auto">
          <a:xfrm>
            <a:off x="3540125" y="5060950"/>
            <a:ext cx="839788" cy="1017588"/>
            <a:chOff x="670" y="1975"/>
            <a:chExt cx="491" cy="735"/>
          </a:xfrm>
        </p:grpSpPr>
        <p:sp>
          <p:nvSpPr>
            <p:cNvPr id="72721" name="AutoShape 134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2" name="Rectangle 135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3" name="Rectangle 136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Group 137"/>
          <p:cNvGrpSpPr>
            <a:grpSpLocks/>
          </p:cNvGrpSpPr>
          <p:nvPr/>
        </p:nvGrpSpPr>
        <p:grpSpPr bwMode="auto">
          <a:xfrm>
            <a:off x="8243888" y="5818188"/>
            <a:ext cx="165100" cy="238125"/>
            <a:chOff x="670" y="1975"/>
            <a:chExt cx="491" cy="735"/>
          </a:xfrm>
        </p:grpSpPr>
        <p:sp>
          <p:nvSpPr>
            <p:cNvPr id="72718" name="AutoShape 138"/>
            <p:cNvSpPr>
              <a:spLocks noChangeArrowheads="1"/>
            </p:cNvSpPr>
            <p:nvPr/>
          </p:nvSpPr>
          <p:spPr bwMode="auto">
            <a:xfrm>
              <a:off x="670" y="2162"/>
              <a:ext cx="491" cy="54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9" name="Rectangle 139"/>
            <p:cNvSpPr>
              <a:spLocks noChangeArrowheads="1"/>
            </p:cNvSpPr>
            <p:nvPr/>
          </p:nvSpPr>
          <p:spPr bwMode="auto">
            <a:xfrm>
              <a:off x="746" y="2031"/>
              <a:ext cx="340" cy="13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0" name="Rectangle 140"/>
            <p:cNvSpPr>
              <a:spLocks noChangeArrowheads="1"/>
            </p:cNvSpPr>
            <p:nvPr/>
          </p:nvSpPr>
          <p:spPr bwMode="auto">
            <a:xfrm>
              <a:off x="679" y="1975"/>
              <a:ext cx="462" cy="7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9469" name="Text Box 141"/>
          <p:cNvSpPr txBox="1">
            <a:spLocks noChangeArrowheads="1"/>
          </p:cNvSpPr>
          <p:nvPr/>
        </p:nvSpPr>
        <p:spPr bwMode="auto">
          <a:xfrm>
            <a:off x="0" y="5207000"/>
            <a:ext cx="3506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C40041"/>
                </a:solidFill>
              </a:rPr>
              <a:t>1652 </a:t>
            </a:r>
            <a:r>
              <a:rPr lang="ru-RU" sz="2400" b="1">
                <a:solidFill>
                  <a:srgbClr val="C40041"/>
                </a:solidFill>
                <a:sym typeface="Symbol" pitchFamily="18" charset="2"/>
              </a:rPr>
              <a:t> 11001110100</a:t>
            </a:r>
            <a:endParaRPr lang="ru-RU" sz="2400" b="1">
              <a:solidFill>
                <a:srgbClr val="C40041"/>
              </a:solidFill>
            </a:endParaRPr>
          </a:p>
        </p:txBody>
      </p:sp>
      <p:sp>
        <p:nvSpPr>
          <p:cNvPr id="72717" name="Text Box 142"/>
          <p:cNvSpPr txBox="1">
            <a:spLocks noChangeArrowheads="1"/>
          </p:cNvSpPr>
          <p:nvPr/>
        </p:nvSpPr>
        <p:spPr bwMode="auto">
          <a:xfrm>
            <a:off x="1760538" y="6046788"/>
            <a:ext cx="6956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1024       512      256      128      64      32    16    8    4  2  1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4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48" grpId="0"/>
      <p:bldP spid="9946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WordArt 10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73275" y="1871663"/>
            <a:ext cx="4903788" cy="430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1. Кодирование информации</a:t>
            </a:r>
          </a:p>
        </p:txBody>
      </p:sp>
      <p:sp>
        <p:nvSpPr>
          <p:cNvPr id="73731" name="WordArt 11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76450" y="2479675"/>
            <a:ext cx="4513263" cy="36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2. Системы счисления</a:t>
            </a:r>
          </a:p>
        </p:txBody>
      </p:sp>
      <p:grpSp>
        <p:nvGrpSpPr>
          <p:cNvPr id="73732" name="Group 28"/>
          <p:cNvGrpSpPr>
            <a:grpSpLocks/>
          </p:cNvGrpSpPr>
          <p:nvPr/>
        </p:nvGrpSpPr>
        <p:grpSpPr bwMode="auto">
          <a:xfrm>
            <a:off x="674688" y="6196013"/>
            <a:ext cx="7877175" cy="492125"/>
            <a:chOff x="163" y="3548"/>
            <a:chExt cx="3899" cy="402"/>
          </a:xfrm>
        </p:grpSpPr>
        <p:pic>
          <p:nvPicPr>
            <p:cNvPr id="73743" name="Picture 18" descr="e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3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4" name="Picture 19" descr="e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5" y="3548"/>
              <a:ext cx="16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5" name="Picture 20" descr="e2"/>
            <p:cNvPicPr>
              <a:picLocks noChangeAspect="1" noChangeArrowheads="1" noCrop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88" y="3568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6" name="Picture 21" descr="e3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378" y="3550"/>
              <a:ext cx="22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7" name="Picture 22" descr="e4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744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8" name="Picture 23" descr="e5"/>
            <p:cNvPicPr>
              <a:picLocks noChangeAspect="1" noChangeArrowheads="1" noCrop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177" y="3575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9" name="Picture 24" descr="e6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562" y="3576"/>
              <a:ext cx="252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0" name="Picture 25" descr="e7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017" y="3561"/>
              <a:ext cx="228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1" name="Picture 26" descr="e8"/>
            <p:cNvPicPr>
              <a:picLocks noChangeAspect="1" noChangeArrowheads="1" noCrop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417" y="3582"/>
              <a:ext cx="240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2" name="Picture 27" descr="e9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810" y="3582"/>
              <a:ext cx="25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809750" y="2571750"/>
            <a:ext cx="733425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45000"/>
              </a:spcBef>
              <a:buFont typeface="Wingdings" pitchFamily="2" charset="2"/>
              <a:buChar char="ü"/>
              <a:defRPr/>
            </a:pPr>
            <a:r>
              <a:rPr lang="ru-RU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имеешь представление о  кодировании информации в компьютере;</a:t>
            </a:r>
            <a:br>
              <a:rPr lang="ru-RU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расширил свои знания о числе, системах счисления; </a:t>
            </a:r>
            <a:br>
              <a:rPr lang="ru-RU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умеешь решать задачи в разных системах счисления.</a:t>
            </a:r>
          </a:p>
        </p:txBody>
      </p:sp>
      <p:sp>
        <p:nvSpPr>
          <p:cNvPr id="73734" name="WordArt 11"/>
          <p:cNvSpPr>
            <a:spLocks noChangeArrowheads="1" noChangeShapeType="1" noTextEdit="1"/>
          </p:cNvSpPr>
          <p:nvPr/>
        </p:nvSpPr>
        <p:spPr bwMode="auto">
          <a:xfrm>
            <a:off x="1012825" y="3235325"/>
            <a:ext cx="817563" cy="1262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6B3D4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ТЫ</a:t>
            </a:r>
          </a:p>
        </p:txBody>
      </p:sp>
      <p:sp>
        <p:nvSpPr>
          <p:cNvPr id="101409" name="Rectangle 33"/>
          <p:cNvSpPr>
            <a:spLocks noChangeArrowheads="1"/>
          </p:cNvSpPr>
          <p:nvPr/>
        </p:nvSpPr>
        <p:spPr bwMode="auto">
          <a:xfrm>
            <a:off x="1647825" y="1173163"/>
            <a:ext cx="54530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Теперь тебе знакомы темы:</a:t>
            </a:r>
          </a:p>
        </p:txBody>
      </p:sp>
      <p:sp>
        <p:nvSpPr>
          <p:cNvPr id="44034" name="Rectangle 62" descr="Циновка"/>
          <p:cNvSpPr>
            <a:spLocks noChangeArrowheads="1"/>
          </p:cNvSpPr>
          <p:nvPr/>
        </p:nvSpPr>
        <p:spPr bwMode="auto">
          <a:xfrm>
            <a:off x="0" y="600075"/>
            <a:ext cx="9144000" cy="652463"/>
          </a:xfrm>
          <a:prstGeom prst="rect">
            <a:avLst/>
          </a:prstGeom>
          <a:blipFill dpi="0" rotWithShape="1">
            <a:blip r:embed="rId14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 b="1">
                <a:solidFill>
                  <a:srgbClr val="993300"/>
                </a:solidFill>
              </a:rPr>
              <a:t>ПОЗДРАВЛЯЕМ!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925" y="4419600"/>
            <a:ext cx="7334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этом тебе помогло наше электронное практическое пособие</a:t>
            </a:r>
          </a:p>
        </p:txBody>
      </p:sp>
      <p:sp>
        <p:nvSpPr>
          <p:cNvPr id="73738" name="WordArt 7"/>
          <p:cNvSpPr>
            <a:spLocks noChangeArrowheads="1" noChangeShapeType="1" noTextEdit="1"/>
          </p:cNvSpPr>
          <p:nvPr/>
        </p:nvSpPr>
        <p:spPr bwMode="auto">
          <a:xfrm>
            <a:off x="1811338" y="5519738"/>
            <a:ext cx="5289550" cy="36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blipFill dpi="0" rotWithShape="1">
                  <a:blip r:embed="rId15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"Величие числа" </a:t>
            </a:r>
          </a:p>
        </p:txBody>
      </p:sp>
      <p:sp>
        <p:nvSpPr>
          <p:cNvPr id="73739" name="AutoShape 32">
            <a:hlinkClick r:id="rId16" action="ppaction://hlinksldjump" tooltip="ДАЛЕЕ"/>
          </p:cNvPr>
          <p:cNvSpPr>
            <a:spLocks noChangeArrowheads="1"/>
          </p:cNvSpPr>
          <p:nvPr/>
        </p:nvSpPr>
        <p:spPr bwMode="auto">
          <a:xfrm>
            <a:off x="7289800" y="152400"/>
            <a:ext cx="1854200" cy="274638"/>
          </a:xfrm>
          <a:prstGeom prst="chevron">
            <a:avLst>
              <a:gd name="adj" fmla="val 168786"/>
            </a:avLst>
          </a:prstGeom>
          <a:blipFill dpi="0" rotWithShape="1">
            <a:blip r:embed="rId1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далее</a:t>
            </a:r>
          </a:p>
        </p:txBody>
      </p:sp>
      <p:sp>
        <p:nvSpPr>
          <p:cNvPr id="73740" name="AutoShape 33">
            <a:hlinkClick r:id="rId17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14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23" name="Прямоугольник 22">
            <a:hlinkClick r:id="rId18" action="ppaction://hlinksldjump" tooltip="Повторить"/>
          </p:cNvPr>
          <p:cNvSpPr/>
          <p:nvPr/>
        </p:nvSpPr>
        <p:spPr>
          <a:xfrm>
            <a:off x="2047875" y="1790700"/>
            <a:ext cx="5048250" cy="5016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>
            <a:hlinkClick r:id="rId3" action="ppaction://hlinksldjump" tooltip="Повторить"/>
          </p:cNvPr>
          <p:cNvSpPr/>
          <p:nvPr/>
        </p:nvSpPr>
        <p:spPr>
          <a:xfrm>
            <a:off x="1919288" y="2460625"/>
            <a:ext cx="4816475" cy="5016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8"/>
          <p:cNvGrpSpPr>
            <a:grpSpLocks/>
          </p:cNvGrpSpPr>
          <p:nvPr/>
        </p:nvGrpSpPr>
        <p:grpSpPr bwMode="auto">
          <a:xfrm>
            <a:off x="674688" y="6196013"/>
            <a:ext cx="7877175" cy="492125"/>
            <a:chOff x="163" y="3548"/>
            <a:chExt cx="3899" cy="402"/>
          </a:xfrm>
        </p:grpSpPr>
        <p:pic>
          <p:nvPicPr>
            <p:cNvPr id="74761" name="Picture 18" descr="e0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3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2" name="Picture 19" descr="e1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5" y="3548"/>
              <a:ext cx="16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3" name="Picture 20" descr="e2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88" y="3568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4" name="Picture 21" descr="e3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78" y="3550"/>
              <a:ext cx="22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5" name="Picture 22" descr="e4"/>
            <p:cNvPicPr>
              <a:picLocks noChangeAspect="1" noChangeArrowheads="1" noCrop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44" y="3576"/>
              <a:ext cx="26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6" name="Picture 23" descr="e5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77" y="3575"/>
              <a:ext cx="2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7" name="Picture 24" descr="e6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562" y="3576"/>
              <a:ext cx="252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8" name="Picture 25" descr="e7"/>
            <p:cNvPicPr>
              <a:picLocks noChangeAspect="1" noChangeArrowheads="1" noCrop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017" y="3561"/>
              <a:ext cx="228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9" name="Picture 26" descr="e8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417" y="3582"/>
              <a:ext cx="240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70" name="Picture 27" descr="e9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810" y="3582"/>
              <a:ext cx="25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485775" y="1763713"/>
            <a:ext cx="86582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«Энциклопедия юного математика», А.П. Савин.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«Арифметические и логические основы вычислительной техники» А.Г.Горбушин.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«Занимательные задачи по информатике» Л.Л.Босова, А.Ю.Босова, Ю.Г.Коломенская,М : БИНОМ. Лаборатория знаний,2006.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«Логические задачи» О.Б. Богомолова,М.БИНОМ. Лаборатория знаний,2006.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«Занимательная математика» Санкт-Петербург, Тригон,1997.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«За страницами учебника математики» И.Я. Депман,Н.Я. Виленкин.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r>
              <a:rPr lang="ru-RU" b="1">
                <a:solidFill>
                  <a:srgbClr val="793421"/>
                </a:solidFill>
              </a:rPr>
              <a:t>Ресурсы Internet.</a:t>
            </a:r>
          </a:p>
          <a:p>
            <a:pPr marL="457200" indent="-457200">
              <a:spcBef>
                <a:spcPct val="45000"/>
              </a:spcBef>
              <a:buFont typeface="Arial" charset="0"/>
              <a:buAutoNum type="arabicPeriod"/>
            </a:pPr>
            <a:endParaRPr lang="ru-RU" b="1">
              <a:solidFill>
                <a:srgbClr val="793421"/>
              </a:solidFill>
            </a:endParaRPr>
          </a:p>
        </p:txBody>
      </p:sp>
      <p:sp>
        <p:nvSpPr>
          <p:cNvPr id="101409" name="Rectangle 33"/>
          <p:cNvSpPr>
            <a:spLocks noChangeArrowheads="1"/>
          </p:cNvSpPr>
          <p:nvPr/>
        </p:nvSpPr>
        <p:spPr bwMode="auto">
          <a:xfrm>
            <a:off x="1054100" y="1120775"/>
            <a:ext cx="2916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7934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Загляни сюда:</a:t>
            </a:r>
          </a:p>
        </p:txBody>
      </p:sp>
      <p:sp>
        <p:nvSpPr>
          <p:cNvPr id="44034" name="Rectangle 62" descr="Циновка"/>
          <p:cNvSpPr>
            <a:spLocks noChangeArrowheads="1"/>
          </p:cNvSpPr>
          <p:nvPr/>
        </p:nvSpPr>
        <p:spPr bwMode="auto">
          <a:xfrm>
            <a:off x="0" y="598488"/>
            <a:ext cx="9144000" cy="652462"/>
          </a:xfrm>
          <a:prstGeom prst="rect">
            <a:avLst/>
          </a:prstGeom>
          <a:blipFill dpi="0" rotWithShape="1">
            <a:blip r:embed="rId12">
              <a:alphaModFix amt="5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 b="1">
                <a:solidFill>
                  <a:srgbClr val="993300"/>
                </a:solidFill>
              </a:rPr>
              <a:t>ХОЧЕШЬ ЗНАТЬ БОЛЬШЕ?</a:t>
            </a:r>
          </a:p>
        </p:txBody>
      </p:sp>
      <p:sp>
        <p:nvSpPr>
          <p:cNvPr id="74758" name="WordArt 7">
            <a:hlinkClick r:id="rId13" action="ppaction://hlinksldjump" tooltip="К началу"/>
          </p:cNvPr>
          <p:cNvSpPr>
            <a:spLocks noChangeArrowheads="1" noChangeShapeType="1" noTextEdit="1"/>
          </p:cNvSpPr>
          <p:nvPr/>
        </p:nvSpPr>
        <p:spPr bwMode="auto">
          <a:xfrm>
            <a:off x="1811338" y="5519738"/>
            <a:ext cx="5289550" cy="36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blipFill dpi="0" rotWithShape="1">
                  <a:blip r:embed="rId14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"Величие числа" </a:t>
            </a:r>
          </a:p>
        </p:txBody>
      </p:sp>
      <p:sp>
        <p:nvSpPr>
          <p:cNvPr id="74759" name="AutoShape 33">
            <a:hlinkClick r:id="rId15" action="ppaction://hlinksldjump" tooltip="НАЗАД"/>
          </p:cNvPr>
          <p:cNvSpPr>
            <a:spLocks noChangeArrowheads="1"/>
          </p:cNvSpPr>
          <p:nvPr/>
        </p:nvSpPr>
        <p:spPr bwMode="auto">
          <a:xfrm flipH="1">
            <a:off x="0" y="141288"/>
            <a:ext cx="1854200" cy="274637"/>
          </a:xfrm>
          <a:prstGeom prst="chevron">
            <a:avLst>
              <a:gd name="adj" fmla="val 168786"/>
            </a:avLst>
          </a:prstGeom>
          <a:blipFill dpi="0" rotWithShape="1">
            <a:blip r:embed="rId12">
              <a:alphaModFix amt="54000"/>
            </a:blip>
            <a:srcRect/>
            <a:tile tx="0" ty="0" sx="100000" sy="100000" flip="none" algn="tl"/>
          </a:blipFill>
          <a:ln w="34925">
            <a:solidFill>
              <a:srgbClr val="80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назад</a:t>
            </a:r>
          </a:p>
        </p:txBody>
      </p:sp>
      <p:sp>
        <p:nvSpPr>
          <p:cNvPr id="18" name="Прямоугольник 17">
            <a:hlinkClick r:id="rId13" action="ppaction://hlinksldjump" tooltip="К началу"/>
          </p:cNvPr>
          <p:cNvSpPr/>
          <p:nvPr/>
        </p:nvSpPr>
        <p:spPr>
          <a:xfrm>
            <a:off x="1647825" y="5383213"/>
            <a:ext cx="5705475" cy="64452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2649</Words>
  <Application>Microsoft Office PowerPoint</Application>
  <PresentationFormat>Экран (4:3)</PresentationFormat>
  <Paragraphs>903</Paragraphs>
  <Slides>71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82" baseType="lpstr">
      <vt:lpstr>Arial</vt:lpstr>
      <vt:lpstr>Calibri</vt:lpstr>
      <vt:lpstr>Comic Sans MS</vt:lpstr>
      <vt:lpstr>Verdana</vt:lpstr>
      <vt:lpstr>Matisse ITC</vt:lpstr>
      <vt:lpstr>Times New Roman</vt:lpstr>
      <vt:lpstr>Symbol</vt:lpstr>
      <vt:lpstr>Wingdings</vt:lpstr>
      <vt:lpstr>Оформление по умолчанию</vt:lpstr>
      <vt:lpstr>1_Оформление по умолчанию</vt:lpstr>
      <vt:lpstr>Фотография Microsoft Photo Editor 3.0</vt:lpstr>
      <vt:lpstr>Слайд 1</vt:lpstr>
      <vt:lpstr>Цели работы:</vt:lpstr>
      <vt:lpstr>Содержание:</vt:lpstr>
      <vt:lpstr>Кодирование информации</vt:lpstr>
      <vt:lpstr>Понятие о кодировании</vt:lpstr>
      <vt:lpstr>Слайд 6</vt:lpstr>
      <vt:lpstr>Язык как знаковая система </vt:lpstr>
      <vt:lpstr>Язык как знаковая система </vt:lpstr>
      <vt:lpstr>Язык как знаковая система </vt:lpstr>
      <vt:lpstr>Слайд 10</vt:lpstr>
      <vt:lpstr>Системы счисления</vt:lpstr>
      <vt:lpstr>Из истории кодирования</vt:lpstr>
      <vt:lpstr>Зарубки</vt:lpstr>
      <vt:lpstr>Веревочно-узловой счет (верёвочные узлы)</vt:lpstr>
      <vt:lpstr>Новый способ записи чисел</vt:lpstr>
      <vt:lpstr>Системы счисления</vt:lpstr>
      <vt:lpstr>СИСТЕМЫ СЧИСЛЕНИЯ</vt:lpstr>
      <vt:lpstr>СИСТЕМЫ СЧИСЛЕНИЯ</vt:lpstr>
      <vt:lpstr>ДВЕНАДЦАТЕРИЧНАЯ СИСТЕМА СЧИСЛЕНИЯ</vt:lpstr>
      <vt:lpstr>ПЯТЕРИЧНАЯ И ДВАДЦАТЕРИЧНАЯ СИСТЕМЫ СЧИСЛЕНИЯ</vt:lpstr>
      <vt:lpstr>Слайд 21</vt:lpstr>
      <vt:lpstr>СЛАВЯНСКАЯ СИСТЕМА НУМЕРАЦИИ</vt:lpstr>
      <vt:lpstr>СЛАВЯНСКАЯ СИСТЕМА НУМЕРАЦИИ</vt:lpstr>
      <vt:lpstr>РИМСКАЯ НУМЕРАЦИЯ</vt:lpstr>
      <vt:lpstr>РИМСКАЯ НУМЕРАЦИЯ</vt:lpstr>
      <vt:lpstr>НЕДОСТАТКИ  СЛАВЯНСКОЙ И РИМСКОЙ НУМЕРАЦИИ</vt:lpstr>
      <vt:lpstr>ДЕСЯТИЧНАЯ СИСТЕМА СЧИСЛЕНИЯ</vt:lpstr>
      <vt:lpstr>ВАВИЛОНСКАЯ СИСТЕМА СЧИСЛЕНИЯ</vt:lpstr>
      <vt:lpstr>ДВОИЧНАЯ СИСТЕМА СЧИСЛЕНИЯ</vt:lpstr>
      <vt:lpstr>Слайд 30</vt:lpstr>
      <vt:lpstr>ПОЗИЦИОННЫЕ СИСТЕМЫ СЧИСЛЕНИЯ</vt:lpstr>
      <vt:lpstr>Образование числа в</vt:lpstr>
      <vt:lpstr>Образование числа в</vt:lpstr>
      <vt:lpstr>Образование числа в</vt:lpstr>
      <vt:lpstr>Образование числа в</vt:lpstr>
      <vt:lpstr>Перевод из десятичной системы счисления</vt:lpstr>
      <vt:lpstr>Слайд 37</vt:lpstr>
      <vt:lpstr>Слайд 38</vt:lpstr>
      <vt:lpstr>ПЕРЕВОД В ШЕСТНАДЦАТЕРИЧНУЮ СИСТЕМУ СЧИСЛЕНИЯ</vt:lpstr>
      <vt:lpstr>Арифметические действия в двоичной системе счисления</vt:lpstr>
      <vt:lpstr>Арифметические действия в двоичной системе счисления</vt:lpstr>
      <vt:lpstr>ЗАДАЧИ  для самостоятельного решения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кодировании</dc:title>
  <dc:creator>ОК</dc:creator>
  <cp:lastModifiedBy>User</cp:lastModifiedBy>
  <cp:revision>64</cp:revision>
  <dcterms:created xsi:type="dcterms:W3CDTF">2008-10-05T06:50:05Z</dcterms:created>
  <dcterms:modified xsi:type="dcterms:W3CDTF">2015-08-28T19:36:19Z</dcterms:modified>
</cp:coreProperties>
</file>