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sldIdLst>
    <p:sldId id="256" r:id="rId2"/>
    <p:sldId id="260" r:id="rId3"/>
    <p:sldId id="261" r:id="rId4"/>
    <p:sldId id="262" r:id="rId5"/>
    <p:sldId id="258" r:id="rId6"/>
    <p:sldId id="263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2" r:id="rId23"/>
    <p:sldId id="283" r:id="rId24"/>
    <p:sldId id="285" r:id="rId25"/>
    <p:sldId id="284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808"/>
    <a:srgbClr val="990000"/>
    <a:srgbClr val="FF6600"/>
    <a:srgbClr val="FFFFFF"/>
    <a:srgbClr val="CC0000"/>
    <a:srgbClr val="FFFF00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3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44035" name="Freeform 3"/>
            <p:cNvSpPr>
              <a:spLocks/>
            </p:cNvSpPr>
            <p:nvPr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44036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44037" name="Freeform 5"/>
              <p:cNvSpPr>
                <a:spLocks/>
              </p:cNvSpPr>
              <p:nvPr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38" name="Freeform 6"/>
              <p:cNvSpPr>
                <a:spLocks/>
              </p:cNvSpPr>
              <p:nvPr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39" name="Freeform 7"/>
              <p:cNvSpPr>
                <a:spLocks/>
              </p:cNvSpPr>
              <p:nvPr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40" name="Freeform 8"/>
              <p:cNvSpPr>
                <a:spLocks/>
              </p:cNvSpPr>
              <p:nvPr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41" name="Freeform 9"/>
              <p:cNvSpPr>
                <a:spLocks/>
              </p:cNvSpPr>
              <p:nvPr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42" name="Freeform 10"/>
              <p:cNvSpPr>
                <a:spLocks/>
              </p:cNvSpPr>
              <p:nvPr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43" name="Freeform 11"/>
              <p:cNvSpPr>
                <a:spLocks/>
              </p:cNvSpPr>
              <p:nvPr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44" name="Freeform 12"/>
              <p:cNvSpPr>
                <a:spLocks/>
              </p:cNvSpPr>
              <p:nvPr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45" name="Freeform 13"/>
              <p:cNvSpPr>
                <a:spLocks/>
              </p:cNvSpPr>
              <p:nvPr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46" name="Freeform 14"/>
              <p:cNvSpPr>
                <a:spLocks/>
              </p:cNvSpPr>
              <p:nvPr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47" name="Freeform 15"/>
              <p:cNvSpPr>
                <a:spLocks/>
              </p:cNvSpPr>
              <p:nvPr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48" name="Freeform 16"/>
              <p:cNvSpPr>
                <a:spLocks/>
              </p:cNvSpPr>
              <p:nvPr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49" name="Freeform 17"/>
              <p:cNvSpPr>
                <a:spLocks/>
              </p:cNvSpPr>
              <p:nvPr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50" name="Freeform 18"/>
              <p:cNvSpPr>
                <a:spLocks/>
              </p:cNvSpPr>
              <p:nvPr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51" name="Freeform 19"/>
              <p:cNvSpPr>
                <a:spLocks/>
              </p:cNvSpPr>
              <p:nvPr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52" name="Freeform 20"/>
              <p:cNvSpPr>
                <a:spLocks/>
              </p:cNvSpPr>
              <p:nvPr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53" name="Freeform 21"/>
              <p:cNvSpPr>
                <a:spLocks/>
              </p:cNvSpPr>
              <p:nvPr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54" name="Freeform 22"/>
              <p:cNvSpPr>
                <a:spLocks/>
              </p:cNvSpPr>
              <p:nvPr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55" name="Freeform 23"/>
              <p:cNvSpPr>
                <a:spLocks/>
              </p:cNvSpPr>
              <p:nvPr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56" name="Freeform 24"/>
              <p:cNvSpPr>
                <a:spLocks/>
              </p:cNvSpPr>
              <p:nvPr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57" name="Freeform 25"/>
              <p:cNvSpPr>
                <a:spLocks/>
              </p:cNvSpPr>
              <p:nvPr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58" name="Freeform 26"/>
              <p:cNvSpPr>
                <a:spLocks/>
              </p:cNvSpPr>
              <p:nvPr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59" name="Freeform 27"/>
              <p:cNvSpPr>
                <a:spLocks/>
              </p:cNvSpPr>
              <p:nvPr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60" name="Freeform 28"/>
              <p:cNvSpPr>
                <a:spLocks/>
              </p:cNvSpPr>
              <p:nvPr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61" name="Freeform 29"/>
              <p:cNvSpPr>
                <a:spLocks/>
              </p:cNvSpPr>
              <p:nvPr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44062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44063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4064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4065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4066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4067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4068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4069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4070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4071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4072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4073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4074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4075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4076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4077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44078" name="Group 46"/>
              <p:cNvGrpSpPr>
                <a:grpSpLocks/>
              </p:cNvGrpSpPr>
              <p:nvPr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44079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4080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44081" name="Group 49"/>
              <p:cNvGrpSpPr>
                <a:grpSpLocks/>
              </p:cNvGrpSpPr>
              <p:nvPr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44082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4083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4084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4085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4086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4087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4088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4089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4090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44091" name="Freeform 59"/>
              <p:cNvSpPr>
                <a:spLocks/>
              </p:cNvSpPr>
              <p:nvPr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92" name="Freeform 60"/>
              <p:cNvSpPr>
                <a:spLocks/>
              </p:cNvSpPr>
              <p:nvPr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93" name="Freeform 61"/>
              <p:cNvSpPr>
                <a:spLocks/>
              </p:cNvSpPr>
              <p:nvPr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94" name="Freeform 62"/>
              <p:cNvSpPr>
                <a:spLocks/>
              </p:cNvSpPr>
              <p:nvPr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95" name="Freeform 63"/>
              <p:cNvSpPr>
                <a:spLocks/>
              </p:cNvSpPr>
              <p:nvPr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96" name="Freeform 64"/>
              <p:cNvSpPr>
                <a:spLocks/>
              </p:cNvSpPr>
              <p:nvPr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97" name="Freeform 65"/>
              <p:cNvSpPr>
                <a:spLocks/>
              </p:cNvSpPr>
              <p:nvPr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098" name="Freeform 66"/>
              <p:cNvSpPr>
                <a:spLocks/>
              </p:cNvSpPr>
              <p:nvPr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44099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455613" y="1920875"/>
            <a:ext cx="8226425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4100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4101" name="Rectangle 6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4102" name="Rectangle 7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4103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4FDC4E1-A390-4C65-BA10-1E6A97172E2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99" grpId="0"/>
      <p:bldP spid="44100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10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10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410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10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C58257-F949-4284-94C0-8ECDE277E22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8B53BB-F2AC-4C14-8F4A-AF0F68230E2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598613"/>
            <a:ext cx="40370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954703-FFD9-4265-8EF4-3BC4D1263A3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FE4D7D-E4D8-4989-819C-78944624352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FDDCA9-36FA-45B3-A866-CDF1E0436AB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430C3C-124D-4BD8-BDCB-60A4A2FE002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0D6EEA-AA10-4B12-B2A6-483FAAB9430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00D939-5150-4DA1-BFEC-88153C65450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ABAFDD-E319-4B08-B89C-A8A1DE2BD48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3050"/>
            <a:ext cx="2055813" cy="58229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18212" cy="58229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E30FFF-1F43-42B6-8E7A-041EC6E2C98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63529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43011" name="Freeform 3"/>
            <p:cNvSpPr>
              <a:spLocks/>
            </p:cNvSpPr>
            <p:nvPr userDrawn="1"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43012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43013" name="Freeform 5"/>
              <p:cNvSpPr>
                <a:spLocks/>
              </p:cNvSpPr>
              <p:nvPr userDrawn="1"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14" name="Freeform 6"/>
              <p:cNvSpPr>
                <a:spLocks/>
              </p:cNvSpPr>
              <p:nvPr userDrawn="1"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15" name="Freeform 7"/>
              <p:cNvSpPr>
                <a:spLocks/>
              </p:cNvSpPr>
              <p:nvPr userDrawn="1"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16" name="Freeform 8"/>
              <p:cNvSpPr>
                <a:spLocks/>
              </p:cNvSpPr>
              <p:nvPr userDrawn="1"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17" name="Freeform 9"/>
              <p:cNvSpPr>
                <a:spLocks/>
              </p:cNvSpPr>
              <p:nvPr userDrawn="1"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18" name="Freeform 10"/>
              <p:cNvSpPr>
                <a:spLocks/>
              </p:cNvSpPr>
              <p:nvPr userDrawn="1"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19" name="Freeform 11"/>
              <p:cNvSpPr>
                <a:spLocks/>
              </p:cNvSpPr>
              <p:nvPr userDrawn="1"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20" name="Freeform 12"/>
              <p:cNvSpPr>
                <a:spLocks/>
              </p:cNvSpPr>
              <p:nvPr userDrawn="1"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21" name="Freeform 13"/>
              <p:cNvSpPr>
                <a:spLocks/>
              </p:cNvSpPr>
              <p:nvPr userDrawn="1"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22" name="Freeform 14"/>
              <p:cNvSpPr>
                <a:spLocks/>
              </p:cNvSpPr>
              <p:nvPr userDrawn="1"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23" name="Freeform 15"/>
              <p:cNvSpPr>
                <a:spLocks/>
              </p:cNvSpPr>
              <p:nvPr userDrawn="1"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24" name="Freeform 16"/>
              <p:cNvSpPr>
                <a:spLocks/>
              </p:cNvSpPr>
              <p:nvPr userDrawn="1"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25" name="Freeform 17"/>
              <p:cNvSpPr>
                <a:spLocks/>
              </p:cNvSpPr>
              <p:nvPr userDrawn="1"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26" name="Freeform 18"/>
              <p:cNvSpPr>
                <a:spLocks/>
              </p:cNvSpPr>
              <p:nvPr userDrawn="1"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27" name="Freeform 19"/>
              <p:cNvSpPr>
                <a:spLocks/>
              </p:cNvSpPr>
              <p:nvPr userDrawn="1"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28" name="Freeform 20"/>
              <p:cNvSpPr>
                <a:spLocks/>
              </p:cNvSpPr>
              <p:nvPr userDrawn="1"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29" name="Freeform 21"/>
              <p:cNvSpPr>
                <a:spLocks/>
              </p:cNvSpPr>
              <p:nvPr userDrawn="1"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30" name="Freeform 22"/>
              <p:cNvSpPr>
                <a:spLocks/>
              </p:cNvSpPr>
              <p:nvPr userDrawn="1"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31" name="Freeform 23"/>
              <p:cNvSpPr>
                <a:spLocks/>
              </p:cNvSpPr>
              <p:nvPr userDrawn="1"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32" name="Freeform 24"/>
              <p:cNvSpPr>
                <a:spLocks/>
              </p:cNvSpPr>
              <p:nvPr userDrawn="1"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33" name="Freeform 25"/>
              <p:cNvSpPr>
                <a:spLocks/>
              </p:cNvSpPr>
              <p:nvPr userDrawn="1"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34" name="Freeform 26"/>
              <p:cNvSpPr>
                <a:spLocks/>
              </p:cNvSpPr>
              <p:nvPr userDrawn="1"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35" name="Freeform 27"/>
              <p:cNvSpPr>
                <a:spLocks/>
              </p:cNvSpPr>
              <p:nvPr userDrawn="1"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36" name="Freeform 28"/>
              <p:cNvSpPr>
                <a:spLocks/>
              </p:cNvSpPr>
              <p:nvPr userDrawn="1"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37" name="Freeform 29"/>
              <p:cNvSpPr>
                <a:spLocks/>
              </p:cNvSpPr>
              <p:nvPr userDrawn="1"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43038" name="Group 30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43039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3040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3041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3042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3043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3044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3045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3046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3047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3048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3049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3050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3051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3052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3053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43054" name="Group 46"/>
              <p:cNvGrpSpPr>
                <a:grpSpLocks/>
              </p:cNvGrpSpPr>
              <p:nvPr userDrawn="1"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43055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3056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43057" name="Group 49"/>
              <p:cNvGrpSpPr>
                <a:grpSpLocks/>
              </p:cNvGrpSpPr>
              <p:nvPr userDrawn="1"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43058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3059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3060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3061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3062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3063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3064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3065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3066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43067" name="Freeform 59"/>
              <p:cNvSpPr>
                <a:spLocks/>
              </p:cNvSpPr>
              <p:nvPr userDrawn="1"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68" name="Freeform 60"/>
              <p:cNvSpPr>
                <a:spLocks/>
              </p:cNvSpPr>
              <p:nvPr userDrawn="1"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69" name="Freeform 61"/>
              <p:cNvSpPr>
                <a:spLocks/>
              </p:cNvSpPr>
              <p:nvPr userDrawn="1"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70" name="Freeform 62"/>
              <p:cNvSpPr>
                <a:spLocks/>
              </p:cNvSpPr>
              <p:nvPr userDrawn="1"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71" name="Freeform 63"/>
              <p:cNvSpPr>
                <a:spLocks/>
              </p:cNvSpPr>
              <p:nvPr userDrawn="1"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72" name="Freeform 64"/>
              <p:cNvSpPr>
                <a:spLocks/>
              </p:cNvSpPr>
              <p:nvPr userDrawn="1"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73" name="Freeform 65"/>
              <p:cNvSpPr>
                <a:spLocks/>
              </p:cNvSpPr>
              <p:nvPr userDrawn="1"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074" name="Freeform 66"/>
              <p:cNvSpPr>
                <a:spLocks/>
              </p:cNvSpPr>
              <p:nvPr userDrawn="1"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43075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3076" name="Rectangle 6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43077" name="Rectangle 6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2050"/>
            <a:ext cx="2895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43078" name="Rectangle 7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A6ADB635-6065-4AD9-BD5D-5580BD70F6D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3079" name="Rectangle 7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598613"/>
            <a:ext cx="8226425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0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30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30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0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30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30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0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30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0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0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0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0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75" grpId="0"/>
      <p:bldP spid="43079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0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07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30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0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0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07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30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0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0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07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30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0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0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07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30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0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0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07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30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0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836613"/>
            <a:ext cx="8226425" cy="1736725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Никола Тесла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11413" y="3068638"/>
            <a:ext cx="6400800" cy="17526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(1856-1943)</a:t>
            </a:r>
          </a:p>
        </p:txBody>
      </p:sp>
      <p:pic>
        <p:nvPicPr>
          <p:cNvPr id="2052" name="Picture 4" descr="тЕСЛА - портре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412875"/>
            <a:ext cx="2376488" cy="299243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6425" cy="620713"/>
          </a:xfrm>
        </p:spPr>
        <p:txBody>
          <a:bodyPr/>
          <a:lstStyle/>
          <a:p>
            <a:r>
              <a:rPr lang="ru-RU" sz="4000">
                <a:latin typeface="Times New Roman" pitchFamily="18" charset="0"/>
              </a:rPr>
              <a:t>Биография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68538" y="1196975"/>
            <a:ext cx="7056437" cy="539908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>
                <a:latin typeface="Times New Roman" pitchFamily="18" charset="0"/>
              </a:rPr>
              <a:t>. 	</a:t>
            </a:r>
            <a:r>
              <a:rPr lang="ru-RU" sz="2800">
                <a:latin typeface="Times New Roman" pitchFamily="18" charset="0"/>
              </a:rPr>
              <a:t>	Никола Тесла родился 10 июля 1856 года в селе Смиляны (Хорватия) и был четвёртым ребёнком в семье сербского православного священника.</a:t>
            </a:r>
          </a:p>
        </p:txBody>
      </p:sp>
      <p:pic>
        <p:nvPicPr>
          <p:cNvPr id="29701" name="Picture 5" descr="Милутин Тесла сербский православный священник отец Николы Тесл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341438"/>
            <a:ext cx="2387600" cy="3671887"/>
          </a:xfrm>
          <a:prstGeom prst="rect">
            <a:avLst/>
          </a:prstGeom>
          <a:noFill/>
        </p:spPr>
      </p:pic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2627313" y="2997200"/>
            <a:ext cx="6265862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	Он много читал, даже по ночам. Герои книг, по его признанию, пробуждали в нём желание стать «существом высшего порядка». Воспитывая разными упражнениями силу воли, доводил себя до изнурения.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08050"/>
            <a:ext cx="8964613" cy="51117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>
                <a:latin typeface="Times New Roman" pitchFamily="18" charset="0"/>
              </a:rPr>
              <a:t>		Закончил Политехнический институт в Граце, Пражский университет.</a:t>
            </a:r>
          </a:p>
          <a:p>
            <a:pPr>
              <a:buFont typeface="Wingdings" pitchFamily="2" charset="2"/>
              <a:buNone/>
            </a:pPr>
            <a:r>
              <a:rPr lang="ru-RU">
                <a:latin typeface="Times New Roman" pitchFamily="18" charset="0"/>
              </a:rPr>
              <a:t> 		На втором курсе университета, в 1880 году, его осеняет идея индукционного генератора переменного тока. Профессор Пешль, с которым Тесла поделился идеей, счёл её бредовой. Но заключение профессора только подстегнуло изобретателя, и в 1882 году была построена действующая модель.</a:t>
            </a:r>
          </a:p>
          <a:p>
            <a:endParaRPr lang="ru-RU">
              <a:latin typeface="Times New Roman" pitchFamily="18" charset="0"/>
            </a:endParaRP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7140575" cy="939800"/>
          </a:xfrm>
          <a:noFill/>
          <a:ln/>
        </p:spPr>
        <p:txBody>
          <a:bodyPr/>
          <a:lstStyle/>
          <a:p>
            <a:pPr algn="l"/>
            <a:r>
              <a:rPr lang="ru-RU">
                <a:latin typeface="Times New Roman" pitchFamily="18" charset="0"/>
              </a:rPr>
              <a:t>Образование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latin typeface="Times New Roman" pitchFamily="18" charset="0"/>
              </a:rPr>
              <a:t>Как поведать миру о своём открытии, получить признание? 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598613"/>
            <a:ext cx="8688387" cy="4710112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>
                <a:latin typeface="Times New Roman" pitchFamily="18" charset="0"/>
              </a:rPr>
              <a:t>		Самый верный способ - обсудить изобретение с великим Эдисоном, решает Никола, и... продаёт всё, что у него было, дабы купить билет на трансатлантический пароход. В 1884 году он прибывает в Нью-Йорк и прямо с пристани отправляется к Эдисону.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>
                <a:latin typeface="Times New Roman" pitchFamily="18" charset="0"/>
              </a:rPr>
              <a:t>		Все работы Эдисона в области электричества базировались на </a:t>
            </a:r>
            <a:r>
              <a:rPr lang="ru-RU" sz="2800" u="sng">
                <a:latin typeface="Times New Roman" pitchFamily="18" charset="0"/>
              </a:rPr>
              <a:t>постоянном</a:t>
            </a:r>
            <a:r>
              <a:rPr lang="ru-RU" sz="2800">
                <a:latin typeface="Times New Roman" pitchFamily="18" charset="0"/>
              </a:rPr>
              <a:t> токе. А тут какой-то серб с горящими глазами толкует про </a:t>
            </a:r>
            <a:r>
              <a:rPr lang="ru-RU" sz="2800" u="sng">
                <a:latin typeface="Times New Roman" pitchFamily="18" charset="0"/>
              </a:rPr>
              <a:t>переменный</a:t>
            </a:r>
            <a:r>
              <a:rPr lang="ru-RU" sz="2800">
                <a:solidFill>
                  <a:srgbClr val="990000"/>
                </a:solidFill>
                <a:latin typeface="Times New Roman" pitchFamily="18" charset="0"/>
              </a:rPr>
              <a:t> </a:t>
            </a:r>
            <a:r>
              <a:rPr lang="ru-RU" sz="2800">
                <a:latin typeface="Times New Roman" pitchFamily="18" charset="0"/>
              </a:rPr>
              <a:t>ток.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>
                <a:latin typeface="Times New Roman" pitchFamily="18" charset="0"/>
              </a:rPr>
              <a:t>		Эдисон, тем не менее, предложил Тесле работу в своей компании.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6" name="Picture 8" descr="Приборы Николо Тесл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21600000">
            <a:off x="1258888" y="260350"/>
            <a:ext cx="6264275" cy="444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900113" y="260350"/>
            <a:ext cx="7416800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</a:pPr>
            <a:r>
              <a:rPr lang="ru-RU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endParaRPr lang="ru-RU" sz="32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7660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539750" y="4595813"/>
            <a:ext cx="8226425" cy="2262187"/>
          </a:xfrm>
          <a:noFill/>
          <a:ln/>
        </p:spPr>
        <p:txBody>
          <a:bodyPr/>
          <a:lstStyle/>
          <a:p>
            <a:r>
              <a:rPr lang="ru-RU">
                <a:latin typeface="Times New Roman" pitchFamily="18" charset="0"/>
              </a:rPr>
              <a:t>Работая на Эдисона, Тесла не прекратил совершенствования своей системы переменного тока и в октябре 1887 года получил на неё патент.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73238"/>
            <a:ext cx="9144000" cy="6192837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80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80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80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80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>
                <a:latin typeface="Times New Roman" pitchFamily="18" charset="0"/>
              </a:rPr>
              <a:t>		</a:t>
            </a:r>
            <a:r>
              <a:rPr lang="ru-RU" sz="2400">
                <a:latin typeface="Times New Roman" pitchFamily="18" charset="0"/>
              </a:rPr>
              <a:t>Между двумя великими изобретателями началась «холодная война». Эдисон, ругая про себя «неблагодарного приёмыша», стал публично и резко критиковать генераторы Теслы.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>
                <a:latin typeface="Times New Roman" pitchFamily="18" charset="0"/>
              </a:rPr>
              <a:t>		Тем не менее, Эдисон согласился опробовать генераторы Теслы и даже пообещал сопернику 50 тысяч долларов, если тому удастся электрифицировать своим способом один из его заводов. Он был убеждён, что это невозможно. Тесла подготовил двадцать четыре типа устройств и в короткое время осуществил задуманное. Экономический эффект превзошёл все ожидания 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40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80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>
                <a:latin typeface="Times New Roman" pitchFamily="18" charset="0"/>
              </a:rPr>
              <a:t> 	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400">
              <a:latin typeface="Times New Roman" pitchFamily="18" charset="0"/>
            </a:endParaRPr>
          </a:p>
        </p:txBody>
      </p:sp>
      <p:pic>
        <p:nvPicPr>
          <p:cNvPr id="46085" name="Picture 5" descr="генератор тесл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88913"/>
            <a:ext cx="5905500" cy="3152775"/>
          </a:xfrm>
          <a:prstGeom prst="rect">
            <a:avLst/>
          </a:prstGeom>
          <a:noFill/>
        </p:spPr>
      </p:pic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6516688" y="333375"/>
            <a:ext cx="14398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Генератор Теслы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860800"/>
            <a:ext cx="9144000" cy="42211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400">
                <a:latin typeface="Times New Roman" pitchFamily="18" charset="0"/>
              </a:rPr>
              <a:t>		В апреле 1887 года Тесла при финансовой поддержке Джеймса Кармена открыл собственную фирму «Тесла Электрик Лайт Компани».</a:t>
            </a:r>
          </a:p>
        </p:txBody>
      </p:sp>
      <p:pic>
        <p:nvPicPr>
          <p:cNvPr id="49156" name="Picture 4" descr="акция компании Тесл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88913"/>
            <a:ext cx="6192837" cy="3705225"/>
          </a:xfrm>
          <a:prstGeom prst="rect">
            <a:avLst/>
          </a:prstGeom>
          <a:noFill/>
        </p:spPr>
      </p:pic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7054850" y="2276475"/>
            <a:ext cx="20161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>
                <a:latin typeface="Times New Roman" pitchFamily="18" charset="0"/>
              </a:rPr>
              <a:t>Акция компании</a:t>
            </a:r>
          </a:p>
          <a:p>
            <a:r>
              <a:rPr lang="ru-RU">
                <a:latin typeface="Times New Roman" pitchFamily="18" charset="0"/>
              </a:rPr>
              <a:t>Теслы</a:t>
            </a:r>
            <a:r>
              <a:rPr lang="ru-RU"/>
              <a:t> </a:t>
            </a:r>
          </a:p>
        </p:txBody>
      </p:sp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468313" y="4940300"/>
            <a:ext cx="8964612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</a:pP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 через год в его жизни наступил день, ставший поистине судьбоносным. 16 мая 1888 года Тесла сделал доклад и продемонстрировал своё изобретение в Американском институте инженеров-электриков. Среди присутствующих в зале оказался миллионер Джордж Вестингауз.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8" grpId="0"/>
      <p:bldP spid="4915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-387350"/>
            <a:ext cx="8226425" cy="1143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Финансовая независимость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252413" y="3429000"/>
            <a:ext cx="9396413" cy="38163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>
                <a:latin typeface="Times New Roman" pitchFamily="18" charset="0"/>
              </a:rPr>
              <a:t>		</a:t>
            </a:r>
            <a:r>
              <a:rPr lang="ru-RU" sz="2000">
                <a:latin typeface="Times New Roman" pitchFamily="18" charset="0"/>
              </a:rPr>
              <a:t>Выступление Теслы потрясло Вестингауза. Он предложил изобретателю миллион долларов за его патенты плюс авторские отчисления. Был заключён договор, и компания «Вестингауз Электрик» реализовала разработки Теслы, построив на Ниагарском водопаде первую в мире ГЭС.</a:t>
            </a:r>
          </a:p>
          <a:p>
            <a:pPr>
              <a:buFont typeface="Wingdings" pitchFamily="2" charset="2"/>
              <a:buNone/>
            </a:pPr>
            <a:r>
              <a:rPr lang="ru-RU" sz="2000">
                <a:latin typeface="Times New Roman" pitchFamily="18" charset="0"/>
              </a:rPr>
              <a:t>		Получив финансовую независимость, Тесла продолжает свои исследования. В 1888 году он открывает явление вращающегося магнитного поля и строит электрогенераторы высокой и сверхвысокой частот. В 1891 году создаёт резонансный трансформатор, позволяющий получать высокочастотное напряжение с амплитудой до нескольких миллионов вольт.</a:t>
            </a:r>
          </a:p>
        </p:txBody>
      </p:sp>
      <p:pic>
        <p:nvPicPr>
          <p:cNvPr id="50180" name="Picture 4" descr="Первый трансформатор компании Вестингауз электри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476250"/>
            <a:ext cx="3241675" cy="2898775"/>
          </a:xfrm>
          <a:prstGeom prst="rect">
            <a:avLst/>
          </a:prstGeom>
          <a:noFill/>
        </p:spPr>
      </p:pic>
      <p:pic>
        <p:nvPicPr>
          <p:cNvPr id="50184" name="Picture 8" descr="трансформатор Тесла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08400" y="476250"/>
            <a:ext cx="5219700" cy="2878138"/>
          </a:xfrm>
          <a:prstGeom prst="rect">
            <a:avLst/>
          </a:prstGeom>
          <a:noFill/>
        </p:spPr>
      </p:pic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3635375" y="476250"/>
            <a:ext cx="22336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>
                <a:solidFill>
                  <a:srgbClr val="080808"/>
                </a:solidFill>
                <a:latin typeface="Times New Roman" pitchFamily="18" charset="0"/>
              </a:rPr>
              <a:t>Трансформатор</a:t>
            </a:r>
          </a:p>
          <a:p>
            <a:r>
              <a:rPr lang="ru-RU">
                <a:solidFill>
                  <a:srgbClr val="080808"/>
                </a:solidFill>
                <a:latin typeface="Times New Roman" pitchFamily="18" charset="0"/>
              </a:rPr>
              <a:t>Теслы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-327025" y="3752850"/>
            <a:ext cx="9324975" cy="2232025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>
                <a:latin typeface="Times New Roman" pitchFamily="18" charset="0"/>
              </a:rPr>
              <a:t>		Потрясенные посетители Всемирной выставки 1893 года в Чикаго смотрели на непонятное и страшное представление: Тесла подключал к себе напряжение в два миллиона вольт. При этом он, как ни в чём не бывало, улыбался, и в его руках ярко горели лампочки Эдисона...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>
                <a:latin typeface="Times New Roman" pitchFamily="18" charset="0"/>
              </a:rPr>
              <a:t>	</a:t>
            </a:r>
          </a:p>
        </p:txBody>
      </p:sp>
      <p:pic>
        <p:nvPicPr>
          <p:cNvPr id="51207" name="Picture 7" descr="Тесла демонстрирует ламп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15888"/>
            <a:ext cx="3201987" cy="3600450"/>
          </a:xfrm>
          <a:prstGeom prst="rect">
            <a:avLst/>
          </a:prstGeom>
          <a:noFill/>
        </p:spPr>
      </p:pic>
      <p:sp>
        <p:nvSpPr>
          <p:cNvPr id="51208" name="Rectangle 8"/>
          <p:cNvSpPr>
            <a:spLocks noChangeArrowheads="1"/>
          </p:cNvSpPr>
          <p:nvPr/>
        </p:nvSpPr>
        <p:spPr bwMode="auto">
          <a:xfrm>
            <a:off x="4284663" y="1128713"/>
            <a:ext cx="2674937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Тесла, демонстрирует</a:t>
            </a:r>
          </a:p>
          <a:p>
            <a:r>
              <a:rPr lang="ru-RU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электрические</a:t>
            </a:r>
          </a:p>
          <a:p>
            <a:r>
              <a:rPr lang="ru-RU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лампы, горящие у него</a:t>
            </a:r>
          </a:p>
          <a:p>
            <a:r>
              <a:rPr lang="ru-RU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 руках</a:t>
            </a:r>
          </a:p>
        </p:txBody>
      </p:sp>
      <p:sp>
        <p:nvSpPr>
          <p:cNvPr id="51209" name="Rectangle 9"/>
          <p:cNvSpPr>
            <a:spLocks noChangeArrowheads="1"/>
          </p:cNvSpPr>
          <p:nvPr/>
        </p:nvSpPr>
        <p:spPr bwMode="auto">
          <a:xfrm>
            <a:off x="0" y="5451475"/>
            <a:ext cx="929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</a:pP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Это теперь мы знаем, что убивает не напряжение, а ток и что ток высокой частоты проходит только по поверхностным покровам. В эпоху младенчества электричества подобный фокус казался чудом.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5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8" grpId="0"/>
      <p:bldP spid="5120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-171450"/>
            <a:ext cx="8226425" cy="1143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Проект «Ворденклиф»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43213" y="908050"/>
            <a:ext cx="6300787" cy="6265863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>
                <a:latin typeface="Times New Roman" pitchFamily="18" charset="0"/>
              </a:rPr>
              <a:t>		По приглашению Джона Пирпонта Моргана - основателя индустриальных гигантов США: “Америкэн Телефон-энд-Телеграф”, “Дженерал электрик”  и “Вестерн Юнион”, Тесла переезжает в Нью-Йорк для осуществления грандиозного проекта «Ворденклиф» - Всемирного центра беспроводной передачи информации. Морган выделил 150 тысяч долларов и участок в 200 акров на острове Лонг-Айленд.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>
                <a:latin typeface="Times New Roman" pitchFamily="18" charset="0"/>
              </a:rPr>
              <a:t>		Была построена грандиозная башня высотой 57 метров со стальной шахтой, углублённой в землю на 36 метров. На верхней части башни - 55-тонный металлический купол диаметром 20 метров.</a:t>
            </a:r>
          </a:p>
        </p:txBody>
      </p:sp>
      <p:pic>
        <p:nvPicPr>
          <p:cNvPr id="52229" name="Picture 5" descr="Башня Тесл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908050"/>
            <a:ext cx="2952750" cy="576262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4724400"/>
            <a:ext cx="8640762" cy="2016125"/>
          </a:xfrm>
        </p:spPr>
        <p:txBody>
          <a:bodyPr/>
          <a:lstStyle/>
          <a:p>
            <a:r>
              <a:rPr lang="ru-RU" sz="2800">
                <a:latin typeface="Times New Roman" pitchFamily="18" charset="0"/>
              </a:rPr>
              <a:t>Пробный пуск невиданного сооружения состоялся в 1905 году и произвёл потрясающий эффект. «Тесла зажёг небо над океаном на тысячи миль», - писали газеты. Это был триумф. </a:t>
            </a:r>
          </a:p>
        </p:txBody>
      </p:sp>
      <p:sp>
        <p:nvSpPr>
          <p:cNvPr id="53254" name="Rectangle 6"/>
          <p:cNvSpPr>
            <a:spLocks noChangeArrowheads="1"/>
          </p:cNvSpPr>
          <p:nvPr/>
        </p:nvSpPr>
        <p:spPr bwMode="auto">
          <a:xfrm>
            <a:off x="6804025" y="1776413"/>
            <a:ext cx="18843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latin typeface="Times New Roman" pitchFamily="18" charset="0"/>
              </a:rPr>
              <a:t>Так бы могла</a:t>
            </a:r>
          </a:p>
          <a:p>
            <a:r>
              <a:rPr lang="ru-RU">
                <a:latin typeface="Times New Roman" pitchFamily="18" charset="0"/>
              </a:rPr>
              <a:t>работать башня</a:t>
            </a:r>
          </a:p>
          <a:p>
            <a:r>
              <a:rPr lang="ru-RU">
                <a:latin typeface="Times New Roman" pitchFamily="18" charset="0"/>
              </a:rPr>
              <a:t>Тесла</a:t>
            </a:r>
            <a:r>
              <a:rPr lang="ru-RU" sz="1800">
                <a:latin typeface="Times New Roman" pitchFamily="18" charset="0"/>
              </a:rPr>
              <a:t> </a:t>
            </a:r>
          </a:p>
        </p:txBody>
      </p:sp>
      <p:pic>
        <p:nvPicPr>
          <p:cNvPr id="53255" name="Picture 7" descr="Башня Тесла в работ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15888"/>
            <a:ext cx="6048375" cy="453866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6425" cy="1143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Его заслуги 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3732213"/>
            <a:ext cx="8358188" cy="3125787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>
                <a:latin typeface="Times New Roman" pitchFamily="18" charset="0"/>
              </a:rPr>
              <a:t>		Такие изобретения Теслы, как генераторы переменного тока, индукционный двигатель, асинхронная машина, трехфазные и многофазные трансформаторы, кардинально изменили принципы использования электричества, существовавшие в то время, и до сих пор не потеряли своего значения.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>
                <a:latin typeface="Times New Roman" pitchFamily="18" charset="0"/>
              </a:rPr>
              <a:t>		И за это ему благодарно человечество. </a:t>
            </a:r>
          </a:p>
        </p:txBody>
      </p:sp>
      <p:pic>
        <p:nvPicPr>
          <p:cNvPr id="54276" name="Picture 4" descr="Никола Тесла и асинхронный двигатель"/>
          <p:cNvPicPr>
            <a:picLocks noChangeAspect="1" noChangeArrowheads="1"/>
          </p:cNvPicPr>
          <p:nvPr/>
        </p:nvPicPr>
        <p:blipFill>
          <a:blip r:embed="rId2"/>
          <a:srcRect l="2318" t="3989" r="1421" b="2254"/>
          <a:stretch>
            <a:fillRect/>
          </a:stretch>
        </p:blipFill>
        <p:spPr bwMode="auto">
          <a:xfrm>
            <a:off x="755650" y="1046163"/>
            <a:ext cx="4392613" cy="2727325"/>
          </a:xfrm>
          <a:prstGeom prst="rect">
            <a:avLst/>
          </a:prstGeom>
          <a:noFill/>
        </p:spPr>
      </p:pic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5292725" y="1773238"/>
            <a:ext cx="36925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Никола Тесла и асинхронный</a:t>
            </a:r>
          </a:p>
          <a:p>
            <a:r>
              <a:rPr lang="ru-RU" sz="18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двигатель на почтовой марке США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6425" cy="1143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«Дармовая» энергия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56100" y="1557338"/>
            <a:ext cx="4932363" cy="367188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>
                <a:latin typeface="Times New Roman" pitchFamily="18" charset="0"/>
              </a:rPr>
              <a:t>		У Теслы есть еще более заманчивые проекты, которыми он обещал осчастливить людей, одарив «дармовой» энергией и властью над природой. </a:t>
            </a:r>
          </a:p>
          <a:p>
            <a:pPr>
              <a:buFont typeface="Wingdings" pitchFamily="2" charset="2"/>
              <a:buNone/>
            </a:pPr>
            <a:r>
              <a:rPr lang="ru-RU" sz="2800">
                <a:latin typeface="Times New Roman" pitchFamily="18" charset="0"/>
              </a:rPr>
              <a:t>		Эти секреты Теслы не раскрыты до сих пор.</a:t>
            </a:r>
          </a:p>
        </p:txBody>
      </p:sp>
      <p:pic>
        <p:nvPicPr>
          <p:cNvPr id="55301" name="Picture 5" descr="трансформатор Тесл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052513"/>
            <a:ext cx="4392612" cy="5661025"/>
          </a:xfrm>
          <a:prstGeom prst="rect">
            <a:avLst/>
          </a:prstGeom>
          <a:noFill/>
        </p:spPr>
      </p:pic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4500563" y="6096000"/>
            <a:ext cx="1879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Катушка Теслы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68313" y="333375"/>
            <a:ext cx="8226425" cy="594995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>
                <a:latin typeface="Times New Roman" pitchFamily="18" charset="0"/>
              </a:rPr>
              <a:t>Тесла писал: «... я уверен, что единый Космос объединен в материальном и духовном смысле. В космическом пространстве существует некое ядро, откуда мы черпаем всю силу, вдохновение, которое вечно притягивает нас, я чувствую его мощь и его ценности, посылаемые им по всей Вселенной и этим поддерживающие её в гармонии. Я не проник в тайну этого ядра, но знаю, что оно существует, и когда я хочу придать ему какой-либо материальный атрибут, то думаю, что это СВЕТ, а когда я пытаюсь постичь его духовное начало, тогда это - КРАСОТА и СОЧУВСТВИЕ. Тот, кто носит в себе эту веру, чувствует себя сильным, работает с радостью, ибо ощущает себя частью общей гармонии».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824413" y="260350"/>
            <a:ext cx="4319587" cy="6408738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>
                <a:latin typeface="Times New Roman" pitchFamily="18" charset="0"/>
              </a:rPr>
              <a:t>		Есть проекты Теслы, до сих пор будоражащие умы, несмотря на то, что они не имеют никаких секретов или технических тайн: это попытки передавать энергию по одному проводу или вообще без проводов.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>
                <a:latin typeface="Times New Roman" pitchFamily="18" charset="0"/>
              </a:rPr>
              <a:t>		Что интересно: установки, это демонстрирующие, Тесла не предавал тайне. Они и сейчас повсеместно воспроизводятся. </a:t>
            </a:r>
          </a:p>
        </p:txBody>
      </p:sp>
      <p:pic>
        <p:nvPicPr>
          <p:cNvPr id="58373" name="Picture 5" descr="трансформатор тесл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60350"/>
            <a:ext cx="4897437" cy="648176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7" name="Picture 5" descr="Teslanalo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476250"/>
            <a:ext cx="8424862" cy="4398963"/>
          </a:xfrm>
          <a:prstGeom prst="rect">
            <a:avLst/>
          </a:prstGeom>
          <a:noFill/>
        </p:spPr>
      </p:pic>
      <p:sp>
        <p:nvSpPr>
          <p:cNvPr id="59398" name="Rectangle 6"/>
          <p:cNvSpPr>
            <a:spLocks noChangeArrowheads="1"/>
          </p:cNvSpPr>
          <p:nvPr/>
        </p:nvSpPr>
        <p:spPr bwMode="auto">
          <a:xfrm>
            <a:off x="2268538" y="5230813"/>
            <a:ext cx="44545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Система беспроводной передачи</a:t>
            </a:r>
          </a:p>
          <a:p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информации на основе проекта</a:t>
            </a:r>
          </a:p>
          <a:p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Ворденклиф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79388" y="4797425"/>
            <a:ext cx="8226425" cy="2060575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Есть предположение, что «Тунгусский метеорит» – результат экспериментов Теслы по передаче энергии на большие расстояния.</a:t>
            </a:r>
          </a:p>
        </p:txBody>
      </p:sp>
      <p:pic>
        <p:nvPicPr>
          <p:cNvPr id="60423" name="Picture 7" descr="тунгусский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8913"/>
            <a:ext cx="4032250" cy="4535487"/>
          </a:xfrm>
          <a:prstGeom prst="rect">
            <a:avLst/>
          </a:prstGeom>
          <a:noFill/>
        </p:spPr>
      </p:pic>
      <p:pic>
        <p:nvPicPr>
          <p:cNvPr id="60424" name="Picture 8" descr="тунгуска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188913"/>
            <a:ext cx="4464050" cy="3011487"/>
          </a:xfrm>
          <a:prstGeom prst="rect">
            <a:avLst/>
          </a:prstGeom>
          <a:noFill/>
        </p:spPr>
      </p:pic>
      <p:sp>
        <p:nvSpPr>
          <p:cNvPr id="60425" name="Rectangle 9"/>
          <p:cNvSpPr>
            <a:spLocks noChangeArrowheads="1"/>
          </p:cNvSpPr>
          <p:nvPr/>
        </p:nvSpPr>
        <p:spPr bwMode="auto">
          <a:xfrm>
            <a:off x="4572000" y="3359150"/>
            <a:ext cx="34210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Последствия</a:t>
            </a:r>
            <a:r>
              <a:rPr lang="ru-RU" sz="18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Тунгусской</a:t>
            </a:r>
          </a:p>
          <a:p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катастрофы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60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60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73225"/>
            <a:ext cx="8658225" cy="51847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>
                <a:latin typeface="Times New Roman" pitchFamily="18" charset="0"/>
              </a:rPr>
              <a:t>Самым загадочным и эффектным из демонстраций Теслы считается его автомобиль на «дармовой» энергии эфира. Оказывается, Тесла не только умозрительно «вычислил» что и как происходит с эфиром, но даже научился добывать из него энергию! Описания этой демонстрации везде очень сходны между собой и лаконичны. Они не позволяют всерьез судить о деталях и достоверности наблюдаемого, хотя и дают некоторую почву для размышлений.</a:t>
            </a:r>
          </a:p>
        </p:txBody>
      </p:sp>
      <p:sp>
        <p:nvSpPr>
          <p:cNvPr id="61448" name="Rectangle 8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>
                <a:latin typeface="Times New Roman" pitchFamily="18" charset="0"/>
              </a:rPr>
              <a:t>Электромобиль Теслы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3284538"/>
            <a:ext cx="8153400" cy="3573462"/>
          </a:xfrm>
        </p:spPr>
        <p:txBody>
          <a:bodyPr/>
          <a:lstStyle/>
          <a:p>
            <a:r>
              <a:rPr lang="ru-RU" sz="2800">
                <a:latin typeface="Times New Roman" pitchFamily="18" charset="0"/>
              </a:rPr>
              <a:t>При поддержке компаний Pierce-Arrow Co. and General Electric в 1931 году Тесла снял бензиновый двигатель с нового автомобиля фирмы «Pierce-Arrow» и заменил его электромотором переменного тока мощностью в 80 л.с. без каких бы то ни было традиционно известных внешних источников питания. </a:t>
            </a:r>
          </a:p>
        </p:txBody>
      </p:sp>
      <p:pic>
        <p:nvPicPr>
          <p:cNvPr id="63493" name="Picture 5" descr="картинки из гениальной головы Тесла которые были в сгоревшем Тесла блокнот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260350"/>
            <a:ext cx="4608512" cy="3059113"/>
          </a:xfrm>
          <a:prstGeom prst="rect">
            <a:avLst/>
          </a:prstGeom>
          <a:noFill/>
        </p:spPr>
      </p:pic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6443663" y="1128713"/>
            <a:ext cx="23606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Электромобиль.</a:t>
            </a:r>
          </a:p>
          <a:p>
            <a:r>
              <a:rPr lang="ru-RU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(рисунок  Н. Теслы)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852738"/>
            <a:ext cx="9144000" cy="43211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>
                <a:latin typeface="Times New Roman" pitchFamily="18" charset="0"/>
              </a:rPr>
              <a:t>	В местном радио-магазине он купил 12 электронных ламп, немного проводов, горстку разномастных резисторов, и собрал все это хозяйство в коробочку длиной 60, шириной 30 и высотой 15 сантиметров с парой стержней длинной 7,5 сантиметров, торчащих снаружи. Укрепив коробочку сзади за сиденьем водителя, Тесла выдвинул стержни и возвестил: «Теперь у нас есть энергия!». После этого он ездил на машине неделю, гоняя ее на скорости до 150 км/ч. </a:t>
            </a:r>
          </a:p>
        </p:txBody>
      </p:sp>
      <p:pic>
        <p:nvPicPr>
          <p:cNvPr id="64517" name="Picture 5" descr="электрический автомобиль тесл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333375"/>
            <a:ext cx="5975350" cy="2552700"/>
          </a:xfrm>
          <a:prstGeom prst="rect">
            <a:avLst/>
          </a:prstGeom>
          <a:noFill/>
        </p:spPr>
      </p:pic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6443663" y="693738"/>
            <a:ext cx="2220912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Современный</a:t>
            </a:r>
          </a:p>
          <a:p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электромобиль,</a:t>
            </a:r>
          </a:p>
          <a:p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реализующий</a:t>
            </a:r>
          </a:p>
          <a:p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идеи Тесла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333375"/>
            <a:ext cx="8964612" cy="67691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>
                <a:latin typeface="Times New Roman" pitchFamily="18" charset="0"/>
              </a:rPr>
              <a:t>		Поскольку на машине стоял двигатель переменного тока, и не имелось никаких батарей, справедливо возникает вопрос, откуда же в нем бралась энергия?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>
                <a:latin typeface="Times New Roman" pitchFamily="18" charset="0"/>
              </a:rPr>
              <a:t>		Популярные комментарии обвиняли Теслу «в черной магии» (как будто такое объяснение сразу расставляло все точки над «</a:t>
            </a:r>
            <a:r>
              <a:rPr lang="en-US" sz="2400">
                <a:latin typeface="Times New Roman" pitchFamily="18" charset="0"/>
              </a:rPr>
              <a:t>i</a:t>
            </a:r>
            <a:r>
              <a:rPr lang="ru-RU" sz="2400">
                <a:latin typeface="Times New Roman" pitchFamily="18" charset="0"/>
              </a:rPr>
              <a:t>»). «Чувствительному» гению не понравились скептические комментарии прессы. Он снял с машины таинственную коробочку и возвратился в свою лабораторию в Нью-Йорке. Тайна его источника энергии умерла вместе с ним.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>
                <a:latin typeface="Times New Roman" pitchFamily="18" charset="0"/>
              </a:rPr>
              <a:t>		Сразу стоит отметить, что Теслу ранимым и обидчивым никак не назовешь, вспомнив эпизоды его незаурядной решительной деятельности. Например, выигрыш коммерческого спора при внедрении механизмов переменного тока. Тут что-то схожее с эффектной демонстрацией, когда маэстро, рассчитывая на благосклонное понимание зрителей, не открывает секрет фокуса. Это очень соответствует духу сенсаций той эпохи.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16238" y="3213100"/>
            <a:ext cx="6372225" cy="24479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>
                <a:latin typeface="Times New Roman" pitchFamily="18" charset="0"/>
              </a:rPr>
              <a:t>		Также одной из загадок Теслы является «луч смерти».</a:t>
            </a:r>
          </a:p>
          <a:p>
            <a:pPr>
              <a:buFont typeface="Wingdings" pitchFamily="2" charset="2"/>
              <a:buNone/>
            </a:pPr>
            <a:r>
              <a:rPr lang="ru-RU" sz="2800">
                <a:latin typeface="Times New Roman" pitchFamily="18" charset="0"/>
              </a:rPr>
              <a:t>		Тесла заявил, что с его помощью можно уничтожить 10000 самолётов на расстоянии до 400 километров.</a:t>
            </a:r>
          </a:p>
          <a:p>
            <a:pPr>
              <a:buFont typeface="Wingdings" pitchFamily="2" charset="2"/>
              <a:buNone/>
            </a:pPr>
            <a:endParaRPr lang="ru-RU" sz="2800">
              <a:latin typeface="Times New Roman" pitchFamily="18" charset="0"/>
            </a:endParaRPr>
          </a:p>
        </p:txBody>
      </p:sp>
      <p:pic>
        <p:nvPicPr>
          <p:cNvPr id="67589" name="Picture 5" descr="Примерная схема работы установки Тесл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60350"/>
            <a:ext cx="3087687" cy="4681538"/>
          </a:xfrm>
          <a:prstGeom prst="rect">
            <a:avLst/>
          </a:prstGeom>
          <a:noFill/>
        </p:spPr>
      </p:pic>
      <p:sp>
        <p:nvSpPr>
          <p:cNvPr id="67590" name="Rectangle 6"/>
          <p:cNvSpPr>
            <a:spLocks noChangeArrowheads="1"/>
          </p:cNvSpPr>
          <p:nvPr/>
        </p:nvSpPr>
        <p:spPr bwMode="auto">
          <a:xfrm>
            <a:off x="250825" y="5084763"/>
            <a:ext cx="23050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</a:rPr>
              <a:t>Примерная схема работы </a:t>
            </a:r>
          </a:p>
          <a:p>
            <a:r>
              <a:rPr lang="ru-RU">
                <a:latin typeface="Times New Roman" pitchFamily="18" charset="0"/>
              </a:rPr>
              <a:t>«Луча Смерти»</a:t>
            </a:r>
          </a:p>
        </p:txBody>
      </p:sp>
      <p:pic>
        <p:nvPicPr>
          <p:cNvPr id="67592" name="Picture 8" descr="луч смерт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0200" y="242888"/>
            <a:ext cx="4751388" cy="2989262"/>
          </a:xfrm>
          <a:prstGeom prst="rect">
            <a:avLst/>
          </a:prstGeom>
          <a:noFill/>
        </p:spPr>
      </p:pic>
      <p:sp>
        <p:nvSpPr>
          <p:cNvPr id="67593" name="Rectangle 9"/>
          <p:cNvSpPr>
            <a:spLocks noChangeArrowheads="1"/>
          </p:cNvSpPr>
          <p:nvPr/>
        </p:nvSpPr>
        <p:spPr bwMode="auto">
          <a:xfrm>
            <a:off x="4211638" y="407988"/>
            <a:ext cx="1746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latin typeface="Times New Roman" pitchFamily="18" charset="0"/>
              </a:rPr>
              <a:t>«Луч Смерти»</a:t>
            </a:r>
          </a:p>
        </p:txBody>
      </p:sp>
      <p:sp>
        <p:nvSpPr>
          <p:cNvPr id="67595" name="Rectangle 11"/>
          <p:cNvSpPr>
            <a:spLocks noChangeArrowheads="1"/>
          </p:cNvSpPr>
          <p:nvPr/>
        </p:nvSpPr>
        <p:spPr bwMode="auto">
          <a:xfrm>
            <a:off x="3348038" y="5445125"/>
            <a:ext cx="5662612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</a:pPr>
            <a:r>
              <a:rPr lang="ru-RU" sz="28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7 января 1943 года  Никола Тесла умер и унёс эту тайну в могилу.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67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75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7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7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5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9" dur="500"/>
                                        <p:tgtEl>
                                          <p:spTgt spid="67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0" grpId="0"/>
      <p:bldP spid="67593" grpId="0"/>
      <p:bldP spid="6759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3563938" y="476250"/>
            <a:ext cx="5478462" cy="1143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Послесловие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133600"/>
            <a:ext cx="9144000" cy="47244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>
                <a:latin typeface="Times New Roman" pitchFamily="18" charset="0"/>
              </a:rPr>
              <a:t>		Никола Тесла был разносторонне развитым человеком: владел восемью языками, великолепно разбирался в музыке, к его мнению прислушивались многие известные и влиятельные люди того времени. Но из-за сложного характера Никола не был женат и у него не было детей.</a:t>
            </a:r>
          </a:p>
          <a:p>
            <a:pPr>
              <a:buFont typeface="Wingdings" pitchFamily="2" charset="2"/>
              <a:buNone/>
            </a:pPr>
            <a:r>
              <a:rPr lang="ru-RU" sz="2800">
                <a:latin typeface="Times New Roman" pitchFamily="18" charset="0"/>
              </a:rPr>
              <a:t>		Многие считают его величайшим изобретателем в истории, незаслуженно редко упоминаемым в учебниках физики.</a:t>
            </a:r>
          </a:p>
          <a:p>
            <a:pPr>
              <a:buFont typeface="Wingdings" pitchFamily="2" charset="2"/>
              <a:buNone/>
            </a:pPr>
            <a:r>
              <a:rPr lang="ru-RU" sz="2800">
                <a:latin typeface="Times New Roman" pitchFamily="18" charset="0"/>
              </a:rPr>
              <a:t>	</a:t>
            </a:r>
          </a:p>
        </p:txBody>
      </p:sp>
      <p:pic>
        <p:nvPicPr>
          <p:cNvPr id="77828" name="Picture 4" descr="2 новых динара 1996 Югославия Николай Тесл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15888"/>
            <a:ext cx="3960812" cy="186848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77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068638"/>
            <a:ext cx="9144000" cy="421005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>
                <a:latin typeface="Times New Roman" pitchFamily="18" charset="0"/>
              </a:rPr>
              <a:t>	 Он открыл переменный ток, флюоресцентный свет, беспроводную передачу энергии; впервые разработал принципы дистанционного управления, основы лечения токами высокой частоты; построил первые электрические часы, двигатель на солнечной энергии и многое другое, получив на свои изобретения более 300 патентов в разных странах.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>
                <a:latin typeface="Times New Roman" pitchFamily="18" charset="0"/>
              </a:rPr>
              <a:t>		Он изобрёл радио раньше Маркони и Попова, получил трёхфазный ток раньше Доливо-Добровольского. Вся современная электроэнергетика была бы невозможна без его открытий.</a:t>
            </a:r>
          </a:p>
          <a:p>
            <a:pPr>
              <a:lnSpc>
                <a:spcPct val="80000"/>
              </a:lnSpc>
            </a:pPr>
            <a:endParaRPr lang="ru-RU" sz="2800">
              <a:latin typeface="Times New Roman" pitchFamily="18" charset="0"/>
            </a:endParaRPr>
          </a:p>
        </p:txBody>
      </p:sp>
      <p:pic>
        <p:nvPicPr>
          <p:cNvPr id="83972" name="Picture 4" descr="Величайший гений 20 века сербский учёный Никола Тесл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188913"/>
            <a:ext cx="4248150" cy="297338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8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858" name="Group 10"/>
          <p:cNvGrpSpPr>
            <a:grpSpLocks/>
          </p:cNvGrpSpPr>
          <p:nvPr/>
        </p:nvGrpSpPr>
        <p:grpSpPr bwMode="auto">
          <a:xfrm>
            <a:off x="395288" y="260350"/>
            <a:ext cx="8280400" cy="13649325"/>
            <a:chOff x="249" y="164"/>
            <a:chExt cx="5216" cy="8598"/>
          </a:xfrm>
        </p:grpSpPr>
        <p:sp>
          <p:nvSpPr>
            <p:cNvPr id="78853" name="Rectangle 5"/>
            <p:cNvSpPr>
              <a:spLocks noChangeArrowheads="1"/>
            </p:cNvSpPr>
            <p:nvPr/>
          </p:nvSpPr>
          <p:spPr bwMode="auto">
            <a:xfrm>
              <a:off x="249" y="4320"/>
              <a:ext cx="5216" cy="1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ru-RU" sz="4000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Масштабы дарования Николы</a:t>
              </a:r>
            </a:p>
            <a:p>
              <a:pPr algn="ctr"/>
              <a:r>
                <a:rPr lang="ru-RU" sz="4000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Теслы в современной истории</a:t>
              </a:r>
            </a:p>
            <a:p>
              <a:pPr algn="ctr"/>
              <a:r>
                <a:rPr lang="ru-RU" sz="4000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науки сравнимы лишь с гением</a:t>
              </a:r>
            </a:p>
            <a:p>
              <a:pPr algn="ctr"/>
              <a:r>
                <a:rPr lang="ru-RU" sz="4000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Леонардо Да Винчи.</a:t>
              </a:r>
            </a:p>
          </p:txBody>
        </p:sp>
        <p:pic>
          <p:nvPicPr>
            <p:cNvPr id="78854" name="Picture 6" descr="да винчи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03" y="6242"/>
              <a:ext cx="1620" cy="2520"/>
            </a:xfrm>
            <a:prstGeom prst="rect">
              <a:avLst/>
            </a:prstGeom>
            <a:noFill/>
          </p:spPr>
        </p:pic>
        <p:pic>
          <p:nvPicPr>
            <p:cNvPr id="78855" name="Picture 7" descr="тЕСЛА - портрет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52" y="6242"/>
              <a:ext cx="1873" cy="2359"/>
            </a:xfrm>
            <a:prstGeom prst="rect">
              <a:avLst/>
            </a:prstGeom>
            <a:noFill/>
          </p:spPr>
        </p:pic>
        <p:pic>
          <p:nvPicPr>
            <p:cNvPr id="78852" name="Picture 4" descr="nikola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39" y="164"/>
              <a:ext cx="4309" cy="370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78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78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Сетка с тенью">
  <a:themeElements>
    <a:clrScheme name="Сетка с тенью 4">
      <a:dk1>
        <a:srgbClr val="6B6B99"/>
      </a:dk1>
      <a:lt1>
        <a:srgbClr val="EAEAEA"/>
      </a:lt1>
      <a:dk2>
        <a:srgbClr val="666699"/>
      </a:dk2>
      <a:lt2>
        <a:srgbClr val="CCECFF"/>
      </a:lt2>
      <a:accent1>
        <a:srgbClr val="00CC66"/>
      </a:accent1>
      <a:accent2>
        <a:srgbClr val="54547A"/>
      </a:accent2>
      <a:accent3>
        <a:srgbClr val="B8B8CA"/>
      </a:accent3>
      <a:accent4>
        <a:srgbClr val="C8C8C8"/>
      </a:accent4>
      <a:accent5>
        <a:srgbClr val="AAE2B8"/>
      </a:accent5>
      <a:accent6>
        <a:srgbClr val="4B4B6E"/>
      </a:accent6>
      <a:hlink>
        <a:srgbClr val="65B2FF"/>
      </a:hlink>
      <a:folHlink>
        <a:srgbClr val="9900FF"/>
      </a:folHlink>
    </a:clrScheme>
    <a:fontScheme name="Сетка с тень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етка с тенью 1">
        <a:dk1>
          <a:srgbClr val="7E0000"/>
        </a:dk1>
        <a:lt1>
          <a:srgbClr val="FFFFFF"/>
        </a:lt1>
        <a:dk2>
          <a:srgbClr val="800000"/>
        </a:dk2>
        <a:lt2>
          <a:srgbClr val="FCF0B2"/>
        </a:lt2>
        <a:accent1>
          <a:srgbClr val="C5543D"/>
        </a:accent1>
        <a:accent2>
          <a:srgbClr val="660000"/>
        </a:accent2>
        <a:accent3>
          <a:srgbClr val="C0AAAA"/>
        </a:accent3>
        <a:accent4>
          <a:srgbClr val="DADADA"/>
        </a:accent4>
        <a:accent5>
          <a:srgbClr val="DFB3AF"/>
        </a:accent5>
        <a:accent6>
          <a:srgbClr val="5C0000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2">
        <a:dk1>
          <a:srgbClr val="000066"/>
        </a:dk1>
        <a:lt1>
          <a:srgbClr val="FFFFFF"/>
        </a:lt1>
        <a:dk2>
          <a:srgbClr val="000066"/>
        </a:dk2>
        <a:lt2>
          <a:srgbClr val="B2B8C8"/>
        </a:lt2>
        <a:accent1>
          <a:srgbClr val="008080"/>
        </a:accent1>
        <a:accent2>
          <a:srgbClr val="00004E"/>
        </a:accent2>
        <a:accent3>
          <a:srgbClr val="AAAAB8"/>
        </a:accent3>
        <a:accent4>
          <a:srgbClr val="DADADA"/>
        </a:accent4>
        <a:accent5>
          <a:srgbClr val="AAC0C0"/>
        </a:accent5>
        <a:accent6>
          <a:srgbClr val="000046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3">
        <a:dk1>
          <a:srgbClr val="010199"/>
        </a:dk1>
        <a:lt1>
          <a:srgbClr val="FFFFFF"/>
        </a:lt1>
        <a:dk2>
          <a:srgbClr val="000099"/>
        </a:dk2>
        <a:lt2>
          <a:srgbClr val="CCFFFF"/>
        </a:lt2>
        <a:accent1>
          <a:srgbClr val="00C600"/>
        </a:accent1>
        <a:accent2>
          <a:srgbClr val="01017D"/>
        </a:accent2>
        <a:accent3>
          <a:srgbClr val="AAAACA"/>
        </a:accent3>
        <a:accent4>
          <a:srgbClr val="DADADA"/>
        </a:accent4>
        <a:accent5>
          <a:srgbClr val="AADFAA"/>
        </a:accent5>
        <a:accent6>
          <a:srgbClr val="010171"/>
        </a:accent6>
        <a:hlink>
          <a:srgbClr val="FFE701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4">
        <a:dk1>
          <a:srgbClr val="6B6B99"/>
        </a:dk1>
        <a:lt1>
          <a:srgbClr val="EAEAEA"/>
        </a:lt1>
        <a:dk2>
          <a:srgbClr val="666699"/>
        </a:dk2>
        <a:lt2>
          <a:srgbClr val="CCECFF"/>
        </a:lt2>
        <a:accent1>
          <a:srgbClr val="00CC66"/>
        </a:accent1>
        <a:accent2>
          <a:srgbClr val="54547A"/>
        </a:accent2>
        <a:accent3>
          <a:srgbClr val="B8B8CA"/>
        </a:accent3>
        <a:accent4>
          <a:srgbClr val="C8C8C8"/>
        </a:accent4>
        <a:accent5>
          <a:srgbClr val="AAE2B8"/>
        </a:accent5>
        <a:accent6>
          <a:srgbClr val="4B4B6E"/>
        </a:accent6>
        <a:hlink>
          <a:srgbClr val="65B2FF"/>
        </a:hlink>
        <a:folHlink>
          <a:srgbClr val="99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5">
        <a:dk1>
          <a:srgbClr val="00827F"/>
        </a:dk1>
        <a:lt1>
          <a:srgbClr val="FFFFFF"/>
        </a:lt1>
        <a:dk2>
          <a:srgbClr val="008080"/>
        </a:dk2>
        <a:lt2>
          <a:srgbClr val="FFFFCC"/>
        </a:lt2>
        <a:accent1>
          <a:srgbClr val="6D6FC7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BABBE0"/>
        </a:accent5>
        <a:accent6>
          <a:srgbClr val="005A58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6">
        <a:dk1>
          <a:srgbClr val="4D4D4D"/>
        </a:dk1>
        <a:lt1>
          <a:srgbClr val="FFFFFF"/>
        </a:lt1>
        <a:dk2>
          <a:srgbClr val="525252"/>
        </a:dk2>
        <a:lt2>
          <a:srgbClr val="C0C0C0"/>
        </a:lt2>
        <a:accent1>
          <a:srgbClr val="527C3A"/>
        </a:accent1>
        <a:accent2>
          <a:srgbClr val="444444"/>
        </a:accent2>
        <a:accent3>
          <a:srgbClr val="B3B3B3"/>
        </a:accent3>
        <a:accent4>
          <a:srgbClr val="DADADA"/>
        </a:accent4>
        <a:accent5>
          <a:srgbClr val="B3BFAE"/>
        </a:accent5>
        <a:accent6>
          <a:srgbClr val="3D3D3D"/>
        </a:accent6>
        <a:hlink>
          <a:srgbClr val="FAC458"/>
        </a:hlink>
        <a:folHlink>
          <a:srgbClr val="C7780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7">
        <a:dk1>
          <a:srgbClr val="516032"/>
        </a:dk1>
        <a:lt1>
          <a:srgbClr val="FFFFFF"/>
        </a:lt1>
        <a:dk2>
          <a:srgbClr val="546434"/>
        </a:dk2>
        <a:lt2>
          <a:srgbClr val="B2B68A"/>
        </a:lt2>
        <a:accent1>
          <a:srgbClr val="7D8C70"/>
        </a:accent1>
        <a:accent2>
          <a:srgbClr val="414E28"/>
        </a:accent2>
        <a:accent3>
          <a:srgbClr val="B3B8AE"/>
        </a:accent3>
        <a:accent4>
          <a:srgbClr val="DADADA"/>
        </a:accent4>
        <a:accent5>
          <a:srgbClr val="BFC5BB"/>
        </a:accent5>
        <a:accent6>
          <a:srgbClr val="3A4623"/>
        </a:accent6>
        <a:hlink>
          <a:srgbClr val="80C579"/>
        </a:hlink>
        <a:folHlink>
          <a:srgbClr val="7FADA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8">
        <a:dk1>
          <a:srgbClr val="D1CC00"/>
        </a:dk1>
        <a:lt1>
          <a:srgbClr val="FFFFFF"/>
        </a:lt1>
        <a:dk2>
          <a:srgbClr val="CCCC00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E2AA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9">
        <a:dk1>
          <a:srgbClr val="000000"/>
        </a:dk1>
        <a:lt1>
          <a:srgbClr val="F8F8F8"/>
        </a:lt1>
        <a:dk2>
          <a:srgbClr val="336600"/>
        </a:dk2>
        <a:lt2>
          <a:srgbClr val="FBFBFB"/>
        </a:lt2>
        <a:accent1>
          <a:srgbClr val="009900"/>
        </a:accent1>
        <a:accent2>
          <a:srgbClr val="C6C6C6"/>
        </a:accent2>
        <a:accent3>
          <a:srgbClr val="FBFBFB"/>
        </a:accent3>
        <a:accent4>
          <a:srgbClr val="000000"/>
        </a:accent4>
        <a:accent5>
          <a:srgbClr val="AACAAA"/>
        </a:accent5>
        <a:accent6>
          <a:srgbClr val="B3B3B3"/>
        </a:accent6>
        <a:hlink>
          <a:srgbClr val="0066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Fading Grid</Template>
  <TotalTime>1251</TotalTime>
  <Words>522</Words>
  <Application>Microsoft Office PowerPoint</Application>
  <PresentationFormat>Экран (4:3)</PresentationFormat>
  <Paragraphs>94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Times New Roman</vt:lpstr>
      <vt:lpstr>Wingdings</vt:lpstr>
      <vt:lpstr>Сетка с тенью</vt:lpstr>
      <vt:lpstr>Никола Тесла</vt:lpstr>
      <vt:lpstr>Биография</vt:lpstr>
      <vt:lpstr>Образование</vt:lpstr>
      <vt:lpstr>Как поведать миру о своём открытии, получить признание? </vt:lpstr>
      <vt:lpstr>Слайд 5</vt:lpstr>
      <vt:lpstr>Слайд 6</vt:lpstr>
      <vt:lpstr>Слайд 7</vt:lpstr>
      <vt:lpstr>Финансовая независимость</vt:lpstr>
      <vt:lpstr>Слайд 9</vt:lpstr>
      <vt:lpstr>Проект «Ворденклиф»</vt:lpstr>
      <vt:lpstr>Слайд 11</vt:lpstr>
      <vt:lpstr>Его заслуги </vt:lpstr>
      <vt:lpstr>«Дармовая» энергия</vt:lpstr>
      <vt:lpstr>Слайд 14</vt:lpstr>
      <vt:lpstr>Слайд 15</vt:lpstr>
      <vt:lpstr>Слайд 16</vt:lpstr>
      <vt:lpstr>Слайд 17</vt:lpstr>
      <vt:lpstr>Электромобиль Теслы</vt:lpstr>
      <vt:lpstr>Слайд 19</vt:lpstr>
      <vt:lpstr>Слайд 20</vt:lpstr>
      <vt:lpstr>Слайд 21</vt:lpstr>
      <vt:lpstr>Слайд 22</vt:lpstr>
      <vt:lpstr>Послесловие</vt:lpstr>
      <vt:lpstr>Слайд 24</vt:lpstr>
      <vt:lpstr>Слайд 25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Никола Тесла</dc:title>
  <dc:creator>В.В</dc:creator>
  <cp:lastModifiedBy>User</cp:lastModifiedBy>
  <cp:revision>20</cp:revision>
  <dcterms:created xsi:type="dcterms:W3CDTF">2007-03-18T09:42:42Z</dcterms:created>
  <dcterms:modified xsi:type="dcterms:W3CDTF">2015-08-30T19:31:24Z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0008001408000000000001024140</vt:lpwstr>
  </property>
</Properties>
</file>