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0ADE3-B437-4E79-B0B7-E9B4DD6854C0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E29D2-DB86-4DC4-A021-8ABC2366F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D824B-D3B2-4C15-ABF5-DC26F175894E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041EF-8567-44B9-ABE4-EE4F68046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795F9-60EA-4AF9-99BB-83761D115357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A1B00-D83A-461D-9FF1-4666F8843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DE00B-F4F3-4A5D-8EC0-BA4CA4348C79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CB944-FB21-4E93-8D19-B56C3E1D4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6669-3909-4A22-9D93-C0553CC528F6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FFE83-21C8-4779-9D80-0C20CC6FA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10CD7-BA8E-41BB-AD5F-3F527FD59958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F08EF-A36F-4D34-B7EC-5312E91A8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9E32C-AAE7-4C7D-AFCD-AE08C8CACFF4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FCDAF-6402-48E7-8C0C-A4F71C7C34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A6D1F-1482-4E41-B3A6-34AE79EA8714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6F60E-6A74-4B24-BE0F-F65A84F5A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0FB83-E0E7-4A4D-9C71-D1162C33A3CF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3BFD6-171D-4EF4-9FDB-A7A35D53A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CCA4-B59E-4DC0-A18C-8C13F1494215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6F4-3272-4E19-9D14-013210847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F6C7A-2A3A-4103-8DCF-2B875496B041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1968-81F5-4724-A3AA-44307C5E7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7F7C13-6306-4CBF-865F-58959971D0B3}" type="datetimeFigureOut">
              <a:rPr lang="ru-RU"/>
              <a:pPr>
                <a:defRPr/>
              </a:pPr>
              <a:t>05.09.2010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7F0CFB-160D-42B2-97C5-031BE9E1C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7.xml"/><Relationship Id="rId7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e.com.ru/norm.htm#nmicro" TargetMode="External"/><Relationship Id="rId2" Type="http://schemas.openxmlformats.org/officeDocument/2006/relationships/hyperlink" Target="http://www.pole.com.ru/norm.htm#nhome1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pole.com.ru/norm.htm#ninduc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le.com.ru/norm.htm#nmicro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Бытовые электроприборы и здоровье человека</a:t>
            </a:r>
            <a:endParaRPr lang="ru-RU" dirty="0"/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ru-RU" smtClean="0"/>
              <a:t>Писала студентка группы БД1-27(9)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12858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         Содержание:</a:t>
            </a:r>
            <a:endParaRPr lang="ru-RU"/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>
          <a:xfrm>
            <a:off x="530225" y="1428750"/>
            <a:ext cx="7772400" cy="5143500"/>
          </a:xfrm>
        </p:spPr>
        <p:txBody>
          <a:bodyPr/>
          <a:lstStyle/>
          <a:p>
            <a:r>
              <a:rPr lang="ru-RU" smtClean="0">
                <a:hlinkClick r:id="rId2" action="ppaction://hlinksldjump"/>
              </a:rPr>
              <a:t>1.Источники</a:t>
            </a:r>
            <a:endParaRPr lang="ru-RU" smtClean="0"/>
          </a:p>
          <a:p>
            <a:r>
              <a:rPr lang="ru-RU" smtClean="0">
                <a:hlinkClick r:id="rId3" action="ppaction://hlinksldjump"/>
              </a:rPr>
              <a:t>2.</a:t>
            </a:r>
            <a:r>
              <a:rPr lang="ru-RU" b="1" smtClean="0">
                <a:hlinkClick r:id="rId3" action="ppaction://hlinksldjump"/>
              </a:rPr>
              <a:t> Санитарно- гигиеническое нормирование ЭМП бытовых приборов</a:t>
            </a:r>
            <a:endParaRPr lang="ru-RU" b="1" smtClean="0"/>
          </a:p>
          <a:p>
            <a:r>
              <a:rPr lang="ru-RU" b="1" smtClean="0">
                <a:hlinkClick r:id="rId4" action="ppaction://hlinksldjump"/>
              </a:rPr>
              <a:t>3.Возможные биологические эффекты</a:t>
            </a:r>
            <a:endParaRPr lang="ru-RU" b="1" smtClean="0"/>
          </a:p>
          <a:p>
            <a:r>
              <a:rPr lang="ru-RU" b="1" smtClean="0">
                <a:hlinkClick r:id="rId5" action="ppaction://hlinksldjump"/>
              </a:rPr>
              <a:t>4.Рекомендации</a:t>
            </a:r>
            <a:endParaRPr lang="ru-RU" b="1" smtClean="0"/>
          </a:p>
          <a:p>
            <a:r>
              <a:rPr lang="ru-RU" b="1" smtClean="0">
                <a:hlinkClick r:id="rId6" action="ppaction://hlinksldjump"/>
              </a:rPr>
              <a:t>5.Микроволновые печи</a:t>
            </a:r>
          </a:p>
          <a:p>
            <a:r>
              <a:rPr lang="ru-RU" b="1" smtClean="0">
                <a:hlinkClick r:id="rId6" action="ppaction://hlinksldjump"/>
              </a:rPr>
              <a:t>   -источник</a:t>
            </a:r>
            <a:endParaRPr lang="ru-RU" b="1" smtClean="0"/>
          </a:p>
          <a:p>
            <a:r>
              <a:rPr lang="ru-RU" b="1" smtClean="0"/>
              <a:t>   </a:t>
            </a:r>
            <a:r>
              <a:rPr lang="ru-RU" b="1" smtClean="0">
                <a:hlinkClick r:id="rId7" action="ppaction://hlinksldjump"/>
              </a:rPr>
              <a:t>-обеспечение безопасности</a:t>
            </a:r>
            <a:endParaRPr lang="ru-RU" b="1" smtClean="0"/>
          </a:p>
          <a:p>
            <a:r>
              <a:rPr lang="ru-RU" b="1" smtClean="0"/>
              <a:t>   </a:t>
            </a:r>
            <a:r>
              <a:rPr lang="ru-RU" b="1" smtClean="0">
                <a:hlinkClick r:id="rId8" action="ppaction://hlinksldjump"/>
              </a:rPr>
              <a:t>-рекомендации</a:t>
            </a:r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78579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Источники</a:t>
            </a:r>
            <a:endParaRPr lang="ru-RU"/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>
          <a:xfrm>
            <a:off x="530225" y="928688"/>
            <a:ext cx="7772400" cy="5929312"/>
          </a:xfrm>
        </p:spPr>
        <p:txBody>
          <a:bodyPr/>
          <a:lstStyle/>
          <a:p>
            <a:r>
              <a:rPr lang="ru-RU" smtClean="0"/>
              <a:t>Все бытовые приборы, работающие с использованием электрического тока, являются источниками электромагнитных полей.</a:t>
            </a:r>
          </a:p>
          <a:p>
            <a:r>
              <a:rPr lang="ru-RU" smtClean="0"/>
              <a:t>Наиболее мощными следует признать СВЧ-печи, аэрогрили, холодильники с системой “без инея”, кухонные вытяжки, электроплиты, телевизоры. Реально создаваемое ЭМП в зависимости от конкретной модели и режима работы может сильно различаться среди оборудования одного типа (смотри рисунок 1). Все ниже приведенные данные относятся к магнитному полю промышленной частоты 50 Гц. </a:t>
            </a:r>
          </a:p>
          <a:p>
            <a:r>
              <a:rPr lang="ru-RU" smtClean="0"/>
              <a:t>Значения магнитного поля тесно связаны с мощностью прибора - чем она выше, тем выше магнитное поле при его работе. Значения электрического поля промышленной частоты практически всех электробытовых приборов не превышают нескольких десятков В/м на расстоянии 0,5 м, что значительно меньше ПДУ 500 В/м.</a:t>
            </a:r>
          </a:p>
          <a:p>
            <a:endParaRPr lang="ru-RU" smtClean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338"/>
            <a:ext cx="2212975" cy="15827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Средние уровни магнитного поля промышленной частоты бытовых электроприборов на расстоянии 0,3 м.</a:t>
            </a:r>
            <a:endParaRPr lang="ru-RU" dirty="0"/>
          </a:p>
        </p:txBody>
      </p:sp>
      <p:sp>
        <p:nvSpPr>
          <p:cNvPr id="8195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828925"/>
            <a:ext cx="2209800" cy="2179638"/>
          </a:xfrm>
        </p:spPr>
        <p:txBody>
          <a:bodyPr/>
          <a:lstStyle/>
          <a:p>
            <a:r>
              <a:rPr lang="ru-RU" smtClean="0"/>
              <a:t> </a:t>
            </a:r>
          </a:p>
        </p:txBody>
      </p:sp>
      <p:pic>
        <p:nvPicPr>
          <p:cNvPr id="8196" name="Рисунок 5" descr="srcgrph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90" r="690"/>
          <a:stretch>
            <a:fillRect/>
          </a:stretch>
        </p:blipFill>
        <p:spPr>
          <a:xfrm rot="420000">
            <a:off x="3486150" y="1200150"/>
            <a:ext cx="4618038" cy="3930650"/>
          </a:xfrm>
        </p:spPr>
      </p:pic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2286000" y="2967038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 </a:t>
            </a:r>
            <a:endParaRPr lang="ru-RU">
              <a:latin typeface="Constantia" pitchFamily="18" charset="0"/>
            </a:endParaRPr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Управляющая кнопка: возврат 7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i="1" dirty="0" smtClean="0"/>
              <a:t>Распространение магнитного поля промышленной частоты от бытовых электрических приборов (выше уровня 0,2 мкТл)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857375"/>
          <a:ext cx="10787106" cy="5000635"/>
        </p:xfrm>
        <a:graphic>
          <a:graphicData uri="http://schemas.openxmlformats.org/drawingml/2006/table">
            <a:tbl>
              <a:tblPr/>
              <a:tblGrid>
                <a:gridCol w="4341980"/>
                <a:gridCol w="4341980"/>
                <a:gridCol w="2103146"/>
              </a:tblGrid>
              <a:tr h="117634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400080"/>
                          </a:solidFill>
                          <a:latin typeface="Arial"/>
                        </a:rPr>
                        <a:t>Источник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Расстояние, на котором фиксируется величина больше 0,2 мкТл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FE8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058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Холодильник, оснащенный системой "No frost" (во время работы компрессора)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400080"/>
                          </a:solidFill>
                          <a:latin typeface="Arial"/>
                        </a:rPr>
                        <a:t>1,2 м от дверцы; 1,4 м от задней стенки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372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Холодильник обычный (во время работы компрессора)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0,1 м от мотора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Утюг (режим нагрева)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0,25 м от ручки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372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Телевизор 14"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1,1 м от экрана; 1,2 м от боковой стенки.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Электрорадиатор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0,3 м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Торшер с двумя лампами по 75 Вт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0,03 м (от провода)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Электродуховка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0,4 м от передней стенки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400080"/>
                          </a:solidFill>
                          <a:latin typeface="Arial"/>
                        </a:rPr>
                        <a:t>Аэрогриль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400080"/>
                          </a:solidFill>
                          <a:latin typeface="Arial"/>
                        </a:rPr>
                        <a:t>1,4 м от боковой стенки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338"/>
            <a:ext cx="2212975" cy="15827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Изменение уровня магнитного поля промышленной частоты бытовых электроприборов в зависимости расстояния</a:t>
            </a:r>
            <a:endParaRPr lang="ru-RU" dirty="0"/>
          </a:p>
        </p:txBody>
      </p:sp>
      <p:sp>
        <p:nvSpPr>
          <p:cNvPr id="1024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828925"/>
            <a:ext cx="2209800" cy="2179638"/>
          </a:xfrm>
        </p:spPr>
        <p:txBody>
          <a:bodyPr/>
          <a:lstStyle/>
          <a:p>
            <a:r>
              <a:rPr lang="ru-RU" smtClean="0"/>
              <a:t>  </a:t>
            </a:r>
          </a:p>
        </p:txBody>
      </p:sp>
      <p:pic>
        <p:nvPicPr>
          <p:cNvPr id="10244" name="Рисунок 4" descr="ftrans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588" r="11588"/>
          <a:stretch>
            <a:fillRect/>
          </a:stretch>
        </p:blipFill>
        <p:spPr>
          <a:xfrm rot="420000">
            <a:off x="3486150" y="1200150"/>
            <a:ext cx="4618038" cy="3930650"/>
          </a:xfrm>
        </p:spPr>
      </p:pic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135729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500" smtClean="0"/>
              <a:t>Санитарно- гигиеническое нормирование ЭМП бытовых приборов</a:t>
            </a:r>
            <a:endParaRPr lang="ru-RU" sz="3500"/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>
          <a:xfrm>
            <a:off x="530225" y="1357313"/>
            <a:ext cx="7772400" cy="5500687"/>
          </a:xfrm>
        </p:spPr>
        <p:txBody>
          <a:bodyPr/>
          <a:lstStyle/>
          <a:p>
            <a:r>
              <a:rPr lang="ru-RU" smtClean="0"/>
              <a:t>Основным документом, устанавливающим требования к ПДУ ЭМП бытовых приборов являются "</a:t>
            </a:r>
            <a:r>
              <a:rPr lang="ru-RU" smtClean="0">
                <a:hlinkClick r:id="rId2"/>
              </a:rPr>
              <a:t>Межгосударственные санитарные нормы допустимых уровней физических факторов при применении товаров народного потребления в бытовых условиях", МСанПиН 001-96</a:t>
            </a:r>
            <a:r>
              <a:rPr lang="ru-RU" smtClean="0"/>
              <a:t>. Для отдельных видов товаров установлены свои нормы: "</a:t>
            </a:r>
            <a:r>
              <a:rPr lang="ru-RU" smtClean="0">
                <a:hlinkClick r:id="rId3"/>
              </a:rPr>
              <a:t>Предельно допустимые уровни плотности потока энергии, создаваемой микроволновыми печами" СН № 2666-83</a:t>
            </a:r>
            <a:r>
              <a:rPr lang="ru-RU" smtClean="0"/>
              <a:t>, "</a:t>
            </a:r>
            <a:r>
              <a:rPr lang="ru-RU" smtClean="0">
                <a:hlinkClick r:id="rId4"/>
              </a:rPr>
              <a:t>Предельно допустимые нормы напряженности электромагнитного поля, создаваемого индукционными бытовыми печами, работающими на частоте 20 - 22 кГц" СН № 2550-82</a:t>
            </a:r>
            <a:r>
              <a:rPr lang="ru-RU" smtClean="0"/>
              <a:t>. Значения ПДУ ЭМП для бытовой техники приведены ниже.</a:t>
            </a: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7993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2737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Источник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Диапазон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FE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Значение ПДУ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Примечание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AF2"/>
                    </a:solidFill>
                  </a:tcPr>
                </a:tc>
              </a:tr>
              <a:tr h="273772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Индукционные печи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20 - 22 кГц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500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Условия измерения: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4 А/м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расстояние 0,3 м от корпуса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F7"/>
                    </a:solidFill>
                  </a:tcPr>
                </a:tc>
              </a:tr>
              <a:tr h="273772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СВЧ печи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2,45 ГГц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10 мкВт/см</a:t>
                      </a:r>
                      <a:r>
                        <a:rPr lang="ru-RU" sz="700" b="0" i="0" u="none" strike="noStrike" baseline="30000">
                          <a:solidFill>
                            <a:srgbClr val="000080"/>
                          </a:solidFill>
                          <a:latin typeface="Arial"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Условия измерения: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479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расстояние 0,50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Symbol"/>
                        </a:rPr>
                        <a:t>±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0,05 м от любой точки, при нагрузке 1 литр воды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F7"/>
                    </a:solidFill>
                  </a:tcPr>
                </a:tc>
              </a:tr>
              <a:tr h="287462">
                <a:tc rowSpan="9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Видеодисплейный терминал ПЭВМ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5 Гц - 2 кГц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</a:t>
                      </a:r>
                      <a:r>
                        <a:rPr lang="ru-RU" sz="700" b="0" i="0" u="none" strike="noStrike" baseline="-25000">
                          <a:solidFill>
                            <a:srgbClr val="000080"/>
                          </a:solidFill>
                          <a:latin typeface="Arial"/>
                        </a:rPr>
                        <a:t>пду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= 25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Условия измерения: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492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В</a:t>
                      </a:r>
                      <a:r>
                        <a:rPr lang="ru-RU" sz="700" b="0" i="0" u="none" strike="noStrike" baseline="-25000">
                          <a:solidFill>
                            <a:srgbClr val="000080"/>
                          </a:solidFill>
                          <a:latin typeface="Arial"/>
                        </a:rPr>
                        <a:t>пду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= 250 нТл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расстояние 0,5 м вокруг монитора ПЭВМ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87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2 - 400 кГц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</a:t>
                      </a:r>
                      <a:r>
                        <a:rPr lang="ru-RU" sz="700" b="0" i="0" u="none" strike="noStrike" baseline="-25000">
                          <a:solidFill>
                            <a:srgbClr val="000080"/>
                          </a:solidFill>
                          <a:latin typeface="Arial"/>
                        </a:rPr>
                        <a:t>пду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= 2,5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87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В</a:t>
                      </a:r>
                      <a:r>
                        <a:rPr lang="ru-RU" sz="700" b="0" i="0" u="none" strike="noStrike" baseline="-25000">
                          <a:solidFill>
                            <a:srgbClr val="000080"/>
                          </a:solidFill>
                          <a:latin typeface="Arial"/>
                        </a:rPr>
                        <a:t>пду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= 25 нТл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поверхностный электростатический потенциал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V = 500 </a:t>
                      </a:r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Условия измерения: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479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расстояние 0,1 м от экрана монитора ПЭВМ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F7"/>
                    </a:solidFill>
                  </a:tcPr>
                </a:tc>
              </a:tr>
              <a:tr h="273772">
                <a:tc rowSpan="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Прочая продукция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50 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 = 500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Условия измерения: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0,3 - 300 кГц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 = 25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438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0,3 - 3 МГц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 = 15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расстояние 0,5 м от корпуса изделия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3 - 30 МГц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 = 10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30 - 300 МГц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Е = 3 В/м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F7"/>
                    </a:solidFill>
                  </a:tcPr>
                </a:tc>
              </a:tr>
              <a:tr h="273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0,3 - 30 ГГц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ППЭ = 10 мкВт/см</a:t>
                      </a:r>
                      <a:r>
                        <a:rPr lang="ru-RU" sz="700" b="0" i="0" u="none" strike="noStrike" baseline="30000">
                          <a:solidFill>
                            <a:srgbClr val="000080"/>
                          </a:solidFill>
                          <a:latin typeface="Arial"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135729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Возможные биологические эффекты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25" y="1428750"/>
            <a:ext cx="7772400" cy="5286375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Человеческий организм </a:t>
            </a:r>
            <a:r>
              <a:rPr lang="ru-RU" b="1" dirty="0" smtClean="0"/>
              <a:t>всегда</a:t>
            </a:r>
            <a:r>
              <a:rPr lang="ru-RU" dirty="0" smtClean="0"/>
              <a:t> реагирует на электромагнитное поле. Однако, для того чтобы эта реакция переросла в </a:t>
            </a:r>
            <a:r>
              <a:rPr lang="ru-RU" dirty="0" err="1" smtClean="0"/>
              <a:t>паталогию</a:t>
            </a:r>
            <a:r>
              <a:rPr lang="ru-RU" dirty="0" smtClean="0"/>
              <a:t> и привела к заболеванию необходимо совпадение ряда условий – в том числе достаточно высокий уровень поля и продолжительность облучения. Поэтому, при использовании бытовой техники с малыми уровнями поля и/или кратковременно ЭМП бытовой техники не оказывает влияния на здоровье основной части населения. Потенциальная опасность может грозить лишь людям с повышенной чувствительностью к ЭМП и аллергикам, также зачастую обладающим повышенной чувствительностью к ЭМП.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Кроме того, согласно современным представлениям, магнитное поле промышленной частоты может быть опасным для здоровья человека, если происходит продолжительное облучение ( регулярно, не менее 8 часов в сутки, в течение нескольких лет) с уровнем выше 0,2 </a:t>
            </a:r>
            <a:r>
              <a:rPr lang="ru-RU" dirty="0" err="1" smtClean="0"/>
              <a:t>микротесла</a:t>
            </a:r>
            <a:r>
              <a:rPr lang="ru-RU" dirty="0" smtClean="0"/>
              <a:t>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85723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Рекомендации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25" y="857250"/>
            <a:ext cx="7772400" cy="5857875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приобретая бытовую технику проверяйте в Гигиеническом заключении (сертификате) отметку о соответствии изделия требованиям "Межгосударственных санитарных норм допустимых уровней физических факторов при применении товаров народного потребления в бытовых условиях", </a:t>
            </a:r>
            <a:r>
              <a:rPr lang="ru-RU" dirty="0" err="1" smtClean="0"/>
              <a:t>МСанПиН</a:t>
            </a:r>
            <a:r>
              <a:rPr lang="ru-RU" dirty="0" smtClean="0"/>
              <a:t> 001-96;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используйте технику с меньшей потребляемой мощностью: магнитные поля промышленной частоты будут меньше при прочих равных условиях;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к потенциально неблагоприятным источникам магнитного поля промышленной частоты в квартире относятся холодильники с системой “без инея”, некоторые типы “теплых полов”, нагреватели, телевизоры, некоторые системы сигнализации, различного рода зарядные устройства, выпрямители и преобразователи тока – спальное место должно быть на расстоянии не менее 2-х метров от этих предметов если они работают во время Вашего ночного отдыха;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при размещении в квартире бытовой техники руководствуйтесь принципами приведенными на рисунках а и б.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338"/>
            <a:ext cx="2212975" cy="21097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Рисунок а:</a:t>
            </a:r>
            <a:r>
              <a:rPr lang="ru-RU" i="1" dirty="0" smtClean="0"/>
              <a:t>Вариант неправильного размещения бытовых электроприборов в помещении квартиры</a:t>
            </a:r>
            <a:endParaRPr lang="ru-RU" dirty="0"/>
          </a:p>
        </p:txBody>
      </p:sp>
      <p:sp>
        <p:nvSpPr>
          <p:cNvPr id="1536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828925"/>
            <a:ext cx="2209800" cy="2179638"/>
          </a:xfrm>
        </p:spPr>
        <p:txBody>
          <a:bodyPr/>
          <a:lstStyle/>
          <a:p>
            <a:r>
              <a:rPr lang="ru-RU" smtClean="0"/>
              <a:t>  </a:t>
            </a:r>
          </a:p>
        </p:txBody>
      </p:sp>
      <p:pic>
        <p:nvPicPr>
          <p:cNvPr id="15364" name="Рисунок 4" descr="homeba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488" r="15488"/>
          <a:stretch>
            <a:fillRect/>
          </a:stretch>
        </p:blipFill>
        <p:spPr>
          <a:xfrm rot="420000">
            <a:off x="2720975" y="517525"/>
            <a:ext cx="5891213" cy="5016500"/>
          </a:xfrm>
        </p:spPr>
      </p:pic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09600" y="785813"/>
            <a:ext cx="2212975" cy="3857625"/>
          </a:xfrm>
        </p:spPr>
        <p:txBody>
          <a:bodyPr/>
          <a:lstStyle/>
          <a:p>
            <a:r>
              <a:rPr lang="ru-RU" smtClean="0"/>
              <a:t>Рисунок б: </a:t>
            </a:r>
            <a:r>
              <a:rPr lang="ru-RU" i="1" smtClean="0"/>
              <a:t>Вариант правильного размещения бытовых электроприборов в помещениях квартиры</a:t>
            </a:r>
            <a:endParaRPr lang="ru-RU" smtClean="0"/>
          </a:p>
        </p:txBody>
      </p:sp>
      <p:sp>
        <p:nvSpPr>
          <p:cNvPr id="16387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828925"/>
            <a:ext cx="2209800" cy="2179638"/>
          </a:xfrm>
        </p:spPr>
        <p:txBody>
          <a:bodyPr/>
          <a:lstStyle/>
          <a:p>
            <a:r>
              <a:rPr lang="ru-RU" smtClean="0"/>
              <a:t> </a:t>
            </a:r>
          </a:p>
        </p:txBody>
      </p:sp>
      <p:pic>
        <p:nvPicPr>
          <p:cNvPr id="16388" name="Рисунок 4" descr="homegoo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488" r="15488"/>
          <a:stretch>
            <a:fillRect/>
          </a:stretch>
        </p:blipFill>
        <p:spPr>
          <a:xfrm rot="420000">
            <a:off x="2730500" y="579438"/>
            <a:ext cx="6099175" cy="5192712"/>
          </a:xfrm>
        </p:spPr>
      </p:pic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17144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Микроволновые печи. Источник</a:t>
            </a:r>
            <a:endParaRPr lang="ru-RU"/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>
          <a:xfrm>
            <a:off x="530225" y="1571625"/>
            <a:ext cx="7772400" cy="5286375"/>
          </a:xfrm>
        </p:spPr>
        <p:txBody>
          <a:bodyPr/>
          <a:lstStyle/>
          <a:p>
            <a:r>
              <a:rPr lang="ru-RU" smtClean="0"/>
              <a:t>Микроволновая печь (или СВЧ-печь) в своей работе использует для разогрева пищи электромагнитное поле, называемое также микроволновым излучением или СВЧ-излучением. Рабочая частота СВЧ-излучения микроволновых печей составляет 2,45 ГГц. Именно этого излучения и боятся многие люди. Однако, современные микроволновые печи оборудованы достаточно совершенной защитой, которая не дает электромагнитному полю вырываться за пределы рабочего объема. Вместе с тем, нельзя говорить что поле совершенно не проникает вне микроволновой печи. По разным причинам часть электромагнитного поля предназначенного для курицы проникает наружу, особенно интенсивно, как правило, в районе правого нижнего угла дверцы. </a:t>
            </a:r>
          </a:p>
          <a:p>
            <a:endParaRPr lang="ru-RU" smtClean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64291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smtClean="0"/>
              <a:t>Обеспечение безопасности</a:t>
            </a:r>
            <a:endParaRPr lang="ru-RU" sz="28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25" y="714375"/>
            <a:ext cx="7772400" cy="5857875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Для обеспечения безопасности при использовании печей в быту в России действуют санитарные нормы, ограничивающие предельную величину утечки </a:t>
            </a:r>
            <a:r>
              <a:rPr lang="ru-RU" dirty="0" err="1" smtClean="0"/>
              <a:t>СВЧ-излучения</a:t>
            </a:r>
            <a:r>
              <a:rPr lang="ru-RU" dirty="0" smtClean="0"/>
              <a:t> микроволновой печи. Называются они "</a:t>
            </a:r>
            <a:r>
              <a:rPr lang="ru-RU" dirty="0" smtClean="0">
                <a:hlinkClick r:id="rId2"/>
              </a:rPr>
              <a:t>Предельно допустимые уровни плотности потока энергии, создаваемой микроволновыми печами</a:t>
            </a:r>
            <a:r>
              <a:rPr lang="ru-RU" dirty="0" smtClean="0"/>
              <a:t>" и имеют обозначение СН № 2666-83. Согласно этим санитарным нормам, величина плотности потока энергии электромагнитного поля не должна превышать 10 мкВт/см</a:t>
            </a:r>
            <a:r>
              <a:rPr lang="ru-RU" baseline="30000" dirty="0" smtClean="0"/>
              <a:t>2</a:t>
            </a:r>
            <a:r>
              <a:rPr lang="ru-RU" dirty="0" smtClean="0"/>
              <a:t> на расстоянии 50 см от любой точки корпуса печи при нагреве 1 литра воды. На практике практически все новые современные микроволновые печи выдерживают это требование с большим запасом. Тем не менее, при покупке новой печи надо убедиться, что в сертификате соответствия зафиксировано соответствие вашей печи требованиям этих санитарных норм. 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Надо помнить, что со временем степень защиты может снижаться, в основном из-за появления </a:t>
            </a:r>
            <a:r>
              <a:rPr lang="ru-RU" dirty="0" err="1" smtClean="0"/>
              <a:t>микрощелей</a:t>
            </a:r>
            <a:r>
              <a:rPr lang="ru-RU" dirty="0" smtClean="0"/>
              <a:t> в уплотнении дверцы. Это может происходить как из-за попадания грязи, так и из-за механических повреждений. Поэтому дверца и ее уплотнение требует аккуратности в обращении и тщательного ухода. Срок гарантированной стойкости защиты от утечек электромагнитного поля при нормальной эксплуатации - несколько лет. Через 5-6 лет эксплуатации целесообразно проверить качество защиты для чего пригласить специалиста из специально аккредитованной лаборатории по контролю электромагнитного поля.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Кроме </a:t>
            </a:r>
            <a:r>
              <a:rPr lang="ru-RU" dirty="0" err="1" smtClean="0"/>
              <a:t>СВЧ-излучения</a:t>
            </a:r>
            <a:r>
              <a:rPr lang="ru-RU" dirty="0" smtClean="0"/>
              <a:t> работу микроволновой печи сопровождает интенсивное магнитное поле, создаваемое током промышленной частоты 50 Гц протекающим в системе электропитания печи. При этом микроволновая печь является одним из наиболее мощных источников магнитного поля в квартире. Для населения уровень магнитного поля промышленной частоты в нашей стране до сих пор не ограничен несмотря на его существенное действие на организм человека при продолжительном облучении. В бытовых условиях однократное </a:t>
            </a:r>
            <a:r>
              <a:rPr lang="ru-RU" dirty="0" err="1" smtClean="0"/>
              <a:t>кратковременнное</a:t>
            </a:r>
            <a:r>
              <a:rPr lang="ru-RU" dirty="0" smtClean="0"/>
              <a:t> включение ( на несколько минут ) не окажет существенного влияния на здоровье человека. Однако, сейчас часто бытовая микроволновая печь используется для разогрева пищи в кафе и в сходных других производственных условиях. При этом работающий с ней человек попадает в ситуацию хронического облучения магнитным полем промышленной частоты. В таком случае на рабочем месте необходим обязательный контроль магнитного поля промышленной частоты и </a:t>
            </a:r>
            <a:r>
              <a:rPr lang="ru-RU" dirty="0" err="1" smtClean="0"/>
              <a:t>СВЧ-излучения</a:t>
            </a:r>
            <a:r>
              <a:rPr lang="ru-RU" dirty="0" smtClean="0"/>
              <a:t>. 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85723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Рекомендации</a:t>
            </a:r>
            <a:endParaRPr lang="ru-RU"/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>
          <a:xfrm>
            <a:off x="530225" y="857250"/>
            <a:ext cx="7772400" cy="5715000"/>
          </a:xfrm>
        </p:spPr>
        <p:txBody>
          <a:bodyPr/>
          <a:lstStyle/>
          <a:p>
            <a:r>
              <a:rPr lang="ru-RU" smtClean="0"/>
              <a:t>Проверяйте при покупке в Гигиеническом заключении ( или соответствующем сертификате) запись о соответствии микроволновой печи санитарным нормам СН № 2666-83 "</a:t>
            </a:r>
            <a:r>
              <a:rPr lang="ru-RU" i="1" smtClean="0"/>
              <a:t>Предельно допустимые уровни плотности потока энергии, создаваемой микроволновыми печами"</a:t>
            </a:r>
            <a:r>
              <a:rPr lang="ru-RU" smtClean="0"/>
              <a:t>.</a:t>
            </a:r>
          </a:p>
          <a:p>
            <a:r>
              <a:rPr lang="ru-RU" smtClean="0"/>
              <a:t>Учитывая специфику микроволновой печи, целесообразно включив ее отойти на расстояние не менее 1,5 метра - в этом случае гарантированно электромагнитное поле вас не затронет вообще.</a:t>
            </a:r>
          </a:p>
          <a:p>
            <a:r>
              <a:rPr lang="ru-RU" smtClean="0"/>
              <a:t>При покупке микроволновой печи при прочих равных заявленных условиях надо выбирать печь с меньшим энергопотреблением - она создает меньший уровень магнитного поля промышленной частоты.</a:t>
            </a:r>
          </a:p>
          <a:p>
            <a:endParaRPr lang="ru-RU" smtClean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00875" y="6715125"/>
            <a:ext cx="571500" cy="1428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Думайте не только об удобстве, но и о безопасности</a:t>
            </a:r>
            <a:endParaRPr lang="ru-RU" dirty="0"/>
          </a:p>
        </p:txBody>
      </p:sp>
      <p:pic>
        <p:nvPicPr>
          <p:cNvPr id="20483" name="Picture 2" descr="C:\Documents and Settings\Администратор\Мои документы\Bluetooth\inbox\Фото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75"/>
            <a:ext cx="54292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 descr="C:\Documents and Settings\Администратор\Мои документы\Bluetooth\inbox\Фото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0350" y="1214438"/>
            <a:ext cx="380365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 flipV="1">
            <a:off x="5857875" y="6715125"/>
            <a:ext cx="500063" cy="1428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6429375" y="6715125"/>
            <a:ext cx="500063" cy="14287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7072313" y="6715125"/>
            <a:ext cx="500062" cy="1428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3678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143678</Template>
  <TotalTime>1</TotalTime>
  <Words>1369</Words>
  <Application>Microsoft Office PowerPoint</Application>
  <PresentationFormat>Экран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Constantia</vt:lpstr>
      <vt:lpstr>Arial</vt:lpstr>
      <vt:lpstr>Calibri</vt:lpstr>
      <vt:lpstr>Wingdings 2</vt:lpstr>
      <vt:lpstr>Symbol</vt:lpstr>
      <vt:lpstr>143678</vt:lpstr>
      <vt:lpstr>Бытовые электроприборы и здоровье человека</vt:lpstr>
      <vt:lpstr>          Содержание:</vt:lpstr>
      <vt:lpstr>Источники</vt:lpstr>
      <vt:lpstr>Средние уровни магнитного поля промышленной частоты бытовых электроприборов на расстоянии 0,3 м.</vt:lpstr>
      <vt:lpstr>Распространение магнитного поля промышленной частоты от бытовых электрических приборов (выше уровня 0,2 мкТл) </vt:lpstr>
      <vt:lpstr>Изменение уровня магнитного поля промышленной частоты бытовых электроприборов в зависимости расстояния</vt:lpstr>
      <vt:lpstr>Санитарно- гигиеническое нормирование ЭМП бытовых приборов</vt:lpstr>
      <vt:lpstr>Слайд 8</vt:lpstr>
      <vt:lpstr>Возможные биологические эффекты</vt:lpstr>
      <vt:lpstr>Рекомендации</vt:lpstr>
      <vt:lpstr>Рисунок а:Вариант неправильного размещения бытовых электроприборов в помещении квартиры</vt:lpstr>
      <vt:lpstr>Рисунок б: Вариант правильного размещения бытовых электроприборов в помещениях квартиры</vt:lpstr>
      <vt:lpstr>Микроволновые печи. Источник</vt:lpstr>
      <vt:lpstr>Обеспечение безопасности</vt:lpstr>
      <vt:lpstr>Рекомендации</vt:lpstr>
      <vt:lpstr>Думайте не только об удобстве, но и о безопасности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Бытовые электроприборы и здоровье человека</dc:title>
  <dc:creator>www.MRMARKER.ru</dc:creator>
  <cp:lastModifiedBy/>
  <cp:revision>1</cp:revision>
  <dcterms:created xsi:type="dcterms:W3CDTF">2010-09-05T17:06:16Z</dcterms:created>
  <dcterms:modified xsi:type="dcterms:W3CDTF">2010-09-05T17:07:53Z</dcterms:modified>
</cp:coreProperties>
</file>