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E36C68-9ED5-4133-990B-5956BCD3C23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3C2825-4E53-46D5-B0B8-3F0AED4D19D4}">
      <dgm:prSet phldrT="[Текст]" custT="1"/>
      <dgm:spPr/>
      <dgm:t>
        <a:bodyPr/>
        <a:lstStyle/>
        <a:p>
          <a:r>
            <a:rPr lang="ru-RU" sz="1800" dirty="0" smtClean="0"/>
            <a:t>Самый простой способ сбора ртути при помощи обыкновенной спринцовки. Собранную ртуть необходимо поместить в ёмкость с водой, в эту же емкость аккуратно собрать остатки термометра</a:t>
          </a:r>
          <a:r>
            <a:rPr lang="ru-RU" sz="1100" dirty="0" smtClean="0"/>
            <a:t>. </a:t>
          </a:r>
          <a:endParaRPr lang="ru-RU" sz="1100" dirty="0"/>
        </a:p>
      </dgm:t>
    </dgm:pt>
    <dgm:pt modelId="{E6E59147-7390-4916-8D03-1E9A7607BFCE}" type="parTrans" cxnId="{5AF2C33A-84DA-4F47-A037-878BFF781874}">
      <dgm:prSet/>
      <dgm:spPr/>
      <dgm:t>
        <a:bodyPr/>
        <a:lstStyle/>
        <a:p>
          <a:endParaRPr lang="ru-RU"/>
        </a:p>
      </dgm:t>
    </dgm:pt>
    <dgm:pt modelId="{54FE3E1C-73A3-4138-97E0-EF675AF41266}" type="sibTrans" cxnId="{5AF2C33A-84DA-4F47-A037-878BFF781874}">
      <dgm:prSet/>
      <dgm:spPr/>
      <dgm:t>
        <a:bodyPr/>
        <a:lstStyle/>
        <a:p>
          <a:endParaRPr lang="ru-RU"/>
        </a:p>
      </dgm:t>
    </dgm:pt>
    <dgm:pt modelId="{D736D7F5-E9F2-48F2-AAF3-E4DEDE9FF65C}">
      <dgm:prSet phldrT="[Текст]" custT="1"/>
      <dgm:spPr/>
      <dgm:t>
        <a:bodyPr/>
        <a:lstStyle/>
        <a:p>
          <a:r>
            <a:rPr lang="ru-RU" sz="1800" dirty="0" smtClean="0"/>
            <a:t>Также можно размочить в воде газету и образованную кашицу нанести на место разлива ртути. Потом собрать кашицу в ёмкость с водой. При перемешивании бумага всплывёт, а ртуть осядет на дно. </a:t>
          </a:r>
          <a:endParaRPr lang="ru-RU" sz="1800" dirty="0"/>
        </a:p>
      </dgm:t>
    </dgm:pt>
    <dgm:pt modelId="{DFBA92B7-24F1-4EB1-8D5B-2141B27B371B}" type="parTrans" cxnId="{0421250E-BEA5-4157-B1D7-D51BEDFA5125}">
      <dgm:prSet/>
      <dgm:spPr/>
      <dgm:t>
        <a:bodyPr/>
        <a:lstStyle/>
        <a:p>
          <a:endParaRPr lang="ru-RU"/>
        </a:p>
      </dgm:t>
    </dgm:pt>
    <dgm:pt modelId="{D9FC7CDD-4F24-45D1-99BC-223ECEA2A976}" type="sibTrans" cxnId="{0421250E-BEA5-4157-B1D7-D51BEDFA5125}">
      <dgm:prSet/>
      <dgm:spPr/>
      <dgm:t>
        <a:bodyPr/>
        <a:lstStyle/>
        <a:p>
          <a:endParaRPr lang="ru-RU"/>
        </a:p>
      </dgm:t>
    </dgm:pt>
    <dgm:pt modelId="{64171976-952D-4AE1-AB44-E75130E30D5A}">
      <dgm:prSet phldrT="[Текст]" custT="1"/>
      <dgm:spPr/>
      <dgm:t>
        <a:bodyPr/>
        <a:lstStyle/>
        <a:p>
          <a:r>
            <a:rPr lang="ru-RU" sz="1800" dirty="0" smtClean="0"/>
            <a:t>Если ртуть попала на ковер, то необходимо свернуть, поместить в целый целлофановый пакет и вынести на улицу. После чего вывесить ковер и несильными ударами выбивать ковер. </a:t>
          </a:r>
          <a:endParaRPr lang="ru-RU" sz="1800" dirty="0"/>
        </a:p>
      </dgm:t>
    </dgm:pt>
    <dgm:pt modelId="{A9450AF1-1694-4F80-882B-3EFDC21CE752}" type="parTrans" cxnId="{15DEDD6B-D03C-4D83-A98D-FAEE3BDC4FD7}">
      <dgm:prSet/>
      <dgm:spPr/>
      <dgm:t>
        <a:bodyPr/>
        <a:lstStyle/>
        <a:p>
          <a:endParaRPr lang="ru-RU"/>
        </a:p>
      </dgm:t>
    </dgm:pt>
    <dgm:pt modelId="{9152F236-E0D6-4F73-BBA9-BC9513C74F3C}" type="sibTrans" cxnId="{15DEDD6B-D03C-4D83-A98D-FAEE3BDC4FD7}">
      <dgm:prSet/>
      <dgm:spPr/>
      <dgm:t>
        <a:bodyPr/>
        <a:lstStyle/>
        <a:p>
          <a:endParaRPr lang="ru-RU"/>
        </a:p>
      </dgm:t>
    </dgm:pt>
    <dgm:pt modelId="{21F4817D-40FD-480A-9079-F4153A638C03}">
      <dgm:prSet phldrT="[Текст]" custT="1"/>
      <dgm:spPr/>
      <dgm:t>
        <a:bodyPr/>
        <a:lstStyle/>
        <a:p>
          <a:r>
            <a:rPr lang="ru-RU" sz="1800" dirty="0" smtClean="0"/>
            <a:t>Капельки ртути можно собирать при помощи бумажных салфеток, смоченных в обычном подсолнечном масле. </a:t>
          </a:r>
          <a:endParaRPr lang="ru-RU" sz="1800" dirty="0"/>
        </a:p>
      </dgm:t>
    </dgm:pt>
    <dgm:pt modelId="{6EC37C45-895D-4167-8615-63927DA340BB}" type="parTrans" cxnId="{412AA051-7CCB-4EE9-BEBA-E0F34A24AC2F}">
      <dgm:prSet/>
      <dgm:spPr/>
      <dgm:t>
        <a:bodyPr/>
        <a:lstStyle/>
        <a:p>
          <a:endParaRPr lang="ru-RU"/>
        </a:p>
      </dgm:t>
    </dgm:pt>
    <dgm:pt modelId="{B4D25C22-5B4B-4E8C-928F-7C83D321FB17}" type="sibTrans" cxnId="{412AA051-7CCB-4EE9-BEBA-E0F34A24AC2F}">
      <dgm:prSet/>
      <dgm:spPr/>
      <dgm:t>
        <a:bodyPr/>
        <a:lstStyle/>
        <a:p>
          <a:endParaRPr lang="ru-RU"/>
        </a:p>
      </dgm:t>
    </dgm:pt>
    <dgm:pt modelId="{58206012-2021-4974-93B0-7A71659BA77C}">
      <dgm:prSet phldrT="[Текст]" custT="1"/>
      <dgm:spPr/>
      <dgm:t>
        <a:bodyPr/>
        <a:lstStyle/>
        <a:p>
          <a:r>
            <a:rPr lang="ru-RU" sz="1800" dirty="0" smtClean="0"/>
            <a:t>Обувь, в которой вы ходили по помещению, где разлили ртуть, не выносить за пределы этого помещения, так как частички ртути прикрепляются к ногам и вы можете разнести ртуть по всей квартире.</a:t>
          </a:r>
          <a:endParaRPr lang="ru-RU" sz="1800" dirty="0"/>
        </a:p>
      </dgm:t>
    </dgm:pt>
    <dgm:pt modelId="{7DAAAEC5-D310-4B58-BAA6-68DD4687309B}" type="parTrans" cxnId="{9119D651-B47A-481F-BF09-1C524C0F3540}">
      <dgm:prSet/>
      <dgm:spPr/>
      <dgm:t>
        <a:bodyPr/>
        <a:lstStyle/>
        <a:p>
          <a:endParaRPr lang="ru-RU"/>
        </a:p>
      </dgm:t>
    </dgm:pt>
    <dgm:pt modelId="{49C3972B-4423-41E2-934A-7EAAA87010D0}" type="sibTrans" cxnId="{9119D651-B47A-481F-BF09-1C524C0F3540}">
      <dgm:prSet/>
      <dgm:spPr/>
      <dgm:t>
        <a:bodyPr/>
        <a:lstStyle/>
        <a:p>
          <a:endParaRPr lang="ru-RU"/>
        </a:p>
      </dgm:t>
    </dgm:pt>
    <dgm:pt modelId="{9A31D212-C87A-4322-A478-0F4A57D6D19F}">
      <dgm:prSet custT="1"/>
      <dgm:spPr/>
      <dgm:t>
        <a:bodyPr/>
        <a:lstStyle/>
        <a:p>
          <a:r>
            <a:rPr lang="ru-RU" sz="1800" dirty="0" smtClean="0"/>
            <a:t>Ни в коем случае не использовать для сбора ртути пылесос. </a:t>
          </a:r>
          <a:endParaRPr lang="ru-RU" sz="1800" dirty="0" smtClean="0"/>
        </a:p>
      </dgm:t>
    </dgm:pt>
    <dgm:pt modelId="{5F1B26EA-964B-4B8B-99D7-EE971EF1B956}" type="parTrans" cxnId="{D75EBB6C-95CF-4A89-BCEE-1E8A20D47432}">
      <dgm:prSet/>
      <dgm:spPr/>
      <dgm:t>
        <a:bodyPr/>
        <a:lstStyle/>
        <a:p>
          <a:endParaRPr lang="ru-RU"/>
        </a:p>
      </dgm:t>
    </dgm:pt>
    <dgm:pt modelId="{FE2A546A-6142-466E-A447-90E603187A6F}" type="sibTrans" cxnId="{D75EBB6C-95CF-4A89-BCEE-1E8A20D47432}">
      <dgm:prSet/>
      <dgm:spPr/>
      <dgm:t>
        <a:bodyPr/>
        <a:lstStyle/>
        <a:p>
          <a:endParaRPr lang="ru-RU"/>
        </a:p>
      </dgm:t>
    </dgm:pt>
    <dgm:pt modelId="{9C074374-D5D1-49E4-BBF4-03CEB9EFD5BE}" type="pres">
      <dgm:prSet presAssocID="{7EE36C68-9ED5-4133-990B-5956BCD3C23C}" presName="diagram" presStyleCnt="0">
        <dgm:presLayoutVars>
          <dgm:dir/>
          <dgm:resizeHandles val="exact"/>
        </dgm:presLayoutVars>
      </dgm:prSet>
      <dgm:spPr/>
    </dgm:pt>
    <dgm:pt modelId="{3ED95EA9-134D-4FB3-905C-D98B14BCB367}" type="pres">
      <dgm:prSet presAssocID="{023C2825-4E53-46D5-B0B8-3F0AED4D19D4}" presName="node" presStyleLbl="node1" presStyleIdx="0" presStyleCnt="6" custScaleY="1333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D5C8CC-DB10-4CA9-A29C-E64220CACEC3}" type="pres">
      <dgm:prSet presAssocID="{54FE3E1C-73A3-4138-97E0-EF675AF41266}" presName="sibTrans" presStyleCnt="0"/>
      <dgm:spPr/>
    </dgm:pt>
    <dgm:pt modelId="{483FCFD4-C972-403D-A1B5-C0D62B1F137A}" type="pres">
      <dgm:prSet presAssocID="{D736D7F5-E9F2-48F2-AAF3-E4DEDE9FF65C}" presName="node" presStyleLbl="node1" presStyleIdx="1" presStyleCnt="6" custScaleY="133335" custLinFactNeighborX="0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B7770D-E5E0-47DA-A3E9-199B851D9169}" type="pres">
      <dgm:prSet presAssocID="{D9FC7CDD-4F24-45D1-99BC-223ECEA2A976}" presName="sibTrans" presStyleCnt="0"/>
      <dgm:spPr/>
    </dgm:pt>
    <dgm:pt modelId="{7C44BB01-E87A-41F8-9105-9BEDB6B9989C}" type="pres">
      <dgm:prSet presAssocID="{9A31D212-C87A-4322-A478-0F4A57D6D19F}" presName="node" presStyleLbl="node1" presStyleIdx="2" presStyleCnt="6" custScaleY="1333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8A5DCB-68B3-4ADF-819B-67D1223B7ABC}" type="pres">
      <dgm:prSet presAssocID="{FE2A546A-6142-466E-A447-90E603187A6F}" presName="sibTrans" presStyleCnt="0"/>
      <dgm:spPr/>
    </dgm:pt>
    <dgm:pt modelId="{108068B9-C12C-48E1-9653-F8A2B215F9F1}" type="pres">
      <dgm:prSet presAssocID="{64171976-952D-4AE1-AB44-E75130E30D5A}" presName="node" presStyleLbl="node1" presStyleIdx="3" presStyleCnt="6" custScaleY="133332" custLinFactX="-10002" custLinFactNeighborX="-100000" custLinFactNeighborY="-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6B679F-6460-4E4B-9883-49857606FC7E}" type="pres">
      <dgm:prSet presAssocID="{9152F236-E0D6-4F73-BBA9-BC9513C74F3C}" presName="sibTrans" presStyleCnt="0"/>
      <dgm:spPr/>
    </dgm:pt>
    <dgm:pt modelId="{E23520E4-8DEC-4D0C-A223-5F9544EECCDA}" type="pres">
      <dgm:prSet presAssocID="{21F4817D-40FD-480A-9079-F4153A638C03}" presName="node" presStyleLbl="node1" presStyleIdx="4" presStyleCnt="6" custScaleY="1333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675F92-1837-44C8-91E4-EEDBBA9CCCEF}" type="pres">
      <dgm:prSet presAssocID="{B4D25C22-5B4B-4E8C-928F-7C83D321FB17}" presName="sibTrans" presStyleCnt="0"/>
      <dgm:spPr/>
    </dgm:pt>
    <dgm:pt modelId="{F5D56E53-A8DE-4E0A-BF99-A38CF99AE9FA}" type="pres">
      <dgm:prSet presAssocID="{58206012-2021-4974-93B0-7A71659BA77C}" presName="node" presStyleLbl="node1" presStyleIdx="5" presStyleCnt="6" custScaleY="1333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5DEDD6B-D03C-4D83-A98D-FAEE3BDC4FD7}" srcId="{7EE36C68-9ED5-4133-990B-5956BCD3C23C}" destId="{64171976-952D-4AE1-AB44-E75130E30D5A}" srcOrd="3" destOrd="0" parTransId="{A9450AF1-1694-4F80-882B-3EFDC21CE752}" sibTransId="{9152F236-E0D6-4F73-BBA9-BC9513C74F3C}"/>
    <dgm:cxn modelId="{0421250E-BEA5-4157-B1D7-D51BEDFA5125}" srcId="{7EE36C68-9ED5-4133-990B-5956BCD3C23C}" destId="{D736D7F5-E9F2-48F2-AAF3-E4DEDE9FF65C}" srcOrd="1" destOrd="0" parTransId="{DFBA92B7-24F1-4EB1-8D5B-2141B27B371B}" sibTransId="{D9FC7CDD-4F24-45D1-99BC-223ECEA2A976}"/>
    <dgm:cxn modelId="{412AA051-7CCB-4EE9-BEBA-E0F34A24AC2F}" srcId="{7EE36C68-9ED5-4133-990B-5956BCD3C23C}" destId="{21F4817D-40FD-480A-9079-F4153A638C03}" srcOrd="4" destOrd="0" parTransId="{6EC37C45-895D-4167-8615-63927DA340BB}" sibTransId="{B4D25C22-5B4B-4E8C-928F-7C83D321FB17}"/>
    <dgm:cxn modelId="{D75EBB6C-95CF-4A89-BCEE-1E8A20D47432}" srcId="{7EE36C68-9ED5-4133-990B-5956BCD3C23C}" destId="{9A31D212-C87A-4322-A478-0F4A57D6D19F}" srcOrd="2" destOrd="0" parTransId="{5F1B26EA-964B-4B8B-99D7-EE971EF1B956}" sibTransId="{FE2A546A-6142-466E-A447-90E603187A6F}"/>
    <dgm:cxn modelId="{5AF2C33A-84DA-4F47-A037-878BFF781874}" srcId="{7EE36C68-9ED5-4133-990B-5956BCD3C23C}" destId="{023C2825-4E53-46D5-B0B8-3F0AED4D19D4}" srcOrd="0" destOrd="0" parTransId="{E6E59147-7390-4916-8D03-1E9A7607BFCE}" sibTransId="{54FE3E1C-73A3-4138-97E0-EF675AF41266}"/>
    <dgm:cxn modelId="{7B41F8EA-A637-479D-82DA-0F3C3F122F0E}" type="presOf" srcId="{023C2825-4E53-46D5-B0B8-3F0AED4D19D4}" destId="{3ED95EA9-134D-4FB3-905C-D98B14BCB367}" srcOrd="0" destOrd="0" presId="urn:microsoft.com/office/officeart/2005/8/layout/default"/>
    <dgm:cxn modelId="{9119D651-B47A-481F-BF09-1C524C0F3540}" srcId="{7EE36C68-9ED5-4133-990B-5956BCD3C23C}" destId="{58206012-2021-4974-93B0-7A71659BA77C}" srcOrd="5" destOrd="0" parTransId="{7DAAAEC5-D310-4B58-BAA6-68DD4687309B}" sibTransId="{49C3972B-4423-41E2-934A-7EAAA87010D0}"/>
    <dgm:cxn modelId="{E8322020-6220-4516-94B9-268FA7977883}" type="presOf" srcId="{7EE36C68-9ED5-4133-990B-5956BCD3C23C}" destId="{9C074374-D5D1-49E4-BBF4-03CEB9EFD5BE}" srcOrd="0" destOrd="0" presId="urn:microsoft.com/office/officeart/2005/8/layout/default"/>
    <dgm:cxn modelId="{34A3F9BE-83FA-417A-BFD1-3828FBF2ADD7}" type="presOf" srcId="{9A31D212-C87A-4322-A478-0F4A57D6D19F}" destId="{7C44BB01-E87A-41F8-9105-9BEDB6B9989C}" srcOrd="0" destOrd="0" presId="urn:microsoft.com/office/officeart/2005/8/layout/default"/>
    <dgm:cxn modelId="{E261B584-96CD-471F-AF60-918C78752075}" type="presOf" srcId="{21F4817D-40FD-480A-9079-F4153A638C03}" destId="{E23520E4-8DEC-4D0C-A223-5F9544EECCDA}" srcOrd="0" destOrd="0" presId="urn:microsoft.com/office/officeart/2005/8/layout/default"/>
    <dgm:cxn modelId="{6854AEBD-8254-4A17-8F4C-90CB2ECCEA89}" type="presOf" srcId="{D736D7F5-E9F2-48F2-AAF3-E4DEDE9FF65C}" destId="{483FCFD4-C972-403D-A1B5-C0D62B1F137A}" srcOrd="0" destOrd="0" presId="urn:microsoft.com/office/officeart/2005/8/layout/default"/>
    <dgm:cxn modelId="{967CF57B-1482-4320-BD73-58FD88EF94AA}" type="presOf" srcId="{64171976-952D-4AE1-AB44-E75130E30D5A}" destId="{108068B9-C12C-48E1-9653-F8A2B215F9F1}" srcOrd="0" destOrd="0" presId="urn:microsoft.com/office/officeart/2005/8/layout/default"/>
    <dgm:cxn modelId="{11F24DEC-FCB2-4AEB-AB8B-693BB05755AE}" type="presOf" srcId="{58206012-2021-4974-93B0-7A71659BA77C}" destId="{F5D56E53-A8DE-4E0A-BF99-A38CF99AE9FA}" srcOrd="0" destOrd="0" presId="urn:microsoft.com/office/officeart/2005/8/layout/default"/>
    <dgm:cxn modelId="{E116900E-BFD3-452B-9CFB-8DC1CE2AD64F}" type="presParOf" srcId="{9C074374-D5D1-49E4-BBF4-03CEB9EFD5BE}" destId="{3ED95EA9-134D-4FB3-905C-D98B14BCB367}" srcOrd="0" destOrd="0" presId="urn:microsoft.com/office/officeart/2005/8/layout/default"/>
    <dgm:cxn modelId="{47B3A96D-B354-402B-A1D9-821C3C73DFA4}" type="presParOf" srcId="{9C074374-D5D1-49E4-BBF4-03CEB9EFD5BE}" destId="{8DD5C8CC-DB10-4CA9-A29C-E64220CACEC3}" srcOrd="1" destOrd="0" presId="urn:microsoft.com/office/officeart/2005/8/layout/default"/>
    <dgm:cxn modelId="{FEF75990-8F31-43B2-ABC0-9134619EC5D4}" type="presParOf" srcId="{9C074374-D5D1-49E4-BBF4-03CEB9EFD5BE}" destId="{483FCFD4-C972-403D-A1B5-C0D62B1F137A}" srcOrd="2" destOrd="0" presId="urn:microsoft.com/office/officeart/2005/8/layout/default"/>
    <dgm:cxn modelId="{A2D492A3-2E4C-4F0F-AA91-52BB0F962079}" type="presParOf" srcId="{9C074374-D5D1-49E4-BBF4-03CEB9EFD5BE}" destId="{7EB7770D-E5E0-47DA-A3E9-199B851D9169}" srcOrd="3" destOrd="0" presId="urn:microsoft.com/office/officeart/2005/8/layout/default"/>
    <dgm:cxn modelId="{56D7D7A2-E811-4446-9A02-A6FBEE1D6B58}" type="presParOf" srcId="{9C074374-D5D1-49E4-BBF4-03CEB9EFD5BE}" destId="{7C44BB01-E87A-41F8-9105-9BEDB6B9989C}" srcOrd="4" destOrd="0" presId="urn:microsoft.com/office/officeart/2005/8/layout/default"/>
    <dgm:cxn modelId="{6D613D6B-7C77-460B-A40B-76572B4EF3E8}" type="presParOf" srcId="{9C074374-D5D1-49E4-BBF4-03CEB9EFD5BE}" destId="{F68A5DCB-68B3-4ADF-819B-67D1223B7ABC}" srcOrd="5" destOrd="0" presId="urn:microsoft.com/office/officeart/2005/8/layout/default"/>
    <dgm:cxn modelId="{AF743956-EBE8-4194-85F0-6C6ACF696740}" type="presParOf" srcId="{9C074374-D5D1-49E4-BBF4-03CEB9EFD5BE}" destId="{108068B9-C12C-48E1-9653-F8A2B215F9F1}" srcOrd="6" destOrd="0" presId="urn:microsoft.com/office/officeart/2005/8/layout/default"/>
    <dgm:cxn modelId="{0B045650-F451-4C50-869D-6FCD90713474}" type="presParOf" srcId="{9C074374-D5D1-49E4-BBF4-03CEB9EFD5BE}" destId="{816B679F-6460-4E4B-9883-49857606FC7E}" srcOrd="7" destOrd="0" presId="urn:microsoft.com/office/officeart/2005/8/layout/default"/>
    <dgm:cxn modelId="{800BF5A2-CDCE-42C0-BE93-B0480411DF2A}" type="presParOf" srcId="{9C074374-D5D1-49E4-BBF4-03CEB9EFD5BE}" destId="{E23520E4-8DEC-4D0C-A223-5F9544EECCDA}" srcOrd="8" destOrd="0" presId="urn:microsoft.com/office/officeart/2005/8/layout/default"/>
    <dgm:cxn modelId="{6121535F-AD87-4913-A40E-5CCE9E2AF2F5}" type="presParOf" srcId="{9C074374-D5D1-49E4-BBF4-03CEB9EFD5BE}" destId="{A7675F92-1837-44C8-91E4-EEDBBA9CCCEF}" srcOrd="9" destOrd="0" presId="urn:microsoft.com/office/officeart/2005/8/layout/default"/>
    <dgm:cxn modelId="{E9294216-DB2D-486E-A018-CC0B8CDAE5AF}" type="presParOf" srcId="{9C074374-D5D1-49E4-BBF4-03CEB9EFD5BE}" destId="{F5D56E53-A8DE-4E0A-BF99-A38CF99AE9FA}" srcOrd="10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16.04.2012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4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9200" y="3643314"/>
            <a:ext cx="6858000" cy="1928826"/>
          </a:xfrm>
        </p:spPr>
        <p:txBody>
          <a:bodyPr>
            <a:normAutofit fontScale="90000"/>
          </a:bodyPr>
          <a:lstStyle/>
          <a:p>
            <a:r>
              <a:rPr lang="ru-RU" sz="3300" dirty="0" smtClean="0"/>
              <a:t>Химические факторы, влияющие на здоровье человека : </a:t>
            </a:r>
            <a:r>
              <a:rPr lang="ru-RU" sz="3300" dirty="0" err="1" smtClean="0"/>
              <a:t>Демеркуризация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9200" y="5000636"/>
            <a:ext cx="6858000" cy="85725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Выполнила: Светличная Ксения  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Ум-101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900618" cy="493776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err="1" smtClean="0"/>
              <a:t>Демеркуриза́ция</a:t>
            </a:r>
            <a:r>
              <a:rPr lang="ru-RU" dirty="0" smtClean="0"/>
              <a:t> — удаление ртути и её соединений физико-химическими или механическими способами с целью исключения отравления людей и животных. Металлическая ртуть </a:t>
            </a:r>
            <a:r>
              <a:rPr lang="ru-RU" dirty="0" err="1" smtClean="0"/>
              <a:t>высокотоксична</a:t>
            </a:r>
            <a:r>
              <a:rPr lang="ru-RU" dirty="0" smtClean="0"/>
              <a:t>, и имеет высокое давление паров при комнатной температуре, поэтому при случайном проливе (а также в случае повреждения ртутных термометров, ламп, манометров и других содержащих ртуть приборов) подлежит удалению из помещений</a:t>
            </a:r>
            <a:r>
              <a:rPr lang="ru-RU" dirty="0" smtClean="0"/>
              <a:t>.</a:t>
            </a:r>
            <a:r>
              <a:rPr lang="ru-RU" dirty="0" smtClean="0"/>
              <a:t> (ГОСТ 30772-2001 "Ресурсосбережение. Обращение с отходами. Термины и определения")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030" name="Picture 6" descr="http://electronicfarmyard.com/wp-content/uploads/2011/11/mercuryHG_logo-630x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0450" y="2714621"/>
            <a:ext cx="4033549" cy="1357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71802" y="1500174"/>
            <a:ext cx="3071834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Демеркуризация</a:t>
            </a:r>
            <a:r>
              <a:rPr lang="ru-RU" dirty="0" smtClean="0"/>
              <a:t> помещений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57224" y="3429000"/>
            <a:ext cx="3071834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Механическая </a:t>
            </a:r>
            <a:r>
              <a:rPr lang="ru-RU" dirty="0" err="1" smtClean="0"/>
              <a:t>демеркуризация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86380" y="3429000"/>
            <a:ext cx="3071834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Химическая </a:t>
            </a:r>
            <a:r>
              <a:rPr lang="ru-RU" dirty="0" err="1" smtClean="0"/>
              <a:t>демеркуризация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Механическая </a:t>
            </a:r>
            <a:r>
              <a:rPr lang="ru-RU" dirty="0" err="1" smtClean="0"/>
              <a:t>демеркуризация</a:t>
            </a:r>
            <a:endParaRPr lang="ru-RU" dirty="0"/>
          </a:p>
        </p:txBody>
      </p:sp>
      <p:graphicFrame>
        <p:nvGraphicFramePr>
          <p:cNvPr id="8" name="Схема 7"/>
          <p:cNvGraphicFramePr/>
          <p:nvPr/>
        </p:nvGraphicFramePr>
        <p:xfrm>
          <a:off x="0" y="1000108"/>
          <a:ext cx="9144000" cy="5429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Химическая </a:t>
            </a:r>
            <a:r>
              <a:rPr lang="ru-RU" dirty="0" err="1" smtClean="0"/>
              <a:t>демеркуризация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14348" y="1428736"/>
            <a:ext cx="3143272" cy="1714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hlinkClick r:id="rId2" action="ppaction://hlinksldjump"/>
              </a:rPr>
              <a:t>Демеркуризация</a:t>
            </a:r>
            <a:r>
              <a:rPr lang="ru-RU" b="1" dirty="0" smtClean="0">
                <a:hlinkClick r:id="rId2" action="ppaction://hlinksldjump"/>
              </a:rPr>
              <a:t> раствором хлорида железа (III).</a:t>
            </a:r>
            <a:endParaRPr lang="ru-RU" b="1" dirty="0" smtClean="0"/>
          </a:p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572000" y="1428736"/>
            <a:ext cx="3143272" cy="1714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hlinkClick r:id="rId3" action="ppaction://hlinksldjump"/>
              </a:rPr>
              <a:t>Демеркуризации</a:t>
            </a:r>
            <a:r>
              <a:rPr lang="ru-RU" b="1" dirty="0" smtClean="0">
                <a:hlinkClick r:id="rId3" action="ppaction://hlinksldjump"/>
              </a:rPr>
              <a:t> раствором перманганата калия.</a:t>
            </a:r>
            <a:endParaRPr lang="ru-RU" b="1" dirty="0" smtClean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14348" y="3643314"/>
            <a:ext cx="3143272" cy="1714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hlinkClick r:id="rId4" action="ppaction://hlinksldjump"/>
              </a:rPr>
              <a:t>Демеркуризация</a:t>
            </a:r>
            <a:r>
              <a:rPr lang="ru-RU" b="1" dirty="0" smtClean="0">
                <a:hlinkClick r:id="rId4" action="ppaction://hlinksldjump"/>
              </a:rPr>
              <a:t> хлорной известью и </a:t>
            </a:r>
            <a:r>
              <a:rPr lang="ru-RU" b="1" dirty="0" err="1" smtClean="0">
                <a:hlinkClick r:id="rId4" action="ppaction://hlinksldjump"/>
              </a:rPr>
              <a:t>полисульфидом</a:t>
            </a:r>
            <a:r>
              <a:rPr lang="ru-RU" b="1" dirty="0" smtClean="0">
                <a:hlinkClick r:id="rId4" action="ppaction://hlinksldjump"/>
              </a:rPr>
              <a:t> натрия.</a:t>
            </a:r>
            <a:endParaRPr lang="ru-RU" b="1" dirty="0" smtClean="0"/>
          </a:p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43438" y="3714752"/>
            <a:ext cx="3143272" cy="1714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hlinkClick r:id="rId5" action="ppaction://hlinksldjump"/>
              </a:rPr>
              <a:t>Демеркуризация</a:t>
            </a:r>
            <a:r>
              <a:rPr lang="ru-RU" b="1" dirty="0" smtClean="0">
                <a:hlinkClick r:id="rId5" action="ppaction://hlinksldjump"/>
              </a:rPr>
              <a:t> аппаратуры и посуды.</a:t>
            </a:r>
            <a:endParaRPr lang="ru-RU" b="1" dirty="0" smtClean="0"/>
          </a:p>
          <a:p>
            <a:pPr algn="ctr"/>
            <a:endParaRPr lang="ru-RU" dirty="0"/>
          </a:p>
        </p:txBody>
      </p:sp>
      <p:sp>
        <p:nvSpPr>
          <p:cNvPr id="8" name="Нашивка 7">
            <a:hlinkClick r:id="rId6" action="ppaction://hlinksldjump"/>
          </p:cNvPr>
          <p:cNvSpPr/>
          <p:nvPr/>
        </p:nvSpPr>
        <p:spPr>
          <a:xfrm>
            <a:off x="7072330" y="5572140"/>
            <a:ext cx="1571636" cy="57150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Демеркуризация</a:t>
            </a:r>
            <a:r>
              <a:rPr lang="ru-RU" b="1" dirty="0" smtClean="0"/>
              <a:t> раствором хлорида железа (III</a:t>
            </a:r>
            <a:r>
              <a:rPr lang="ru-RU" b="1" dirty="0" smtClean="0"/>
              <a:t>).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Метод </a:t>
            </a:r>
            <a:r>
              <a:rPr lang="ru-RU" dirty="0" err="1" smtClean="0"/>
              <a:t>демеркуризации</a:t>
            </a:r>
            <a:r>
              <a:rPr lang="ru-RU" dirty="0" smtClean="0"/>
              <a:t>, основанный на взаимодействии ртути с раствором FeCl</a:t>
            </a:r>
            <a:r>
              <a:rPr lang="ru-RU" baseline="-25000" dirty="0" smtClean="0"/>
              <a:t>3</a:t>
            </a:r>
            <a:r>
              <a:rPr lang="ru-RU" dirty="0" smtClean="0"/>
              <a:t>, считается одним из наиболее простых и </a:t>
            </a:r>
            <a:r>
              <a:rPr lang="ru-RU" dirty="0" smtClean="0"/>
              <a:t>надежных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 err="1" smtClean="0"/>
              <a:t>демеркуризации</a:t>
            </a:r>
            <a:r>
              <a:rPr lang="ru-RU" dirty="0" smtClean="0"/>
              <a:t> рекомендуется использовать 20% водный раствор FeCl</a:t>
            </a:r>
            <a:r>
              <a:rPr lang="ru-RU" baseline="-25000" dirty="0" smtClean="0"/>
              <a:t>3</a:t>
            </a:r>
            <a:r>
              <a:rPr lang="ru-RU" dirty="0" smtClean="0"/>
              <a:t>. </a:t>
            </a:r>
            <a:r>
              <a:rPr lang="ru-RU" dirty="0" smtClean="0"/>
              <a:t>Раствор </a:t>
            </a:r>
            <a:r>
              <a:rPr lang="ru-RU" dirty="0" smtClean="0"/>
              <a:t>готовят из расчета 10 л на 25—30 кв.м. площади помещения. Небольшие порции хлорида железа растворяют в холодной воде при перемешивании. Обрабатываемую поверхность обильно смачивают раствором, затем несколько раз протирают щеткой для лучшего эмульгирования ртути и оставляют до полного высыхания. Через 1—2 суток поверхность тщательно промывают сперва мыльным раствором, затем чистой водой для удаления продуктов реакции и </a:t>
            </a:r>
            <a:r>
              <a:rPr lang="ru-RU" dirty="0" err="1" smtClean="0"/>
              <a:t>непрореагировавшей</a:t>
            </a:r>
            <a:r>
              <a:rPr lang="ru-RU" dirty="0" smtClean="0"/>
              <a:t> ртути.</a:t>
            </a:r>
          </a:p>
          <a:p>
            <a:r>
              <a:rPr lang="ru-RU" dirty="0" smtClean="0"/>
              <a:t>Следует иметь в виду, что раствор хлорида железа вызывает сильную коррозию металлического оборудования и приборов, а также порчу деревянной мебели и некоторых пластиков. Металлические части приборов рекомендуется защищать, смазывая их перед обработкой вазелином</a:t>
            </a:r>
            <a:r>
              <a:rPr lang="ru-RU" dirty="0" smtClean="0"/>
              <a:t>.</a:t>
            </a:r>
            <a:endParaRPr lang="ru-RU" dirty="0" smtClean="0"/>
          </a:p>
        </p:txBody>
      </p:sp>
      <p:sp>
        <p:nvSpPr>
          <p:cNvPr id="4" name="Нашивка 3">
            <a:hlinkClick r:id="rId2" action="ppaction://hlinksldjump"/>
          </p:cNvPr>
          <p:cNvSpPr/>
          <p:nvPr/>
        </p:nvSpPr>
        <p:spPr>
          <a:xfrm>
            <a:off x="7072330" y="5572140"/>
            <a:ext cx="1571636" cy="57150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Демеркуризации</a:t>
            </a:r>
            <a:r>
              <a:rPr lang="ru-RU" b="1" dirty="0" smtClean="0"/>
              <a:t> раствором перманганата калия</a:t>
            </a:r>
            <a:r>
              <a:rPr lang="ru-RU" b="1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Метод основан на взаимодействии ртути со свободным хлором, образующимся при реакции перманганата калия с соляной кислотой. В результате образуется малотоксичная нерастворимая в воде каломель:</a:t>
            </a:r>
          </a:p>
          <a:p>
            <a:r>
              <a:rPr lang="ru-RU" dirty="0" smtClean="0"/>
              <a:t>2KMnO</a:t>
            </a:r>
            <a:r>
              <a:rPr lang="ru-RU" baseline="-25000" dirty="0" smtClean="0"/>
              <a:t>4</a:t>
            </a:r>
            <a:r>
              <a:rPr lang="ru-RU" dirty="0" smtClean="0"/>
              <a:t> + 16HCl = 2KCl + 2MnCI</a:t>
            </a:r>
            <a:r>
              <a:rPr lang="ru-RU" baseline="-25000" dirty="0" smtClean="0"/>
              <a:t>2</a:t>
            </a:r>
            <a:r>
              <a:rPr lang="ru-RU" dirty="0" smtClean="0"/>
              <a:t> + 5Cl</a:t>
            </a:r>
            <a:r>
              <a:rPr lang="ru-RU" baseline="-25000" dirty="0" smtClean="0"/>
              <a:t>2</a:t>
            </a:r>
            <a:r>
              <a:rPr lang="ru-RU" dirty="0" smtClean="0"/>
              <a:t> + 8H</a:t>
            </a:r>
            <a:r>
              <a:rPr lang="ru-RU" baseline="-25000" dirty="0" smtClean="0"/>
              <a:t>2</a:t>
            </a:r>
            <a:r>
              <a:rPr lang="ru-RU" dirty="0" smtClean="0"/>
              <a:t>0;</a:t>
            </a:r>
            <a:br>
              <a:rPr lang="ru-RU" dirty="0" smtClean="0"/>
            </a:br>
            <a:r>
              <a:rPr lang="ru-RU" dirty="0" smtClean="0"/>
              <a:t>2Hg + Cl</a:t>
            </a:r>
            <a:r>
              <a:rPr lang="ru-RU" baseline="-25000" dirty="0" smtClean="0"/>
              <a:t>2</a:t>
            </a:r>
            <a:r>
              <a:rPr lang="ru-RU" dirty="0" smtClean="0"/>
              <a:t> = Hg</a:t>
            </a:r>
            <a:r>
              <a:rPr lang="ru-RU" baseline="-25000" dirty="0" smtClean="0"/>
              <a:t>2</a:t>
            </a:r>
            <a:r>
              <a:rPr lang="ru-RU" dirty="0" smtClean="0"/>
              <a:t>Cl</a:t>
            </a:r>
            <a:r>
              <a:rPr lang="ru-RU" baseline="-25000" dirty="0" smtClean="0"/>
              <a:t>2</a:t>
            </a:r>
            <a:endParaRPr lang="ru-RU" dirty="0" smtClean="0"/>
          </a:p>
          <a:p>
            <a:r>
              <a:rPr lang="ru-RU" dirty="0" smtClean="0"/>
              <a:t>Каломель, оставленная на воздухе, со временем разлагается с выделением металлической ртути, поэтому после </a:t>
            </a:r>
            <a:r>
              <a:rPr lang="ru-RU" dirty="0" err="1" smtClean="0"/>
              <a:t>демеркуризации</a:t>
            </a:r>
            <a:r>
              <a:rPr lang="ru-RU" dirty="0" smtClean="0"/>
              <a:t> обработанные поверхности тщательно промывают.</a:t>
            </a:r>
          </a:p>
          <a:p>
            <a:r>
              <a:rPr lang="ru-RU" dirty="0" smtClean="0"/>
              <a:t>Рекомендуется использовать раствор, содержащий в 1 л. 1—2 г KMnO</a:t>
            </a:r>
            <a:r>
              <a:rPr lang="ru-RU" baseline="-25000" dirty="0" smtClean="0"/>
              <a:t>4</a:t>
            </a:r>
            <a:r>
              <a:rPr lang="ru-RU" dirty="0" smtClean="0"/>
              <a:t> и 5 мл </a:t>
            </a:r>
            <a:r>
              <a:rPr lang="ru-RU" dirty="0" err="1" smtClean="0"/>
              <a:t>конц</a:t>
            </a:r>
            <a:r>
              <a:rPr lang="ru-RU" dirty="0" smtClean="0"/>
              <a:t>. </a:t>
            </a:r>
            <a:r>
              <a:rPr lang="ru-RU" dirty="0" err="1" smtClean="0"/>
              <a:t>HCl</a:t>
            </a:r>
            <a:r>
              <a:rPr lang="ru-RU" dirty="0" smtClean="0"/>
              <a:t>. Обработку удобно проводить с помощью пульверизатора. Через 1—2 ч можно приступить к уборке. Раствор вызывает коррозию металлического оборудования, хотя и в меньшей степени по сравнению с раствором хлорида железа. В случае образования бурых пятен на полу и мебели их можно удалить 3% раствором перекиси водорода.</a:t>
            </a:r>
          </a:p>
          <a:p>
            <a:endParaRPr lang="ru-RU" dirty="0"/>
          </a:p>
        </p:txBody>
      </p:sp>
      <p:sp>
        <p:nvSpPr>
          <p:cNvPr id="4" name="Нашивка 3">
            <a:hlinkClick r:id="rId2" action="ppaction://hlinksldjump"/>
          </p:cNvPr>
          <p:cNvSpPr/>
          <p:nvPr/>
        </p:nvSpPr>
        <p:spPr>
          <a:xfrm>
            <a:off x="7072330" y="5572140"/>
            <a:ext cx="1571636" cy="57150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Демеркуризация</a:t>
            </a:r>
            <a:r>
              <a:rPr lang="ru-RU" b="1" dirty="0" smtClean="0"/>
              <a:t> хлорной известью и </a:t>
            </a:r>
            <a:r>
              <a:rPr lang="ru-RU" b="1" dirty="0" err="1" smtClean="0"/>
              <a:t>полисульфидом</a:t>
            </a:r>
            <a:r>
              <a:rPr lang="ru-RU" b="1" dirty="0" smtClean="0"/>
              <a:t> натрия</a:t>
            </a:r>
            <a:r>
              <a:rPr lang="ru-RU" b="1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Метод достаточно эффективен, хотя несколько более трудоемок, так как включает последовательную обработку двумя растворами. При обработке хлорной известью образуется каломель, которая при взаимодействии с раствором </a:t>
            </a:r>
            <a:r>
              <a:rPr lang="ru-RU" dirty="0" err="1" smtClean="0"/>
              <a:t>полисульфида</a:t>
            </a:r>
            <a:r>
              <a:rPr lang="ru-RU" dirty="0" smtClean="0"/>
              <a:t> натрия превращается в сульфид ртути.</a:t>
            </a:r>
          </a:p>
          <a:p>
            <a:r>
              <a:rPr lang="ru-RU" dirty="0" smtClean="0"/>
              <a:t>Хлорную известь употребляют в виде 20% суспензии в воде. Для получения </a:t>
            </a:r>
            <a:r>
              <a:rPr lang="ru-RU" dirty="0" err="1" smtClean="0"/>
              <a:t>полисульфида</a:t>
            </a:r>
            <a:r>
              <a:rPr lang="ru-RU" dirty="0" smtClean="0"/>
              <a:t> натрия нагревают 1 кг кристаллического сульфида натрия до 105 °С и при перемешивании постепенно добавляют 100—150 г молотой серы до получения однородной массы, которую затем растворяют в 10—12 л воды.</a:t>
            </a:r>
          </a:p>
          <a:p>
            <a:r>
              <a:rPr lang="ru-RU" dirty="0" smtClean="0"/>
              <a:t>Подлежащие </a:t>
            </a:r>
            <a:r>
              <a:rPr lang="ru-RU" dirty="0" err="1" smtClean="0"/>
              <a:t>демеркуризации</a:t>
            </a:r>
            <a:r>
              <a:rPr lang="ru-RU" dirty="0" smtClean="0"/>
              <a:t> поверхности вначале обрабатывают хлорной известью, через 2—3 ч известь смывают, после чего наносят раствор </a:t>
            </a:r>
            <a:r>
              <a:rPr lang="ru-RU" dirty="0" err="1" smtClean="0"/>
              <a:t>полисульфнда</a:t>
            </a:r>
            <a:r>
              <a:rPr lang="ru-RU" dirty="0" smtClean="0"/>
              <a:t> натрия. Помещение закрывают и через сутки промывают обработанные места теплой мыльной водой</a:t>
            </a:r>
            <a:r>
              <a:rPr lang="ru-RU" dirty="0" smtClean="0"/>
              <a:t>.</a:t>
            </a:r>
            <a:endParaRPr lang="ru-RU" dirty="0" smtClean="0"/>
          </a:p>
        </p:txBody>
      </p:sp>
      <p:sp>
        <p:nvSpPr>
          <p:cNvPr id="4" name="Нашивка 3">
            <a:hlinkClick r:id="rId2" action="ppaction://hlinksldjump"/>
          </p:cNvPr>
          <p:cNvSpPr/>
          <p:nvPr/>
        </p:nvSpPr>
        <p:spPr>
          <a:xfrm>
            <a:off x="7072330" y="5572140"/>
            <a:ext cx="1571636" cy="57150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/>
              <a:t>Демеркуризация</a:t>
            </a:r>
            <a:r>
              <a:rPr lang="ru-RU" b="1" dirty="0" smtClean="0"/>
              <a:t> аппаратуры и посуды</a:t>
            </a:r>
            <a:r>
              <a:rPr lang="ru-RU" b="1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Хотя совершенно чистая ртуть не смачивает поверхность стекла и фарфора, в присутствии даже ничтожных загрязнений мельчайшие ее капельки прилипают к фарфоровой и стеклянной посуде и приборам. Поэтому посуду, в которой находилась ртуть, нельзя мыть обычным образом над раковиной, а необходимо сперва тщательно </a:t>
            </a:r>
            <a:r>
              <a:rPr lang="ru-RU" dirty="0" err="1" smtClean="0"/>
              <a:t>демеркуризировать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 целью удаления ртути с поверхности стеклянной посуды используют способность металла растворяться в разбавленной азотной кислоте:</a:t>
            </a:r>
          </a:p>
          <a:p>
            <a:r>
              <a:rPr lang="en-US" dirty="0" smtClean="0"/>
              <a:t>6Hg +8HNO</a:t>
            </a:r>
            <a:r>
              <a:rPr lang="en-US" baseline="-25000" dirty="0" smtClean="0"/>
              <a:t>3</a:t>
            </a:r>
            <a:r>
              <a:rPr lang="en-US" dirty="0" smtClean="0"/>
              <a:t> = 3Hg</a:t>
            </a:r>
            <a:r>
              <a:rPr lang="en-US" baseline="-25000" dirty="0" smtClean="0"/>
              <a:t>2</a:t>
            </a:r>
            <a:r>
              <a:rPr lang="en-US" dirty="0" smtClean="0"/>
              <a:t>(NO</a:t>
            </a:r>
            <a:r>
              <a:rPr lang="en-US" baseline="-25000" dirty="0" smtClean="0"/>
              <a:t>3</a:t>
            </a:r>
            <a:r>
              <a:rPr lang="en-US" dirty="0" smtClean="0"/>
              <a:t>)</a:t>
            </a:r>
            <a:r>
              <a:rPr lang="en-US" baseline="-25000" dirty="0" smtClean="0"/>
              <a:t>2</a:t>
            </a:r>
            <a:r>
              <a:rPr lang="en-US" dirty="0" smtClean="0"/>
              <a:t> + 2NO + 4H</a:t>
            </a:r>
            <a:r>
              <a:rPr lang="en-US" baseline="-25000" dirty="0" smtClean="0"/>
              <a:t>2</a:t>
            </a:r>
            <a:r>
              <a:rPr lang="en-US" dirty="0" smtClean="0"/>
              <a:t>0</a:t>
            </a:r>
            <a:endParaRPr lang="ru-RU" dirty="0" smtClean="0"/>
          </a:p>
          <a:p>
            <a:r>
              <a:rPr lang="ru-RU" dirty="0" smtClean="0"/>
              <a:t>Мелкую посуду и детали приборов целиком заливают разбавленной азотной кислотой в толстостенном стакане подходящего объема и оставляют на несколько часов, а лучше на ночь. После такой обработки посуду промывают водой. Посуду и приборы большого размера тщательно ополаскивают изнутри небольшим количеством слегка подогретой для ускорения реакции 50—56% азотной кислотой. Если стеклянный прибор загрязнен снаружи, его протирают несколько раз влажной бумагой, как описано выше</a:t>
            </a:r>
            <a:r>
              <a:rPr lang="ru-RU" dirty="0" smtClean="0"/>
              <a:t>.</a:t>
            </a:r>
            <a:endParaRPr lang="ru-RU" dirty="0" smtClean="0"/>
          </a:p>
        </p:txBody>
      </p:sp>
      <p:sp>
        <p:nvSpPr>
          <p:cNvPr id="4" name="Нашивка 3">
            <a:hlinkClick r:id="rId2" action="ppaction://hlinksldjump"/>
          </p:cNvPr>
          <p:cNvSpPr/>
          <p:nvPr/>
        </p:nvSpPr>
        <p:spPr>
          <a:xfrm>
            <a:off x="7072330" y="5572140"/>
            <a:ext cx="1571636" cy="57150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643182"/>
            <a:ext cx="8229600" cy="185738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Что </a:t>
            </a:r>
            <a:r>
              <a:rPr lang="ru-RU" b="1" dirty="0" err="1" smtClean="0"/>
              <a:t>делать,если</a:t>
            </a:r>
            <a:r>
              <a:rPr lang="ru-RU" b="1" dirty="0" smtClean="0"/>
              <a:t> </a:t>
            </a:r>
            <a:r>
              <a:rPr lang="ru-RU" b="1" dirty="0" smtClean="0"/>
              <a:t>Вы разбили в квартире медицинский термометр или другой ртутьсодержащий </a:t>
            </a:r>
            <a:r>
              <a:rPr lang="ru-RU" b="1" dirty="0" smtClean="0"/>
              <a:t>прибор?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285860"/>
            <a:ext cx="3500462" cy="4937760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1. Стараясь не растоптать и не разнести ртуть по квартире, откройте окно или форточку и закройте дверь в загрязненное ртутью помещение.</a:t>
            </a:r>
          </a:p>
          <a:p>
            <a:endParaRPr lang="ru-RU" dirty="0"/>
          </a:p>
        </p:txBody>
      </p:sp>
      <p:pic>
        <p:nvPicPr>
          <p:cNvPr id="15362" name="Picture 2" descr="Действия при проливе ртут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143116"/>
            <a:ext cx="3120400" cy="25717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257676" cy="493776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2. Сообщить </a:t>
            </a:r>
            <a:r>
              <a:rPr lang="ru-RU" dirty="0" smtClean="0"/>
              <a:t>о случившемся в местные органы </a:t>
            </a:r>
            <a:r>
              <a:rPr lang="ru-RU" dirty="0" smtClean="0"/>
              <a:t>МЧС </a:t>
            </a:r>
            <a:r>
              <a:rPr lang="ru-RU" dirty="0" smtClean="0"/>
              <a:t>и вызвать специалистов. Это необходимо даже при небольшом разливе ртути, например, при бое термометра или люминесцентной лампы, так как без соответствующего оборудования нельзя быть уверенным в удалении всего металла. Даже незначительная доза ртути в помещении отрицательно сказывается на организме.</a:t>
            </a:r>
            <a:endParaRPr lang="ru-RU" dirty="0"/>
          </a:p>
        </p:txBody>
      </p:sp>
      <p:pic>
        <p:nvPicPr>
          <p:cNvPr id="24578" name="Picture 2" descr="Действия при проливе ртут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2000240"/>
            <a:ext cx="2714644" cy="28051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357298"/>
            <a:ext cx="4757742" cy="550070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3. Прежде всего следует собрать разлитую ртуть. При сборе ртути с твердых поверхностей (пол, мебель и др.) не следует катать шарики ртути, скатывать их в одну большую каплю и т. п. Ртуть собирают прикладыванием к загрязненной поверхности кусочков липкой ленты («скотч») или слегка влажных (смоченных в воде) ватных тампонов. При этом, к липкой поверхности «скотча» или к тампону прилипают небольшие капельки ртути. Собранную ртуть вместе с </a:t>
            </a:r>
            <a:r>
              <a:rPr lang="ru-RU" dirty="0" smtClean="0"/>
              <a:t>лентой </a:t>
            </a:r>
            <a:r>
              <a:rPr lang="ru-RU" dirty="0" smtClean="0"/>
              <a:t>складывают в стеклянную банку с плотной крышкой. Такую операцию проводят до тех пор, пока вся видимая ртуть, вплоть до самых мелких капелек не будет собрана. Если ртуть провалилась в щели паркета, ее извлекают с помощью тонкой металлической пластинки, и затем собирают с пола способом, изложенным выше, вместе с извлеченным из щелей мусором.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5602" name="Picture 2" descr="Действия при проливе ртут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2143116"/>
            <a:ext cx="2465753" cy="25479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3971924" cy="4937760"/>
          </a:xfrm>
        </p:spPr>
        <p:txBody>
          <a:bodyPr/>
          <a:lstStyle/>
          <a:p>
            <a:r>
              <a:rPr lang="ru-RU" dirty="0" smtClean="0"/>
              <a:t>5. Нельзя выбрасывать ртуть и загрязненные ртутью отходы в мусоросборники, мусоропроводы, сантехнические устройства</a:t>
            </a:r>
            <a:r>
              <a:rPr lang="ru-RU" dirty="0" smtClean="0"/>
              <a:t>.</a:t>
            </a: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6626" name="Picture 2" descr="Действия при проливе ртут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285992"/>
            <a:ext cx="3357586" cy="24006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/>
              <a:t>ВНИМАНИЕ !</a:t>
            </a:r>
            <a:endParaRPr lang="ru-RU" dirty="0" smtClean="0"/>
          </a:p>
          <a:p>
            <a:r>
              <a:rPr lang="ru-RU" i="1" dirty="0" smtClean="0"/>
              <a:t>Большинство случаев пролива ртути из разбитых медицинских термометров в помещениях связано с неосторожностью детей!</a:t>
            </a:r>
            <a:endParaRPr lang="ru-RU" dirty="0" smtClean="0"/>
          </a:p>
          <a:p>
            <a:r>
              <a:rPr lang="ru-RU" i="1" dirty="0" smtClean="0"/>
              <a:t>Храните ртутьсодержащие приборы в недоступном для детей месте.</a:t>
            </a:r>
            <a:endParaRPr lang="ru-RU" dirty="0" smtClean="0"/>
          </a:p>
          <a:p>
            <a:r>
              <a:rPr lang="ru-RU" i="1" dirty="0" smtClean="0"/>
              <a:t>Измеряйте детям температуру с помощью ртутного термометра только под непрерывным контролем взрослых</a:t>
            </a:r>
            <a:r>
              <a:rPr lang="ru-RU" i="1" dirty="0" smtClean="0"/>
              <a:t>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</TotalTime>
  <Words>774</Words>
  <PresentationFormat>Экран (4:3)</PresentationFormat>
  <Paragraphs>46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Начальная</vt:lpstr>
      <vt:lpstr>Химические факторы, влияющие на здоровье человека : Демеркуризация </vt:lpstr>
      <vt:lpstr>Слайд 2</vt:lpstr>
      <vt:lpstr>Слайд 3</vt:lpstr>
      <vt:lpstr>Механическая демеркуризация</vt:lpstr>
      <vt:lpstr>Химическая демеркуризация</vt:lpstr>
      <vt:lpstr>Демеркуризация раствором хлорида железа (III).</vt:lpstr>
      <vt:lpstr>Демеркуризации раствором перманганата калия.</vt:lpstr>
      <vt:lpstr>Демеркуризация хлорной известью и полисульфидом натрия.</vt:lpstr>
      <vt:lpstr>Демеркуризация аппаратуры и посуды.</vt:lpstr>
      <vt:lpstr>Что делать,если Вы разбили в квартире медицинский термометр или другой ртутьсодержащий прибор?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Химические факторы, влияющие на здоровье человека : Демеркуризация </dc:title>
  <dc:creator>Ksenia</dc:creator>
  <cp:lastModifiedBy>Ksenia</cp:lastModifiedBy>
  <cp:revision>8</cp:revision>
  <dcterms:created xsi:type="dcterms:W3CDTF">2012-04-16T07:23:00Z</dcterms:created>
  <dcterms:modified xsi:type="dcterms:W3CDTF">2012-04-16T08:38:51Z</dcterms:modified>
</cp:coreProperties>
</file>