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</p:sldMasterIdLst>
  <p:notesMasterIdLst>
    <p:notesMasterId r:id="rId16"/>
  </p:notesMasterIdLst>
  <p:handoutMasterIdLst>
    <p:handoutMasterId r:id="rId17"/>
  </p:handoutMasterIdLst>
  <p:sldIdLst>
    <p:sldId id="256" r:id="rId2"/>
    <p:sldId id="272" r:id="rId3"/>
    <p:sldId id="273" r:id="rId4"/>
    <p:sldId id="278" r:id="rId5"/>
    <p:sldId id="279" r:id="rId6"/>
    <p:sldId id="280" r:id="rId7"/>
    <p:sldId id="281" r:id="rId8"/>
    <p:sldId id="282" r:id="rId9"/>
    <p:sldId id="283" r:id="rId10"/>
    <p:sldId id="275" r:id="rId11"/>
    <p:sldId id="276" r:id="rId12"/>
    <p:sldId id="284" r:id="rId13"/>
    <p:sldId id="285" r:id="rId14"/>
    <p:sldId id="277" r:id="rId15"/>
  </p:sldIdLst>
  <p:sldSz cx="9144000" cy="6858000" type="screen4x3"/>
  <p:notesSz cx="6888163" cy="100203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3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1308" y="-90"/>
      </p:cViewPr>
      <p:guideLst>
        <p:guide orient="horz" pos="3156"/>
        <p:guide pos="217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3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2075" y="0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pPr>
              <a:defRPr/>
            </a:pPr>
            <a:fld id="{D463D705-5191-4241-9F06-4EC15F6C6154}" type="datetimeFigureOut">
              <a:rPr lang="ru-RU" altLang="ru-RU"/>
              <a:pPr>
                <a:defRPr/>
              </a:pPr>
              <a:t>28.08.2015</a:t>
            </a:fld>
            <a:endParaRPr lang="ru-RU" altLang="ru-RU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7063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3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2075" y="9517063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pPr>
              <a:defRPr/>
            </a:pPr>
            <a:fld id="{02F810E2-E22B-4630-9F60-B14CCA89911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pPr>
              <a:defRPr/>
            </a:pPr>
            <a:fld id="{4EA1A137-D434-476B-B23F-8C3EE7CC9211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pPr>
              <a:defRPr/>
            </a:pPr>
            <a:fld id="{CB003DC1-0855-4131-84FC-35CD7D7830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661B014-4180-4F4E-A897-4F269B1189A4}" type="slidenum">
              <a:rPr lang="ru-RU" altLang="ru-RU" smtClean="0"/>
              <a:pPr/>
              <a:t>6</a:t>
            </a:fld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5A1CA-D2B7-4AB9-94AD-752B56B2F7C0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8F755-0A16-4F47-A2C2-ADFE0815D5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FA6E6-F366-44F4-95E7-9DDACDE25598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4F404-4483-4C4C-9755-B940782B2C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7ECC5-8E9A-452E-BA66-221527C5ECD1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09483-C2F1-42EC-8AAE-DAC3B8E13A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39D99-70BF-4DB6-84B2-32CD0C98FCA1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7C5C3-81EF-4326-B33E-EEEF9486C2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582CB-0907-4139-A462-05B4DF636DFF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4518D-F712-42E4-BD52-043F37FBB1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B12DD-99B3-4E6B-A840-5A64783B9FA1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B37CB-D1AD-44EA-89CC-D7C3811E89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9CB7D-905B-4DAC-8BA4-4D6C634B3B92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23BA7-EC82-4299-84F0-B1C670D165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7A742-6850-4E44-BE19-711A7DFB7D25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30494E-3C19-41CF-8CBE-8AF3FD7DF5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577F7-49C2-4CB4-AFD5-C77EBF6DE019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E73F7-8955-4647-980D-7A732BA31C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EA4F3-C58F-421C-8C1D-7A633F02B97B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E7179-9299-428F-865F-9D6BB725C5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D2B9F-CDFD-405C-AD15-B81816FB83E2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B60B7-4BB0-40C6-95BF-0A81F37BB3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708525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166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D9815-119A-464E-B5E6-985D3F4C86E5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6B1A5-9934-4EF0-ADC8-BD068E34A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0089D7EA-4CFE-4C9E-B90C-2B61B882AA72}" type="datetimeFigureOut">
              <a:rPr lang="ru-RU"/>
              <a:pPr>
                <a:defRPr/>
              </a:pPr>
              <a:t>28.08.2015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46594DCB-2AE9-4C6C-9F5F-78AE1013AB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4" r:id="rId2"/>
    <p:sldLayoutId id="2147484046" r:id="rId3"/>
    <p:sldLayoutId id="2147484043" r:id="rId4"/>
    <p:sldLayoutId id="2147484047" r:id="rId5"/>
    <p:sldLayoutId id="2147484042" r:id="rId6"/>
    <p:sldLayoutId id="2147484041" r:id="rId7"/>
    <p:sldLayoutId id="2147484048" r:id="rId8"/>
    <p:sldLayoutId id="2147484049" r:id="rId9"/>
    <p:sldLayoutId id="2147484040" r:id="rId10"/>
    <p:sldLayoutId id="2147484039" r:id="rId11"/>
    <p:sldLayoutId id="214748405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eaLnBrk="0" fontAlgn="base" hangingPunct="0">
        <a:spcBef>
          <a:spcPct val="20000"/>
        </a:spcBef>
        <a:spcAft>
          <a:spcPct val="0"/>
        </a:spcAft>
        <a:buClr>
          <a:srgbClr val="8D89A4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eaLnBrk="0" fontAlgn="base" hangingPunct="0">
        <a:spcBef>
          <a:spcPct val="20000"/>
        </a:spcBef>
        <a:spcAft>
          <a:spcPct val="0"/>
        </a:spcAft>
        <a:buClr>
          <a:srgbClr val="748560"/>
        </a:buClr>
        <a:buSzPct val="100000"/>
        <a:buFont typeface="Arial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market.yandex.ru/model.xml?modelid=8444216&amp;hid=9056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323528" y="1916832"/>
            <a:ext cx="6480048" cy="1644402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6000" smtClean="0">
                <a:latin typeface="Comic Sans MS" panose="030F0702030302020204" pitchFamily="66" charset="0"/>
              </a:rPr>
              <a:t>Социальные нормы</a:t>
            </a:r>
          </a:p>
        </p:txBody>
      </p:sp>
      <p:sp>
        <p:nvSpPr>
          <p:cNvPr id="307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388" y="4868863"/>
            <a:ext cx="7775575" cy="79216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alt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69676D"/>
                  </a:outerShdw>
                </a:effectLst>
                <a:latin typeface="Comic Sans MS" panose="030F0702030302020204" pitchFamily="66" charset="0"/>
              </a:rPr>
              <a:t>Миф – или реальная экономия</a:t>
            </a:r>
          </a:p>
        </p:txBody>
      </p:sp>
      <p:pic>
        <p:nvPicPr>
          <p:cNvPr id="8196" name="Picture 7" descr="http://light-inside.me/ru/wp-content/uploads/2012/05/lamp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48488" y="1773238"/>
            <a:ext cx="1804987" cy="31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60350"/>
            <a:ext cx="7467600" cy="1143000"/>
          </a:xfrm>
          <a:extLst/>
        </p:spPr>
        <p:txBody>
          <a:bodyPr lIns="91440" rIns="9144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6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69676D"/>
                  </a:outerShdw>
                </a:effectLst>
                <a:latin typeface="Comic Sans MS" panose="030F0702030302020204" pitchFamily="66" charset="0"/>
              </a:rPr>
              <a:t>Цель</a:t>
            </a:r>
          </a:p>
        </p:txBody>
      </p:sp>
      <p:sp>
        <p:nvSpPr>
          <p:cNvPr id="30723" name="Rectangle 3"/>
          <p:cNvSpPr>
            <a:spLocks noGrp="1"/>
          </p:cNvSpPr>
          <p:nvPr>
            <p:ph idx="1"/>
          </p:nvPr>
        </p:nvSpPr>
        <p:spPr>
          <a:xfrm>
            <a:off x="0" y="1412875"/>
            <a:ext cx="7037388" cy="3168650"/>
          </a:xfrm>
        </p:spPr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alt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ru-RU" altLang="ru-RU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Проверить, каким образом можно сэкономить, чтобы не выходить за рамки социальных норм потребления электроэнергии, которые правительство планирует вводить с 2014 года.</a:t>
            </a:r>
          </a:p>
        </p:txBody>
      </p:sp>
      <p:pic>
        <p:nvPicPr>
          <p:cNvPr id="9220" name="Picture 1025" descr="tecnologia%20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1863" y="3429000"/>
            <a:ext cx="2376487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60350"/>
            <a:ext cx="4464050" cy="850900"/>
          </a:xfrm>
          <a:extLst/>
        </p:spPr>
        <p:txBody>
          <a:bodyPr lIns="91440" rIns="9144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6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69676D"/>
                  </a:outerShdw>
                </a:effectLst>
                <a:latin typeface="Comic Sans MS" panose="030F0702030302020204" pitchFamily="66" charset="0"/>
              </a:rPr>
              <a:t>Задачи</a:t>
            </a:r>
          </a:p>
        </p:txBody>
      </p:sp>
      <p:sp>
        <p:nvSpPr>
          <p:cNvPr id="31747" name="Rectangle 3"/>
          <p:cNvSpPr>
            <a:spLocks noGrp="1"/>
          </p:cNvSpPr>
          <p:nvPr>
            <p:ph idx="1"/>
          </p:nvPr>
        </p:nvSpPr>
        <p:spPr>
          <a:xfrm>
            <a:off x="107950" y="1196975"/>
            <a:ext cx="7654925" cy="5327650"/>
          </a:xfrm>
        </p:spPr>
        <p:txBody>
          <a:bodyPr>
            <a:normAutofit lnSpcReduction="10000"/>
          </a:bodyPr>
          <a:lstStyle/>
          <a:p>
            <a:pPr marL="420624" indent="-38404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altLang="ru-RU" dirty="0" smtClean="0">
                <a:effectLst>
                  <a:outerShdw blurRad="38100" dist="38100" dir="2700000" algn="tl">
                    <a:srgbClr val="69676D"/>
                  </a:outerShdw>
                </a:effectLst>
                <a:latin typeface="Comic Sans MS" panose="030F0702030302020204" pitchFamily="66" charset="0"/>
              </a:rPr>
              <a:t>Выяснить социальную норму потребления электроэнергии.</a:t>
            </a:r>
          </a:p>
          <a:p>
            <a:pPr marL="420624" indent="-38404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altLang="ru-RU" dirty="0" smtClean="0">
                <a:effectLst>
                  <a:outerShdw blurRad="38100" dist="38100" dir="2700000" algn="tl">
                    <a:srgbClr val="69676D"/>
                  </a:outerShdw>
                </a:effectLst>
                <a:latin typeface="Comic Sans MS" panose="030F0702030302020204" pitchFamily="66" charset="0"/>
              </a:rPr>
              <a:t>Рассчитать среднее потребление электроэнергии бытовыми приборами.</a:t>
            </a:r>
          </a:p>
          <a:p>
            <a:pPr marL="420624" indent="-38404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altLang="ru-RU" dirty="0" smtClean="0">
                <a:effectLst>
                  <a:outerShdw blurRad="38100" dist="38100" dir="2700000" algn="tl">
                    <a:srgbClr val="69676D"/>
                  </a:outerShdw>
                </a:effectLst>
                <a:latin typeface="Comic Sans MS" panose="030F0702030302020204" pitchFamily="66" charset="0"/>
              </a:rPr>
              <a:t>Разработать формулы для вычисления электроэнергии, потребляемой каждым бытовым прибором за месяц.</a:t>
            </a:r>
          </a:p>
          <a:p>
            <a:pPr marL="420624" indent="-38404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altLang="ru-RU" dirty="0" smtClean="0">
                <a:effectLst>
                  <a:outerShdw blurRad="38100" dist="38100" dir="2700000" algn="tl">
                    <a:srgbClr val="69676D"/>
                  </a:outerShdw>
                </a:effectLst>
                <a:latin typeface="Comic Sans MS" panose="030F0702030302020204" pitchFamily="66" charset="0"/>
              </a:rPr>
              <a:t>Составить рабочую программу, позволяющую рассчитать количество расходуемой электроэнергии в отдельно взятой квартире.</a:t>
            </a:r>
          </a:p>
        </p:txBody>
      </p:sp>
      <p:pic>
        <p:nvPicPr>
          <p:cNvPr id="10244" name="Picture 3" descr="install_program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75463" y="1130300"/>
            <a:ext cx="2016125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Rectangle 5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lIns="91440" rIns="9144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Социальная норма</a:t>
            </a:r>
          </a:p>
        </p:txBody>
      </p:sp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836613"/>
            <a:ext cx="8101013" cy="574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8507413" cy="1143000"/>
          </a:xfrm>
          <a:extLst/>
        </p:spPr>
        <p:txBody>
          <a:bodyPr lIns="91440" rIns="9144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37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69676D"/>
                  </a:outerShdw>
                </a:effectLst>
                <a:latin typeface="Comic Sans MS" panose="030F0702030302020204" pitchFamily="66" charset="0"/>
              </a:rPr>
              <a:t>Расчет среднего потребления электроэнергии бытовыми приборами.</a:t>
            </a:r>
          </a:p>
        </p:txBody>
      </p:sp>
      <p:sp>
        <p:nvSpPr>
          <p:cNvPr id="38915" name="Rectangle 3"/>
          <p:cNvSpPr>
            <a:spLocks noGrp="1"/>
          </p:cNvSpPr>
          <p:nvPr>
            <p:ph idx="1"/>
          </p:nvPr>
        </p:nvSpPr>
        <p:spPr>
          <a:xfrm>
            <a:off x="107950" y="1773238"/>
            <a:ext cx="7993063" cy="4708525"/>
          </a:xfrm>
        </p:spPr>
        <p:txBody>
          <a:bodyPr>
            <a:normAutofit lnSpcReduction="10000"/>
          </a:bodyPr>
          <a:lstStyle/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alt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Были рассмотрены описания бытовых электроприборов разных (популярных) производителей на сайтах различных магазинов.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alt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Собраны статистические данные электропотребления наиболее распространенных бытовых электроприборов.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alt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Произведен расчет среднего потребления электроэнергии.</a:t>
            </a:r>
          </a:p>
        </p:txBody>
      </p:sp>
      <p:pic>
        <p:nvPicPr>
          <p:cNvPr id="12292" name="Picture 5" descr="http://d21c.com/kiddlehopper/images/dishwasher_flying_plates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2950" y="3141663"/>
            <a:ext cx="1547813" cy="123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59" descr="http://www.rowan.edu/studentaffairs/studentcenter/services/3264600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888" y="4365625"/>
            <a:ext cx="1127125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9" descr="locked-refridge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86625" y="4724400"/>
            <a:ext cx="1857375" cy="1857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15888"/>
            <a:ext cx="8229600" cy="1143000"/>
          </a:xfrm>
          <a:extLst/>
        </p:spPr>
        <p:txBody>
          <a:bodyPr lIns="91440" rIns="9144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Пример «Стиральная машина»</a:t>
            </a:r>
          </a:p>
        </p:txBody>
      </p:sp>
      <p:graphicFrame>
        <p:nvGraphicFramePr>
          <p:cNvPr id="39993" name="Group 57"/>
          <p:cNvGraphicFramePr>
            <a:graphicFrameLocks noGrp="1"/>
          </p:cNvGraphicFramePr>
          <p:nvPr>
            <p:ph type="tbl" idx="1"/>
          </p:nvPr>
        </p:nvGraphicFramePr>
        <p:xfrm>
          <a:off x="250825" y="1254125"/>
          <a:ext cx="8497888" cy="4772038"/>
        </p:xfrm>
        <a:graphic>
          <a:graphicData uri="http://schemas.openxmlformats.org/drawingml/2006/table">
            <a:tbl>
              <a:tblPr/>
              <a:tblGrid>
                <a:gridCol w="4392207"/>
                <a:gridCol w="4105681"/>
              </a:tblGrid>
              <a:tr h="822931">
                <a:tc>
                  <a:txBody>
                    <a:bodyPr/>
                    <a:lstStyle>
                      <a:lvl1pPr marL="13652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585788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904875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169988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362075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18192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2764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7336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1908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1365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Производитель, марка</a:t>
                      </a:r>
                    </a:p>
                  </a:txBody>
                  <a:tcPr marL="91450" marR="91450"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585788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904875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169988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362075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18192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2764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7336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1908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1365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Энергопотребление</a:t>
                      </a:r>
                      <a:r>
                        <a:rPr kumimoji="0" lang="en-US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      </a:t>
                      </a: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 за цикл</a:t>
                      </a:r>
                    </a:p>
                  </a:txBody>
                  <a:tcPr marL="91450" marR="91450"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8711">
                <a:tc>
                  <a:txBody>
                    <a:bodyPr/>
                    <a:lstStyle>
                      <a:lvl1pPr marL="13652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585788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904875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169988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362075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18192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2764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7336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1908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1365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B</a:t>
                      </a:r>
                      <a:r>
                        <a:rPr kumimoji="0" lang="en-US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OSCH</a:t>
                      </a: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 WLG 20260</a:t>
                      </a:r>
                    </a:p>
                  </a:txBody>
                  <a:tcPr marL="91450" marR="91450"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585788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904875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169988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362075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18192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2764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7336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1908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1365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0.9 кВт/ч </a:t>
                      </a:r>
                    </a:p>
                  </a:txBody>
                  <a:tcPr marL="91450" marR="91450"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8711">
                <a:tc>
                  <a:txBody>
                    <a:bodyPr/>
                    <a:lstStyle>
                      <a:lvl1pPr marL="13652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585788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904875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169988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362075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18192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2764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7336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1908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1365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ZANUSSI ZWQ 5105</a:t>
                      </a:r>
                    </a:p>
                  </a:txBody>
                  <a:tcPr marL="91450" marR="91450"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585788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904875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169988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362075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18192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2764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7336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1908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1365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1.02 кВт/ч </a:t>
                      </a:r>
                    </a:p>
                  </a:txBody>
                  <a:tcPr marL="91450" marR="91450"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5537">
                <a:tc>
                  <a:txBody>
                    <a:bodyPr/>
                    <a:lstStyle>
                      <a:lvl1pPr marL="13652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585788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904875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169988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362075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18192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2764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7336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1908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1365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SAMSUNG WF1802WECS</a:t>
                      </a:r>
                    </a:p>
                  </a:txBody>
                  <a:tcPr marL="91450" marR="91450"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585788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904875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169988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362075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18192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2764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7336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1908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1365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1.2 кВт/ч </a:t>
                      </a:r>
                    </a:p>
                  </a:txBody>
                  <a:tcPr marL="91450" marR="91450"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8711">
                <a:tc>
                  <a:txBody>
                    <a:bodyPr/>
                    <a:lstStyle>
                      <a:lvl1pPr marL="13652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585788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904875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169988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362075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18192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2764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7336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1908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1365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INDESIT WISL 102</a:t>
                      </a:r>
                    </a:p>
                  </a:txBody>
                  <a:tcPr marL="91450" marR="91450"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585788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904875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169988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362075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18192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2764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7336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1908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1365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0.76 кВт/ч </a:t>
                      </a:r>
                    </a:p>
                  </a:txBody>
                  <a:tcPr marL="91450" marR="91450"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8711">
                <a:tc>
                  <a:txBody>
                    <a:bodyPr/>
                    <a:lstStyle>
                      <a:lvl1pPr marL="13652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585788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904875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169988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362075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18192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2764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7336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1908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1365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SIEMENS WM 14Y590 OE</a:t>
                      </a:r>
                    </a:p>
                  </a:txBody>
                  <a:tcPr marL="91450" marR="91450"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585788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904875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169988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362075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18192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2764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7336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1908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1365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1.03 кВт/ч </a:t>
                      </a:r>
                    </a:p>
                  </a:txBody>
                  <a:tcPr marL="91450" marR="91450"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8711">
                <a:tc>
                  <a:txBody>
                    <a:bodyPr/>
                    <a:lstStyle>
                      <a:lvl1pPr marL="13652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585788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904875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169988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362075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18192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2764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7336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1908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1365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Среднее значение</a:t>
                      </a:r>
                    </a:p>
                  </a:txBody>
                  <a:tcPr marL="91450" marR="91450"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585788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904875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169988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362075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18192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2764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7336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19087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1365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9F9F9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0.98 кВт/ч </a:t>
                      </a:r>
                    </a:p>
                  </a:txBody>
                  <a:tcPr marL="91450" marR="91450"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41" name="Rectangle 40">
            <a:hlinkClick r:id="rId3"/>
          </p:cNvPr>
          <p:cNvSpPr>
            <a:spLocks noChangeArrowheads="1"/>
          </p:cNvSpPr>
          <p:nvPr/>
        </p:nvSpPr>
        <p:spPr bwMode="auto">
          <a:xfrm>
            <a:off x="0" y="6237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/>
            <a:r>
              <a:rPr lang="ru-RU" altLang="ru-RU"/>
              <a:t> </a:t>
            </a:r>
          </a:p>
        </p:txBody>
      </p:sp>
      <p:sp>
        <p:nvSpPr>
          <p:cNvPr id="13342" name="Rectangle 41">
            <a:hlinkClick r:id="rId3"/>
          </p:cNvPr>
          <p:cNvSpPr>
            <a:spLocks noChangeArrowheads="1"/>
          </p:cNvSpPr>
          <p:nvPr/>
        </p:nvSpPr>
        <p:spPr bwMode="auto">
          <a:xfrm>
            <a:off x="0" y="6165850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/>
            <a:r>
              <a:rPr lang="ru-RU" altLang="ru-RU"/>
              <a:t> </a:t>
            </a:r>
          </a:p>
        </p:txBody>
      </p:sp>
      <p:pic>
        <p:nvPicPr>
          <p:cNvPr id="13343" name="Picture 59" descr="http://www.rowan.edu/studentaffairs/studentcenter/services/32646007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59563" y="3763963"/>
            <a:ext cx="2847975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885825" y="327025"/>
            <a:ext cx="5184775" cy="1439863"/>
          </a:xfrm>
          <a:extLst/>
        </p:spPr>
        <p:txBody>
          <a:bodyPr lIns="91440" rIns="9144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alt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69676D"/>
                  </a:outerShdw>
                </a:effectLst>
                <a:latin typeface="Comic Sans MS" panose="030F0702030302020204" pitchFamily="66" charset="0"/>
              </a:rPr>
              <a:t>Разработка формулы </a:t>
            </a:r>
            <a:r>
              <a:rPr lang="en-US" alt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69676D"/>
                  </a:outerShdw>
                </a:effectLst>
                <a:latin typeface="Comic Sans MS" panose="030F0702030302020204" pitchFamily="66" charset="0"/>
              </a:rPr>
              <a:t/>
            </a:r>
            <a:br>
              <a:rPr lang="en-US" alt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69676D"/>
                  </a:outerShdw>
                </a:effectLst>
                <a:latin typeface="Comic Sans MS" panose="030F0702030302020204" pitchFamily="66" charset="0"/>
              </a:rPr>
            </a:br>
            <a:r>
              <a:rPr lang="ru-RU" alt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69676D"/>
                  </a:outerShdw>
                </a:effectLst>
                <a:latin typeface="Comic Sans MS" panose="030F0702030302020204" pitchFamily="66" charset="0"/>
              </a:rPr>
              <a:t>для вычисления </a:t>
            </a:r>
            <a:r>
              <a:rPr lang="en-US" alt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69676D"/>
                  </a:outerShdw>
                </a:effectLst>
                <a:latin typeface="Comic Sans MS" panose="030F0702030302020204" pitchFamily="66" charset="0"/>
              </a:rPr>
              <a:t/>
            </a:r>
            <a:br>
              <a:rPr lang="en-US" alt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69676D"/>
                  </a:outerShdw>
                </a:effectLst>
                <a:latin typeface="Comic Sans MS" panose="030F0702030302020204" pitchFamily="66" charset="0"/>
              </a:rPr>
            </a:br>
            <a:r>
              <a:rPr lang="ru-RU" alt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69676D"/>
                  </a:outerShdw>
                </a:effectLst>
                <a:latin typeface="Comic Sans MS" panose="030F0702030302020204" pitchFamily="66" charset="0"/>
              </a:rPr>
              <a:t>электроэнергии</a:t>
            </a:r>
          </a:p>
        </p:txBody>
      </p:sp>
      <p:sp>
        <p:nvSpPr>
          <p:cNvPr id="41987" name="Rectangle 3"/>
          <p:cNvSpPr>
            <a:spLocks noGrp="1"/>
          </p:cNvSpPr>
          <p:nvPr>
            <p:ph idx="1"/>
          </p:nvPr>
        </p:nvSpPr>
        <p:spPr>
          <a:xfrm>
            <a:off x="107950" y="2276475"/>
            <a:ext cx="8280400" cy="3811588"/>
          </a:xfrm>
        </p:spPr>
        <p:txBody>
          <a:bodyPr>
            <a:normAutofit fontScale="92500" lnSpcReduction="10000"/>
          </a:bodyPr>
          <a:lstStyle/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alt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Выяснили принцип работы каждого электроприбора.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alt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Определили зависимость работы электроприбора от времени года (наличие отопления, продолжительность светового дня)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alt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Сделали доступным введение данных по использованию электроприбора для обывателя.</a:t>
            </a:r>
          </a:p>
        </p:txBody>
      </p:sp>
      <p:pic>
        <p:nvPicPr>
          <p:cNvPr id="14340" name="Picture 4" descr="C:\Users\User\Desktop\ШЕВЧЕНКО ОА\анимации\2909644-c185db61b6555d6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00788" y="292100"/>
            <a:ext cx="2757487" cy="248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8" y="115888"/>
            <a:ext cx="7467600" cy="1143000"/>
          </a:xfrm>
          <a:extLst/>
        </p:spPr>
        <p:txBody>
          <a:bodyPr lIns="91440" rIns="9144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37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Пример «Микроволновая печь»</a:t>
            </a:r>
          </a:p>
        </p:txBody>
      </p:sp>
      <p:sp>
        <p:nvSpPr>
          <p:cNvPr id="15363" name="TextBox 1"/>
          <p:cNvSpPr txBox="1">
            <a:spLocks noChangeArrowheads="1"/>
          </p:cNvSpPr>
          <p:nvPr/>
        </p:nvSpPr>
        <p:spPr bwMode="auto">
          <a:xfrm>
            <a:off x="254000" y="1076325"/>
            <a:ext cx="8137525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>
                <a:latin typeface="Comic Sans MS" pitchFamily="66" charset="0"/>
              </a:rPr>
              <a:t>Расход электроэнергии 0,017 кВт/ч</a:t>
            </a:r>
          </a:p>
          <a:p>
            <a:r>
              <a:rPr lang="ru-RU" altLang="ru-RU" sz="2400">
                <a:latin typeface="Comic Sans MS" pitchFamily="66" charset="0"/>
              </a:rPr>
              <a:t>Вопрос к потребителю</a:t>
            </a:r>
            <a:endParaRPr lang="en-US" altLang="ru-RU" sz="2400">
              <a:latin typeface="Comic Sans MS" pitchFamily="66" charset="0"/>
            </a:endParaRPr>
          </a:p>
          <a:p>
            <a:r>
              <a:rPr lang="ru-RU" altLang="ru-RU" sz="2400">
                <a:latin typeface="Comic Sans MS" pitchFamily="66" charset="0"/>
              </a:rPr>
              <a:t>«Количество минут непрерывной работы в день?» состоит из двух частей, удобных для оценки эксплуатации прибора:</a:t>
            </a:r>
          </a:p>
          <a:p>
            <a:r>
              <a:rPr lang="en-US" altLang="ru-RU" sz="2400">
                <a:latin typeface="Comic Sans MS" pitchFamily="66" charset="0"/>
              </a:rPr>
              <a:t>1) </a:t>
            </a:r>
            <a:r>
              <a:rPr lang="ru-RU" altLang="ru-RU" sz="2400">
                <a:latin typeface="Comic Sans MS" pitchFamily="66" charset="0"/>
              </a:rPr>
              <a:t>Количество циклов использования в день </a:t>
            </a:r>
            <a:r>
              <a:rPr lang="en-US" altLang="ru-RU" sz="2400" i="1">
                <a:latin typeface="Comic Sans MS" pitchFamily="66" charset="0"/>
              </a:rPr>
              <a:t>x</a:t>
            </a:r>
            <a:r>
              <a:rPr lang="ru-RU" altLang="ru-RU" sz="2400">
                <a:latin typeface="Comic Sans MS" pitchFamily="66" charset="0"/>
              </a:rPr>
              <a:t> (раз)</a:t>
            </a:r>
          </a:p>
          <a:p>
            <a:r>
              <a:rPr lang="ru-RU" altLang="ru-RU" sz="2400">
                <a:latin typeface="Comic Sans MS" pitchFamily="66" charset="0"/>
              </a:rPr>
              <a:t>2) Среднее время цикла – </a:t>
            </a:r>
            <a:r>
              <a:rPr lang="en-US" altLang="ru-RU" sz="2400" i="1">
                <a:latin typeface="Comic Sans MS" pitchFamily="66" charset="0"/>
              </a:rPr>
              <a:t>y</a:t>
            </a:r>
            <a:r>
              <a:rPr lang="ru-RU" altLang="ru-RU" sz="2400">
                <a:latin typeface="Comic Sans MS" pitchFamily="66" charset="0"/>
              </a:rPr>
              <a:t> (мин)</a:t>
            </a:r>
          </a:p>
          <a:p>
            <a:r>
              <a:rPr lang="ru-RU" altLang="ru-RU" sz="2400">
                <a:latin typeface="Comic Sans MS" pitchFamily="66" charset="0"/>
              </a:rPr>
              <a:t>Количество дней расчётного периода – </a:t>
            </a:r>
            <a:r>
              <a:rPr lang="en-US" altLang="ru-RU" sz="2400" i="1">
                <a:latin typeface="Comic Sans MS" pitchFamily="66" charset="0"/>
              </a:rPr>
              <a:t>z</a:t>
            </a:r>
            <a:r>
              <a:rPr lang="en-US" altLang="ru-RU" sz="2400">
                <a:latin typeface="Comic Sans MS" pitchFamily="66" charset="0"/>
              </a:rPr>
              <a:t> (</a:t>
            </a:r>
            <a:r>
              <a:rPr lang="ru-RU" altLang="ru-RU" sz="2400">
                <a:latin typeface="Comic Sans MS" pitchFamily="66" charset="0"/>
              </a:rPr>
              <a:t>дней</a:t>
            </a:r>
            <a:r>
              <a:rPr lang="en-US" altLang="ru-RU" sz="2400">
                <a:latin typeface="Comic Sans MS" pitchFamily="66" charset="0"/>
              </a:rPr>
              <a:t>)</a:t>
            </a:r>
            <a:endParaRPr lang="ru-RU" altLang="ru-RU" sz="2400">
              <a:latin typeface="Comic Sans MS" pitchFamily="66" charset="0"/>
            </a:endParaRPr>
          </a:p>
          <a:p>
            <a:r>
              <a:rPr lang="ru-RU" altLang="ru-RU" sz="2400">
                <a:latin typeface="Comic Sans MS" pitchFamily="66" charset="0"/>
              </a:rPr>
              <a:t>Таким образом формула принимает вид:</a:t>
            </a:r>
          </a:p>
        </p:txBody>
      </p:sp>
      <p:sp>
        <p:nvSpPr>
          <p:cNvPr id="3" name="TextBox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54627" y="4725144"/>
            <a:ext cx="4320480" cy="935769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</a:rPr>
              <a:t> </a:t>
            </a:r>
          </a:p>
        </p:txBody>
      </p:sp>
      <p:pic>
        <p:nvPicPr>
          <p:cNvPr id="15365" name="Picture 9" descr="http://www.wnfoxs.com/images/3276955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83350" y="4149725"/>
            <a:ext cx="2373313" cy="273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2"/>
          <p:cNvSpPr txBox="1">
            <a:spLocks noChangeArrowheads="1"/>
          </p:cNvSpPr>
          <p:nvPr/>
        </p:nvSpPr>
        <p:spPr bwMode="auto">
          <a:xfrm>
            <a:off x="304800" y="1052513"/>
            <a:ext cx="7921625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>
                <a:latin typeface="Comic Sans MS" pitchFamily="66" charset="0"/>
              </a:rPr>
              <a:t>Энергопотребление лампочки данного типа – </a:t>
            </a:r>
            <a:r>
              <a:rPr lang="en-US" altLang="ru-RU" sz="2400" i="1">
                <a:latin typeface="Comic Sans MS" pitchFamily="66" charset="0"/>
              </a:rPr>
              <a:t>a</a:t>
            </a:r>
            <a:r>
              <a:rPr lang="ru-RU" altLang="ru-RU" sz="2400" i="1">
                <a:latin typeface="Comic Sans MS" pitchFamily="66" charset="0"/>
              </a:rPr>
              <a:t> </a:t>
            </a:r>
            <a:r>
              <a:rPr lang="en-US" altLang="ru-RU" sz="2400">
                <a:latin typeface="Comic Sans MS" pitchFamily="66" charset="0"/>
              </a:rPr>
              <a:t>(</a:t>
            </a:r>
            <a:r>
              <a:rPr lang="ru-RU" altLang="ru-RU" sz="2400">
                <a:latin typeface="Comic Sans MS" pitchFamily="66" charset="0"/>
              </a:rPr>
              <a:t>данные заведены в расчётную таблицу</a:t>
            </a:r>
            <a:r>
              <a:rPr lang="en-US" altLang="ru-RU" sz="2400">
                <a:latin typeface="Comic Sans MS" pitchFamily="66" charset="0"/>
              </a:rPr>
              <a:t>)</a:t>
            </a:r>
            <a:endParaRPr lang="ru-RU" altLang="ru-RU" sz="2400">
              <a:latin typeface="Comic Sans MS" pitchFamily="66" charset="0"/>
            </a:endParaRPr>
          </a:p>
          <a:p>
            <a:r>
              <a:rPr lang="ru-RU" altLang="ru-RU" sz="2400">
                <a:latin typeface="Comic Sans MS" pitchFamily="66" charset="0"/>
              </a:rPr>
              <a:t>Количество лампочек определённого типа – </a:t>
            </a:r>
            <a:r>
              <a:rPr lang="en-US" altLang="ru-RU" sz="2400" i="1">
                <a:latin typeface="Comic Sans MS" pitchFamily="66" charset="0"/>
              </a:rPr>
              <a:t>x</a:t>
            </a:r>
            <a:r>
              <a:rPr lang="ru-RU" altLang="ru-RU" sz="2400" i="1">
                <a:latin typeface="Comic Sans MS" pitchFamily="66" charset="0"/>
              </a:rPr>
              <a:t> </a:t>
            </a:r>
          </a:p>
          <a:p>
            <a:r>
              <a:rPr lang="ru-RU" altLang="ru-RU" sz="2400">
                <a:latin typeface="Comic Sans MS" pitchFamily="66" charset="0"/>
              </a:rPr>
              <a:t>Код месяца года* - </a:t>
            </a:r>
            <a:r>
              <a:rPr lang="en-US" altLang="ru-RU" sz="2400" i="1">
                <a:latin typeface="Comic Sans MS" pitchFamily="66" charset="0"/>
              </a:rPr>
              <a:t>y</a:t>
            </a:r>
          </a:p>
          <a:p>
            <a:r>
              <a:rPr lang="ru-RU" altLang="ru-RU" sz="2400">
                <a:latin typeface="Comic Sans MS" pitchFamily="66" charset="0"/>
              </a:rPr>
              <a:t>Количество дней расчётного периода – </a:t>
            </a:r>
            <a:r>
              <a:rPr lang="en-US" altLang="ru-RU" sz="2400" i="1">
                <a:latin typeface="Comic Sans MS" pitchFamily="66" charset="0"/>
              </a:rPr>
              <a:t>z</a:t>
            </a:r>
          </a:p>
          <a:p>
            <a:r>
              <a:rPr lang="ru-RU" altLang="ru-RU" sz="2400">
                <a:latin typeface="Comic Sans MS" pitchFamily="66" charset="0"/>
              </a:rPr>
              <a:t>Таким образом формула принимает вид:</a:t>
            </a:r>
            <a:endParaRPr lang="en-US" altLang="ru-RU" sz="2400">
              <a:latin typeface="Comic Sans MS" pitchFamily="66" charset="0"/>
            </a:endParaRPr>
          </a:p>
          <a:p>
            <a:endParaRPr lang="en-US" altLang="ru-RU" sz="2400">
              <a:latin typeface="Comic Sans MS" pitchFamily="66" charset="0"/>
            </a:endParaRPr>
          </a:p>
          <a:p>
            <a:endParaRPr lang="en-US" altLang="ru-RU" sz="2400">
              <a:latin typeface="Comic Sans MS" pitchFamily="66" charset="0"/>
            </a:endParaRPr>
          </a:p>
          <a:p>
            <a:endParaRPr lang="en-US" altLang="ru-RU" sz="2400">
              <a:latin typeface="Comic Sans MS" pitchFamily="66" charset="0"/>
            </a:endParaRPr>
          </a:p>
          <a:p>
            <a:endParaRPr lang="en-US" altLang="ru-RU" sz="2400">
              <a:latin typeface="Comic Sans MS" pitchFamily="66" charset="0"/>
            </a:endParaRPr>
          </a:p>
          <a:p>
            <a:endParaRPr lang="ru-RU" altLang="ru-RU" sz="2400">
              <a:latin typeface="Comic Sans MS" pitchFamily="66" charset="0"/>
            </a:endParaRPr>
          </a:p>
          <a:p>
            <a:r>
              <a:rPr lang="ru-RU" altLang="ru-RU" sz="2400">
                <a:latin typeface="Comic Sans MS" pitchFamily="66" charset="0"/>
              </a:rPr>
              <a:t>* Код месяцу года присвоен в зависимости от длительности светового дня и отражает среднее время работы электрической лампочки в день.</a:t>
            </a:r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15888"/>
            <a:ext cx="8424863" cy="1143000"/>
          </a:xfrm>
          <a:extLst/>
        </p:spPr>
        <p:txBody>
          <a:bodyPr lIns="91440" rIns="9144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37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Пример «Электрические лампочки»</a:t>
            </a:r>
          </a:p>
        </p:txBody>
      </p:sp>
      <p:pic>
        <p:nvPicPr>
          <p:cNvPr id="16388" name="Picture 38" descr="eisteinleyendo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1613" y="2492375"/>
            <a:ext cx="2592387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411760" y="3496701"/>
            <a:ext cx="2160240" cy="58477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http://www.eda27.ru/sites/eda27.ru/files/22647328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8125" y="188913"/>
            <a:ext cx="2338388" cy="288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lIns="91440" rIns="9144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69676D"/>
                  </a:outerShdw>
                </a:effectLst>
                <a:latin typeface="Comic Sans MS" panose="030F0702030302020204" pitchFamily="66" charset="0"/>
              </a:rPr>
              <a:t>Расчетная таблица</a:t>
            </a:r>
          </a:p>
        </p:txBody>
      </p:sp>
      <p:sp>
        <p:nvSpPr>
          <p:cNvPr id="33795" name="Rectangle 3"/>
          <p:cNvSpPr>
            <a:spLocks noGrp="1"/>
          </p:cNvSpPr>
          <p:nvPr>
            <p:ph idx="1"/>
          </p:nvPr>
        </p:nvSpPr>
        <p:spPr>
          <a:xfrm>
            <a:off x="219075" y="1412875"/>
            <a:ext cx="7467600" cy="4525963"/>
          </a:xfrm>
        </p:spPr>
        <p:txBody>
          <a:bodyPr>
            <a:normAutofit/>
          </a:bodyPr>
          <a:lstStyle/>
          <a:p>
            <a:pPr marL="3657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altLang="ru-RU" dirty="0" smtClean="0">
                <a:effectLst>
                  <a:outerShdw blurRad="38100" dist="38100" dir="2700000" algn="tl">
                    <a:srgbClr val="69676D"/>
                  </a:outerShdw>
                </a:effectLst>
                <a:latin typeface="Comic Sans MS" panose="030F0702030302020204" pitchFamily="66" charset="0"/>
              </a:rPr>
              <a:t>В программе используются 2 таблицы: </a:t>
            </a:r>
          </a:p>
          <a:p>
            <a:pPr marL="3657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altLang="ru-RU" dirty="0" smtClean="0">
                <a:effectLst>
                  <a:outerShdw blurRad="38100" dist="38100" dir="2700000" algn="tl">
                    <a:srgbClr val="69676D"/>
                  </a:outerShdw>
                </a:effectLst>
                <a:latin typeface="Comic Sans MS" panose="030F0702030302020204" pitchFamily="66" charset="0"/>
              </a:rPr>
              <a:t>1-я таблица позволяет рассчитать количество потребляемой электроэнергии в вашей квартире; </a:t>
            </a:r>
          </a:p>
          <a:p>
            <a:pPr marL="3657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altLang="ru-RU" dirty="0" smtClean="0">
                <a:effectLst>
                  <a:outerShdw blurRad="38100" dist="38100" dir="2700000" algn="tl">
                    <a:srgbClr val="69676D"/>
                  </a:outerShdw>
                </a:effectLst>
                <a:latin typeface="Comic Sans MS" panose="030F0702030302020204" pitchFamily="66" charset="0"/>
              </a:rPr>
              <a:t>2-я таблица помогает выяснить, превысили вы тарифы социальной нормы или нет (и если превысили, то на сколько).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/>
          </p:cNvSpPr>
          <p:nvPr>
            <p:ph idx="1"/>
          </p:nvPr>
        </p:nvSpPr>
        <p:spPr>
          <a:xfrm>
            <a:off x="0" y="260350"/>
            <a:ext cx="8964613" cy="659765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250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1-я таблица разделена на зоны: ванная комната; кухня; комната; свет; климат-контроль. </a:t>
            </a: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250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К каждой зоне относятся определенные</a:t>
            </a:r>
            <a:r>
              <a:rPr lang="ru-RU" altLang="ru-RU" sz="25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50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электричес</a:t>
            </a:r>
            <a:r>
              <a:rPr lang="ru-RU" altLang="ru-RU" sz="25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-</a:t>
            </a:r>
            <a:r>
              <a:rPr lang="ru-RU" altLang="ru-RU" sz="250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кие приборы, характерные преимущественно для данной зоны. </a:t>
            </a:r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981075"/>
            <a:ext cx="6983412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/>
          </p:cNvSpPr>
          <p:nvPr>
            <p:ph type="body" idx="1"/>
          </p:nvPr>
        </p:nvSpPr>
        <p:spPr>
          <a:xfrm>
            <a:off x="0" y="0"/>
            <a:ext cx="8820150" cy="6858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50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Для каждого из приборов, перечисленных в таблице нужно ввести количество данных приборов, а так же количество циклов использования в день/неделю и примерную длительность 1 цикла. </a:t>
            </a: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250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Для непрерывно работающих приборов (например холодильник) нужно ввести только их количество.</a:t>
            </a:r>
            <a:endParaRPr lang="ru-RU" smtClean="0"/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484313"/>
            <a:ext cx="6623050" cy="424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/>
          </p:cNvSpPr>
          <p:nvPr>
            <p:ph type="body" idx="1"/>
          </p:nvPr>
        </p:nvSpPr>
        <p:spPr>
          <a:xfrm>
            <a:off x="0" y="115888"/>
            <a:ext cx="8893175" cy="6553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50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Для «сезонных» электроприборов (например кондиционер) указать их количество только в случае использования их в расчётный период.</a:t>
            </a: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25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240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Для электрических лампочек необходимо ввести количество лампочек каждого типа, установленных в квартире и код месяца года, указанный в таблице</a:t>
            </a:r>
            <a:r>
              <a:rPr lang="ru-RU" altLang="ru-RU" sz="25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  <a:endParaRPr lang="ru-RU" smtClean="0"/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1268413"/>
            <a:ext cx="6624637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/>
          </p:cNvSpPr>
          <p:nvPr>
            <p:ph idx="1"/>
          </p:nvPr>
        </p:nvSpPr>
        <p:spPr>
          <a:xfrm>
            <a:off x="0" y="188913"/>
            <a:ext cx="8229600" cy="5329237"/>
          </a:xfrm>
        </p:spPr>
        <p:txBody>
          <a:bodyPr>
            <a:normAutofit/>
          </a:bodyPr>
          <a:lstStyle/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altLang="ru-RU" dirty="0" smtClean="0">
                <a:effectLst>
                  <a:outerShdw blurRad="38100" dist="38100" dir="2700000" algn="tl">
                    <a:srgbClr val="69676D"/>
                  </a:outerShdw>
                </a:effectLst>
                <a:latin typeface="Comic Sans MS" panose="030F0702030302020204" pitchFamily="66" charset="0"/>
              </a:rPr>
              <a:t>Во 2-ю таблицу нужно ввести количество прописанных человек в квартире. </a:t>
            </a:r>
          </a:p>
        </p:txBody>
      </p:sp>
      <p:pic>
        <p:nvPicPr>
          <p:cNvPr id="19459" name="Picture 9" descr="http://www.tommoody.us/images/mar12/electricity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21163"/>
            <a:ext cx="273685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92413" y="1557338"/>
            <a:ext cx="59563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1341</TotalTime>
  <Words>457</Words>
  <Application>Microsoft Office PowerPoint</Application>
  <PresentationFormat>Экран (4:3)</PresentationFormat>
  <Paragraphs>101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Franklin Gothic Book</vt:lpstr>
      <vt:lpstr>Wingdings 2</vt:lpstr>
      <vt:lpstr>Calibri</vt:lpstr>
      <vt:lpstr>Comic Sans MS</vt:lpstr>
      <vt:lpstr>Техническая</vt:lpstr>
      <vt:lpstr>Социальные нормы</vt:lpstr>
      <vt:lpstr>Цель</vt:lpstr>
      <vt:lpstr>Задачи</vt:lpstr>
      <vt:lpstr>Социальная норма</vt:lpstr>
      <vt:lpstr>Расчет среднего потребления электроэнергии бытовыми приборами.</vt:lpstr>
      <vt:lpstr>Пример «Стиральная машина»</vt:lpstr>
      <vt:lpstr>Разработка формулы  для вычисления  электроэнергии</vt:lpstr>
      <vt:lpstr>Пример «Микроволновая печь»</vt:lpstr>
      <vt:lpstr>Пример «Электрические лампочки»</vt:lpstr>
      <vt:lpstr>Расчетная таблица</vt:lpstr>
      <vt:lpstr>Слайд 11</vt:lpstr>
      <vt:lpstr>Слайд 12</vt:lpstr>
      <vt:lpstr>Слайд 13</vt:lpstr>
      <vt:lpstr>Слайд 14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User</cp:lastModifiedBy>
  <cp:revision>85</cp:revision>
  <cp:lastPrinted>2013-11-05T16:38:08Z</cp:lastPrinted>
  <dcterms:created xsi:type="dcterms:W3CDTF">2013-09-27T12:22:28Z</dcterms:created>
  <dcterms:modified xsi:type="dcterms:W3CDTF">2015-08-28T10:03:31Z</dcterms:modified>
</cp:coreProperties>
</file>