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6" r:id="rId5"/>
    <p:sldId id="257" r:id="rId6"/>
    <p:sldId id="301" r:id="rId7"/>
    <p:sldId id="260" r:id="rId8"/>
    <p:sldId id="302" r:id="rId9"/>
    <p:sldId id="261" r:id="rId10"/>
    <p:sldId id="262" r:id="rId11"/>
    <p:sldId id="264" r:id="rId12"/>
    <p:sldId id="303" r:id="rId13"/>
    <p:sldId id="265" r:id="rId14"/>
    <p:sldId id="297" r:id="rId15"/>
    <p:sldId id="309" r:id="rId16"/>
    <p:sldId id="298" r:id="rId17"/>
    <p:sldId id="310" r:id="rId18"/>
    <p:sldId id="299" r:id="rId19"/>
    <p:sldId id="311" r:id="rId20"/>
    <p:sldId id="300" r:id="rId21"/>
    <p:sldId id="312" r:id="rId22"/>
    <p:sldId id="268" r:id="rId23"/>
    <p:sldId id="313" r:id="rId24"/>
    <p:sldId id="269" r:id="rId25"/>
    <p:sldId id="314" r:id="rId26"/>
    <p:sldId id="270" r:id="rId27"/>
    <p:sldId id="315" r:id="rId28"/>
    <p:sldId id="271" r:id="rId29"/>
    <p:sldId id="316" r:id="rId30"/>
    <p:sldId id="305" r:id="rId31"/>
    <p:sldId id="272" r:id="rId32"/>
    <p:sldId id="306" r:id="rId33"/>
    <p:sldId id="273" r:id="rId34"/>
    <p:sldId id="277" r:id="rId35"/>
    <p:sldId id="275" r:id="rId36"/>
    <p:sldId id="276" r:id="rId37"/>
    <p:sldId id="278" r:id="rId38"/>
    <p:sldId id="284" r:id="rId39"/>
    <p:sldId id="279" r:id="rId40"/>
    <p:sldId id="280" r:id="rId41"/>
    <p:sldId id="287" r:id="rId42"/>
    <p:sldId id="289" r:id="rId43"/>
    <p:sldId id="288" r:id="rId44"/>
    <p:sldId id="290" r:id="rId45"/>
    <p:sldId id="283" r:id="rId46"/>
    <p:sldId id="291" r:id="rId47"/>
    <p:sldId id="304" r:id="rId48"/>
    <p:sldId id="292" r:id="rId49"/>
    <p:sldId id="293" r:id="rId50"/>
    <p:sldId id="294" r:id="rId51"/>
    <p:sldId id="295" r:id="rId52"/>
    <p:sldId id="319" r:id="rId53"/>
    <p:sldId id="318" r:id="rId54"/>
    <p:sldId id="308" r:id="rId55"/>
    <p:sldId id="320" r:id="rId56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0099"/>
    <a:srgbClr val="008000"/>
    <a:srgbClr val="009900"/>
    <a:srgbClr val="CC0000"/>
    <a:srgbClr val="800080"/>
    <a:srgbClr val="333399"/>
    <a:srgbClr val="003300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6844" autoAdjust="0"/>
    <p:restoredTop sz="90929"/>
  </p:normalViewPr>
  <p:slideViewPr>
    <p:cSldViewPr>
      <p:cViewPr varScale="1">
        <p:scale>
          <a:sx n="88" d="100"/>
          <a:sy n="88" d="100"/>
        </p:scale>
        <p:origin x="-13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69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58B8A-6B6E-4C55-B9CD-4A7AAFB41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A6294-F6F3-4887-B4CB-1180938330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BAEBF-3927-45CB-98DA-F2C716A32C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75323-4317-4384-AF0A-27CAEE176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0971E-4B23-4BE6-B03E-3EAB08DD6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6B574-2060-47BE-A85A-FBB9682EB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409C2-B8F6-4ABC-ACC5-2E61FBCF3F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5D8FE-2351-4D83-BB6C-FCD2AC2040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48E64-F4F7-4631-9873-210C1EB61E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A5411-E9D0-4CEC-814D-3A13D0D11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903B2-4F7D-475C-A825-4292C2583A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6335967-04FC-44AA-BF5C-91FDDBBDF3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9.xml"/><Relationship Id="rId4" Type="http://schemas.openxmlformats.org/officeDocument/2006/relationships/slide" Target="slide4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9.xml"/><Relationship Id="rId4" Type="http://schemas.openxmlformats.org/officeDocument/2006/relationships/slide" Target="slide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9.xml"/><Relationship Id="rId4" Type="http://schemas.openxmlformats.org/officeDocument/2006/relationships/slide" Target="slide4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9.xml"/><Relationship Id="rId4" Type="http://schemas.openxmlformats.org/officeDocument/2006/relationships/slide" Target="slide4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oleObject" Target="../embeddings/oleObject2.bin"/><Relationship Id="rId7" Type="http://schemas.openxmlformats.org/officeDocument/2006/relationships/slide" Target="slide3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slide" Target="slide14.x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slide" Target="slide2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4.png"/><Relationship Id="rId2" Type="http://schemas.openxmlformats.org/officeDocument/2006/relationships/slide" Target="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9.xml"/><Relationship Id="rId4" Type="http://schemas.openxmlformats.org/officeDocument/2006/relationships/slide" Target="slide4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slide" Target="slide5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9.xml"/><Relationship Id="rId4" Type="http://schemas.openxmlformats.org/officeDocument/2006/relationships/slide" Target="slide4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К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1366838"/>
            <a:ext cx="5122863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 descr="ЦветокКрасный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2428875"/>
            <a:ext cx="5389563" cy="40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533400" y="2276475"/>
            <a:ext cx="1676400" cy="2125663"/>
            <a:chOff x="0" y="1488"/>
            <a:chExt cx="1344" cy="1680"/>
          </a:xfrm>
        </p:grpSpPr>
        <p:sp>
          <p:nvSpPr>
            <p:cNvPr id="8198" name="Freeform 22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99" name="Oval 23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0" name="Oval 24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1" name="Freeform 26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02" name="Freeform 27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03" name="Oval 29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4" name="Oval 30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5" name="Line 35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06" name="Line 37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07" name="Line 38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08" name="Line 39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09" name="Freeform 41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0" name="Freeform 45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1" name="Freeform 47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2" name="Oval 48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3" name="Freeform 49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228600"/>
            <a:ext cx="1447800" cy="1676400"/>
            <a:chOff x="0" y="1488"/>
            <a:chExt cx="1344" cy="1680"/>
          </a:xfrm>
        </p:grpSpPr>
        <p:sp>
          <p:nvSpPr>
            <p:cNvPr id="9225" name="Freeform 5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6" name="Oval 6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7" name="Oval 7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8" name="Freeform 8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9" name="Freeform 9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0" name="Oval 10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1" name="Oval 11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2" name="Line 12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3" name="Line 13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4" name="Line 14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5" name="Line 15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6" name="Freeform 16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7" name="Freeform 17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8" name="Freeform 18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9" name="Oval 19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0" name="Freeform 20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18" name="Oval 2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32163" y="228600"/>
            <a:ext cx="2290762" cy="2895600"/>
          </a:xfrm>
          <a:prstGeom prst="ellipse">
            <a:avLst/>
          </a:prstGeom>
          <a:gradFill rotWithShape="0">
            <a:gsLst>
              <a:gs pos="0">
                <a:srgbClr val="CCCCFF"/>
              </a:gs>
              <a:gs pos="100000">
                <a:srgbClr val="5E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В гостях у </a:t>
            </a:r>
          </a:p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О</a:t>
            </a:r>
            <a:r>
              <a:rPr lang="ru-RU" sz="2000" b="1">
                <a:solidFill>
                  <a:srgbClr val="FFFF00"/>
                </a:solidFill>
                <a:latin typeface="Bookman Old Style" pitchFamily="18" charset="0"/>
              </a:rPr>
              <a:t>СЕНИ</a:t>
            </a:r>
          </a:p>
        </p:txBody>
      </p:sp>
      <p:sp>
        <p:nvSpPr>
          <p:cNvPr id="4121" name="Oval 25">
            <a:hlinkClick r:id="rId3" action="ppaction://hlinksldjump"/>
          </p:cNvPr>
          <p:cNvSpPr>
            <a:spLocks noChangeArrowheads="1"/>
          </p:cNvSpPr>
          <p:nvPr/>
        </p:nvSpPr>
        <p:spPr bwMode="auto">
          <a:xfrm rot="-4454484">
            <a:off x="1850231" y="1494632"/>
            <a:ext cx="2319337" cy="3124200"/>
          </a:xfrm>
          <a:prstGeom prst="ellipse">
            <a:avLst/>
          </a:prstGeom>
          <a:gradFill rotWithShape="0">
            <a:gsLst>
              <a:gs pos="0">
                <a:srgbClr val="33CCFF"/>
              </a:gs>
              <a:gs pos="100000">
                <a:srgbClr val="18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00FFFF"/>
                </a:solidFill>
                <a:latin typeface="Bookman Old Style" pitchFamily="18" charset="0"/>
              </a:rPr>
              <a:t>Загадки</a:t>
            </a:r>
          </a:p>
        </p:txBody>
      </p:sp>
      <p:sp>
        <p:nvSpPr>
          <p:cNvPr id="4122" name="Oval 26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1953090">
            <a:off x="2514600" y="3657600"/>
            <a:ext cx="2362200" cy="3200400"/>
          </a:xfrm>
          <a:prstGeom prst="ellipse">
            <a:avLst/>
          </a:prstGeom>
          <a:gradFill rotWithShape="0">
            <a:gsLst>
              <a:gs pos="0">
                <a:srgbClr val="00FFCC"/>
              </a:gs>
              <a:gs pos="100000">
                <a:srgbClr val="00765E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Это </a:t>
            </a:r>
          </a:p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интересно</a:t>
            </a:r>
          </a:p>
        </p:txBody>
      </p:sp>
      <p:sp>
        <p:nvSpPr>
          <p:cNvPr id="4123" name="Oval 27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3723075">
            <a:off x="5152232" y="1237456"/>
            <a:ext cx="2266950" cy="3128963"/>
          </a:xfrm>
          <a:prstGeom prst="ellipse">
            <a:avLst/>
          </a:prstGeom>
          <a:gradFill rotWithShape="0">
            <a:gsLst>
              <a:gs pos="0">
                <a:srgbClr val="FF9900"/>
              </a:gs>
              <a:gs pos="100000">
                <a:srgbClr val="FFCCCC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Мир </a:t>
            </a:r>
          </a:p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Животных</a:t>
            </a:r>
          </a:p>
        </p:txBody>
      </p:sp>
      <p:sp>
        <p:nvSpPr>
          <p:cNvPr id="4124" name="Oval 28">
            <a:hlinkClick r:id="rId6" action="ppaction://hlinksldjump"/>
          </p:cNvPr>
          <p:cNvSpPr>
            <a:spLocks noChangeArrowheads="1"/>
          </p:cNvSpPr>
          <p:nvPr/>
        </p:nvSpPr>
        <p:spPr bwMode="auto">
          <a:xfrm rot="-1596552">
            <a:off x="4800600" y="3521075"/>
            <a:ext cx="2362200" cy="3276600"/>
          </a:xfrm>
          <a:prstGeom prst="ellipse">
            <a:avLst/>
          </a:prstGeom>
          <a:gradFill rotWithShape="0">
            <a:gsLst>
              <a:gs pos="0">
                <a:srgbClr val="FF99CC"/>
              </a:gs>
              <a:gs pos="100000">
                <a:srgbClr val="76475E"/>
              </a:gs>
            </a:gsLst>
            <a:path path="rect">
              <a:fillToRect r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CCFF"/>
                </a:solidFill>
                <a:latin typeface="Bookman Old Style" pitchFamily="18" charset="0"/>
              </a:rPr>
              <a:t>Игры</a:t>
            </a:r>
          </a:p>
        </p:txBody>
      </p:sp>
      <p:sp>
        <p:nvSpPr>
          <p:cNvPr id="4117" name="Oval 21"/>
          <p:cNvSpPr>
            <a:spLocks noChangeArrowheads="1"/>
          </p:cNvSpPr>
          <p:nvPr/>
        </p:nvSpPr>
        <p:spPr bwMode="auto">
          <a:xfrm>
            <a:off x="3733800" y="2743200"/>
            <a:ext cx="1828800" cy="1828800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8" grpId="0" animBg="1" autoUpdateAnimBg="0"/>
      <p:bldP spid="4121" grpId="0" animBg="1" autoUpdateAnimBg="0"/>
      <p:bldP spid="4122" grpId="0" animBg="1" autoUpdateAnimBg="0"/>
      <p:bldP spid="4123" grpId="0" animBg="1" autoUpdateAnimBg="0"/>
      <p:bldP spid="4124" grpId="0" animBg="1" autoUpdateAnimBg="0"/>
      <p:bldP spid="41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осень1-1"/>
          <p:cNvPicPr>
            <a:picLocks noChangeAspect="1" noChangeArrowheads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 bwMode="auto">
          <a:xfrm>
            <a:off x="838200" y="1143000"/>
            <a:ext cx="6781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300288" y="47625"/>
            <a:ext cx="4252912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ОСЕНЬ.</a:t>
            </a:r>
          </a:p>
          <a:p>
            <a:pPr>
              <a:defRPr/>
            </a:pPr>
            <a:r>
              <a:rPr lang="ru-RU" sz="2800" b="1">
                <a:solidFill>
                  <a:srgbClr val="003399"/>
                </a:solidFill>
                <a:latin typeface="Bookman Old Style" pitchFamily="18" charset="0"/>
              </a:rPr>
              <a:t>Что бывает осенью?</a:t>
            </a:r>
          </a:p>
          <a:p>
            <a:pPr>
              <a:defRPr/>
            </a:pPr>
            <a:endParaRPr lang="ru-RU" sz="2800" b="1">
              <a:solidFill>
                <a:srgbClr val="003399"/>
              </a:solidFill>
              <a:latin typeface="Bookman Old Style" pitchFamily="18" charset="0"/>
            </a:endParaRPr>
          </a:p>
        </p:txBody>
      </p:sp>
      <p:sp>
        <p:nvSpPr>
          <p:cNvPr id="10244" name="Text Box 35"/>
          <p:cNvSpPr txBox="1">
            <a:spLocks noChangeArrowheads="1"/>
          </p:cNvSpPr>
          <p:nvPr/>
        </p:nvSpPr>
        <p:spPr bwMode="auto">
          <a:xfrm>
            <a:off x="2743200" y="5334000"/>
            <a:ext cx="45164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b="1">
                <a:solidFill>
                  <a:srgbClr val="003399"/>
                </a:solidFill>
              </a:rPr>
              <a:t>Осенью становится холоднее.</a:t>
            </a:r>
          </a:p>
          <a:p>
            <a:pPr algn="l"/>
            <a:r>
              <a:rPr lang="ru-RU" b="1">
                <a:solidFill>
                  <a:srgbClr val="003399"/>
                </a:solidFill>
              </a:rPr>
              <a:t>Листья на деревьях желтеют и </a:t>
            </a:r>
          </a:p>
          <a:p>
            <a:pPr algn="l"/>
            <a:r>
              <a:rPr lang="ru-RU" b="1">
                <a:solidFill>
                  <a:srgbClr val="003399"/>
                </a:solidFill>
              </a:rPr>
              <a:t>опадают.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838200" y="4876800"/>
            <a:ext cx="1447800" cy="1676400"/>
            <a:chOff x="0" y="1488"/>
            <a:chExt cx="1344" cy="1680"/>
          </a:xfrm>
        </p:grpSpPr>
        <p:sp>
          <p:nvSpPr>
            <p:cNvPr id="10246" name="Freeform 38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" name="Oval 39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8" name="Oval 40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9" name="Freeform 41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0" name="Freeform 42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1" name="Oval 43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2" name="Oval 44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3" name="Line 45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4" name="Line 46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5" name="Line 47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6" name="Line 48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7" name="Freeform 49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8" name="Freeform 50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9" name="Freeform 51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0" name="Oval 52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1" name="Freeform 53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дождь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685800"/>
            <a:ext cx="6172200" cy="408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743200" y="5029200"/>
            <a:ext cx="3454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3399"/>
                </a:solidFill>
              </a:rPr>
              <a:t>Льют холодные дожди.</a:t>
            </a:r>
          </a:p>
          <a:p>
            <a:r>
              <a:rPr lang="ru-RU" b="1">
                <a:solidFill>
                  <a:srgbClr val="003399"/>
                </a:solidFill>
              </a:rPr>
              <a:t>Люди надевают плащи </a:t>
            </a:r>
          </a:p>
          <a:p>
            <a:r>
              <a:rPr lang="ru-RU" b="1">
                <a:solidFill>
                  <a:srgbClr val="003399"/>
                </a:solidFill>
              </a:rPr>
              <a:t> и берут с собой зонты. </a:t>
            </a:r>
          </a:p>
          <a:p>
            <a:endParaRPr lang="ru-RU" b="1">
              <a:solidFill>
                <a:srgbClr val="003399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15200" y="4648200"/>
            <a:ext cx="1447800" cy="1676400"/>
            <a:chOff x="0" y="1488"/>
            <a:chExt cx="1344" cy="1680"/>
          </a:xfrm>
        </p:grpSpPr>
        <p:sp>
          <p:nvSpPr>
            <p:cNvPr id="11270" name="Freeform 5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1" name="Oval 6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2" name="Oval 7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3" name="Freeform 8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4" name="Freeform 9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5" name="Oval 10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6" name="Oval 11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7" name="Line 12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Line 13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9" name="Line 14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0" name="Line 15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1" name="Freeform 16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2" name="Freeform 17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3" name="Freeform 18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4" name="Oval 19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5" name="Freeform 20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1269" name="Picture 21" descr="1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2057400"/>
            <a:ext cx="1560513" cy="268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6"/>
          <p:cNvSpPr txBox="1">
            <a:spLocks noChangeArrowheads="1"/>
          </p:cNvSpPr>
          <p:nvPr/>
        </p:nvSpPr>
        <p:spPr bwMode="auto">
          <a:xfrm>
            <a:off x="5410200" y="2743200"/>
            <a:ext cx="35004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3399"/>
                </a:solidFill>
              </a:rPr>
              <a:t>Люди собирают урожай плодов и овощей.</a:t>
            </a:r>
          </a:p>
        </p:txBody>
      </p:sp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5562600" y="3505200"/>
            <a:ext cx="334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3399"/>
                </a:solidFill>
              </a:rPr>
              <a:t>Цветут осенние цветы.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791200" y="1143000"/>
            <a:ext cx="1447800" cy="1676400"/>
            <a:chOff x="0" y="1488"/>
            <a:chExt cx="1344" cy="1680"/>
          </a:xfrm>
        </p:grpSpPr>
        <p:sp>
          <p:nvSpPr>
            <p:cNvPr id="12294" name="Freeform 9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5" name="Oval 10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6" name="Oval 11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7" name="Freeform 12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8" name="Freeform 13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9" name="Oval 14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0" name="Oval 15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1" name="Line 16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2" name="Line 17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3" name="Line 18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4" name="Line 19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5" name="Freeform 20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6" name="Freeform 21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7" name="Freeform 22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8" name="Oval 23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9" name="Freeform 24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2293" name="Picture 25" descr="осен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04800"/>
            <a:ext cx="4511675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228600"/>
            <a:ext cx="1447800" cy="1676400"/>
            <a:chOff x="0" y="1488"/>
            <a:chExt cx="1344" cy="1680"/>
          </a:xfrm>
        </p:grpSpPr>
        <p:sp>
          <p:nvSpPr>
            <p:cNvPr id="13321" name="Freeform 3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2" name="Oval 4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3" name="Oval 5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4" name="Freeform 6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5" name="Freeform 7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6" name="Oval 8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7" name="Oval 9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8" name="Line 10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9" name="Line 11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0" name="Line 12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1" name="Line 13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2" name="Freeform 14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3" name="Freeform 15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4" name="Freeform 16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5" name="Oval 17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36" name="Freeform 18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0195" name="Oval 1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32163" y="228600"/>
            <a:ext cx="2290762" cy="2895600"/>
          </a:xfrm>
          <a:prstGeom prst="ellipse">
            <a:avLst/>
          </a:prstGeom>
          <a:gradFill rotWithShape="0">
            <a:gsLst>
              <a:gs pos="0">
                <a:srgbClr val="CCCCFF"/>
              </a:gs>
              <a:gs pos="100000">
                <a:srgbClr val="5E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В гостях у </a:t>
            </a:r>
          </a:p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О</a:t>
            </a:r>
            <a:r>
              <a:rPr lang="ru-RU" sz="2000" b="1">
                <a:solidFill>
                  <a:srgbClr val="FFFF00"/>
                </a:solidFill>
                <a:latin typeface="Bookman Old Style" pitchFamily="18" charset="0"/>
              </a:rPr>
              <a:t>СЕНИ</a:t>
            </a:r>
          </a:p>
        </p:txBody>
      </p:sp>
      <p:sp>
        <p:nvSpPr>
          <p:cNvPr id="50196" name="Oval 20">
            <a:hlinkClick r:id="rId3" action="ppaction://hlinksldjump"/>
          </p:cNvPr>
          <p:cNvSpPr>
            <a:spLocks noChangeArrowheads="1"/>
          </p:cNvSpPr>
          <p:nvPr/>
        </p:nvSpPr>
        <p:spPr bwMode="auto">
          <a:xfrm rot="-4454484">
            <a:off x="1850231" y="1494632"/>
            <a:ext cx="2319337" cy="3124200"/>
          </a:xfrm>
          <a:prstGeom prst="ellipse">
            <a:avLst/>
          </a:prstGeom>
          <a:gradFill rotWithShape="0">
            <a:gsLst>
              <a:gs pos="0">
                <a:srgbClr val="33CCFF"/>
              </a:gs>
              <a:gs pos="100000">
                <a:srgbClr val="18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00FFFF"/>
                </a:solidFill>
                <a:latin typeface="Bookman Old Style" pitchFamily="18" charset="0"/>
              </a:rPr>
              <a:t>Загадки</a:t>
            </a:r>
          </a:p>
        </p:txBody>
      </p:sp>
      <p:sp>
        <p:nvSpPr>
          <p:cNvPr id="50197" name="Oval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1953090">
            <a:off x="2514600" y="3657600"/>
            <a:ext cx="2362200" cy="3200400"/>
          </a:xfrm>
          <a:prstGeom prst="ellipse">
            <a:avLst/>
          </a:prstGeom>
          <a:gradFill rotWithShape="0">
            <a:gsLst>
              <a:gs pos="0">
                <a:srgbClr val="00FFCC"/>
              </a:gs>
              <a:gs pos="100000">
                <a:srgbClr val="00765E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Это </a:t>
            </a:r>
          </a:p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интересно</a:t>
            </a:r>
          </a:p>
        </p:txBody>
      </p:sp>
      <p:sp>
        <p:nvSpPr>
          <p:cNvPr id="50198" name="Oval 22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3723075">
            <a:off x="5152232" y="1237456"/>
            <a:ext cx="2266950" cy="3128963"/>
          </a:xfrm>
          <a:prstGeom prst="ellipse">
            <a:avLst/>
          </a:prstGeom>
          <a:gradFill rotWithShape="0">
            <a:gsLst>
              <a:gs pos="0">
                <a:srgbClr val="FF9900"/>
              </a:gs>
              <a:gs pos="100000">
                <a:srgbClr val="FFCCCC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Мир </a:t>
            </a:r>
          </a:p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Животных</a:t>
            </a:r>
          </a:p>
        </p:txBody>
      </p:sp>
      <p:sp>
        <p:nvSpPr>
          <p:cNvPr id="50199" name="Oval 23">
            <a:hlinkClick r:id="rId6" action="ppaction://hlinksldjump"/>
          </p:cNvPr>
          <p:cNvSpPr>
            <a:spLocks noChangeArrowheads="1"/>
          </p:cNvSpPr>
          <p:nvPr/>
        </p:nvSpPr>
        <p:spPr bwMode="auto">
          <a:xfrm rot="-1596552">
            <a:off x="4800600" y="3521075"/>
            <a:ext cx="2362200" cy="3276600"/>
          </a:xfrm>
          <a:prstGeom prst="ellipse">
            <a:avLst/>
          </a:prstGeom>
          <a:gradFill rotWithShape="0">
            <a:gsLst>
              <a:gs pos="0">
                <a:srgbClr val="FF99CC"/>
              </a:gs>
              <a:gs pos="100000">
                <a:srgbClr val="76475E"/>
              </a:gs>
            </a:gsLst>
            <a:path path="rect">
              <a:fillToRect r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CCFF"/>
                </a:solidFill>
                <a:latin typeface="Bookman Old Style" pitchFamily="18" charset="0"/>
              </a:rPr>
              <a:t>Игры</a:t>
            </a:r>
          </a:p>
        </p:txBody>
      </p:sp>
      <p:sp>
        <p:nvSpPr>
          <p:cNvPr id="50200" name="Oval 24"/>
          <p:cNvSpPr>
            <a:spLocks noChangeArrowheads="1"/>
          </p:cNvSpPr>
          <p:nvPr/>
        </p:nvSpPr>
        <p:spPr bwMode="auto">
          <a:xfrm>
            <a:off x="3733800" y="2743200"/>
            <a:ext cx="1828800" cy="1828800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0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95" grpId="0" animBg="1" autoUpdateAnimBg="0"/>
      <p:bldP spid="50196" grpId="0" animBg="1" autoUpdateAnimBg="0"/>
      <p:bldP spid="50197" grpId="0" animBg="1" autoUpdateAnimBg="0"/>
      <p:bldP spid="50198" grpId="0" animBg="1" autoUpdateAnimBg="0"/>
      <p:bldP spid="50199" grpId="0" animBg="1" autoUpdateAnimBg="0"/>
      <p:bldP spid="502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149600" y="315913"/>
            <a:ext cx="1968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Загадки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533400" y="1371600"/>
            <a:ext cx="38957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>
                <a:solidFill>
                  <a:srgbClr val="003399"/>
                </a:solidFill>
              </a:rPr>
              <a:t>Ходят в рыженьких беретах</a:t>
            </a:r>
          </a:p>
          <a:p>
            <a:pPr algn="l"/>
            <a:r>
              <a:rPr lang="ru-RU">
                <a:solidFill>
                  <a:srgbClr val="003399"/>
                </a:solidFill>
              </a:rPr>
              <a:t>Осень в лес приносят летом.</a:t>
            </a:r>
          </a:p>
          <a:p>
            <a:pPr algn="l"/>
            <a:r>
              <a:rPr lang="ru-RU">
                <a:solidFill>
                  <a:srgbClr val="003399"/>
                </a:solidFill>
              </a:rPr>
              <a:t>Очень дружные сестрички</a:t>
            </a:r>
          </a:p>
          <a:p>
            <a:pPr algn="l"/>
            <a:r>
              <a:rPr lang="ru-RU">
                <a:solidFill>
                  <a:srgbClr val="003399"/>
                </a:solidFill>
              </a:rPr>
              <a:t>Золотистые - ……..</a:t>
            </a:r>
          </a:p>
          <a:p>
            <a:pPr algn="l"/>
            <a:endParaRPr lang="ru-RU">
              <a:solidFill>
                <a:srgbClr val="003399"/>
              </a:solidFill>
            </a:endParaRP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1066800" y="3124200"/>
            <a:ext cx="36798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>
                <a:solidFill>
                  <a:srgbClr val="6600CC"/>
                </a:solidFill>
              </a:rPr>
              <a:t>Он в лесу стоял,</a:t>
            </a:r>
          </a:p>
          <a:p>
            <a:pPr algn="l"/>
            <a:r>
              <a:rPr lang="ru-RU">
                <a:solidFill>
                  <a:srgbClr val="6600CC"/>
                </a:solidFill>
              </a:rPr>
              <a:t>Никто его не брал,</a:t>
            </a:r>
          </a:p>
          <a:p>
            <a:pPr algn="l"/>
            <a:r>
              <a:rPr lang="ru-RU">
                <a:solidFill>
                  <a:srgbClr val="6600CC"/>
                </a:solidFill>
              </a:rPr>
              <a:t>В красной шапке молодой,</a:t>
            </a:r>
          </a:p>
          <a:p>
            <a:pPr algn="l"/>
            <a:r>
              <a:rPr lang="ru-RU">
                <a:solidFill>
                  <a:srgbClr val="6600CC"/>
                </a:solidFill>
              </a:rPr>
              <a:t>Никуда не годный.</a:t>
            </a:r>
          </a:p>
          <a:p>
            <a:pPr algn="l"/>
            <a:endParaRPr lang="ru-RU">
              <a:solidFill>
                <a:srgbClr val="6600CC"/>
              </a:solidFill>
            </a:endParaRPr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533400" y="5105400"/>
            <a:ext cx="30146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>
                <a:solidFill>
                  <a:srgbClr val="800080"/>
                </a:solidFill>
              </a:rPr>
              <a:t>В роще у берёзки</a:t>
            </a:r>
          </a:p>
          <a:p>
            <a:pPr algn="l"/>
            <a:r>
              <a:rPr lang="ru-RU">
                <a:solidFill>
                  <a:srgbClr val="800080"/>
                </a:solidFill>
              </a:rPr>
              <a:t>Повстречались тезки!</a:t>
            </a:r>
          </a:p>
          <a:p>
            <a:pPr algn="l"/>
            <a:endParaRPr lang="ru-RU">
              <a:solidFill>
                <a:srgbClr val="800080"/>
              </a:solidFill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828800" y="152400"/>
            <a:ext cx="1143000" cy="1219200"/>
            <a:chOff x="0" y="1488"/>
            <a:chExt cx="1344" cy="1680"/>
          </a:xfrm>
        </p:grpSpPr>
        <p:sp>
          <p:nvSpPr>
            <p:cNvPr id="14347" name="Freeform 10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8" name="Oval 11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9" name="Oval 12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50" name="Freeform 13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Freeform 14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Oval 15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53" name="Oval 16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54" name="Line 17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5" name="Line 18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6" name="Line 19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7" name="Line 20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8" name="Freeform 21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9" name="Freeform 22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0" name="Freeform 23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1" name="Oval 24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62" name="Freeform 25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4343" name="Picture 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590800"/>
            <a:ext cx="1981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304800"/>
            <a:ext cx="17129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5200" y="3048000"/>
            <a:ext cx="15271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5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5029200"/>
            <a:ext cx="12319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228600"/>
            <a:ext cx="1447800" cy="1676400"/>
            <a:chOff x="0" y="1488"/>
            <a:chExt cx="1344" cy="1680"/>
          </a:xfrm>
        </p:grpSpPr>
        <p:sp>
          <p:nvSpPr>
            <p:cNvPr id="15369" name="Freeform 3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0" name="Oval 4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1" name="Oval 5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2" name="Freeform 6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3" name="Freeform 7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4" name="Oval 8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5" name="Oval 9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6" name="Line 10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7" name="Line 11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8" name="Line 12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9" name="Line 13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0" name="Freeform 14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1" name="Freeform 15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2" name="Freeform 16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3" name="Oval 17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4" name="Freeform 18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219" name="Oval 1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32163" y="228600"/>
            <a:ext cx="2290762" cy="2895600"/>
          </a:xfrm>
          <a:prstGeom prst="ellipse">
            <a:avLst/>
          </a:prstGeom>
          <a:gradFill rotWithShape="0">
            <a:gsLst>
              <a:gs pos="0">
                <a:srgbClr val="CCCCFF"/>
              </a:gs>
              <a:gs pos="100000">
                <a:srgbClr val="5E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В гостях у </a:t>
            </a:r>
          </a:p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О</a:t>
            </a:r>
            <a:r>
              <a:rPr lang="ru-RU" sz="2000" b="1">
                <a:solidFill>
                  <a:srgbClr val="FFFF00"/>
                </a:solidFill>
                <a:latin typeface="Bookman Old Style" pitchFamily="18" charset="0"/>
              </a:rPr>
              <a:t>СЕНИ</a:t>
            </a:r>
          </a:p>
        </p:txBody>
      </p:sp>
      <p:sp>
        <p:nvSpPr>
          <p:cNvPr id="51220" name="Oval 20">
            <a:hlinkClick r:id="rId3" action="ppaction://hlinksldjump"/>
          </p:cNvPr>
          <p:cNvSpPr>
            <a:spLocks noChangeArrowheads="1"/>
          </p:cNvSpPr>
          <p:nvPr/>
        </p:nvSpPr>
        <p:spPr bwMode="auto">
          <a:xfrm rot="-4454484">
            <a:off x="1850231" y="1494632"/>
            <a:ext cx="2319337" cy="3124200"/>
          </a:xfrm>
          <a:prstGeom prst="ellipse">
            <a:avLst/>
          </a:prstGeom>
          <a:gradFill rotWithShape="0">
            <a:gsLst>
              <a:gs pos="0">
                <a:srgbClr val="33CCFF"/>
              </a:gs>
              <a:gs pos="100000">
                <a:srgbClr val="18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00FFFF"/>
                </a:solidFill>
                <a:latin typeface="Bookman Old Style" pitchFamily="18" charset="0"/>
              </a:rPr>
              <a:t>Загадки</a:t>
            </a:r>
          </a:p>
        </p:txBody>
      </p:sp>
      <p:sp>
        <p:nvSpPr>
          <p:cNvPr id="51221" name="Oval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1953090">
            <a:off x="2514600" y="3657600"/>
            <a:ext cx="2362200" cy="3200400"/>
          </a:xfrm>
          <a:prstGeom prst="ellipse">
            <a:avLst/>
          </a:prstGeom>
          <a:gradFill rotWithShape="0">
            <a:gsLst>
              <a:gs pos="0">
                <a:srgbClr val="00FFCC"/>
              </a:gs>
              <a:gs pos="100000">
                <a:srgbClr val="00765E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Это </a:t>
            </a:r>
          </a:p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интересно</a:t>
            </a:r>
          </a:p>
        </p:txBody>
      </p:sp>
      <p:sp>
        <p:nvSpPr>
          <p:cNvPr id="51222" name="Oval 22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3723075">
            <a:off x="5152232" y="1237456"/>
            <a:ext cx="2266950" cy="3128963"/>
          </a:xfrm>
          <a:prstGeom prst="ellipse">
            <a:avLst/>
          </a:prstGeom>
          <a:gradFill rotWithShape="0">
            <a:gsLst>
              <a:gs pos="0">
                <a:srgbClr val="FF9900"/>
              </a:gs>
              <a:gs pos="100000">
                <a:srgbClr val="FFCCCC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Мир </a:t>
            </a:r>
          </a:p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Животных</a:t>
            </a:r>
          </a:p>
        </p:txBody>
      </p:sp>
      <p:sp>
        <p:nvSpPr>
          <p:cNvPr id="51223" name="Oval 23">
            <a:hlinkClick r:id="rId6" action="ppaction://hlinksldjump"/>
          </p:cNvPr>
          <p:cNvSpPr>
            <a:spLocks noChangeArrowheads="1"/>
          </p:cNvSpPr>
          <p:nvPr/>
        </p:nvSpPr>
        <p:spPr bwMode="auto">
          <a:xfrm rot="-1596552">
            <a:off x="4800600" y="3521075"/>
            <a:ext cx="2362200" cy="3276600"/>
          </a:xfrm>
          <a:prstGeom prst="ellipse">
            <a:avLst/>
          </a:prstGeom>
          <a:gradFill rotWithShape="0">
            <a:gsLst>
              <a:gs pos="0">
                <a:srgbClr val="FF99CC"/>
              </a:gs>
              <a:gs pos="100000">
                <a:srgbClr val="76475E"/>
              </a:gs>
            </a:gsLst>
            <a:path path="rect">
              <a:fillToRect r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CCFF"/>
                </a:solidFill>
                <a:latin typeface="Bookman Old Style" pitchFamily="18" charset="0"/>
              </a:rPr>
              <a:t>Игры</a:t>
            </a:r>
          </a:p>
        </p:txBody>
      </p:sp>
      <p:sp>
        <p:nvSpPr>
          <p:cNvPr id="51224" name="Oval 24"/>
          <p:cNvSpPr>
            <a:spLocks noChangeArrowheads="1"/>
          </p:cNvSpPr>
          <p:nvPr/>
        </p:nvSpPr>
        <p:spPr bwMode="auto">
          <a:xfrm>
            <a:off x="3733800" y="2743200"/>
            <a:ext cx="1828800" cy="1828800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9" grpId="0" animBg="1" autoUpdateAnimBg="0"/>
      <p:bldP spid="51220" grpId="0" animBg="1" autoUpdateAnimBg="0"/>
      <p:bldP spid="51221" grpId="0" animBg="1" autoUpdateAnimBg="0"/>
      <p:bldP spid="51222" grpId="0" animBg="1" autoUpdateAnimBg="0"/>
      <p:bldP spid="51223" grpId="0" animBg="1" autoUpdateAnimBg="0"/>
      <p:bldP spid="512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143000"/>
            <a:ext cx="2895600" cy="685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Хищники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334000" y="1219200"/>
            <a:ext cx="33639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Травоядные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838200" y="1371600"/>
            <a:ext cx="291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762000" y="1371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886200" y="228600"/>
            <a:ext cx="1447800" cy="1676400"/>
            <a:chOff x="0" y="1488"/>
            <a:chExt cx="1344" cy="1680"/>
          </a:xfrm>
        </p:grpSpPr>
        <p:sp>
          <p:nvSpPr>
            <p:cNvPr id="16394" name="Freeform 9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5" name="Oval 10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6" name="Oval 11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7" name="Freeform 12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8" name="Freeform 13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9" name="Oval 14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00" name="Oval 15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01" name="Line 16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2" name="Line 17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3" name="Line 18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4" name="Line 19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5" name="Freeform 20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6" name="Freeform 21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7" name="Freeform 22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8" name="Oval 23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09" name="Freeform 24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391" name="WordArt 36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 rot="5400000">
            <a:off x="3476625" y="5210175"/>
            <a:ext cx="2409825" cy="52387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/>
            <a:r>
              <a:rPr lang="ru-RU" sz="3600" kern="10">
                <a:ln w="127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53882" dir="2700000" algn="ctr" rotWithShape="0">
                    <a:srgbClr val="CBCBCB"/>
                  </a:outerShdw>
                </a:effectLst>
                <a:latin typeface="Times New Roman"/>
                <a:cs typeface="Times New Roman"/>
              </a:rPr>
              <a:t>Все понятно</a:t>
            </a:r>
          </a:p>
        </p:txBody>
      </p:sp>
      <p:pic>
        <p:nvPicPr>
          <p:cNvPr id="16392" name="Picture 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981200"/>
            <a:ext cx="36449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981200"/>
            <a:ext cx="3602038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228600"/>
            <a:ext cx="3657600" cy="4038600"/>
          </a:xfrm>
        </p:spPr>
        <p:txBody>
          <a:bodyPr/>
          <a:lstStyle/>
          <a:p>
            <a:pPr algn="l" eaLnBrk="1" hangingPunct="1"/>
            <a:r>
              <a:rPr lang="ru-RU" sz="2400" smtClean="0">
                <a:solidFill>
                  <a:srgbClr val="000099"/>
                </a:solidFill>
                <a:latin typeface="Book Antiqua" pitchFamily="18" charset="0"/>
              </a:rPr>
              <a:t>Отряд хищных млекопитающих объединяет самые</a:t>
            </a:r>
            <a:br>
              <a:rPr lang="ru-RU" sz="2400" smtClean="0">
                <a:solidFill>
                  <a:srgbClr val="000099"/>
                </a:solidFill>
                <a:latin typeface="Book Antiqua" pitchFamily="18" charset="0"/>
              </a:rPr>
            </a:br>
            <a:r>
              <a:rPr lang="ru-RU" sz="2400" smtClean="0">
                <a:solidFill>
                  <a:srgbClr val="000099"/>
                </a:solidFill>
                <a:latin typeface="Book Antiqua" pitchFamily="18" charset="0"/>
              </a:rPr>
              <a:t>разные виды животных – от огромного льва до крошечной ласки. Но все эти звери вооружены зубами и когтями для животных, мясом которых они питаются.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200" y="2743200"/>
            <a:ext cx="1447800" cy="1676400"/>
            <a:chOff x="0" y="1488"/>
            <a:chExt cx="1344" cy="1680"/>
          </a:xfrm>
        </p:grpSpPr>
        <p:sp>
          <p:nvSpPr>
            <p:cNvPr id="1034" name="Freeform 5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Oval 6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Oval 10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0" name="Oval 11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Line 12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Line 13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Line 14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Line 15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Freeform 16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6" name="Freeform 17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Freeform 18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Oval 19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9" name="Freeform 20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026" name="Object 21"/>
          <p:cNvGraphicFramePr>
            <a:graphicFrameLocks noChangeAspect="1"/>
          </p:cNvGraphicFramePr>
          <p:nvPr/>
        </p:nvGraphicFramePr>
        <p:xfrm>
          <a:off x="6553200" y="3124200"/>
          <a:ext cx="2362200" cy="1630363"/>
        </p:xfrm>
        <a:graphic>
          <a:graphicData uri="http://schemas.openxmlformats.org/presentationml/2006/ole">
            <p:oleObj spid="_x0000_s1026" name="Image" r:id="rId3" imgW="5828571" imgH="3695238" progId="Photoshop.Image.6">
              <p:embed/>
            </p:oleObj>
          </a:graphicData>
        </a:graphic>
      </p:graphicFrame>
      <p:sp>
        <p:nvSpPr>
          <p:cNvPr id="1029" name="AutoShape 3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4800" y="6172200"/>
            <a:ext cx="1676400" cy="685800"/>
          </a:xfrm>
          <a:prstGeom prst="leftArrow">
            <a:avLst>
              <a:gd name="adj1" fmla="val 50000"/>
              <a:gd name="adj2" fmla="val 61111"/>
            </a:avLst>
          </a:prstGeom>
          <a:solidFill>
            <a:srgbClr val="CCE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800">
                <a:solidFill>
                  <a:srgbClr val="333399"/>
                </a:solidFill>
              </a:rPr>
              <a:t>Вернуться</a:t>
            </a:r>
          </a:p>
        </p:txBody>
      </p:sp>
      <p:pic>
        <p:nvPicPr>
          <p:cNvPr id="1030" name="Picture 3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685800"/>
            <a:ext cx="2209800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3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4953000"/>
            <a:ext cx="251460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3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2800" y="228600"/>
            <a:ext cx="1749425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3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0" y="4724400"/>
            <a:ext cx="358140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62000" y="1447800"/>
            <a:ext cx="1447800" cy="1676400"/>
            <a:chOff x="0" y="1488"/>
            <a:chExt cx="1344" cy="1680"/>
          </a:xfrm>
        </p:grpSpPr>
        <p:sp>
          <p:nvSpPr>
            <p:cNvPr id="17418" name="Freeform 7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19" name="Oval 8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20" name="Oval 9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21" name="Freeform 10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2" name="Freeform 11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3" name="Oval 12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24" name="Oval 13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25" name="Line 14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6" name="Line 15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7" name="Line 16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8" name="Line 17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9" name="Freeform 18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0" name="Freeform 19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1" name="Freeform 20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2" name="Oval 21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33" name="Freeform 22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2971800" y="304800"/>
            <a:ext cx="40386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>
                <a:solidFill>
                  <a:srgbClr val="000099"/>
                </a:solidFill>
                <a:latin typeface="Book Antiqua" pitchFamily="18" charset="0"/>
              </a:rPr>
              <a:t>В отличии от хищников,</a:t>
            </a:r>
          </a:p>
          <a:p>
            <a:pPr algn="l"/>
            <a:r>
              <a:rPr lang="ru-RU">
                <a:solidFill>
                  <a:srgbClr val="000099"/>
                </a:solidFill>
                <a:latin typeface="Book Antiqua" pitchFamily="18" charset="0"/>
              </a:rPr>
              <a:t>травоядные животные питаются растениями и сами нередко служат добычей хищников. Таковы многочисленные копытные млекопитающие, грызуны, многие насекомые, например, бабочки, пчёлы, шмели и другие.</a:t>
            </a:r>
          </a:p>
        </p:txBody>
      </p:sp>
      <p:sp>
        <p:nvSpPr>
          <p:cNvPr id="17412" name="AutoShape 2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4800" y="6019800"/>
            <a:ext cx="1676400" cy="685800"/>
          </a:xfrm>
          <a:prstGeom prst="leftArrow">
            <a:avLst>
              <a:gd name="adj1" fmla="val 50000"/>
              <a:gd name="adj2" fmla="val 61111"/>
            </a:avLst>
          </a:prstGeom>
          <a:solidFill>
            <a:srgbClr val="CCE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800">
                <a:solidFill>
                  <a:srgbClr val="333399"/>
                </a:solidFill>
              </a:rPr>
              <a:t>Вернуться</a:t>
            </a:r>
          </a:p>
        </p:txBody>
      </p:sp>
      <p:pic>
        <p:nvPicPr>
          <p:cNvPr id="17413" name="Picture 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28600"/>
            <a:ext cx="1763713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4800600"/>
            <a:ext cx="2667000" cy="17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3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5200" y="2895600"/>
            <a:ext cx="150018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3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3276600"/>
            <a:ext cx="2743200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3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2800" y="5105400"/>
            <a:ext cx="258445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228600"/>
            <a:ext cx="1447800" cy="1676400"/>
            <a:chOff x="0" y="1488"/>
            <a:chExt cx="1344" cy="1680"/>
          </a:xfrm>
        </p:grpSpPr>
        <p:sp>
          <p:nvSpPr>
            <p:cNvPr id="18441" name="Freeform 3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2" name="Oval 4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3" name="Oval 5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4" name="Freeform 6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5" name="Freeform 7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6" name="Oval 8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7" name="Oval 9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8" name="Line 10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9" name="Line 11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0" name="Line 12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1" name="Line 13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2" name="Freeform 14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3" name="Freeform 15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4" name="Freeform 16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5" name="Oval 17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6" name="Freeform 18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2243" name="Oval 1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32163" y="228600"/>
            <a:ext cx="2290762" cy="2895600"/>
          </a:xfrm>
          <a:prstGeom prst="ellipse">
            <a:avLst/>
          </a:prstGeom>
          <a:gradFill rotWithShape="0">
            <a:gsLst>
              <a:gs pos="0">
                <a:srgbClr val="CCCCFF"/>
              </a:gs>
              <a:gs pos="100000">
                <a:srgbClr val="5E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В гостях у </a:t>
            </a:r>
          </a:p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О</a:t>
            </a:r>
            <a:r>
              <a:rPr lang="ru-RU" sz="2000" b="1">
                <a:solidFill>
                  <a:srgbClr val="FFFF00"/>
                </a:solidFill>
                <a:latin typeface="Bookman Old Style" pitchFamily="18" charset="0"/>
              </a:rPr>
              <a:t>СЕНИ</a:t>
            </a:r>
          </a:p>
        </p:txBody>
      </p:sp>
      <p:sp>
        <p:nvSpPr>
          <p:cNvPr id="52244" name="Oval 20">
            <a:hlinkClick r:id="rId3" action="ppaction://hlinksldjump"/>
          </p:cNvPr>
          <p:cNvSpPr>
            <a:spLocks noChangeArrowheads="1"/>
          </p:cNvSpPr>
          <p:nvPr/>
        </p:nvSpPr>
        <p:spPr bwMode="auto">
          <a:xfrm rot="-4454484">
            <a:off x="1850231" y="1494632"/>
            <a:ext cx="2319337" cy="3124200"/>
          </a:xfrm>
          <a:prstGeom prst="ellipse">
            <a:avLst/>
          </a:prstGeom>
          <a:gradFill rotWithShape="0">
            <a:gsLst>
              <a:gs pos="0">
                <a:srgbClr val="33CCFF"/>
              </a:gs>
              <a:gs pos="100000">
                <a:srgbClr val="18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00FFFF"/>
                </a:solidFill>
                <a:latin typeface="Bookman Old Style" pitchFamily="18" charset="0"/>
              </a:rPr>
              <a:t>Загадки</a:t>
            </a:r>
          </a:p>
        </p:txBody>
      </p:sp>
      <p:sp>
        <p:nvSpPr>
          <p:cNvPr id="52245" name="Oval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1953090">
            <a:off x="2514600" y="3657600"/>
            <a:ext cx="2362200" cy="3200400"/>
          </a:xfrm>
          <a:prstGeom prst="ellipse">
            <a:avLst/>
          </a:prstGeom>
          <a:gradFill rotWithShape="0">
            <a:gsLst>
              <a:gs pos="0">
                <a:srgbClr val="00FFCC"/>
              </a:gs>
              <a:gs pos="100000">
                <a:srgbClr val="00765E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Это </a:t>
            </a:r>
          </a:p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интересно</a:t>
            </a:r>
          </a:p>
        </p:txBody>
      </p:sp>
      <p:sp>
        <p:nvSpPr>
          <p:cNvPr id="52246" name="Oval 22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3723075">
            <a:off x="5152232" y="1237456"/>
            <a:ext cx="2266950" cy="3128963"/>
          </a:xfrm>
          <a:prstGeom prst="ellipse">
            <a:avLst/>
          </a:prstGeom>
          <a:gradFill rotWithShape="0">
            <a:gsLst>
              <a:gs pos="0">
                <a:srgbClr val="FF9900"/>
              </a:gs>
              <a:gs pos="100000">
                <a:srgbClr val="FFCCCC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Мир </a:t>
            </a:r>
          </a:p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Животных</a:t>
            </a:r>
          </a:p>
        </p:txBody>
      </p:sp>
      <p:sp>
        <p:nvSpPr>
          <p:cNvPr id="52247" name="Oval 23">
            <a:hlinkClick r:id="rId6" action="ppaction://hlinksldjump"/>
          </p:cNvPr>
          <p:cNvSpPr>
            <a:spLocks noChangeArrowheads="1"/>
          </p:cNvSpPr>
          <p:nvPr/>
        </p:nvSpPr>
        <p:spPr bwMode="auto">
          <a:xfrm rot="-1596552">
            <a:off x="4800600" y="3521075"/>
            <a:ext cx="2362200" cy="3276600"/>
          </a:xfrm>
          <a:prstGeom prst="ellipse">
            <a:avLst/>
          </a:prstGeom>
          <a:gradFill rotWithShape="0">
            <a:gsLst>
              <a:gs pos="0">
                <a:srgbClr val="FF99CC"/>
              </a:gs>
              <a:gs pos="100000">
                <a:srgbClr val="76475E"/>
              </a:gs>
            </a:gsLst>
            <a:path path="rect">
              <a:fillToRect r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CCFF"/>
                </a:solidFill>
                <a:latin typeface="Bookman Old Style" pitchFamily="18" charset="0"/>
              </a:rPr>
              <a:t>Игры</a:t>
            </a:r>
          </a:p>
        </p:txBody>
      </p:sp>
      <p:sp>
        <p:nvSpPr>
          <p:cNvPr id="52248" name="Oval 24"/>
          <p:cNvSpPr>
            <a:spLocks noChangeArrowheads="1"/>
          </p:cNvSpPr>
          <p:nvPr/>
        </p:nvSpPr>
        <p:spPr bwMode="auto">
          <a:xfrm>
            <a:off x="3733800" y="2743200"/>
            <a:ext cx="1828800" cy="1828800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3" grpId="0" animBg="1" autoUpdateAnimBg="0"/>
      <p:bldP spid="52244" grpId="0" animBg="1" autoUpdateAnimBg="0"/>
      <p:bldP spid="52245" grpId="0" animBg="1" autoUpdateAnimBg="0"/>
      <p:bldP spid="52246" grpId="0" animBg="1" autoUpdateAnimBg="0"/>
      <p:bldP spid="52247" grpId="0" animBg="1" autoUpdateAnimBg="0"/>
      <p:bldP spid="522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b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Игры</a:t>
            </a:r>
          </a:p>
        </p:txBody>
      </p:sp>
      <p:sp>
        <p:nvSpPr>
          <p:cNvPr id="2054" name="Text Box 4"/>
          <p:cNvSpPr txBox="1">
            <a:spLocks noChangeArrowheads="1"/>
          </p:cNvSpPr>
          <p:nvPr/>
        </p:nvSpPr>
        <p:spPr bwMode="auto">
          <a:xfrm>
            <a:off x="17526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819400" y="1828800"/>
            <a:ext cx="3013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>
                <a:solidFill>
                  <a:srgbClr val="CC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Викторина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724400" y="3657600"/>
            <a:ext cx="21669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>
                <a:solidFill>
                  <a:srgbClr val="33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Прятки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505200" y="5105400"/>
            <a:ext cx="5054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40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Съедобное-             несъедобное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086600" y="533400"/>
            <a:ext cx="1447800" cy="1676400"/>
            <a:chOff x="0" y="1488"/>
            <a:chExt cx="1344" cy="1680"/>
          </a:xfrm>
        </p:grpSpPr>
        <p:sp>
          <p:nvSpPr>
            <p:cNvPr id="2068" name="Freeform 9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9" name="Oval 10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0" name="Oval 11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1" name="Freeform 12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2" name="Freeform 13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3" name="Oval 14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4" name="Oval 15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5" name="Line 16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6" name="Line 17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7" name="Line 18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8" name="Line 19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9" name="Freeform 20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0" name="Freeform 21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1" name="Freeform 22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2" name="Oval 23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3" name="Freeform 24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59" name="Group 31"/>
          <p:cNvGrpSpPr>
            <a:grpSpLocks/>
          </p:cNvGrpSpPr>
          <p:nvPr/>
        </p:nvGrpSpPr>
        <p:grpSpPr bwMode="auto">
          <a:xfrm>
            <a:off x="685800" y="1371600"/>
            <a:ext cx="1676400" cy="1524000"/>
            <a:chOff x="480" y="864"/>
            <a:chExt cx="1152" cy="1056"/>
          </a:xfrm>
        </p:grpSpPr>
        <p:sp>
          <p:nvSpPr>
            <p:cNvPr id="2067" name="Rectangle 30"/>
            <p:cNvSpPr>
              <a:spLocks noChangeArrowheads="1"/>
            </p:cNvSpPr>
            <p:nvPr/>
          </p:nvSpPr>
          <p:spPr bwMode="auto">
            <a:xfrm>
              <a:off x="480" y="864"/>
              <a:ext cx="1152" cy="1056"/>
            </a:xfrm>
            <a:prstGeom prst="rect">
              <a:avLst/>
            </a:prstGeom>
            <a:solidFill>
              <a:srgbClr val="CC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rgbClr val="CC66FF"/>
                </a:solidFill>
              </a:endParaRPr>
            </a:p>
          </p:txBody>
        </p:sp>
        <p:graphicFrame>
          <p:nvGraphicFramePr>
            <p:cNvPr id="2052" name="Object 25"/>
            <p:cNvGraphicFramePr>
              <a:graphicFrameLocks noChangeAspect="1"/>
            </p:cNvGraphicFramePr>
            <p:nvPr/>
          </p:nvGraphicFramePr>
          <p:xfrm>
            <a:off x="624" y="960"/>
            <a:ext cx="864" cy="812"/>
          </p:xfrm>
          <a:graphic>
            <a:graphicData uri="http://schemas.openxmlformats.org/presentationml/2006/ole">
              <p:oleObj spid="_x0000_s2052" name="Image" r:id="rId3" imgW="3377778" imgH="3174603" progId="Photoshop.Image.6">
                <p:embed/>
              </p:oleObj>
            </a:graphicData>
          </a:graphic>
        </p:graphicFrame>
      </p:grpSp>
      <p:grpSp>
        <p:nvGrpSpPr>
          <p:cNvPr id="2060" name="Group 36"/>
          <p:cNvGrpSpPr>
            <a:grpSpLocks/>
          </p:cNvGrpSpPr>
          <p:nvPr/>
        </p:nvGrpSpPr>
        <p:grpSpPr bwMode="auto">
          <a:xfrm>
            <a:off x="2438400" y="2895600"/>
            <a:ext cx="2209800" cy="2133600"/>
            <a:chOff x="1200" y="1872"/>
            <a:chExt cx="1392" cy="1344"/>
          </a:xfrm>
        </p:grpSpPr>
        <p:sp>
          <p:nvSpPr>
            <p:cNvPr id="2066" name="AutoShape 33"/>
            <p:cNvSpPr>
              <a:spLocks noChangeArrowheads="1"/>
            </p:cNvSpPr>
            <p:nvPr/>
          </p:nvSpPr>
          <p:spPr bwMode="auto">
            <a:xfrm>
              <a:off x="1200" y="1872"/>
              <a:ext cx="1392" cy="1344"/>
            </a:xfrm>
            <a:prstGeom prst="star8">
              <a:avLst>
                <a:gd name="adj" fmla="val 38250"/>
              </a:avLst>
            </a:prstGeom>
            <a:solidFill>
              <a:srgbClr val="33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2051" name="Object 26"/>
            <p:cNvGraphicFramePr>
              <a:graphicFrameLocks noChangeAspect="1"/>
            </p:cNvGraphicFramePr>
            <p:nvPr/>
          </p:nvGraphicFramePr>
          <p:xfrm>
            <a:off x="1440" y="2112"/>
            <a:ext cx="912" cy="858"/>
          </p:xfrm>
          <a:graphic>
            <a:graphicData uri="http://schemas.openxmlformats.org/presentationml/2006/ole">
              <p:oleObj spid="_x0000_s2051" name="Image" r:id="rId4" imgW="4469841" imgH="4203175" progId="Photoshop.Image.6">
                <p:embed/>
              </p:oleObj>
            </a:graphicData>
          </a:graphic>
        </p:graphicFrame>
      </p:grpSp>
      <p:grpSp>
        <p:nvGrpSpPr>
          <p:cNvPr id="2061" name="Group 37"/>
          <p:cNvGrpSpPr>
            <a:grpSpLocks/>
          </p:cNvGrpSpPr>
          <p:nvPr/>
        </p:nvGrpSpPr>
        <p:grpSpPr bwMode="auto">
          <a:xfrm>
            <a:off x="533400" y="5181600"/>
            <a:ext cx="2133600" cy="1219200"/>
            <a:chOff x="624" y="3312"/>
            <a:chExt cx="1344" cy="768"/>
          </a:xfrm>
        </p:grpSpPr>
        <p:sp>
          <p:nvSpPr>
            <p:cNvPr id="2065" name="Rectangle 35"/>
            <p:cNvSpPr>
              <a:spLocks noChangeArrowheads="1"/>
            </p:cNvSpPr>
            <p:nvPr/>
          </p:nvSpPr>
          <p:spPr bwMode="auto">
            <a:xfrm>
              <a:off x="624" y="3312"/>
              <a:ext cx="1344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2050" name="Object 34"/>
            <p:cNvGraphicFramePr>
              <a:graphicFrameLocks noChangeAspect="1"/>
            </p:cNvGraphicFramePr>
            <p:nvPr/>
          </p:nvGraphicFramePr>
          <p:xfrm>
            <a:off x="768" y="3408"/>
            <a:ext cx="1104" cy="625"/>
          </p:xfrm>
          <a:graphic>
            <a:graphicData uri="http://schemas.openxmlformats.org/presentationml/2006/ole">
              <p:oleObj spid="_x0000_s2050" name="Image" r:id="rId5" imgW="3047619" imgH="1726984" progId="Photoshop.Image.6">
                <p:embed/>
              </p:oleObj>
            </a:graphicData>
          </a:graphic>
        </p:graphicFrame>
      </p:grpSp>
      <p:sp>
        <p:nvSpPr>
          <p:cNvPr id="2062" name="Text Box 45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1905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063" name="Text Box 46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2362200" y="2971800"/>
            <a:ext cx="23622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064" name="Text Box 47">
            <a:hlinkClick r:id="rId8" action="ppaction://hlinksldjump"/>
          </p:cNvPr>
          <p:cNvSpPr txBox="1">
            <a:spLocks noChangeArrowheads="1"/>
          </p:cNvSpPr>
          <p:nvPr/>
        </p:nvSpPr>
        <p:spPr bwMode="auto">
          <a:xfrm>
            <a:off x="381000" y="5029200"/>
            <a:ext cx="2438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9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52400" y="228600"/>
            <a:ext cx="8991600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685800" y="304800"/>
            <a:ext cx="762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>
                <a:solidFill>
                  <a:srgbClr val="333399"/>
                </a:solidFill>
                <a:latin typeface="Microsoft Sans Serif" pitchFamily="34" charset="0"/>
              </a:rPr>
              <a:t>1. Кто из животных спит вниз головой и охотится по ночам?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09600" y="2895600"/>
            <a:ext cx="1143000" cy="1295400"/>
            <a:chOff x="0" y="1488"/>
            <a:chExt cx="1344" cy="1680"/>
          </a:xfrm>
        </p:grpSpPr>
        <p:sp>
          <p:nvSpPr>
            <p:cNvPr id="19465" name="Freeform 13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66" name="Oval 14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7" name="Oval 15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8" name="Freeform 16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69" name="Freeform 17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0" name="Oval 18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1" name="Oval 19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2" name="Line 20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3" name="Line 21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4" name="Line 22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5" name="Line 23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6" name="Freeform 24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7" name="Freeform 25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8" name="Freeform 26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9" name="Oval 27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0" name="Freeform 28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9461" name="Picture 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7088" y="4081463"/>
            <a:ext cx="2220912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4081463"/>
            <a:ext cx="2239963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3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37088" y="1905000"/>
            <a:ext cx="22161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3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0" y="1905000"/>
            <a:ext cx="22225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Правильно</a:t>
            </a:r>
          </a:p>
        </p:txBody>
      </p:sp>
      <p:pic>
        <p:nvPicPr>
          <p:cNvPr id="20483" name="Picture 3" descr="33m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5213" y="2074863"/>
            <a:ext cx="1931987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7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rgbClr val="333399"/>
                </a:solidFill>
                <a:latin typeface="Microsoft Sans Serif" pitchFamily="34" charset="0"/>
              </a:rPr>
              <a:t>2. Из пуха какого животного вяжут тёплые платки?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609600" y="4800600"/>
            <a:ext cx="1143000" cy="1295400"/>
            <a:chOff x="0" y="1488"/>
            <a:chExt cx="1344" cy="1680"/>
          </a:xfrm>
        </p:grpSpPr>
        <p:sp>
          <p:nvSpPr>
            <p:cNvPr id="21513" name="Freeform 11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14" name="Oval 12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5" name="Oval 13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6" name="Freeform 14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17" name="Freeform 15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18" name="Oval 16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9" name="Oval 17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20" name="Line 18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1" name="Line 19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2" name="Line 20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3" name="Line 21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4" name="Freeform 22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5" name="Freeform 23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6" name="Freeform 24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7" name="Oval 25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28" name="Freeform 26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1509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7088" y="4081463"/>
            <a:ext cx="2220912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4081463"/>
            <a:ext cx="2239963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3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37088" y="1905000"/>
            <a:ext cx="22161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0" y="1905000"/>
            <a:ext cx="22225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Правильно</a:t>
            </a:r>
          </a:p>
        </p:txBody>
      </p:sp>
      <p:pic>
        <p:nvPicPr>
          <p:cNvPr id="22531" name="Picture 4" descr="34m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6225" y="2747963"/>
            <a:ext cx="971550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7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991600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rgbClr val="333399"/>
                </a:solidFill>
                <a:latin typeface="Microsoft Sans Serif" pitchFamily="34" charset="0"/>
              </a:rPr>
              <a:t>3. Кто летом носит рыжую, а зимой серую шубу?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467600" y="1143000"/>
            <a:ext cx="1143000" cy="1295400"/>
            <a:chOff x="0" y="1488"/>
            <a:chExt cx="1344" cy="1680"/>
          </a:xfrm>
        </p:grpSpPr>
        <p:sp>
          <p:nvSpPr>
            <p:cNvPr id="23561" name="Freeform 11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2" name="Oval 12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3" name="Oval 13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4" name="Freeform 14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5" name="Freeform 15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6" name="Oval 16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7" name="Oval 17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8" name="Line 18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9" name="Line 19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0" name="Line 20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1" name="Line 21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2" name="Freeform 22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3" name="Freeform 23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4" name="Freeform 24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5" name="Oval 25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76" name="Freeform 26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3557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7088" y="4081463"/>
            <a:ext cx="2220912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4081463"/>
            <a:ext cx="2239963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3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37088" y="1905000"/>
            <a:ext cx="22161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0" y="1905000"/>
            <a:ext cx="22225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Правильно</a:t>
            </a:r>
          </a:p>
        </p:txBody>
      </p:sp>
      <p:pic>
        <p:nvPicPr>
          <p:cNvPr id="24579" name="Picture 4" descr="12m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5525" y="2576513"/>
            <a:ext cx="2011363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rgbClr val="333399"/>
                </a:solidFill>
                <a:latin typeface="Microsoft Sans Serif" pitchFamily="34" charset="0"/>
              </a:rPr>
              <a:t>4. Без какого животного не было бы ни масла, ни сливок, ни сметаны?</a:t>
            </a:r>
            <a:r>
              <a:rPr lang="ru-RU" sz="3200" b="1" smtClean="0">
                <a:solidFill>
                  <a:srgbClr val="333399"/>
                </a:solidFill>
              </a:rPr>
              <a:t> 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33400" y="1752600"/>
            <a:ext cx="1143000" cy="1295400"/>
            <a:chOff x="0" y="1488"/>
            <a:chExt cx="1344" cy="1680"/>
          </a:xfrm>
        </p:grpSpPr>
        <p:sp>
          <p:nvSpPr>
            <p:cNvPr id="25609" name="Freeform 10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0" name="Oval 11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1" name="Oval 12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2" name="Freeform 13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3" name="Freeform 14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4" name="Oval 15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5" name="Oval 16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6" name="Line 17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7" name="Line 18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8" name="Line 19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9" name="Line 20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0" name="Freeform 21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1" name="Freeform 22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2" name="Freeform 23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3" name="Oval 24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24" name="Freeform 25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5605" name="Picture 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4114800"/>
            <a:ext cx="2220913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4081463"/>
            <a:ext cx="2239963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37088" y="1905000"/>
            <a:ext cx="22161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3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0" y="1905000"/>
            <a:ext cx="22225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Правильно</a:t>
            </a:r>
          </a:p>
        </p:txBody>
      </p:sp>
      <p:pic>
        <p:nvPicPr>
          <p:cNvPr id="26627" name="Picture 3" descr="33m4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5213" y="2074863"/>
            <a:ext cx="1931987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8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8534400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838200" y="304800"/>
            <a:ext cx="8001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>
                <a:solidFill>
                  <a:srgbClr val="333399"/>
                </a:solidFill>
                <a:latin typeface="Microsoft Sans Serif" pitchFamily="34" charset="0"/>
              </a:rPr>
              <a:t>5. Какое животное никогда не прячется и не нападает исподтишка?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28600" y="2971800"/>
            <a:ext cx="1447800" cy="1676400"/>
            <a:chOff x="0" y="1488"/>
            <a:chExt cx="1344" cy="1680"/>
          </a:xfrm>
        </p:grpSpPr>
        <p:sp>
          <p:nvSpPr>
            <p:cNvPr id="27657" name="Freeform 11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58" name="Oval 12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59" name="Oval 13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0" name="Freeform 14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1" name="Freeform 15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2" name="Oval 16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3" name="Oval 17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4" name="Line 18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5" name="Line 19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6" name="Line 20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7" name="Line 21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8" name="Freeform 22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9" name="Freeform 23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0" name="Freeform 24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1" name="Oval 25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2" name="Freeform 26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7653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981200"/>
            <a:ext cx="2071688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1981200"/>
            <a:ext cx="21336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3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4267200"/>
            <a:ext cx="21034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3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67200" y="4267200"/>
            <a:ext cx="2133600" cy="211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Правильно</a:t>
            </a:r>
          </a:p>
        </p:txBody>
      </p:sp>
      <p:pic>
        <p:nvPicPr>
          <p:cNvPr id="28675" name="Picture 6" descr="5m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0525" y="2332038"/>
            <a:ext cx="74295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9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52400" y="0"/>
            <a:ext cx="8763000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9699" name="Rectangle 5"/>
          <p:cNvSpPr>
            <a:spLocks noChangeArrowheads="1"/>
          </p:cNvSpPr>
          <p:nvPr>
            <p:ph type="ctrTitle"/>
          </p:nvPr>
        </p:nvSpPr>
        <p:spPr>
          <a:xfrm>
            <a:off x="838200" y="533400"/>
            <a:ext cx="7772400" cy="1143000"/>
          </a:xfrm>
          <a:noFill/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ru-RU" sz="3200" smtClean="0">
                <a:solidFill>
                  <a:srgbClr val="333399"/>
                </a:solidFill>
                <a:latin typeface="Microsoft Sans Serif" pitchFamily="34" charset="0"/>
              </a:rPr>
              <a:t>6. Кто живёт высоко в горах?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010400" y="3200400"/>
            <a:ext cx="1447800" cy="1676400"/>
            <a:chOff x="0" y="1488"/>
            <a:chExt cx="1344" cy="1680"/>
          </a:xfrm>
        </p:grpSpPr>
        <p:sp>
          <p:nvSpPr>
            <p:cNvPr id="29705" name="Freeform 12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6" name="Oval 13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7" name="Oval 14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8" name="Freeform 15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9" name="Freeform 16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0" name="Oval 17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1" name="Oval 18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2" name="Line 19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3" name="Line 20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4" name="Line 21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5" name="Line 22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6" name="Freeform 23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7" name="Freeform 24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8" name="Freeform 25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9" name="Oval 26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20" name="Freeform 27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9701" name="Picture 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981200"/>
            <a:ext cx="2071688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1981200"/>
            <a:ext cx="21336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3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4267200"/>
            <a:ext cx="21034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3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5800" y="4259263"/>
            <a:ext cx="2133600" cy="211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Правильно</a:t>
            </a:r>
          </a:p>
        </p:txBody>
      </p:sp>
      <p:pic>
        <p:nvPicPr>
          <p:cNvPr id="30723" name="Picture 5" descr="13m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40163" y="2697163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7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86800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457200"/>
            <a:ext cx="7772400" cy="1143000"/>
          </a:xfrm>
        </p:spPr>
        <p:txBody>
          <a:bodyPr/>
          <a:lstStyle/>
          <a:p>
            <a:pPr algn="l" eaLnBrk="1" hangingPunct="1"/>
            <a:r>
              <a:rPr lang="ru-RU" sz="3200" smtClean="0">
                <a:solidFill>
                  <a:srgbClr val="333399"/>
                </a:solidFill>
                <a:latin typeface="Microsoft Sans Serif" pitchFamily="34" charset="0"/>
              </a:rPr>
              <a:t>7. Кто живёт только в Арктике?</a:t>
            </a:r>
            <a:br>
              <a:rPr lang="ru-RU" sz="3200" smtClean="0">
                <a:solidFill>
                  <a:srgbClr val="333399"/>
                </a:solidFill>
                <a:latin typeface="Microsoft Sans Serif" pitchFamily="34" charset="0"/>
              </a:rPr>
            </a:br>
            <a:endParaRPr lang="ru-RU" sz="3200" smtClean="0">
              <a:solidFill>
                <a:srgbClr val="333399"/>
              </a:solidFill>
              <a:latin typeface="Microsoft Sans Serif" pitchFamily="34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04800" y="5029200"/>
            <a:ext cx="1447800" cy="1676400"/>
            <a:chOff x="0" y="1488"/>
            <a:chExt cx="1344" cy="1680"/>
          </a:xfrm>
        </p:grpSpPr>
        <p:sp>
          <p:nvSpPr>
            <p:cNvPr id="31753" name="Freeform 11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4" name="Oval 12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5" name="Oval 13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6" name="Freeform 14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7" name="Freeform 15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8" name="Oval 16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9" name="Oval 17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60" name="Line 18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61" name="Line 19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62" name="Line 20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63" name="Line 21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64" name="Freeform 22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65" name="Freeform 23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66" name="Freeform 24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67" name="Oval 25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68" name="Freeform 26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1749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600200"/>
            <a:ext cx="2071688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1600200"/>
            <a:ext cx="21336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3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3886200"/>
            <a:ext cx="21034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1000" y="3878263"/>
            <a:ext cx="2133600" cy="211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Правильно</a:t>
            </a:r>
          </a:p>
        </p:txBody>
      </p:sp>
      <p:pic>
        <p:nvPicPr>
          <p:cNvPr id="32771" name="Picture 3" descr="33m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5213" y="2074863"/>
            <a:ext cx="1931987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228600" y="228600"/>
            <a:ext cx="8686800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533400"/>
            <a:ext cx="7772400" cy="1143000"/>
          </a:xfrm>
        </p:spPr>
        <p:txBody>
          <a:bodyPr/>
          <a:lstStyle/>
          <a:p>
            <a:pPr algn="l" eaLnBrk="1" hangingPunct="1"/>
            <a:r>
              <a:rPr lang="ru-RU" sz="3200" smtClean="0">
                <a:solidFill>
                  <a:srgbClr val="333399"/>
                </a:solidFill>
                <a:latin typeface="Microsoft Sans Serif" pitchFamily="34" charset="0"/>
              </a:rPr>
              <a:t>8. Кого называют санитаром леса? 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7086600" y="5029200"/>
            <a:ext cx="1447800" cy="1676400"/>
            <a:chOff x="0" y="1488"/>
            <a:chExt cx="1344" cy="1680"/>
          </a:xfrm>
        </p:grpSpPr>
        <p:sp>
          <p:nvSpPr>
            <p:cNvPr id="33801" name="Freeform 10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2" name="Oval 11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3" name="Oval 12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4" name="Freeform 13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5" name="Freeform 14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6" name="Oval 15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7" name="Oval 16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8" name="Line 17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9" name="Line 18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0" name="Line 19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1" name="Line 20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2" name="Freeform 21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3" name="Freeform 22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4" name="Freeform 23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5" name="Oval 24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6" name="Freeform 25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3797" name="Picture 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981200"/>
            <a:ext cx="2071688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1981200"/>
            <a:ext cx="21336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09800" y="4267200"/>
            <a:ext cx="21034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3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19600" y="4259263"/>
            <a:ext cx="2133600" cy="211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Правильно</a:t>
            </a:r>
          </a:p>
        </p:txBody>
      </p:sp>
      <p:pic>
        <p:nvPicPr>
          <p:cNvPr id="34819" name="Picture 4" descr="12m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895600"/>
            <a:ext cx="2011363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b="1" u="sng" smtClean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Игры</a:t>
            </a:r>
          </a:p>
        </p:txBody>
      </p:sp>
      <p:sp>
        <p:nvSpPr>
          <p:cNvPr id="3078" name="Text Box 3"/>
          <p:cNvSpPr txBox="1">
            <a:spLocks noChangeArrowheads="1"/>
          </p:cNvSpPr>
          <p:nvPr/>
        </p:nvSpPr>
        <p:spPr bwMode="auto">
          <a:xfrm>
            <a:off x="17526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2819400" y="1828800"/>
            <a:ext cx="3013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>
                <a:solidFill>
                  <a:srgbClr val="CC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Викторина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4724400" y="3657600"/>
            <a:ext cx="21669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>
                <a:solidFill>
                  <a:srgbClr val="33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Прятки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1600200" y="5181600"/>
            <a:ext cx="5816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Съедобное-</a:t>
            </a:r>
          </a:p>
          <a:p>
            <a:pPr>
              <a:defRPr/>
            </a:pPr>
            <a:r>
              <a:rPr lang="ru-RU" sz="440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        несъедобное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086600" y="533400"/>
            <a:ext cx="1447800" cy="1676400"/>
            <a:chOff x="0" y="1488"/>
            <a:chExt cx="1344" cy="1680"/>
          </a:xfrm>
        </p:grpSpPr>
        <p:sp>
          <p:nvSpPr>
            <p:cNvPr id="3089" name="Freeform 8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0" name="Oval 9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1" name="Oval 10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2" name="Freeform 11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3" name="Freeform 12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4" name="Oval 13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5" name="Oval 14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6" name="Line 15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7" name="Line 16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8" name="Line 17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9" name="Line 18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0" name="Freeform 19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1" name="Freeform 20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2" name="Freeform 21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3" name="Oval 22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04" name="Freeform 23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083" name="Group 24"/>
          <p:cNvGrpSpPr>
            <a:grpSpLocks/>
          </p:cNvGrpSpPr>
          <p:nvPr/>
        </p:nvGrpSpPr>
        <p:grpSpPr bwMode="auto">
          <a:xfrm>
            <a:off x="685800" y="1371600"/>
            <a:ext cx="1676400" cy="1524000"/>
            <a:chOff x="480" y="864"/>
            <a:chExt cx="1152" cy="1056"/>
          </a:xfrm>
        </p:grpSpPr>
        <p:sp>
          <p:nvSpPr>
            <p:cNvPr id="3088" name="Rectangle 25"/>
            <p:cNvSpPr>
              <a:spLocks noChangeArrowheads="1"/>
            </p:cNvSpPr>
            <p:nvPr/>
          </p:nvSpPr>
          <p:spPr bwMode="auto">
            <a:xfrm>
              <a:off x="480" y="864"/>
              <a:ext cx="1152" cy="1056"/>
            </a:xfrm>
            <a:prstGeom prst="rect">
              <a:avLst/>
            </a:prstGeom>
            <a:solidFill>
              <a:srgbClr val="CC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rgbClr val="CC66FF"/>
                </a:solidFill>
              </a:endParaRPr>
            </a:p>
          </p:txBody>
        </p:sp>
        <p:graphicFrame>
          <p:nvGraphicFramePr>
            <p:cNvPr id="3076" name="Object 26"/>
            <p:cNvGraphicFramePr>
              <a:graphicFrameLocks noChangeAspect="1"/>
            </p:cNvGraphicFramePr>
            <p:nvPr/>
          </p:nvGraphicFramePr>
          <p:xfrm>
            <a:off x="624" y="960"/>
            <a:ext cx="864" cy="812"/>
          </p:xfrm>
          <a:graphic>
            <a:graphicData uri="http://schemas.openxmlformats.org/presentationml/2006/ole">
              <p:oleObj spid="_x0000_s3076" name="Image" r:id="rId3" imgW="3377778" imgH="3174603" progId="Photoshop.Image.6">
                <p:embed/>
              </p:oleObj>
            </a:graphicData>
          </a:graphic>
        </p:graphicFrame>
      </p:grpSp>
      <p:grpSp>
        <p:nvGrpSpPr>
          <p:cNvPr id="3084" name="Group 27"/>
          <p:cNvGrpSpPr>
            <a:grpSpLocks/>
          </p:cNvGrpSpPr>
          <p:nvPr/>
        </p:nvGrpSpPr>
        <p:grpSpPr bwMode="auto">
          <a:xfrm>
            <a:off x="2438400" y="2895600"/>
            <a:ext cx="2209800" cy="2133600"/>
            <a:chOff x="1200" y="1872"/>
            <a:chExt cx="1392" cy="1344"/>
          </a:xfrm>
        </p:grpSpPr>
        <p:sp>
          <p:nvSpPr>
            <p:cNvPr id="3087" name="AutoShape 28"/>
            <p:cNvSpPr>
              <a:spLocks noChangeArrowheads="1"/>
            </p:cNvSpPr>
            <p:nvPr/>
          </p:nvSpPr>
          <p:spPr bwMode="auto">
            <a:xfrm>
              <a:off x="1200" y="1872"/>
              <a:ext cx="1392" cy="1344"/>
            </a:xfrm>
            <a:prstGeom prst="star8">
              <a:avLst>
                <a:gd name="adj" fmla="val 38250"/>
              </a:avLst>
            </a:prstGeom>
            <a:solidFill>
              <a:srgbClr val="33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3075" name="Object 29"/>
            <p:cNvGraphicFramePr>
              <a:graphicFrameLocks noChangeAspect="1"/>
            </p:cNvGraphicFramePr>
            <p:nvPr/>
          </p:nvGraphicFramePr>
          <p:xfrm>
            <a:off x="1440" y="2112"/>
            <a:ext cx="912" cy="858"/>
          </p:xfrm>
          <a:graphic>
            <a:graphicData uri="http://schemas.openxmlformats.org/presentationml/2006/ole">
              <p:oleObj spid="_x0000_s3075" name="Image" r:id="rId4" imgW="4469841" imgH="4203175" progId="Photoshop.Image.6">
                <p:embed/>
              </p:oleObj>
            </a:graphicData>
          </a:graphic>
        </p:graphicFrame>
      </p:grpSp>
      <p:grpSp>
        <p:nvGrpSpPr>
          <p:cNvPr id="3085" name="Group 30"/>
          <p:cNvGrpSpPr>
            <a:grpSpLocks/>
          </p:cNvGrpSpPr>
          <p:nvPr/>
        </p:nvGrpSpPr>
        <p:grpSpPr bwMode="auto">
          <a:xfrm>
            <a:off x="533400" y="5181600"/>
            <a:ext cx="2133600" cy="1219200"/>
            <a:chOff x="624" y="3312"/>
            <a:chExt cx="1344" cy="768"/>
          </a:xfrm>
        </p:grpSpPr>
        <p:sp>
          <p:nvSpPr>
            <p:cNvPr id="3086" name="Rectangle 31"/>
            <p:cNvSpPr>
              <a:spLocks noChangeArrowheads="1"/>
            </p:cNvSpPr>
            <p:nvPr/>
          </p:nvSpPr>
          <p:spPr bwMode="auto">
            <a:xfrm>
              <a:off x="624" y="3312"/>
              <a:ext cx="1344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3074" name="Object 32"/>
            <p:cNvGraphicFramePr>
              <a:graphicFrameLocks noChangeAspect="1"/>
            </p:cNvGraphicFramePr>
            <p:nvPr/>
          </p:nvGraphicFramePr>
          <p:xfrm>
            <a:off x="768" y="3408"/>
            <a:ext cx="1104" cy="625"/>
          </p:xfrm>
          <a:graphic>
            <a:graphicData uri="http://schemas.openxmlformats.org/presentationml/2006/ole">
              <p:oleObj spid="_x0000_s3074" name="Image" r:id="rId5" imgW="3047619" imgH="1726984" progId="Photoshop.Image.6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Group 24"/>
          <p:cNvGrpSpPr>
            <a:grpSpLocks/>
          </p:cNvGrpSpPr>
          <p:nvPr/>
        </p:nvGrpSpPr>
        <p:grpSpPr bwMode="auto">
          <a:xfrm>
            <a:off x="914400" y="1447800"/>
            <a:ext cx="7545388" cy="5181600"/>
            <a:chOff x="576" y="912"/>
            <a:chExt cx="4753" cy="3264"/>
          </a:xfrm>
        </p:grpSpPr>
        <p:sp>
          <p:nvSpPr>
            <p:cNvPr id="4118" name="Rectangle 5"/>
            <p:cNvSpPr>
              <a:spLocks noChangeArrowheads="1"/>
            </p:cNvSpPr>
            <p:nvPr/>
          </p:nvSpPr>
          <p:spPr bwMode="auto">
            <a:xfrm>
              <a:off x="576" y="912"/>
              <a:ext cx="4753" cy="3264"/>
            </a:xfrm>
            <a:prstGeom prst="rect">
              <a:avLst/>
            </a:prstGeom>
            <a:gradFill rotWithShape="0">
              <a:gsLst>
                <a:gs pos="0">
                  <a:srgbClr val="000099"/>
                </a:gs>
                <a:gs pos="100000">
                  <a:srgbClr val="33CC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4098" name="Object 4"/>
            <p:cNvGraphicFramePr>
              <a:graphicFrameLocks noChangeAspect="1"/>
            </p:cNvGraphicFramePr>
            <p:nvPr/>
          </p:nvGraphicFramePr>
          <p:xfrm>
            <a:off x="624" y="960"/>
            <a:ext cx="4657" cy="3152"/>
          </p:xfrm>
          <a:graphic>
            <a:graphicData uri="http://schemas.openxmlformats.org/presentationml/2006/ole">
              <p:oleObj spid="_x0000_s4098" name="Image" r:id="rId3" imgW="6349206" imgH="4977778" progId="Photoshop.Image.6">
                <p:embed/>
              </p:oleObj>
            </a:graphicData>
          </a:graphic>
        </p:graphicFrame>
      </p:grp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В густых зарослях африканских джунглей спрятались самые разные звери. Найди их. Кто из них боится льва?</a:t>
            </a: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52400" y="304800"/>
            <a:ext cx="990600" cy="990600"/>
            <a:chOff x="0" y="1488"/>
            <a:chExt cx="1344" cy="1680"/>
          </a:xfrm>
        </p:grpSpPr>
        <p:sp>
          <p:nvSpPr>
            <p:cNvPr id="4102" name="Freeform 8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Oval 9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4" name="Oval 10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5" name="Freeform 11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12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7" name="Oval 13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8" name="Oval 14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9" name="Line 15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0" name="Line 16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Line 17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Line 18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3" name="Freeform 19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4" name="Freeform 20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5" name="Freeform 21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6" name="Oval 22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7" name="Freeform 23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b="1" u="sng" smtClean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Игры</a:t>
            </a:r>
          </a:p>
        </p:txBody>
      </p:sp>
      <p:sp>
        <p:nvSpPr>
          <p:cNvPr id="5126" name="Text Box 3"/>
          <p:cNvSpPr txBox="1">
            <a:spLocks noChangeArrowheads="1"/>
          </p:cNvSpPr>
          <p:nvPr/>
        </p:nvSpPr>
        <p:spPr bwMode="auto">
          <a:xfrm>
            <a:off x="17526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2819400" y="1828800"/>
            <a:ext cx="3013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>
                <a:solidFill>
                  <a:srgbClr val="CC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Викторина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4724400" y="3657600"/>
            <a:ext cx="21669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>
                <a:solidFill>
                  <a:srgbClr val="33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Прятки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1600200" y="5181600"/>
            <a:ext cx="5816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Съедобное-</a:t>
            </a:r>
          </a:p>
          <a:p>
            <a:pPr>
              <a:defRPr/>
            </a:pPr>
            <a:r>
              <a:rPr lang="ru-RU" sz="440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        несъедобное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086600" y="533400"/>
            <a:ext cx="1447800" cy="1676400"/>
            <a:chOff x="0" y="1488"/>
            <a:chExt cx="1344" cy="1680"/>
          </a:xfrm>
        </p:grpSpPr>
        <p:sp>
          <p:nvSpPr>
            <p:cNvPr id="5137" name="Freeform 8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8" name="Oval 9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9" name="Oval 10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40" name="Freeform 11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1" name="Freeform 12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2" name="Oval 13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43" name="Oval 14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44" name="Line 15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5" name="Line 16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6" name="Line 17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7" name="Line 18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8" name="Freeform 19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9" name="Freeform 20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0" name="Freeform 21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1" name="Oval 22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52" name="Freeform 23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31" name="Group 24"/>
          <p:cNvGrpSpPr>
            <a:grpSpLocks/>
          </p:cNvGrpSpPr>
          <p:nvPr/>
        </p:nvGrpSpPr>
        <p:grpSpPr bwMode="auto">
          <a:xfrm>
            <a:off x="685800" y="1371600"/>
            <a:ext cx="1676400" cy="1524000"/>
            <a:chOff x="480" y="864"/>
            <a:chExt cx="1152" cy="1056"/>
          </a:xfrm>
        </p:grpSpPr>
        <p:sp>
          <p:nvSpPr>
            <p:cNvPr id="5136" name="Rectangle 25"/>
            <p:cNvSpPr>
              <a:spLocks noChangeArrowheads="1"/>
            </p:cNvSpPr>
            <p:nvPr/>
          </p:nvSpPr>
          <p:spPr bwMode="auto">
            <a:xfrm>
              <a:off x="480" y="864"/>
              <a:ext cx="1152" cy="1056"/>
            </a:xfrm>
            <a:prstGeom prst="rect">
              <a:avLst/>
            </a:prstGeom>
            <a:solidFill>
              <a:srgbClr val="CC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rgbClr val="CC66FF"/>
                </a:solidFill>
              </a:endParaRPr>
            </a:p>
          </p:txBody>
        </p:sp>
        <p:graphicFrame>
          <p:nvGraphicFramePr>
            <p:cNvPr id="5124" name="Object 26"/>
            <p:cNvGraphicFramePr>
              <a:graphicFrameLocks noChangeAspect="1"/>
            </p:cNvGraphicFramePr>
            <p:nvPr/>
          </p:nvGraphicFramePr>
          <p:xfrm>
            <a:off x="624" y="960"/>
            <a:ext cx="864" cy="812"/>
          </p:xfrm>
          <a:graphic>
            <a:graphicData uri="http://schemas.openxmlformats.org/presentationml/2006/ole">
              <p:oleObj spid="_x0000_s5124" name="Image" r:id="rId3" imgW="3377778" imgH="3174603" progId="Photoshop.Image.6">
                <p:embed/>
              </p:oleObj>
            </a:graphicData>
          </a:graphic>
        </p:graphicFrame>
      </p:grpSp>
      <p:grpSp>
        <p:nvGrpSpPr>
          <p:cNvPr id="5132" name="Group 27"/>
          <p:cNvGrpSpPr>
            <a:grpSpLocks/>
          </p:cNvGrpSpPr>
          <p:nvPr/>
        </p:nvGrpSpPr>
        <p:grpSpPr bwMode="auto">
          <a:xfrm>
            <a:off x="2438400" y="2895600"/>
            <a:ext cx="2209800" cy="2133600"/>
            <a:chOff x="1200" y="1872"/>
            <a:chExt cx="1392" cy="1344"/>
          </a:xfrm>
        </p:grpSpPr>
        <p:sp>
          <p:nvSpPr>
            <p:cNvPr id="5135" name="AutoShape 28"/>
            <p:cNvSpPr>
              <a:spLocks noChangeArrowheads="1"/>
            </p:cNvSpPr>
            <p:nvPr/>
          </p:nvSpPr>
          <p:spPr bwMode="auto">
            <a:xfrm>
              <a:off x="1200" y="1872"/>
              <a:ext cx="1392" cy="1344"/>
            </a:xfrm>
            <a:prstGeom prst="star8">
              <a:avLst>
                <a:gd name="adj" fmla="val 38250"/>
              </a:avLst>
            </a:prstGeom>
            <a:solidFill>
              <a:srgbClr val="33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5123" name="Object 29"/>
            <p:cNvGraphicFramePr>
              <a:graphicFrameLocks noChangeAspect="1"/>
            </p:cNvGraphicFramePr>
            <p:nvPr/>
          </p:nvGraphicFramePr>
          <p:xfrm>
            <a:off x="1440" y="2112"/>
            <a:ext cx="912" cy="858"/>
          </p:xfrm>
          <a:graphic>
            <a:graphicData uri="http://schemas.openxmlformats.org/presentationml/2006/ole">
              <p:oleObj spid="_x0000_s5123" name="Image" r:id="rId4" imgW="4469841" imgH="4203175" progId="Photoshop.Image.6">
                <p:embed/>
              </p:oleObj>
            </a:graphicData>
          </a:graphic>
        </p:graphicFrame>
      </p:grpSp>
      <p:grpSp>
        <p:nvGrpSpPr>
          <p:cNvPr id="5133" name="Group 30"/>
          <p:cNvGrpSpPr>
            <a:grpSpLocks/>
          </p:cNvGrpSpPr>
          <p:nvPr/>
        </p:nvGrpSpPr>
        <p:grpSpPr bwMode="auto">
          <a:xfrm>
            <a:off x="533400" y="5181600"/>
            <a:ext cx="2133600" cy="1219200"/>
            <a:chOff x="624" y="3312"/>
            <a:chExt cx="1344" cy="768"/>
          </a:xfrm>
        </p:grpSpPr>
        <p:sp>
          <p:nvSpPr>
            <p:cNvPr id="5134" name="Rectangle 31"/>
            <p:cNvSpPr>
              <a:spLocks noChangeArrowheads="1"/>
            </p:cNvSpPr>
            <p:nvPr/>
          </p:nvSpPr>
          <p:spPr bwMode="auto">
            <a:xfrm>
              <a:off x="624" y="3312"/>
              <a:ext cx="1344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5122" name="Object 32"/>
            <p:cNvGraphicFramePr>
              <a:graphicFrameLocks noChangeAspect="1"/>
            </p:cNvGraphicFramePr>
            <p:nvPr/>
          </p:nvGraphicFramePr>
          <p:xfrm>
            <a:off x="768" y="3408"/>
            <a:ext cx="1104" cy="625"/>
          </p:xfrm>
          <a:graphic>
            <a:graphicData uri="http://schemas.openxmlformats.org/presentationml/2006/ole">
              <p:oleObj spid="_x0000_s5122" name="Image" r:id="rId5" imgW="3047619" imgH="1726984" progId="Photoshop.Image.6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Посмотри внимательно на картинку и запомни съедобные и несъедобные грибы.</a:t>
            </a:r>
          </a:p>
        </p:txBody>
      </p:sp>
      <p:grpSp>
        <p:nvGrpSpPr>
          <p:cNvPr id="6154" name="Group 46"/>
          <p:cNvGrpSpPr>
            <a:grpSpLocks/>
          </p:cNvGrpSpPr>
          <p:nvPr/>
        </p:nvGrpSpPr>
        <p:grpSpPr bwMode="auto">
          <a:xfrm>
            <a:off x="533400" y="2286000"/>
            <a:ext cx="3962400" cy="4375150"/>
            <a:chOff x="336" y="1440"/>
            <a:chExt cx="2496" cy="2756"/>
          </a:xfrm>
        </p:grpSpPr>
        <p:sp>
          <p:nvSpPr>
            <p:cNvPr id="6178" name="Rectangle 25"/>
            <p:cNvSpPr>
              <a:spLocks noChangeArrowheads="1"/>
            </p:cNvSpPr>
            <p:nvPr/>
          </p:nvSpPr>
          <p:spPr bwMode="auto">
            <a:xfrm>
              <a:off x="336" y="1440"/>
              <a:ext cx="2496" cy="2736"/>
            </a:xfrm>
            <a:prstGeom prst="rect">
              <a:avLst/>
            </a:prstGeom>
            <a:gradFill rotWithShape="0">
              <a:gsLst>
                <a:gs pos="0">
                  <a:srgbClr val="005E76"/>
                </a:gs>
                <a:gs pos="50000">
                  <a:srgbClr val="00CCFF"/>
                </a:gs>
                <a:gs pos="100000">
                  <a:srgbClr val="005E76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6148" name="Object 5"/>
            <p:cNvGraphicFramePr>
              <a:graphicFrameLocks noChangeAspect="1"/>
            </p:cNvGraphicFramePr>
            <p:nvPr/>
          </p:nvGraphicFramePr>
          <p:xfrm>
            <a:off x="1680" y="2832"/>
            <a:ext cx="1000" cy="1167"/>
          </p:xfrm>
          <a:graphic>
            <a:graphicData uri="http://schemas.openxmlformats.org/presentationml/2006/ole">
              <p:oleObj spid="_x0000_s6148" name="Image" r:id="rId3" imgW="1587302" imgH="1853315" progId="Photoshop.Image.6">
                <p:embed/>
              </p:oleObj>
            </a:graphicData>
          </a:graphic>
        </p:graphicFrame>
        <p:graphicFrame>
          <p:nvGraphicFramePr>
            <p:cNvPr id="6149" name="Object 6"/>
            <p:cNvGraphicFramePr>
              <a:graphicFrameLocks noChangeAspect="1"/>
            </p:cNvGraphicFramePr>
            <p:nvPr/>
          </p:nvGraphicFramePr>
          <p:xfrm>
            <a:off x="1680" y="1584"/>
            <a:ext cx="896" cy="1079"/>
          </p:xfrm>
          <a:graphic>
            <a:graphicData uri="http://schemas.openxmlformats.org/presentationml/2006/ole">
              <p:oleObj spid="_x0000_s6149" name="Image" r:id="rId4" imgW="1422222" imgH="1713681" progId="Photoshop.Image.6">
                <p:embed/>
              </p:oleObj>
            </a:graphicData>
          </a:graphic>
        </p:graphicFrame>
        <p:graphicFrame>
          <p:nvGraphicFramePr>
            <p:cNvPr id="6150" name="Object 7"/>
            <p:cNvGraphicFramePr>
              <a:graphicFrameLocks noChangeAspect="1"/>
            </p:cNvGraphicFramePr>
            <p:nvPr/>
          </p:nvGraphicFramePr>
          <p:xfrm>
            <a:off x="528" y="3264"/>
            <a:ext cx="1024" cy="864"/>
          </p:xfrm>
          <a:graphic>
            <a:graphicData uri="http://schemas.openxmlformats.org/presentationml/2006/ole">
              <p:oleObj spid="_x0000_s6150" name="Image" r:id="rId5" imgW="1624824" imgH="1371429" progId="Photoshop.Image.6">
                <p:embed/>
              </p:oleObj>
            </a:graphicData>
          </a:graphic>
        </p:graphicFrame>
        <p:graphicFrame>
          <p:nvGraphicFramePr>
            <p:cNvPr id="6151" name="Object 8"/>
            <p:cNvGraphicFramePr>
              <a:graphicFrameLocks noChangeAspect="1"/>
            </p:cNvGraphicFramePr>
            <p:nvPr/>
          </p:nvGraphicFramePr>
          <p:xfrm>
            <a:off x="384" y="2448"/>
            <a:ext cx="1111" cy="768"/>
          </p:xfrm>
          <a:graphic>
            <a:graphicData uri="http://schemas.openxmlformats.org/presentationml/2006/ole">
              <p:oleObj spid="_x0000_s6151" name="Image" r:id="rId6" imgW="1764457" imgH="1219048" progId="Photoshop.Image.6">
                <p:embed/>
              </p:oleObj>
            </a:graphicData>
          </a:graphic>
        </p:graphicFrame>
        <p:graphicFrame>
          <p:nvGraphicFramePr>
            <p:cNvPr id="6152" name="Object 12"/>
            <p:cNvGraphicFramePr>
              <a:graphicFrameLocks noChangeAspect="1"/>
            </p:cNvGraphicFramePr>
            <p:nvPr/>
          </p:nvGraphicFramePr>
          <p:xfrm>
            <a:off x="672" y="1536"/>
            <a:ext cx="824" cy="768"/>
          </p:xfrm>
          <a:graphic>
            <a:graphicData uri="http://schemas.openxmlformats.org/presentationml/2006/ole">
              <p:oleObj spid="_x0000_s6152" name="Image" r:id="rId7" imgW="1307937" imgH="1219048" progId="Photoshop.Image.6">
                <p:embed/>
              </p:oleObj>
            </a:graphicData>
          </a:graphic>
        </p:graphicFrame>
        <p:sp>
          <p:nvSpPr>
            <p:cNvPr id="6179" name="Text Box 13"/>
            <p:cNvSpPr txBox="1">
              <a:spLocks noChangeArrowheads="1"/>
            </p:cNvSpPr>
            <p:nvPr/>
          </p:nvSpPr>
          <p:spPr bwMode="auto">
            <a:xfrm>
              <a:off x="768" y="2160"/>
              <a:ext cx="675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ru-RU" sz="1400"/>
            </a:p>
            <a:p>
              <a:r>
                <a:rPr lang="ru-RU" sz="1400" b="1"/>
                <a:t>БОРОВИК</a:t>
              </a:r>
            </a:p>
          </p:txBody>
        </p:sp>
        <p:sp>
          <p:nvSpPr>
            <p:cNvPr id="6180" name="Text Box 14"/>
            <p:cNvSpPr txBox="1">
              <a:spLocks noChangeArrowheads="1"/>
            </p:cNvSpPr>
            <p:nvPr/>
          </p:nvSpPr>
          <p:spPr bwMode="auto">
            <a:xfrm>
              <a:off x="1584" y="2400"/>
              <a:ext cx="11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ru-RU"/>
            </a:p>
            <a:p>
              <a:r>
                <a:rPr lang="ru-RU" sz="1600" b="1"/>
                <a:t>ПОДОСИНОВИК</a:t>
              </a:r>
            </a:p>
          </p:txBody>
        </p:sp>
        <p:sp>
          <p:nvSpPr>
            <p:cNvPr id="6181" name="Text Box 15"/>
            <p:cNvSpPr txBox="1">
              <a:spLocks noChangeArrowheads="1"/>
            </p:cNvSpPr>
            <p:nvPr/>
          </p:nvSpPr>
          <p:spPr bwMode="auto">
            <a:xfrm>
              <a:off x="912" y="3024"/>
              <a:ext cx="58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/>
                <a:t>ОПЯТА</a:t>
              </a:r>
            </a:p>
          </p:txBody>
        </p:sp>
        <p:sp>
          <p:nvSpPr>
            <p:cNvPr id="6182" name="Text Box 16"/>
            <p:cNvSpPr txBox="1">
              <a:spLocks noChangeArrowheads="1"/>
            </p:cNvSpPr>
            <p:nvPr/>
          </p:nvSpPr>
          <p:spPr bwMode="auto">
            <a:xfrm>
              <a:off x="1920" y="3936"/>
              <a:ext cx="7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/>
                <a:t>БОРОВИК</a:t>
              </a:r>
            </a:p>
          </p:txBody>
        </p:sp>
        <p:sp>
          <p:nvSpPr>
            <p:cNvPr id="6183" name="Text Box 17"/>
            <p:cNvSpPr txBox="1">
              <a:spLocks noChangeArrowheads="1"/>
            </p:cNvSpPr>
            <p:nvPr/>
          </p:nvSpPr>
          <p:spPr bwMode="auto">
            <a:xfrm>
              <a:off x="720" y="3984"/>
              <a:ext cx="79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/>
                <a:t>ЛИСИЧКИ</a:t>
              </a:r>
            </a:p>
          </p:txBody>
        </p:sp>
      </p:grpSp>
      <p:grpSp>
        <p:nvGrpSpPr>
          <p:cNvPr id="6155" name="Group 47"/>
          <p:cNvGrpSpPr>
            <a:grpSpLocks/>
          </p:cNvGrpSpPr>
          <p:nvPr/>
        </p:nvGrpSpPr>
        <p:grpSpPr bwMode="auto">
          <a:xfrm>
            <a:off x="5257800" y="2590800"/>
            <a:ext cx="3581400" cy="3429000"/>
            <a:chOff x="3312" y="1632"/>
            <a:chExt cx="2256" cy="2160"/>
          </a:xfrm>
        </p:grpSpPr>
        <p:sp>
          <p:nvSpPr>
            <p:cNvPr id="6175" name="Rectangle 26"/>
            <p:cNvSpPr>
              <a:spLocks noChangeArrowheads="1"/>
            </p:cNvSpPr>
            <p:nvPr/>
          </p:nvSpPr>
          <p:spPr bwMode="auto">
            <a:xfrm>
              <a:off x="3312" y="1632"/>
              <a:ext cx="2256" cy="2160"/>
            </a:xfrm>
            <a:prstGeom prst="rect">
              <a:avLst/>
            </a:prstGeom>
            <a:gradFill rotWithShape="0">
              <a:gsLst>
                <a:gs pos="0">
                  <a:srgbClr val="CC0066"/>
                </a:gs>
                <a:gs pos="50000">
                  <a:srgbClr val="FFCCFF"/>
                </a:gs>
                <a:gs pos="100000">
                  <a:srgbClr val="CC0066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6146" name="Object 10"/>
            <p:cNvGraphicFramePr>
              <a:graphicFrameLocks noChangeAspect="1"/>
            </p:cNvGraphicFramePr>
            <p:nvPr/>
          </p:nvGraphicFramePr>
          <p:xfrm>
            <a:off x="4512" y="1920"/>
            <a:ext cx="1024" cy="1456"/>
          </p:xfrm>
          <a:graphic>
            <a:graphicData uri="http://schemas.openxmlformats.org/presentationml/2006/ole">
              <p:oleObj spid="_x0000_s6146" name="Image" r:id="rId8" imgW="1624824" imgH="2311111" progId="Photoshop.Image.6">
                <p:embed/>
              </p:oleObj>
            </a:graphicData>
          </a:graphic>
        </p:graphicFrame>
        <p:graphicFrame>
          <p:nvGraphicFramePr>
            <p:cNvPr id="6147" name="Object 11"/>
            <p:cNvGraphicFramePr>
              <a:graphicFrameLocks noChangeAspect="1"/>
            </p:cNvGraphicFramePr>
            <p:nvPr/>
          </p:nvGraphicFramePr>
          <p:xfrm>
            <a:off x="3456" y="2112"/>
            <a:ext cx="960" cy="1104"/>
          </p:xfrm>
          <a:graphic>
            <a:graphicData uri="http://schemas.openxmlformats.org/presentationml/2006/ole">
              <p:oleObj spid="_x0000_s6147" name="Image" r:id="rId9" imgW="1523272" imgH="1752381" progId="Photoshop.Image.6">
                <p:embed/>
              </p:oleObj>
            </a:graphicData>
          </a:graphic>
        </p:graphicFrame>
        <p:sp>
          <p:nvSpPr>
            <p:cNvPr id="6176" name="Text Box 18"/>
            <p:cNvSpPr txBox="1">
              <a:spLocks noChangeArrowheads="1"/>
            </p:cNvSpPr>
            <p:nvPr/>
          </p:nvSpPr>
          <p:spPr bwMode="auto">
            <a:xfrm>
              <a:off x="4608" y="3408"/>
              <a:ext cx="82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/>
                <a:t>МУХОМОР</a:t>
              </a:r>
            </a:p>
          </p:txBody>
        </p:sp>
        <p:sp>
          <p:nvSpPr>
            <p:cNvPr id="6177" name="Text Box 19"/>
            <p:cNvSpPr txBox="1">
              <a:spLocks noChangeArrowheads="1"/>
            </p:cNvSpPr>
            <p:nvPr/>
          </p:nvSpPr>
          <p:spPr bwMode="auto">
            <a:xfrm>
              <a:off x="3600" y="3216"/>
              <a:ext cx="774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/>
                <a:t>БЛЕДНАЯ</a:t>
              </a:r>
            </a:p>
            <a:p>
              <a:r>
                <a:rPr lang="ru-RU" sz="1600" b="1"/>
                <a:t>ПОГАНКА</a:t>
              </a:r>
            </a:p>
          </p:txBody>
        </p:sp>
      </p:grp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1441450" y="1676400"/>
            <a:ext cx="222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333399"/>
                </a:solidFill>
              </a:rPr>
              <a:t>СЪЕДОБНЫЕ</a:t>
            </a:r>
          </a:p>
        </p:txBody>
      </p:sp>
      <p:sp>
        <p:nvSpPr>
          <p:cNvPr id="6157" name="Text Box 21"/>
          <p:cNvSpPr txBox="1">
            <a:spLocks noChangeArrowheads="1"/>
          </p:cNvSpPr>
          <p:nvPr/>
        </p:nvSpPr>
        <p:spPr bwMode="auto">
          <a:xfrm>
            <a:off x="5638800" y="1676400"/>
            <a:ext cx="2668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</a:rPr>
              <a:t>НЕСЪЕДОБНЫЕ</a:t>
            </a:r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4495800" y="1295400"/>
            <a:ext cx="990600" cy="990600"/>
            <a:chOff x="0" y="1488"/>
            <a:chExt cx="1344" cy="1680"/>
          </a:xfrm>
        </p:grpSpPr>
        <p:sp>
          <p:nvSpPr>
            <p:cNvPr id="6159" name="Freeform 30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0" name="Oval 31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1" name="Oval 32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2" name="Freeform 33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3" name="Freeform 34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4" name="Oval 35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5" name="Oval 36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6" name="Line 37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7" name="Line 38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8" name="Line 39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9" name="Line 40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0" name="Freeform 41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1" name="Freeform 42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2" name="Freeform 43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3" name="Oval 44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74" name="Freeform 45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Неправильно</a:t>
            </a:r>
          </a:p>
        </p:txBody>
      </p:sp>
      <p:grpSp>
        <p:nvGrpSpPr>
          <p:cNvPr id="35843" name="Group 6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35847" name="Freeform 7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48" name="Oval 8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49" name="Oval 9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0" name="Freeform 10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1" name="Freeform 11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2" name="Oval 12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3" name="Oval 13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4" name="Line 14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5" name="Line 15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6" name="Line 16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7" name="Line 17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8" name="Freeform 18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9" name="Freeform 19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60" name="Freeform 20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61" name="Oval 21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2" name="Freeform 22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5844" name="Picture 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5240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3886200"/>
            <a:ext cx="1222375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Положи в корзину съедобные грибы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36871" name="Freeform 11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2" name="Oval 12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3" name="Oval 13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4" name="Freeform 14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5" name="Freeform 15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6" name="Oval 16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7" name="Oval 17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8" name="Line 18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9" name="Line 19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80" name="Line 20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81" name="Line 21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82" name="Freeform 22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83" name="Freeform 23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84" name="Freeform 24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85" name="Oval 25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6" name="Freeform 26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6868" name="Picture 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5240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3886200"/>
            <a:ext cx="1222375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Правильно</a:t>
            </a:r>
          </a:p>
        </p:txBody>
      </p:sp>
      <p:grpSp>
        <p:nvGrpSpPr>
          <p:cNvPr id="37891" name="Group 6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37894" name="Freeform 7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5" name="Oval 8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896" name="Oval 9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897" name="Freeform 10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8" name="Freeform 11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9" name="Oval 12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00" name="Oval 13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01" name="Line 14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2" name="Line 15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3" name="Line 16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4" name="Line 17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5" name="Freeform 18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6" name="Freeform 19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7" name="Freeform 20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8" name="Oval 21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09" name="Freeform 22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7892" name="Picture 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3528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Положи в корзину съедобные грибы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38920" name="Freeform 11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1" name="Oval 12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2" name="Oval 13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3" name="Freeform 14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4" name="Freeform 15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5" name="Oval 16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6" name="Oval 17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7" name="Line 18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8" name="Line 19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9" name="Line 20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30" name="Line 21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31" name="Freeform 22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32" name="Freeform 23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33" name="Freeform 24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34" name="Oval 25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35" name="Freeform 26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8916" name="Picture 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2766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057400"/>
            <a:ext cx="119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3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4114800"/>
            <a:ext cx="12192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Неверно</a:t>
            </a:r>
          </a:p>
        </p:txBody>
      </p:sp>
      <p:grpSp>
        <p:nvGrpSpPr>
          <p:cNvPr id="39939" name="Group 7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39944" name="Freeform 8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5" name="Oval 9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946" name="Oval 10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947" name="Freeform 11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8" name="Freeform 12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9" name="Oval 13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950" name="Oval 14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951" name="Line 15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2" name="Line 16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3" name="Line 17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4" name="Line 18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5" name="Freeform 19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6" name="Freeform 20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7" name="Freeform 21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8" name="Oval 22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959" name="Freeform 23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9940" name="Picture 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2766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057400"/>
            <a:ext cx="119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2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4114800"/>
            <a:ext cx="12192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Молодец</a:t>
            </a:r>
          </a:p>
        </p:txBody>
      </p:sp>
      <p:grpSp>
        <p:nvGrpSpPr>
          <p:cNvPr id="40963" name="Group 7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40967" name="Freeform 8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68" name="Oval 9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69" name="Oval 10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70" name="Freeform 11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1" name="Freeform 12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2" name="Oval 13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73" name="Oval 14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74" name="Line 15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5" name="Line 16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6" name="Line 17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7" name="Line 18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8" name="Freeform 19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9" name="Freeform 20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0" name="Freeform 21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1" name="Oval 22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82" name="Freeform 23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40964" name="Picture 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2766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581400"/>
            <a:ext cx="119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Положи в корзину съедобные грибы</a:t>
            </a:r>
          </a:p>
        </p:txBody>
      </p:sp>
      <p:grpSp>
        <p:nvGrpSpPr>
          <p:cNvPr id="41987" name="Group 10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41993" name="Freeform 11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4" name="Oval 12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5" name="Oval 13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6" name="Freeform 14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7" name="Freeform 15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8" name="Oval 16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9" name="Oval 17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00" name="Line 18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1" name="Line 19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2" name="Line 20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3" name="Line 21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4" name="Freeform 22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5" name="Freeform 23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6" name="Freeform 24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7" name="Oval 25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08" name="Freeform 26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41988" name="Picture 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191000"/>
            <a:ext cx="11430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33528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3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3505200"/>
            <a:ext cx="119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600" y="2667000"/>
            <a:ext cx="8255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правильно</a:t>
            </a:r>
          </a:p>
        </p:txBody>
      </p:sp>
      <p:grpSp>
        <p:nvGrpSpPr>
          <p:cNvPr id="43011" name="Group 8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43016" name="Freeform 9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17" name="Oval 10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18" name="Oval 11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19" name="Freeform 12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0" name="Freeform 13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1" name="Oval 14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22" name="Oval 15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23" name="Line 16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4" name="Line 17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5" name="Line 18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6" name="Line 19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7" name="Freeform 20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8" name="Freeform 21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9" name="Freeform 22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30" name="Oval 23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31" name="Freeform 24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43012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733800"/>
            <a:ext cx="11430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33528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2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3505200"/>
            <a:ext cx="119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Положи грибок в корзину</a:t>
            </a:r>
          </a:p>
        </p:txBody>
      </p:sp>
      <p:grpSp>
        <p:nvGrpSpPr>
          <p:cNvPr id="44035" name="Group 8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44041" name="Freeform 9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42" name="Oval 10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043" name="Oval 11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044" name="Freeform 12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45" name="Freeform 13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46" name="Oval 14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047" name="Oval 15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048" name="Line 16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49" name="Line 17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0" name="Line 18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1" name="Line 19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2" name="Freeform 20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3" name="Freeform 21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4" name="Freeform 22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5" name="Oval 23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056" name="Freeform 24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44036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581400"/>
            <a:ext cx="11430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33528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2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3505200"/>
            <a:ext cx="119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2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43000" y="2590800"/>
            <a:ext cx="8255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правильно</a:t>
            </a:r>
          </a:p>
        </p:txBody>
      </p:sp>
      <p:grpSp>
        <p:nvGrpSpPr>
          <p:cNvPr id="45059" name="Group 8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45064" name="Freeform 9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65" name="Oval 10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066" name="Oval 11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067" name="Freeform 12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68" name="Freeform 13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69" name="Oval 14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070" name="Oval 15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071" name="Line 16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72" name="Line 17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73" name="Line 18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74" name="Line 19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75" name="Freeform 20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76" name="Freeform 21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77" name="Freeform 22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78" name="Oval 23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079" name="Freeform 24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45060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3528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505200"/>
            <a:ext cx="119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3" name="Picture 2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2590800"/>
            <a:ext cx="8255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Положи грибок в корзину</a:t>
            </a:r>
          </a:p>
        </p:txBody>
      </p:sp>
      <p:grpSp>
        <p:nvGrpSpPr>
          <p:cNvPr id="46083" name="Group 8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46089" name="Freeform 9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0" name="Oval 10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1" name="Oval 11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2" name="Freeform 12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3" name="Freeform 13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4" name="Oval 14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5" name="Oval 15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6" name="Line 16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7" name="Line 17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8" name="Line 18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9" name="Line 19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00" name="Freeform 20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01" name="Freeform 21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02" name="Freeform 22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03" name="Oval 23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104" name="Freeform 24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46084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962400"/>
            <a:ext cx="11430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33528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2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3505200"/>
            <a:ext cx="119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2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2590800"/>
            <a:ext cx="8255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Молодец, Ястребов</a:t>
            </a:r>
          </a:p>
        </p:txBody>
      </p:sp>
      <p:grpSp>
        <p:nvGrpSpPr>
          <p:cNvPr id="47107" name="Group 8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47115" name="Freeform 9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6" name="Oval 10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17" name="Oval 11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18" name="Freeform 12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9" name="Freeform 13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0" name="Oval 14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21" name="Oval 15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22" name="Line 16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3" name="Line 17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4" name="Line 18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5" name="Line 19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6" name="Freeform 20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7" name="Freeform 21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8" name="Freeform 22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9" name="Oval 23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30" name="Freeform 24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7108" name="Text Box 25"/>
          <p:cNvSpPr txBox="1">
            <a:spLocks noChangeArrowheads="1"/>
          </p:cNvSpPr>
          <p:nvPr/>
        </p:nvSpPr>
        <p:spPr bwMode="auto">
          <a:xfrm>
            <a:off x="152400" y="304800"/>
            <a:ext cx="8915400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7109" name="Text Box 2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57200" y="152400"/>
            <a:ext cx="8382000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  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47110" name="Picture 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1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3581400"/>
            <a:ext cx="11430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2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33528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3" name="Picture 3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00800" y="3505200"/>
            <a:ext cx="119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4" name="Picture 3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8200" y="2590800"/>
            <a:ext cx="8255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99"/>
                </a:solidFill>
                <a:latin typeface="Microsoft Sans Serif" pitchFamily="34" charset="0"/>
              </a:rPr>
              <a:t>Молодец</a:t>
            </a:r>
          </a:p>
        </p:txBody>
      </p:sp>
      <p:grpSp>
        <p:nvGrpSpPr>
          <p:cNvPr id="48131" name="Group 8"/>
          <p:cNvGrpSpPr>
            <a:grpSpLocks/>
          </p:cNvGrpSpPr>
          <p:nvPr/>
        </p:nvGrpSpPr>
        <p:grpSpPr bwMode="auto">
          <a:xfrm>
            <a:off x="609600" y="304800"/>
            <a:ext cx="1143000" cy="1143000"/>
            <a:chOff x="0" y="1488"/>
            <a:chExt cx="1344" cy="1680"/>
          </a:xfrm>
        </p:grpSpPr>
        <p:sp>
          <p:nvSpPr>
            <p:cNvPr id="48137" name="Freeform 9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8" name="Oval 10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39" name="Oval 11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40" name="Freeform 12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1" name="Freeform 13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2" name="Oval 14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43" name="Oval 15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44" name="Line 16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5" name="Line 17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6" name="Line 18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7" name="Line 19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8" name="Freeform 20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9" name="Freeform 21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50" name="Freeform 22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51" name="Oval 23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52" name="Freeform 24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48132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447800"/>
            <a:ext cx="53340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581400"/>
            <a:ext cx="11430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3352800"/>
            <a:ext cx="901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Picture 2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3505200"/>
            <a:ext cx="119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2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2590800"/>
            <a:ext cx="8255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228600"/>
            <a:ext cx="1447800" cy="1676400"/>
            <a:chOff x="0" y="1488"/>
            <a:chExt cx="1344" cy="1680"/>
          </a:xfrm>
        </p:grpSpPr>
        <p:sp>
          <p:nvSpPr>
            <p:cNvPr id="49161" name="Freeform 3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2" name="Oval 4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63" name="Oval 5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64" name="Freeform 6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5" name="Freeform 7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6" name="Oval 8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67" name="Oval 9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68" name="Line 10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9" name="Line 11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0" name="Line 12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1" name="Line 13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2" name="Freeform 14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3" name="Freeform 15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4" name="Freeform 16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5" name="Oval 17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76" name="Freeform 18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3267" name="Oval 1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32163" y="228600"/>
            <a:ext cx="2290762" cy="2895600"/>
          </a:xfrm>
          <a:prstGeom prst="ellipse">
            <a:avLst/>
          </a:prstGeom>
          <a:gradFill rotWithShape="0">
            <a:gsLst>
              <a:gs pos="0">
                <a:srgbClr val="CCCCFF"/>
              </a:gs>
              <a:gs pos="100000">
                <a:srgbClr val="5E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В гостях у </a:t>
            </a:r>
          </a:p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О</a:t>
            </a:r>
            <a:r>
              <a:rPr lang="ru-RU" sz="2000" b="1">
                <a:solidFill>
                  <a:srgbClr val="FFFF00"/>
                </a:solidFill>
                <a:latin typeface="Bookman Old Style" pitchFamily="18" charset="0"/>
              </a:rPr>
              <a:t>СЕНИ</a:t>
            </a:r>
          </a:p>
        </p:txBody>
      </p:sp>
      <p:sp>
        <p:nvSpPr>
          <p:cNvPr id="53268" name="Oval 20">
            <a:hlinkClick r:id="rId3" action="ppaction://hlinksldjump"/>
          </p:cNvPr>
          <p:cNvSpPr>
            <a:spLocks noChangeArrowheads="1"/>
          </p:cNvSpPr>
          <p:nvPr/>
        </p:nvSpPr>
        <p:spPr bwMode="auto">
          <a:xfrm rot="-4454484">
            <a:off x="1850231" y="1494632"/>
            <a:ext cx="2319337" cy="3124200"/>
          </a:xfrm>
          <a:prstGeom prst="ellipse">
            <a:avLst/>
          </a:prstGeom>
          <a:gradFill rotWithShape="0">
            <a:gsLst>
              <a:gs pos="0">
                <a:srgbClr val="33CCFF"/>
              </a:gs>
              <a:gs pos="100000">
                <a:srgbClr val="18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00FFFF"/>
                </a:solidFill>
                <a:latin typeface="Bookman Old Style" pitchFamily="18" charset="0"/>
              </a:rPr>
              <a:t>Загадки</a:t>
            </a:r>
          </a:p>
        </p:txBody>
      </p:sp>
      <p:sp>
        <p:nvSpPr>
          <p:cNvPr id="53269" name="Oval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1953090">
            <a:off x="2514600" y="3657600"/>
            <a:ext cx="2362200" cy="3200400"/>
          </a:xfrm>
          <a:prstGeom prst="ellipse">
            <a:avLst/>
          </a:prstGeom>
          <a:gradFill rotWithShape="0">
            <a:gsLst>
              <a:gs pos="0">
                <a:srgbClr val="00FFCC"/>
              </a:gs>
              <a:gs pos="100000">
                <a:srgbClr val="00765E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Это </a:t>
            </a:r>
          </a:p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интересно</a:t>
            </a:r>
          </a:p>
        </p:txBody>
      </p:sp>
      <p:sp>
        <p:nvSpPr>
          <p:cNvPr id="53270" name="Oval 22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3723075">
            <a:off x="5152232" y="1237456"/>
            <a:ext cx="2266950" cy="3128963"/>
          </a:xfrm>
          <a:prstGeom prst="ellipse">
            <a:avLst/>
          </a:prstGeom>
          <a:gradFill rotWithShape="0">
            <a:gsLst>
              <a:gs pos="0">
                <a:srgbClr val="FF9900"/>
              </a:gs>
              <a:gs pos="100000">
                <a:srgbClr val="FFCCCC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Мир </a:t>
            </a:r>
          </a:p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Животных</a:t>
            </a:r>
          </a:p>
        </p:txBody>
      </p:sp>
      <p:sp>
        <p:nvSpPr>
          <p:cNvPr id="53271" name="Oval 23">
            <a:hlinkClick r:id="rId6" action="ppaction://hlinksldjump"/>
          </p:cNvPr>
          <p:cNvSpPr>
            <a:spLocks noChangeArrowheads="1"/>
          </p:cNvSpPr>
          <p:nvPr/>
        </p:nvSpPr>
        <p:spPr bwMode="auto">
          <a:xfrm rot="-1596552">
            <a:off x="4800600" y="3521075"/>
            <a:ext cx="2362200" cy="3276600"/>
          </a:xfrm>
          <a:prstGeom prst="ellipse">
            <a:avLst/>
          </a:prstGeom>
          <a:gradFill rotWithShape="0">
            <a:gsLst>
              <a:gs pos="0">
                <a:srgbClr val="FF99CC"/>
              </a:gs>
              <a:gs pos="100000">
                <a:srgbClr val="76475E"/>
              </a:gs>
            </a:gsLst>
            <a:path path="rect">
              <a:fillToRect r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CCFF"/>
                </a:solidFill>
                <a:latin typeface="Bookman Old Style" pitchFamily="18" charset="0"/>
              </a:rPr>
              <a:t>Игры</a:t>
            </a:r>
          </a:p>
        </p:txBody>
      </p:sp>
      <p:sp>
        <p:nvSpPr>
          <p:cNvPr id="53272" name="Oval 24"/>
          <p:cNvSpPr>
            <a:spLocks noChangeArrowheads="1"/>
          </p:cNvSpPr>
          <p:nvPr/>
        </p:nvSpPr>
        <p:spPr bwMode="auto">
          <a:xfrm>
            <a:off x="3733800" y="2743200"/>
            <a:ext cx="1828800" cy="1828800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3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7" grpId="0" animBg="1" autoUpdateAnimBg="0"/>
      <p:bldP spid="53268" grpId="0" animBg="1" autoUpdateAnimBg="0"/>
      <p:bldP spid="53269" grpId="0" animBg="1" autoUpdateAnimBg="0"/>
      <p:bldP spid="53270" grpId="0" animBg="1" autoUpdateAnimBg="0"/>
      <p:bldP spid="53271" grpId="0" animBg="1" autoUpdateAnimBg="0"/>
      <p:bldP spid="5327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Для чего зверям хвосты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419600"/>
            <a:ext cx="6400800" cy="1752600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3300"/>
                </a:solidFill>
              </a:rPr>
              <a:t>Лиса без хвоста пропадёт. Погонятся за ней собаки – быстро её бесхвостую поймают. А хвостом лиса их обманет. Поведёт хвостом вправо, а сама влево метнётся. Так и уйдёт рыжая плутовка от погони.</a:t>
            </a:r>
          </a:p>
        </p:txBody>
      </p:sp>
      <p:pic>
        <p:nvPicPr>
          <p:cNvPr id="50180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00200"/>
            <a:ext cx="7086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3300"/>
                </a:solidFill>
              </a:rPr>
              <a:t>Когда белка прыгает с дерева на дерево, то расправляет свой пушистый хвост, и он, как парашют, поддерживает её в воздухе, помогает белке сохранить равновесие. В зимнюю стужу белка прикрывается хвостом, как одеялом.</a:t>
            </a:r>
          </a:p>
        </p:txBody>
      </p:sp>
      <p:pic>
        <p:nvPicPr>
          <p:cNvPr id="5120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685800"/>
            <a:ext cx="4495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3300"/>
                </a:solidFill>
              </a:rPr>
              <a:t>А белый хвостик оленухи помогает оленятам не потерять в лесу свою маму.</a:t>
            </a:r>
          </a:p>
        </p:txBody>
      </p:sp>
      <p:pic>
        <p:nvPicPr>
          <p:cNvPr id="5222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762000"/>
            <a:ext cx="4495800" cy="276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581400"/>
            <a:ext cx="8229600" cy="1752600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3300"/>
                </a:solidFill>
              </a:rPr>
              <a:t>Бобёр большую часть жизни проводит в воде. Хвост служит ему как руль и весло и, кроме того, помогает добывать пищу. Когда зверёк грызёт дерево, он сидит на задних лапах и опирается на свой широкий хвост. Если бобёр замечает опасность – волка, рысь, большую щуку или сома, - он с силой ударяет хвостом по воде. Этот шлепок – как сигнал тревоги для всех бобров, которые сразу же ныряют под воду и прячутся.</a:t>
            </a:r>
          </a:p>
        </p:txBody>
      </p:sp>
      <p:pic>
        <p:nvPicPr>
          <p:cNvPr id="5325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85800"/>
            <a:ext cx="7162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228600"/>
            <a:ext cx="1447800" cy="1676400"/>
            <a:chOff x="0" y="1488"/>
            <a:chExt cx="1344" cy="1680"/>
          </a:xfrm>
        </p:grpSpPr>
        <p:sp>
          <p:nvSpPr>
            <p:cNvPr id="54281" name="Freeform 3"/>
            <p:cNvSpPr>
              <a:spLocks/>
            </p:cNvSpPr>
            <p:nvPr/>
          </p:nvSpPr>
          <p:spPr bwMode="auto">
            <a:xfrm>
              <a:off x="240" y="1488"/>
              <a:ext cx="756" cy="1342"/>
            </a:xfrm>
            <a:custGeom>
              <a:avLst/>
              <a:gdLst>
                <a:gd name="T0" fmla="*/ 227 w 756"/>
                <a:gd name="T1" fmla="*/ 0 h 1342"/>
                <a:gd name="T2" fmla="*/ 191 w 756"/>
                <a:gd name="T3" fmla="*/ 378 h 1342"/>
                <a:gd name="T4" fmla="*/ 110 w 756"/>
                <a:gd name="T5" fmla="*/ 630 h 1342"/>
                <a:gd name="T6" fmla="*/ 2 w 756"/>
                <a:gd name="T7" fmla="*/ 936 h 1342"/>
                <a:gd name="T8" fmla="*/ 119 w 756"/>
                <a:gd name="T9" fmla="*/ 1224 h 1342"/>
                <a:gd name="T10" fmla="*/ 389 w 756"/>
                <a:gd name="T11" fmla="*/ 1341 h 1342"/>
                <a:gd name="T12" fmla="*/ 641 w 756"/>
                <a:gd name="T13" fmla="*/ 1233 h 1342"/>
                <a:gd name="T14" fmla="*/ 749 w 756"/>
                <a:gd name="T15" fmla="*/ 990 h 1342"/>
                <a:gd name="T16" fmla="*/ 686 w 756"/>
                <a:gd name="T17" fmla="*/ 738 h 1342"/>
                <a:gd name="T18" fmla="*/ 479 w 756"/>
                <a:gd name="T19" fmla="*/ 324 h 1342"/>
                <a:gd name="T20" fmla="*/ 227 w 756"/>
                <a:gd name="T21" fmla="*/ 0 h 1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6"/>
                <a:gd name="T34" fmla="*/ 0 h 1342"/>
                <a:gd name="T35" fmla="*/ 756 w 756"/>
                <a:gd name="T36" fmla="*/ 1342 h 13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6" h="1342">
                  <a:moveTo>
                    <a:pt x="227" y="0"/>
                  </a:moveTo>
                  <a:cubicBezTo>
                    <a:pt x="187" y="6"/>
                    <a:pt x="210" y="273"/>
                    <a:pt x="191" y="378"/>
                  </a:cubicBezTo>
                  <a:cubicBezTo>
                    <a:pt x="172" y="483"/>
                    <a:pt x="142" y="537"/>
                    <a:pt x="110" y="630"/>
                  </a:cubicBezTo>
                  <a:cubicBezTo>
                    <a:pt x="78" y="723"/>
                    <a:pt x="0" y="837"/>
                    <a:pt x="2" y="936"/>
                  </a:cubicBezTo>
                  <a:cubicBezTo>
                    <a:pt x="4" y="1035"/>
                    <a:pt x="55" y="1157"/>
                    <a:pt x="119" y="1224"/>
                  </a:cubicBezTo>
                  <a:cubicBezTo>
                    <a:pt x="183" y="1291"/>
                    <a:pt x="302" y="1340"/>
                    <a:pt x="389" y="1341"/>
                  </a:cubicBezTo>
                  <a:cubicBezTo>
                    <a:pt x="476" y="1342"/>
                    <a:pt x="581" y="1291"/>
                    <a:pt x="641" y="1233"/>
                  </a:cubicBezTo>
                  <a:cubicBezTo>
                    <a:pt x="701" y="1175"/>
                    <a:pt x="742" y="1072"/>
                    <a:pt x="749" y="990"/>
                  </a:cubicBezTo>
                  <a:cubicBezTo>
                    <a:pt x="756" y="908"/>
                    <a:pt x="731" y="849"/>
                    <a:pt x="686" y="738"/>
                  </a:cubicBezTo>
                  <a:cubicBezTo>
                    <a:pt x="641" y="627"/>
                    <a:pt x="555" y="447"/>
                    <a:pt x="479" y="324"/>
                  </a:cubicBezTo>
                  <a:cubicBezTo>
                    <a:pt x="403" y="201"/>
                    <a:pt x="280" y="68"/>
                    <a:pt x="227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184776"/>
                </a:gs>
                <a:gs pos="100000">
                  <a:srgbClr val="3399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82" name="Oval 4"/>
            <p:cNvSpPr>
              <a:spLocks noChangeArrowheads="1"/>
            </p:cNvSpPr>
            <p:nvPr/>
          </p:nvSpPr>
          <p:spPr bwMode="auto">
            <a:xfrm>
              <a:off x="480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283" name="Oval 5"/>
            <p:cNvSpPr>
              <a:spLocks noChangeArrowheads="1"/>
            </p:cNvSpPr>
            <p:nvPr/>
          </p:nvSpPr>
          <p:spPr bwMode="auto">
            <a:xfrm>
              <a:off x="672" y="2064"/>
              <a:ext cx="144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284" name="Freeform 6"/>
            <p:cNvSpPr>
              <a:spLocks/>
            </p:cNvSpPr>
            <p:nvPr/>
          </p:nvSpPr>
          <p:spPr bwMode="auto">
            <a:xfrm>
              <a:off x="468" y="2124"/>
              <a:ext cx="156" cy="36"/>
            </a:xfrm>
            <a:custGeom>
              <a:avLst/>
              <a:gdLst>
                <a:gd name="T0" fmla="*/ 0 w 156"/>
                <a:gd name="T1" fmla="*/ 36 h 36"/>
                <a:gd name="T2" fmla="*/ 90 w 156"/>
                <a:gd name="T3" fmla="*/ 0 h 36"/>
                <a:gd name="T4" fmla="*/ 156 w 156"/>
                <a:gd name="T5" fmla="*/ 36 h 36"/>
                <a:gd name="T6" fmla="*/ 0 60000 65536"/>
                <a:gd name="T7" fmla="*/ 0 60000 65536"/>
                <a:gd name="T8" fmla="*/ 0 60000 65536"/>
                <a:gd name="T9" fmla="*/ 0 w 156"/>
                <a:gd name="T10" fmla="*/ 0 h 36"/>
                <a:gd name="T11" fmla="*/ 156 w 15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36">
                  <a:moveTo>
                    <a:pt x="0" y="36"/>
                  </a:moveTo>
                  <a:cubicBezTo>
                    <a:pt x="15" y="30"/>
                    <a:pt x="64" y="0"/>
                    <a:pt x="90" y="0"/>
                  </a:cubicBezTo>
                  <a:cubicBezTo>
                    <a:pt x="116" y="0"/>
                    <a:pt x="142" y="28"/>
                    <a:pt x="156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85" name="Freeform 7"/>
            <p:cNvSpPr>
              <a:spLocks/>
            </p:cNvSpPr>
            <p:nvPr/>
          </p:nvSpPr>
          <p:spPr bwMode="auto">
            <a:xfrm>
              <a:off x="672" y="2133"/>
              <a:ext cx="144" cy="27"/>
            </a:xfrm>
            <a:custGeom>
              <a:avLst/>
              <a:gdLst>
                <a:gd name="T0" fmla="*/ 0 w 144"/>
                <a:gd name="T1" fmla="*/ 27 h 27"/>
                <a:gd name="T2" fmla="*/ 75 w 144"/>
                <a:gd name="T3" fmla="*/ 0 h 27"/>
                <a:gd name="T4" fmla="*/ 144 w 144"/>
                <a:gd name="T5" fmla="*/ 27 h 27"/>
                <a:gd name="T6" fmla="*/ 0 60000 65536"/>
                <a:gd name="T7" fmla="*/ 0 60000 65536"/>
                <a:gd name="T8" fmla="*/ 0 60000 65536"/>
                <a:gd name="T9" fmla="*/ 0 w 144"/>
                <a:gd name="T10" fmla="*/ 0 h 27"/>
                <a:gd name="T11" fmla="*/ 144 w 14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7">
                  <a:moveTo>
                    <a:pt x="0" y="27"/>
                  </a:moveTo>
                  <a:cubicBezTo>
                    <a:pt x="12" y="23"/>
                    <a:pt x="51" y="0"/>
                    <a:pt x="75" y="0"/>
                  </a:cubicBezTo>
                  <a:cubicBezTo>
                    <a:pt x="99" y="0"/>
                    <a:pt x="130" y="21"/>
                    <a:pt x="144" y="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86" name="Oval 8"/>
            <p:cNvSpPr>
              <a:spLocks noChangeArrowheads="1"/>
            </p:cNvSpPr>
            <p:nvPr/>
          </p:nvSpPr>
          <p:spPr bwMode="auto">
            <a:xfrm>
              <a:off x="528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287" name="Oval 9"/>
            <p:cNvSpPr>
              <a:spLocks noChangeArrowheads="1"/>
            </p:cNvSpPr>
            <p:nvPr/>
          </p:nvSpPr>
          <p:spPr bwMode="auto">
            <a:xfrm>
              <a:off x="720" y="2160"/>
              <a:ext cx="96" cy="96"/>
            </a:xfrm>
            <a:prstGeom prst="ellipse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288" name="Line 10"/>
            <p:cNvSpPr>
              <a:spLocks noChangeShapeType="1"/>
            </p:cNvSpPr>
            <p:nvPr/>
          </p:nvSpPr>
          <p:spPr bwMode="auto">
            <a:xfrm>
              <a:off x="76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89" name="Line 11"/>
            <p:cNvSpPr>
              <a:spLocks noChangeShapeType="1"/>
            </p:cNvSpPr>
            <p:nvPr/>
          </p:nvSpPr>
          <p:spPr bwMode="auto">
            <a:xfrm>
              <a:off x="816" y="3072"/>
              <a:ext cx="192" cy="4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0" name="Line 12"/>
            <p:cNvSpPr>
              <a:spLocks noChangeShapeType="1"/>
            </p:cNvSpPr>
            <p:nvPr/>
          </p:nvSpPr>
          <p:spPr bwMode="auto">
            <a:xfrm flipH="1">
              <a:off x="528" y="2784"/>
              <a:ext cx="48" cy="288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1" name="Line 13"/>
            <p:cNvSpPr>
              <a:spLocks noChangeShapeType="1"/>
            </p:cNvSpPr>
            <p:nvPr/>
          </p:nvSpPr>
          <p:spPr bwMode="auto">
            <a:xfrm flipH="1">
              <a:off x="384" y="3072"/>
              <a:ext cx="144" cy="96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2" name="Freeform 14"/>
            <p:cNvSpPr>
              <a:spLocks/>
            </p:cNvSpPr>
            <p:nvPr/>
          </p:nvSpPr>
          <p:spPr bwMode="auto">
            <a:xfrm>
              <a:off x="912" y="2160"/>
              <a:ext cx="432" cy="160"/>
            </a:xfrm>
            <a:custGeom>
              <a:avLst/>
              <a:gdLst>
                <a:gd name="T0" fmla="*/ 0 w 432"/>
                <a:gd name="T1" fmla="*/ 0 h 160"/>
                <a:gd name="T2" fmla="*/ 177 w 432"/>
                <a:gd name="T3" fmla="*/ 144 h 160"/>
                <a:gd name="T4" fmla="*/ 432 w 432"/>
                <a:gd name="T5" fmla="*/ 96 h 160"/>
                <a:gd name="T6" fmla="*/ 0 60000 65536"/>
                <a:gd name="T7" fmla="*/ 0 60000 65536"/>
                <a:gd name="T8" fmla="*/ 0 60000 65536"/>
                <a:gd name="T9" fmla="*/ 0 w 432"/>
                <a:gd name="T10" fmla="*/ 0 h 160"/>
                <a:gd name="T11" fmla="*/ 432 w 432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60">
                  <a:moveTo>
                    <a:pt x="0" y="0"/>
                  </a:moveTo>
                  <a:cubicBezTo>
                    <a:pt x="30" y="24"/>
                    <a:pt x="105" y="128"/>
                    <a:pt x="177" y="144"/>
                  </a:cubicBezTo>
                  <a:cubicBezTo>
                    <a:pt x="249" y="160"/>
                    <a:pt x="379" y="106"/>
                    <a:pt x="432" y="96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3" name="Freeform 15"/>
            <p:cNvSpPr>
              <a:spLocks/>
            </p:cNvSpPr>
            <p:nvPr/>
          </p:nvSpPr>
          <p:spPr bwMode="auto">
            <a:xfrm>
              <a:off x="0" y="2160"/>
              <a:ext cx="354" cy="342"/>
            </a:xfrm>
            <a:custGeom>
              <a:avLst/>
              <a:gdLst>
                <a:gd name="T0" fmla="*/ 354 w 354"/>
                <a:gd name="T1" fmla="*/ 0 h 342"/>
                <a:gd name="T2" fmla="*/ 126 w 354"/>
                <a:gd name="T3" fmla="*/ 126 h 342"/>
                <a:gd name="T4" fmla="*/ 0 w 354"/>
                <a:gd name="T5" fmla="*/ 342 h 342"/>
                <a:gd name="T6" fmla="*/ 0 60000 65536"/>
                <a:gd name="T7" fmla="*/ 0 60000 65536"/>
                <a:gd name="T8" fmla="*/ 0 60000 65536"/>
                <a:gd name="T9" fmla="*/ 0 w 354"/>
                <a:gd name="T10" fmla="*/ 0 h 342"/>
                <a:gd name="T11" fmla="*/ 354 w 354"/>
                <a:gd name="T12" fmla="*/ 342 h 3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42">
                  <a:moveTo>
                    <a:pt x="354" y="0"/>
                  </a:moveTo>
                  <a:cubicBezTo>
                    <a:pt x="316" y="21"/>
                    <a:pt x="185" y="69"/>
                    <a:pt x="126" y="126"/>
                  </a:cubicBezTo>
                  <a:cubicBezTo>
                    <a:pt x="67" y="183"/>
                    <a:pt x="26" y="297"/>
                    <a:pt x="0" y="342"/>
                  </a:cubicBezTo>
                </a:path>
              </a:pathLst>
            </a:custGeom>
            <a:noFill/>
            <a:ln w="28575" cmpd="sng">
              <a:solidFill>
                <a:srgbClr val="003399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4" name="Freeform 16"/>
            <p:cNvSpPr>
              <a:spLocks/>
            </p:cNvSpPr>
            <p:nvPr/>
          </p:nvSpPr>
          <p:spPr bwMode="auto">
            <a:xfrm>
              <a:off x="144" y="1488"/>
              <a:ext cx="939" cy="606"/>
            </a:xfrm>
            <a:custGeom>
              <a:avLst/>
              <a:gdLst>
                <a:gd name="T0" fmla="*/ 39 w 939"/>
                <a:gd name="T1" fmla="*/ 99 h 606"/>
                <a:gd name="T2" fmla="*/ 84 w 939"/>
                <a:gd name="T3" fmla="*/ 333 h 606"/>
                <a:gd name="T4" fmla="*/ 0 w 939"/>
                <a:gd name="T5" fmla="*/ 606 h 606"/>
                <a:gd name="T6" fmla="*/ 912 w 939"/>
                <a:gd name="T7" fmla="*/ 0 h 606"/>
                <a:gd name="T8" fmla="*/ 849 w 939"/>
                <a:gd name="T9" fmla="*/ 279 h 606"/>
                <a:gd name="T10" fmla="*/ 939 w 939"/>
                <a:gd name="T11" fmla="*/ 561 h 606"/>
                <a:gd name="T12" fmla="*/ 39 w 939"/>
                <a:gd name="T13" fmla="*/ 99 h 6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9"/>
                <a:gd name="T22" fmla="*/ 0 h 606"/>
                <a:gd name="T23" fmla="*/ 939 w 939"/>
                <a:gd name="T24" fmla="*/ 606 h 6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9" h="606">
                  <a:moveTo>
                    <a:pt x="39" y="99"/>
                  </a:moveTo>
                  <a:lnTo>
                    <a:pt x="84" y="333"/>
                  </a:lnTo>
                  <a:lnTo>
                    <a:pt x="0" y="606"/>
                  </a:lnTo>
                  <a:lnTo>
                    <a:pt x="912" y="0"/>
                  </a:lnTo>
                  <a:lnTo>
                    <a:pt x="849" y="279"/>
                  </a:lnTo>
                  <a:lnTo>
                    <a:pt x="939" y="561"/>
                  </a:lnTo>
                  <a:lnTo>
                    <a:pt x="39" y="99"/>
                  </a:lnTo>
                  <a:close/>
                </a:path>
              </a:pathLst>
            </a:custGeom>
            <a:gradFill rotWithShape="0">
              <a:gsLst>
                <a:gs pos="0">
                  <a:srgbClr val="FF9966"/>
                </a:gs>
                <a:gs pos="100000">
                  <a:srgbClr val="FFFF66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5" name="Oval 17"/>
            <p:cNvSpPr>
              <a:spLocks noChangeArrowheads="1"/>
            </p:cNvSpPr>
            <p:nvPr/>
          </p:nvSpPr>
          <p:spPr bwMode="auto">
            <a:xfrm>
              <a:off x="528" y="1680"/>
              <a:ext cx="144" cy="192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296" name="Freeform 18"/>
            <p:cNvSpPr>
              <a:spLocks/>
            </p:cNvSpPr>
            <p:nvPr/>
          </p:nvSpPr>
          <p:spPr bwMode="auto">
            <a:xfrm>
              <a:off x="528" y="2448"/>
              <a:ext cx="240" cy="105"/>
            </a:xfrm>
            <a:custGeom>
              <a:avLst/>
              <a:gdLst>
                <a:gd name="T0" fmla="*/ 0 w 240"/>
                <a:gd name="T1" fmla="*/ 0 h 105"/>
                <a:gd name="T2" fmla="*/ 120 w 240"/>
                <a:gd name="T3" fmla="*/ 105 h 105"/>
                <a:gd name="T4" fmla="*/ 240 w 240"/>
                <a:gd name="T5" fmla="*/ 0 h 105"/>
                <a:gd name="T6" fmla="*/ 0 60000 65536"/>
                <a:gd name="T7" fmla="*/ 0 60000 65536"/>
                <a:gd name="T8" fmla="*/ 0 60000 65536"/>
                <a:gd name="T9" fmla="*/ 0 w 240"/>
                <a:gd name="T10" fmla="*/ 0 h 105"/>
                <a:gd name="T11" fmla="*/ 240 w 240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05">
                  <a:moveTo>
                    <a:pt x="0" y="0"/>
                  </a:moveTo>
                  <a:cubicBezTo>
                    <a:pt x="20" y="18"/>
                    <a:pt x="80" y="105"/>
                    <a:pt x="120" y="105"/>
                  </a:cubicBezTo>
                  <a:cubicBezTo>
                    <a:pt x="160" y="105"/>
                    <a:pt x="215" y="22"/>
                    <a:pt x="240" y="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8627" name="Oval 1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32163" y="228600"/>
            <a:ext cx="2290762" cy="2895600"/>
          </a:xfrm>
          <a:prstGeom prst="ellipse">
            <a:avLst/>
          </a:prstGeom>
          <a:gradFill rotWithShape="0">
            <a:gsLst>
              <a:gs pos="0">
                <a:srgbClr val="CCCCFF"/>
              </a:gs>
              <a:gs pos="100000">
                <a:srgbClr val="5E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В гостях у </a:t>
            </a:r>
          </a:p>
          <a:p>
            <a:r>
              <a:rPr lang="ru-RU" sz="2800" b="1">
                <a:solidFill>
                  <a:srgbClr val="FFFF00"/>
                </a:solidFill>
                <a:latin typeface="Bookman Old Style" pitchFamily="18" charset="0"/>
              </a:rPr>
              <a:t>О</a:t>
            </a:r>
            <a:r>
              <a:rPr lang="ru-RU" sz="2000" b="1">
                <a:solidFill>
                  <a:srgbClr val="FFFF00"/>
                </a:solidFill>
                <a:latin typeface="Bookman Old Style" pitchFamily="18" charset="0"/>
              </a:rPr>
              <a:t>СЕНИ</a:t>
            </a:r>
          </a:p>
        </p:txBody>
      </p:sp>
      <p:sp>
        <p:nvSpPr>
          <p:cNvPr id="68628" name="Oval 20">
            <a:hlinkClick r:id="rId3" action="ppaction://hlinksldjump"/>
          </p:cNvPr>
          <p:cNvSpPr>
            <a:spLocks noChangeArrowheads="1"/>
          </p:cNvSpPr>
          <p:nvPr/>
        </p:nvSpPr>
        <p:spPr bwMode="auto">
          <a:xfrm rot="-4454484">
            <a:off x="1850231" y="1494632"/>
            <a:ext cx="2319337" cy="3124200"/>
          </a:xfrm>
          <a:prstGeom prst="ellipse">
            <a:avLst/>
          </a:prstGeom>
          <a:gradFill rotWithShape="0">
            <a:gsLst>
              <a:gs pos="0">
                <a:srgbClr val="33CCFF"/>
              </a:gs>
              <a:gs pos="100000">
                <a:srgbClr val="185E76"/>
              </a:gs>
            </a:gsLst>
            <a:path path="rect">
              <a:fillToRect l="100000" t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00FFFF"/>
                </a:solidFill>
                <a:latin typeface="Bookman Old Style" pitchFamily="18" charset="0"/>
              </a:rPr>
              <a:t>Загадки</a:t>
            </a:r>
          </a:p>
        </p:txBody>
      </p:sp>
      <p:sp>
        <p:nvSpPr>
          <p:cNvPr id="68629" name="Oval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1953090">
            <a:off x="2514600" y="3657600"/>
            <a:ext cx="2362200" cy="3200400"/>
          </a:xfrm>
          <a:prstGeom prst="ellipse">
            <a:avLst/>
          </a:prstGeom>
          <a:gradFill rotWithShape="0">
            <a:gsLst>
              <a:gs pos="0">
                <a:srgbClr val="00FFCC"/>
              </a:gs>
              <a:gs pos="100000">
                <a:srgbClr val="00765E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Это </a:t>
            </a:r>
          </a:p>
          <a:p>
            <a:r>
              <a:rPr lang="ru-RU" sz="2800" b="1">
                <a:solidFill>
                  <a:srgbClr val="66FF33"/>
                </a:solidFill>
                <a:latin typeface="Bookman Old Style" pitchFamily="18" charset="0"/>
              </a:rPr>
              <a:t>интересно</a:t>
            </a:r>
          </a:p>
        </p:txBody>
      </p:sp>
      <p:sp>
        <p:nvSpPr>
          <p:cNvPr id="68630" name="Oval 22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3723075">
            <a:off x="5152232" y="1237456"/>
            <a:ext cx="2266950" cy="3128963"/>
          </a:xfrm>
          <a:prstGeom prst="ellipse">
            <a:avLst/>
          </a:prstGeom>
          <a:gradFill rotWithShape="0">
            <a:gsLst>
              <a:gs pos="0">
                <a:srgbClr val="FF9900"/>
              </a:gs>
              <a:gs pos="100000">
                <a:srgbClr val="FFCCCC"/>
              </a:gs>
            </a:gsLst>
            <a:path path="rect">
              <a:fillToRect l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Мир </a:t>
            </a:r>
          </a:p>
          <a:p>
            <a:r>
              <a:rPr lang="ru-RU" sz="2800" b="1">
                <a:solidFill>
                  <a:srgbClr val="FF6600"/>
                </a:solidFill>
                <a:latin typeface="Bookman Old Style" pitchFamily="18" charset="0"/>
              </a:rPr>
              <a:t>Животных</a:t>
            </a:r>
          </a:p>
        </p:txBody>
      </p:sp>
      <p:sp>
        <p:nvSpPr>
          <p:cNvPr id="68631" name="Oval 23">
            <a:hlinkClick r:id="rId6" action="ppaction://hlinksldjump"/>
          </p:cNvPr>
          <p:cNvSpPr>
            <a:spLocks noChangeArrowheads="1"/>
          </p:cNvSpPr>
          <p:nvPr/>
        </p:nvSpPr>
        <p:spPr bwMode="auto">
          <a:xfrm rot="-1596552">
            <a:off x="4800600" y="3521075"/>
            <a:ext cx="2362200" cy="3276600"/>
          </a:xfrm>
          <a:prstGeom prst="ellipse">
            <a:avLst/>
          </a:prstGeom>
          <a:gradFill rotWithShape="0">
            <a:gsLst>
              <a:gs pos="0">
                <a:srgbClr val="FF99CC"/>
              </a:gs>
              <a:gs pos="100000">
                <a:srgbClr val="76475E"/>
              </a:gs>
            </a:gsLst>
            <a:path path="rect">
              <a:fillToRect r="100000" b="10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800" b="1">
                <a:solidFill>
                  <a:srgbClr val="FFCCFF"/>
                </a:solidFill>
                <a:latin typeface="Bookman Old Style" pitchFamily="18" charset="0"/>
              </a:rPr>
              <a:t>Игры</a:t>
            </a:r>
          </a:p>
        </p:txBody>
      </p:sp>
      <p:sp>
        <p:nvSpPr>
          <p:cNvPr id="68632" name="Oval 2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733800" y="2743200"/>
            <a:ext cx="1828800" cy="1828800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7" grpId="0" animBg="1" autoUpdateAnimBg="0"/>
      <p:bldP spid="68628" grpId="0" animBg="1" autoUpdateAnimBg="0"/>
      <p:bldP spid="68629" grpId="0" animBg="1" autoUpdateAnimBg="0"/>
      <p:bldP spid="68630" grpId="0" animBg="1" autoUpdateAnimBg="0"/>
      <p:bldP spid="68631" grpId="0" animBg="1" autoUpdateAnimBg="0"/>
      <p:bldP spid="6863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icture 3" descr="11m6">
            <a:hlinkClick r:id="" action="ppaction://hlinkshowjump?jump=endshow"/>
          </p:cNvPr>
          <p:cNvSpPr>
            <a:spLocks noChangeAspect="1" noChangeArrowheads="1"/>
          </p:cNvSpPr>
          <p:nvPr/>
        </p:nvSpPr>
        <p:spPr bwMode="auto">
          <a:xfrm>
            <a:off x="1295400" y="228600"/>
            <a:ext cx="6218238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Неправильно</a:t>
            </a:r>
          </a:p>
        </p:txBody>
      </p:sp>
      <p:pic>
        <p:nvPicPr>
          <p:cNvPr id="56323" name="Picture 3" descr="24m5">
            <a:hlinkClick r:id="" action="ppaction://hlinkshowjump?jump=lastslideviewed"/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0113" y="2576513"/>
            <a:ext cx="2263775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Text Box 7">
            <a:hlinkClick r:id="" action="ppaction://hlinkshowjump?jump=lastslideviewed"/>
          </p:cNvPr>
          <p:cNvSpPr txBox="1">
            <a:spLocks noChangeArrowheads="1"/>
          </p:cNvSpPr>
          <p:nvPr/>
        </p:nvSpPr>
        <p:spPr bwMode="auto">
          <a:xfrm>
            <a:off x="152400" y="0"/>
            <a:ext cx="8991600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4">
            <a:hlinkClick r:id="" action="ppaction://hlinkshowjump?jump=lastslideviewed"/>
          </p:cNvPr>
          <p:cNvSpPr txBox="1">
            <a:spLocks noChangeArrowheads="1"/>
          </p:cNvSpPr>
          <p:nvPr/>
        </p:nvSpPr>
        <p:spPr bwMode="auto">
          <a:xfrm>
            <a:off x="152400" y="0"/>
            <a:ext cx="8991600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 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Неправильно</a:t>
            </a:r>
          </a:p>
        </p:txBody>
      </p:sp>
      <p:pic>
        <p:nvPicPr>
          <p:cNvPr id="57348" name="Picture 5" descr="12m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1488" y="2074863"/>
            <a:ext cx="3121025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567</Words>
  <Application>Microsoft PowerPoint</Application>
  <PresentationFormat>Экран (4:3)</PresentationFormat>
  <Paragraphs>267</Paragraphs>
  <Slides>55</Slides>
  <Notes>0</Notes>
  <HiddenSlides>20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5" baseType="lpstr">
      <vt:lpstr>Times New Roman</vt:lpstr>
      <vt:lpstr>Arial</vt:lpstr>
      <vt:lpstr>Calibri</vt:lpstr>
      <vt:lpstr>Bookman Old Style</vt:lpstr>
      <vt:lpstr>Comic Sans MS</vt:lpstr>
      <vt:lpstr>Book Antiqua</vt:lpstr>
      <vt:lpstr>Monotype Corsiva</vt:lpstr>
      <vt:lpstr>Microsoft Sans Serif</vt:lpstr>
      <vt:lpstr>Оформление по умолчанию</vt:lpstr>
      <vt:lpstr>Adobe Photoshop Image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Хищники</vt:lpstr>
      <vt:lpstr>Отряд хищных млекопитающих объединяет самые разные виды животных – от огромного льва до крошечной ласки. Но все эти звери вооружены зубами и когтями для животных, мясом которых они питаются.</vt:lpstr>
      <vt:lpstr>Слайд 11</vt:lpstr>
      <vt:lpstr>Слайд 12</vt:lpstr>
      <vt:lpstr>Игры</vt:lpstr>
      <vt:lpstr>Слайд 14</vt:lpstr>
      <vt:lpstr>Правильно</vt:lpstr>
      <vt:lpstr>2. Из пуха какого животного вяжут тёплые платки?</vt:lpstr>
      <vt:lpstr>Правильно</vt:lpstr>
      <vt:lpstr>3. Кто летом носит рыжую, а зимой серую шубу?</vt:lpstr>
      <vt:lpstr>Правильно</vt:lpstr>
      <vt:lpstr>4. Без какого животного не было бы ни масла, ни сливок, ни сметаны? </vt:lpstr>
      <vt:lpstr>Правильно</vt:lpstr>
      <vt:lpstr>Слайд 22</vt:lpstr>
      <vt:lpstr>Правильно</vt:lpstr>
      <vt:lpstr>6. Кто живёт высоко в горах?</vt:lpstr>
      <vt:lpstr>Правильно</vt:lpstr>
      <vt:lpstr>7. Кто живёт только в Арктике? </vt:lpstr>
      <vt:lpstr>Правильно</vt:lpstr>
      <vt:lpstr>8. Кого называют санитаром леса? </vt:lpstr>
      <vt:lpstr>Правильно</vt:lpstr>
      <vt:lpstr>Игры</vt:lpstr>
      <vt:lpstr>В густых зарослях африканских джунглей спрятались самые разные звери. Найди их. Кто из них боится льва?</vt:lpstr>
      <vt:lpstr>Игры</vt:lpstr>
      <vt:lpstr>Посмотри внимательно на картинку и запомни съедобные и несъедобные грибы.</vt:lpstr>
      <vt:lpstr>Неправильно</vt:lpstr>
      <vt:lpstr>Положи в корзину съедобные грибы</vt:lpstr>
      <vt:lpstr>Правильно</vt:lpstr>
      <vt:lpstr>Положи в корзину съедобные грибы</vt:lpstr>
      <vt:lpstr>Неверно</vt:lpstr>
      <vt:lpstr>Молодец</vt:lpstr>
      <vt:lpstr>Положи в корзину съедобные грибы</vt:lpstr>
      <vt:lpstr>правильно</vt:lpstr>
      <vt:lpstr>Положи грибок в корзину</vt:lpstr>
      <vt:lpstr>правильно</vt:lpstr>
      <vt:lpstr>Положи грибок в корзину</vt:lpstr>
      <vt:lpstr>Молодец, Ястребов</vt:lpstr>
      <vt:lpstr>Молодец</vt:lpstr>
      <vt:lpstr>Слайд 47</vt:lpstr>
      <vt:lpstr>Для чего зверям хвосты</vt:lpstr>
      <vt:lpstr>Слайд 49</vt:lpstr>
      <vt:lpstr>Слайд 50</vt:lpstr>
      <vt:lpstr>Слайд 51</vt:lpstr>
      <vt:lpstr>Слайд 52</vt:lpstr>
      <vt:lpstr>Слайд 53</vt:lpstr>
      <vt:lpstr>Неправильно</vt:lpstr>
      <vt:lpstr>Неправильно</vt:lpstr>
    </vt:vector>
  </TitlesOfParts>
  <Company>MCIO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гостях у ОСЕНИ</dc:title>
  <dc:creator>vereginaoi</dc:creator>
  <cp:lastModifiedBy>User</cp:lastModifiedBy>
  <cp:revision>36</cp:revision>
  <dcterms:created xsi:type="dcterms:W3CDTF">2001-09-26T06:23:38Z</dcterms:created>
  <dcterms:modified xsi:type="dcterms:W3CDTF">2015-08-26T10:08:57Z</dcterms:modified>
</cp:coreProperties>
</file>