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57" r:id="rId4"/>
    <p:sldId id="260" r:id="rId5"/>
    <p:sldId id="261" r:id="rId6"/>
    <p:sldId id="262" r:id="rId7"/>
    <p:sldId id="263" r:id="rId8"/>
    <p:sldId id="265" r:id="rId9"/>
    <p:sldId id="259" r:id="rId10"/>
    <p:sldId id="266" r:id="rId11"/>
    <p:sldId id="264" r:id="rId12"/>
    <p:sldId id="267" r:id="rId13"/>
    <p:sldId id="269" r:id="rId14"/>
    <p:sldId id="287" r:id="rId15"/>
    <p:sldId id="268" r:id="rId16"/>
    <p:sldId id="271" r:id="rId17"/>
    <p:sldId id="280" r:id="rId18"/>
    <p:sldId id="290" r:id="rId19"/>
    <p:sldId id="279" r:id="rId20"/>
    <p:sldId id="283" r:id="rId21"/>
    <p:sldId id="281" r:id="rId22"/>
    <p:sldId id="282" r:id="rId23"/>
    <p:sldId id="284" r:id="rId24"/>
    <p:sldId id="270" r:id="rId25"/>
    <p:sldId id="272" r:id="rId26"/>
    <p:sldId id="273" r:id="rId27"/>
    <p:sldId id="288" r:id="rId28"/>
    <p:sldId id="274" r:id="rId29"/>
    <p:sldId id="275" r:id="rId30"/>
    <p:sldId id="289" r:id="rId31"/>
    <p:sldId id="276" r:id="rId32"/>
    <p:sldId id="277" r:id="rId33"/>
    <p:sldId id="278" r:id="rId34"/>
    <p:sldId id="286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33CC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4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26C3B-E50A-42CD-90B2-4BE88CC99ECF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2E675-6399-4530-9E15-7CE6505FAE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917D9-B06C-4D28-80A7-A3A6EFE5F09B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893DE-F2DC-490C-B232-2474D5F44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A386A-BDB9-44C8-8553-96E4B7E52820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626E8-A875-4A6F-BB2D-C1DCE39B3F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FAD54-FDC4-472D-A5CE-3462D3F7C97D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9C443-DC7E-4E61-8809-61FDD9854E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CAFE1-67BF-41D7-9D3D-594982A45760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ADA91-4B8B-44A5-9507-8773E56F4B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84B96-59AA-440E-97E5-6C518BF52A08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4D6EC-623D-42E1-8C7A-013814B1A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AC672-C122-457E-8404-03A61E1FC405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75F0B-0E6A-4D7A-A265-2C0927FF7E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65884-7EC8-490C-B257-05A748DB32E3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30FBE-5C6D-45BF-B00D-F219A0A4DD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2A53D-C7E3-438D-9913-DBE20617123F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12E23-2920-427A-8782-40DDD31E6E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9EA83-AC41-49E6-AF63-F3A07E5D2CB9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D5B3A-E5E0-406B-B0ED-7A1EDFDDC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C8483-C641-414F-B5F0-9F3DB879A255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7BB04-2EE8-4FBC-861A-FE4529BA09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F92580-CE1E-4EDC-9559-E41E4B5B41C3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C399B5-02FB-41E1-82EE-D9668E712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istry.narod.ru/" TargetMode="External"/><Relationship Id="rId2" Type="http://schemas.openxmlformats.org/officeDocument/2006/relationships/hyperlink" Target="http://www.krugosvet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iokhimija.ru/" TargetMode="External"/><Relationship Id="rId4" Type="http://schemas.openxmlformats.org/officeDocument/2006/relationships/hyperlink" Target="http://www.eurolab.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3238"/>
            <a:ext cx="7772400" cy="182721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Жиры – </a:t>
            </a:r>
            <a:br>
              <a:rPr lang="ru-RU" sz="4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биологически важные органические соединения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550" y="4221163"/>
            <a:ext cx="7624763" cy="2184400"/>
          </a:xfrm>
        </p:spPr>
        <p:txBody>
          <a:bodyPr rtlCol="0">
            <a:normAutofit fontScale="92500"/>
          </a:bodyPr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Работа ученицы 11а класса МБОУ СОШ № </a:t>
            </a:r>
            <a:r>
              <a:rPr lang="ru-RU" i="1" dirty="0" smtClean="0">
                <a:solidFill>
                  <a:schemeClr val="tx1"/>
                </a:solidFill>
              </a:rPr>
              <a:t>26 Ногинского района Московской области </a:t>
            </a:r>
          </a:p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Широковой Татьяны</a:t>
            </a:r>
          </a:p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solidFill>
                  <a:schemeClr val="tx1"/>
                </a:solidFill>
              </a:rPr>
              <a:t>Учитель – </a:t>
            </a:r>
            <a:r>
              <a:rPr lang="ru-RU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Пешкина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Е.В.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smtClean="0"/>
              <a:t>Нахождение жиров в природе.</a:t>
            </a:r>
          </a:p>
          <a:p>
            <a:r>
              <a:rPr lang="ru-RU" sz="2800" smtClean="0"/>
              <a:t>История изучения жиров.</a:t>
            </a:r>
          </a:p>
          <a:p>
            <a:r>
              <a:rPr lang="ru-RU" sz="2800" smtClean="0"/>
              <a:t>Строение и разнообразие жиров.</a:t>
            </a:r>
          </a:p>
          <a:p>
            <a:r>
              <a:rPr lang="ru-RU" sz="2800" smtClean="0"/>
              <a:t>Физические свойства жиров.</a:t>
            </a:r>
          </a:p>
          <a:p>
            <a:r>
              <a:rPr lang="ru-RU" sz="2800" smtClean="0"/>
              <a:t>Химические свойства жиров.</a:t>
            </a:r>
          </a:p>
          <a:p>
            <a:r>
              <a:rPr lang="ru-RU" sz="2800" smtClean="0"/>
              <a:t>Функции жиров в организме.</a:t>
            </a:r>
          </a:p>
          <a:p>
            <a:r>
              <a:rPr lang="ru-RU" sz="2800" smtClean="0"/>
              <a:t>Рекомендации по потреблению жиров.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Нахождение жиров в природе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038600" cy="452596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100" name="Содержимое 13"/>
          <p:cNvSpPr>
            <a:spLocks noGrp="1"/>
          </p:cNvSpPr>
          <p:nvPr>
            <p:ph sz="half" idx="2"/>
          </p:nvPr>
        </p:nvSpPr>
        <p:spPr>
          <a:xfrm>
            <a:off x="4643438" y="1412875"/>
            <a:ext cx="4176712" cy="5256213"/>
          </a:xfrm>
        </p:spPr>
        <p:txBody>
          <a:bodyPr/>
          <a:lstStyle/>
          <a:p>
            <a:pPr eaLnBrk="1" hangingPunct="1"/>
            <a:r>
              <a:rPr lang="ru-RU" sz="2000" smtClean="0"/>
              <a:t>Жиры входят в состав растительных и животных клеток. В клетках подкожной </a:t>
            </a:r>
            <a:r>
              <a:rPr lang="ru-RU" sz="2000" i="1" smtClean="0"/>
              <a:t>жировой клетчатки </a:t>
            </a:r>
            <a:r>
              <a:rPr lang="ru-RU" sz="2000" smtClean="0"/>
              <a:t>млекопитающих их содержание достигает 90%, в тканях </a:t>
            </a:r>
            <a:r>
              <a:rPr lang="ru-RU" sz="2000" i="1" smtClean="0"/>
              <a:t>мозга</a:t>
            </a:r>
            <a:r>
              <a:rPr lang="ru-RU" sz="2000" smtClean="0"/>
              <a:t> – до 60%.</a:t>
            </a:r>
          </a:p>
          <a:p>
            <a:pPr eaLnBrk="1" hangingPunct="1"/>
            <a:r>
              <a:rPr lang="ru-RU" sz="2000" b="1" smtClean="0">
                <a:solidFill>
                  <a:srgbClr val="FFFF66"/>
                </a:solidFill>
              </a:rPr>
              <a:t>Животных жиров</a:t>
            </a:r>
            <a:r>
              <a:rPr lang="ru-RU" sz="2000" smtClean="0"/>
              <a:t> в настоящее время производится более 20 млн. т в год, из которых основная масса приходится на говяжий и бараний жир (около 8,5 млн. т), свиной жир (7 млн. т), сливочное масло (6,5 млн. т). Рыбьего жира производится более 1 млн. т.  </a:t>
            </a:r>
          </a:p>
          <a:p>
            <a:pPr eaLnBrk="1" hangingPunct="1"/>
            <a:endParaRPr lang="ru-RU" smtClean="0"/>
          </a:p>
        </p:txBody>
      </p:sp>
      <p:pic>
        <p:nvPicPr>
          <p:cNvPr id="4101" name="Picture 2" descr="коро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628775"/>
            <a:ext cx="4319588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Жиры в растениях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0825" y="1600200"/>
            <a:ext cx="4897438" cy="4852988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/>
              <a:t>В растениях  масла преимущественно накапливаются в </a:t>
            </a:r>
            <a:r>
              <a:rPr lang="ru-RU" sz="2600" i="1" dirty="0" smtClean="0"/>
              <a:t>плодах</a:t>
            </a:r>
            <a:r>
              <a:rPr lang="ru-RU" sz="2600" dirty="0" smtClean="0"/>
              <a:t> (маслины, облепиха) и </a:t>
            </a:r>
            <a:r>
              <a:rPr lang="ru-RU" sz="2600" i="1" dirty="0" smtClean="0"/>
              <a:t>семенах</a:t>
            </a:r>
            <a:r>
              <a:rPr lang="ru-RU" sz="2600" dirty="0" smtClean="0"/>
              <a:t> (лен, подсолнечник, кукуруза, клещевина и др.).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/>
              <a:t>Их содержание  колеблется от    2-3% до 70% и выше.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/>
              <a:t> Накапливают жиры растения многих семейств, особенно астровые, капустные, сельдерейные, розоцветные, молочайные, маковые, </a:t>
            </a:r>
            <a:r>
              <a:rPr lang="ru-RU" sz="2600" dirty="0" err="1" smtClean="0"/>
              <a:t>яснотковые</a:t>
            </a:r>
            <a:r>
              <a:rPr lang="ru-RU" sz="2600" dirty="0" smtClean="0"/>
              <a:t>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pic>
        <p:nvPicPr>
          <p:cNvPr id="5124" name="Picture 2" descr="подсолнечное масло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19160" r="18504"/>
          <a:stretch>
            <a:fillRect/>
          </a:stretch>
        </p:blipFill>
        <p:spPr>
          <a:xfrm>
            <a:off x="4908550" y="1700213"/>
            <a:ext cx="3651250" cy="43926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Различные масличные культуры</a:t>
            </a:r>
          </a:p>
        </p:txBody>
      </p:sp>
      <p:pic>
        <p:nvPicPr>
          <p:cNvPr id="6148" name="Picture 2" descr="Арахи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2708275"/>
            <a:ext cx="242411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3" descr="Подсолнечни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484313"/>
            <a:ext cx="25495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4" descr="Горчиц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1557338"/>
            <a:ext cx="229076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Box 12"/>
          <p:cNvSpPr txBox="1">
            <a:spLocks noChangeArrowheads="1"/>
          </p:cNvSpPr>
          <p:nvPr/>
        </p:nvSpPr>
        <p:spPr bwMode="auto">
          <a:xfrm>
            <a:off x="539750" y="4221163"/>
            <a:ext cx="24495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Подсолнечник</a:t>
            </a:r>
          </a:p>
        </p:txBody>
      </p:sp>
      <p:sp>
        <p:nvSpPr>
          <p:cNvPr id="6152" name="TextBox 13"/>
          <p:cNvSpPr txBox="1">
            <a:spLocks noChangeArrowheads="1"/>
          </p:cNvSpPr>
          <p:nvPr/>
        </p:nvSpPr>
        <p:spPr bwMode="auto">
          <a:xfrm>
            <a:off x="4067175" y="2205038"/>
            <a:ext cx="12890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Арахис</a:t>
            </a:r>
          </a:p>
        </p:txBody>
      </p:sp>
      <p:sp>
        <p:nvSpPr>
          <p:cNvPr id="6153" name="TextBox 14"/>
          <p:cNvSpPr txBox="1">
            <a:spLocks noChangeArrowheads="1"/>
          </p:cNvSpPr>
          <p:nvPr/>
        </p:nvSpPr>
        <p:spPr bwMode="auto">
          <a:xfrm>
            <a:off x="6948488" y="4365625"/>
            <a:ext cx="14462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Горчица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  <p:bldP spid="6152" grpId="0"/>
      <p:bldP spid="61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Различные масличные культуры</a:t>
            </a:r>
          </a:p>
        </p:txBody>
      </p:sp>
      <p:pic>
        <p:nvPicPr>
          <p:cNvPr id="7172" name="Picture 5" descr="Масличная паль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2374900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7" descr="Масли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2636838"/>
            <a:ext cx="2312988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Кокосовая пальм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5413" y="1628775"/>
            <a:ext cx="2227262" cy="3240088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</p:spPr>
      </p:pic>
      <p:sp>
        <p:nvSpPr>
          <p:cNvPr id="7175" name="TextBox 6"/>
          <p:cNvSpPr txBox="1">
            <a:spLocks noChangeArrowheads="1"/>
          </p:cNvSpPr>
          <p:nvPr/>
        </p:nvSpPr>
        <p:spPr bwMode="auto">
          <a:xfrm>
            <a:off x="684213" y="4868863"/>
            <a:ext cx="19446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>
                <a:latin typeface="Calibri" pitchFamily="34" charset="0"/>
              </a:rPr>
              <a:t>Масличная</a:t>
            </a:r>
          </a:p>
          <a:p>
            <a:pPr algn="ctr"/>
            <a:r>
              <a:rPr lang="ru-RU" sz="2800" b="1">
                <a:latin typeface="Calibri" pitchFamily="34" charset="0"/>
              </a:rPr>
              <a:t>пальма</a:t>
            </a:r>
          </a:p>
        </p:txBody>
      </p:sp>
      <p:sp>
        <p:nvSpPr>
          <p:cNvPr id="7176" name="TextBox 7"/>
          <p:cNvSpPr txBox="1">
            <a:spLocks noChangeArrowheads="1"/>
          </p:cNvSpPr>
          <p:nvPr/>
        </p:nvSpPr>
        <p:spPr bwMode="auto">
          <a:xfrm>
            <a:off x="3849688" y="2133600"/>
            <a:ext cx="15906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>
                <a:latin typeface="Calibri" pitchFamily="34" charset="0"/>
              </a:rPr>
              <a:t>Маслина</a:t>
            </a:r>
          </a:p>
        </p:txBody>
      </p:sp>
      <p:sp>
        <p:nvSpPr>
          <p:cNvPr id="7177" name="TextBox 8"/>
          <p:cNvSpPr txBox="1">
            <a:spLocks noChangeArrowheads="1"/>
          </p:cNvSpPr>
          <p:nvPr/>
        </p:nvSpPr>
        <p:spPr bwMode="auto">
          <a:xfrm>
            <a:off x="6659563" y="4868863"/>
            <a:ext cx="18986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>
                <a:latin typeface="Calibri" pitchFamily="34" charset="0"/>
              </a:rPr>
              <a:t>Кокосовая </a:t>
            </a:r>
          </a:p>
          <a:p>
            <a:pPr algn="ctr"/>
            <a:r>
              <a:rPr lang="ru-RU" sz="2800" b="1">
                <a:latin typeface="Calibri" pitchFamily="34" charset="0"/>
              </a:rPr>
              <a:t>пальма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  <p:bldP spid="7176" grpId="0"/>
      <p:bldP spid="71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Строение жиров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eaLnBrk="1" hangingPunct="1"/>
            <a:r>
              <a:rPr lang="ru-RU" sz="2400" smtClean="0"/>
              <a:t>Природные жиры - это смеси, состоящие из </a:t>
            </a:r>
            <a:r>
              <a:rPr lang="ru-RU" sz="2400" u="sng" smtClean="0"/>
              <a:t>полных сложных эфиров глицерина и жирных кислот. </a:t>
            </a:r>
            <a:r>
              <a:rPr lang="ru-RU" sz="2400" smtClean="0"/>
              <a:t> </a:t>
            </a:r>
          </a:p>
          <a:p>
            <a:pPr eaLnBrk="1" hangingPunct="1"/>
            <a:r>
              <a:rPr lang="ru-RU" sz="2400" smtClean="0"/>
              <a:t>R, R' и R – углеводородные остатки (радикалы) жирных кислот, содержащие от 4 до 26 атомов углерода.</a:t>
            </a:r>
          </a:p>
          <a:p>
            <a:pPr eaLnBrk="1" hangingPunct="1"/>
            <a:endParaRPr lang="ru-RU" smtClean="0"/>
          </a:p>
        </p:txBody>
      </p:sp>
      <p:pic>
        <p:nvPicPr>
          <p:cNvPr id="8196" name="Picture 5" descr="1011618_image002"/>
          <p:cNvPicPr>
            <a:picLocks noChangeAspect="1" noChangeArrowheads="1"/>
          </p:cNvPicPr>
          <p:nvPr/>
        </p:nvPicPr>
        <p:blipFill>
          <a:blip r:embed="rId2">
            <a:lum bright="-8000"/>
          </a:blip>
          <a:srcRect/>
          <a:stretch>
            <a:fillRect/>
          </a:stretch>
        </p:blipFill>
        <p:spPr bwMode="auto">
          <a:xfrm>
            <a:off x="755650" y="3429000"/>
            <a:ext cx="2160588" cy="24018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8197" name="Picture 6" descr="55"/>
          <p:cNvPicPr>
            <a:picLocks noChangeAspect="1" noChangeArrowheads="1"/>
          </p:cNvPicPr>
          <p:nvPr/>
        </p:nvPicPr>
        <p:blipFill>
          <a:blip r:embed="rId3"/>
          <a:srcRect l="15666" t="82637" r="24667" b="2087"/>
          <a:stretch>
            <a:fillRect/>
          </a:stretch>
        </p:blipFill>
        <p:spPr bwMode="auto">
          <a:xfrm>
            <a:off x="3276600" y="3357563"/>
            <a:ext cx="5399088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изучения жиров</a:t>
            </a:r>
            <a:endParaRPr lang="ru-RU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20" name="Содержимое 3"/>
          <p:cNvSpPr>
            <a:spLocks noGrp="1"/>
          </p:cNvSpPr>
          <p:nvPr>
            <p:ph sz="half" idx="2"/>
          </p:nvPr>
        </p:nvSpPr>
        <p:spPr>
          <a:xfrm>
            <a:off x="3995738" y="1600200"/>
            <a:ext cx="4691062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То, что в состав жиров входит глицерин, впервые выяснил в 1779 г. знаменитый шведский химик </a:t>
            </a:r>
            <a:r>
              <a:rPr lang="ru-RU" sz="24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Карл Вильгельм </a:t>
            </a:r>
            <a:r>
              <a:rPr lang="ru-RU" sz="2400" b="1" i="1" dirty="0" err="1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Шееле</a:t>
            </a:r>
            <a:r>
              <a:rPr lang="ru-RU" sz="2400" dirty="0" smtClean="0"/>
              <a:t>. Нагревая оливковое масло с влажным свинцовым глётом (</a:t>
            </a:r>
            <a:r>
              <a:rPr lang="ru-RU" sz="2400" dirty="0" err="1" smtClean="0"/>
              <a:t>PbO</a:t>
            </a:r>
            <a:r>
              <a:rPr lang="ru-RU" sz="2400" dirty="0" smtClean="0"/>
              <a:t>), он выделил из смеси неизвестное ранее жидкое вещество - «сладкое начало масел».  </a:t>
            </a:r>
          </a:p>
          <a:p>
            <a:pPr eaLnBrk="1" hangingPunct="1">
              <a:defRPr/>
            </a:pPr>
            <a:endParaRPr lang="ru-RU" sz="2400" dirty="0" smtClean="0"/>
          </a:p>
        </p:txBody>
      </p:sp>
      <p:pic>
        <p:nvPicPr>
          <p:cNvPr id="9221" name="Picture 2" descr="Шееле2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539750" y="1628775"/>
            <a:ext cx="3384550" cy="439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изучения жиров</a:t>
            </a:r>
          </a:p>
        </p:txBody>
      </p:sp>
      <p:sp>
        <p:nvSpPr>
          <p:cNvPr id="10244" name="Содержимое 5"/>
          <p:cNvSpPr>
            <a:spLocks noGrp="1"/>
          </p:cNvSpPr>
          <p:nvPr>
            <p:ph sz="half" idx="2"/>
          </p:nvPr>
        </p:nvSpPr>
        <p:spPr>
          <a:xfrm>
            <a:off x="4211638" y="1600200"/>
            <a:ext cx="4475162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Впервые состав жиров определил в начале прошлого века французский химик </a:t>
            </a:r>
            <a:r>
              <a:rPr lang="ru-RU" sz="24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Мишель </a:t>
            </a:r>
            <a:r>
              <a:rPr lang="ru-RU" sz="2400" b="1" i="1" dirty="0" err="1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Эжен</a:t>
            </a:r>
            <a:r>
              <a:rPr lang="ru-RU" sz="24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Шеврёль</a:t>
            </a:r>
            <a:r>
              <a:rPr lang="ru-RU" sz="2400" dirty="0" smtClean="0"/>
              <a:t>, основоположник химии жиров. </a:t>
            </a:r>
          </a:p>
          <a:p>
            <a:pPr eaLnBrk="1" hangingPunct="1">
              <a:defRPr/>
            </a:pPr>
            <a:r>
              <a:rPr lang="ru-RU" sz="2400" dirty="0" smtClean="0"/>
              <a:t>Действуя водными растворами кислот и щелочей на различные жиры, он получил в результате реакции гидролиза глицерин и различные жирные кислоты.</a:t>
            </a:r>
          </a:p>
          <a:p>
            <a:pPr eaLnBrk="1" hangingPunct="1">
              <a:defRPr/>
            </a:pPr>
            <a:endParaRPr lang="ru-RU" sz="2000" dirty="0" smtClean="0"/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0245" name="Picture 5" descr="Шеврель"/>
          <p:cNvPicPr>
            <a:picLocks noChangeAspect="1" noChangeArrowheads="1"/>
          </p:cNvPicPr>
          <p:nvPr/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539750" y="1628775"/>
            <a:ext cx="3484563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изучения жиров</a:t>
            </a:r>
            <a:endParaRPr lang="ru-RU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46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В 1854 французский химик </a:t>
            </a:r>
            <a:r>
              <a:rPr lang="ru-RU" b="1" i="1" dirty="0" err="1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Марселен</a:t>
            </a:r>
            <a:r>
              <a:rPr lang="ru-RU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Бертло</a:t>
            </a:r>
            <a:r>
              <a:rPr lang="ru-RU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(1827–1907) провел реакцию этерификации, то есть образования сложного эфира между глицерином и жирными кислотами и таким образом впервые синтезировал жир. </a:t>
            </a:r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1269" name="Picture 2" descr="Бертл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0650" y="1628775"/>
            <a:ext cx="35306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4"/>
          <p:cNvSpPr>
            <a:spLocks noGrp="1"/>
          </p:cNvSpPr>
          <p:nvPr>
            <p:ph type="title"/>
          </p:nvPr>
        </p:nvSpPr>
        <p:spPr>
          <a:xfrm>
            <a:off x="179388" y="260350"/>
            <a:ext cx="8964612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Синтез жиров – реакция этерификации </a:t>
            </a:r>
          </a:p>
        </p:txBody>
      </p:sp>
      <p:sp>
        <p:nvSpPr>
          <p:cNvPr id="12291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Синтез одного из жиров (тристеарина) можно представить схемой:</a:t>
            </a:r>
          </a:p>
          <a:p>
            <a:pPr eaLnBrk="1" hangingPunct="1"/>
            <a:endParaRPr lang="ru-RU" smtClean="0"/>
          </a:p>
        </p:txBody>
      </p:sp>
      <p:pic>
        <p:nvPicPr>
          <p:cNvPr id="12292" name="Picture 2" descr="28-1"/>
          <p:cNvPicPr>
            <a:picLocks noChangeAspect="1" noChangeArrowheads="1"/>
          </p:cNvPicPr>
          <p:nvPr/>
        </p:nvPicPr>
        <p:blipFill>
          <a:blip r:embed="rId2">
            <a:lum bright="-2000"/>
          </a:blip>
          <a:srcRect/>
          <a:stretch>
            <a:fillRect/>
          </a:stretch>
        </p:blipFill>
        <p:spPr bwMode="auto">
          <a:xfrm>
            <a:off x="827088" y="2708275"/>
            <a:ext cx="805656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изучения жиров</a:t>
            </a:r>
            <a:endParaRPr lang="ru-RU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6" name="Содержимое 3"/>
          <p:cNvSpPr>
            <a:spLocks noGrp="1"/>
          </p:cNvSpPr>
          <p:nvPr>
            <p:ph sz="half" idx="2"/>
          </p:nvPr>
        </p:nvSpPr>
        <p:spPr>
          <a:xfrm>
            <a:off x="4067175" y="2060575"/>
            <a:ext cx="4835525" cy="406558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В 1859 его соотечественник </a:t>
            </a:r>
            <a:r>
              <a:rPr lang="ru-RU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Шарль </a:t>
            </a:r>
            <a:r>
              <a:rPr lang="ru-RU" b="1" i="1" dirty="0" err="1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Вюрц</a:t>
            </a:r>
            <a:r>
              <a:rPr lang="ru-RU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(1817–1884), используя реакцию, названную его именем, синтезировал жиры, нагревая </a:t>
            </a:r>
            <a:r>
              <a:rPr lang="ru-RU" dirty="0" err="1" smtClean="0"/>
              <a:t>трибромпропан</a:t>
            </a:r>
            <a:r>
              <a:rPr lang="ru-RU" dirty="0" smtClean="0"/>
              <a:t> с «серебряными мылами».</a:t>
            </a:r>
          </a:p>
        </p:txBody>
      </p:sp>
      <p:pic>
        <p:nvPicPr>
          <p:cNvPr id="13317" name="Picture 2" descr="Вюрц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35020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6"/>
          <p:cNvSpPr>
            <a:spLocks noGrp="1"/>
          </p:cNvSpPr>
          <p:nvPr>
            <p:ph sz="half" idx="2"/>
          </p:nvPr>
        </p:nvSpPr>
        <p:spPr>
          <a:xfrm>
            <a:off x="539750" y="404813"/>
            <a:ext cx="8280400" cy="2160587"/>
          </a:xfrm>
        </p:spPr>
        <p:txBody>
          <a:bodyPr/>
          <a:lstStyle/>
          <a:p>
            <a:r>
              <a:rPr lang="ru-RU" sz="2400" smtClean="0"/>
              <a:t>Конечно, намного проще и дешевле получать жиры из природных источников, но Бертло и Вюрц вовсе не собирались заменять природный жир синтетическим. Проведенный ими так называемый «встречный синтез» однозначно доказывал состав природных жиров.</a:t>
            </a:r>
          </a:p>
          <a:p>
            <a:endParaRPr lang="ru-RU" smtClean="0"/>
          </a:p>
        </p:txBody>
      </p:sp>
      <p:pic>
        <p:nvPicPr>
          <p:cNvPr id="14339" name="Picture 2" descr="D:\Рабочий стол\Коллекция картинок\химические\Bulk_Ink_for_Epson_R2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2492375"/>
            <a:ext cx="6985000" cy="42100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 жиров</a:t>
            </a:r>
          </a:p>
        </p:txBody>
      </p:sp>
      <p:pic>
        <p:nvPicPr>
          <p:cNvPr id="15365" name="Picture 6" descr="C:\Users\elena\Desktop\Ферменты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557338"/>
            <a:ext cx="7559675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 жиров</a:t>
            </a:r>
          </a:p>
        </p:txBody>
      </p:sp>
      <p:sp>
        <p:nvSpPr>
          <p:cNvPr id="16387" name="Содержимое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2736850"/>
          </a:xfrm>
        </p:spPr>
        <p:txBody>
          <a:bodyPr/>
          <a:lstStyle/>
          <a:p>
            <a:pPr eaLnBrk="1" hangingPunct="1"/>
            <a:r>
              <a:rPr lang="ru-RU" sz="2400" smtClean="0"/>
              <a:t>В составе триглицеридов содержится около 9% глицерина и жирные кислоты с разной длиной углеродной цепочки. Свойства триглицеридов зависят от длины и особенностей химической структуры, входящих в их состав жирных кислот. В природе обнаружено более 200 жирных кислот, но практическое значение имеют примерно 20.</a:t>
            </a:r>
          </a:p>
        </p:txBody>
      </p:sp>
      <p:pic>
        <p:nvPicPr>
          <p:cNvPr id="16391" name="Picture 7" descr="http://upload.wikimedia.org/wikipedia/commons/6/64/Trimyristin-3D-vd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3716338"/>
            <a:ext cx="4392612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Строение  жирных  кислот</a:t>
            </a:r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2339975" y="1484313"/>
            <a:ext cx="144463" cy="1008062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539750" y="1700213"/>
            <a:ext cx="18589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предельные</a:t>
            </a:r>
          </a:p>
          <a:p>
            <a:r>
              <a:rPr lang="ru-RU" b="1"/>
              <a:t>(насыщенные)</a:t>
            </a:r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2268538" y="2565400"/>
            <a:ext cx="215900" cy="792163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323850" y="2636838"/>
            <a:ext cx="19732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b="1"/>
              <a:t>моно-</a:t>
            </a:r>
          </a:p>
          <a:p>
            <a:pPr algn="r"/>
            <a:r>
              <a:rPr lang="ru-RU" b="1"/>
              <a:t>ненасыщенные</a:t>
            </a:r>
          </a:p>
        </p:txBody>
      </p:sp>
      <p:sp>
        <p:nvSpPr>
          <p:cNvPr id="9" name="Левая фигурная скобка 8"/>
          <p:cNvSpPr/>
          <p:nvPr/>
        </p:nvSpPr>
        <p:spPr>
          <a:xfrm>
            <a:off x="2051050" y="3429000"/>
            <a:ext cx="504825" cy="2808288"/>
          </a:xfrm>
          <a:prstGeom prst="leftBrace">
            <a:avLst>
              <a:gd name="adj1" fmla="val 8333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92" name="TextBox 9"/>
          <p:cNvSpPr txBox="1">
            <a:spLocks noChangeArrowheads="1"/>
          </p:cNvSpPr>
          <p:nvPr/>
        </p:nvSpPr>
        <p:spPr bwMode="auto">
          <a:xfrm>
            <a:off x="179388" y="4508500"/>
            <a:ext cx="1973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b="1"/>
              <a:t>поли-</a:t>
            </a:r>
          </a:p>
          <a:p>
            <a:pPr algn="r"/>
            <a:r>
              <a:rPr lang="ru-RU" b="1"/>
              <a:t>ненасыщенные</a:t>
            </a:r>
          </a:p>
        </p:txBody>
      </p:sp>
      <p:pic>
        <p:nvPicPr>
          <p:cNvPr id="16393" name="Picture 10" descr="C:\Users\elena\Desktop\Ферменты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1484313"/>
            <a:ext cx="6129338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388" grpId="0"/>
      <p:bldP spid="7" grpId="0" animBg="1"/>
      <p:bldP spid="16390" grpId="0"/>
      <p:bldP spid="9" grpId="0" animBg="1"/>
      <p:bldP spid="1639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Физические свойства жиров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468313" y="1484313"/>
            <a:ext cx="8229600" cy="3313112"/>
          </a:xfrm>
        </p:spPr>
        <p:txBody>
          <a:bodyPr/>
          <a:lstStyle/>
          <a:p>
            <a:r>
              <a:rPr lang="ru-RU" sz="2400" smtClean="0"/>
              <a:t>Животные жиры – </a:t>
            </a:r>
            <a:r>
              <a:rPr lang="ru-RU" sz="2400" i="1" smtClean="0"/>
              <a:t>твердые</a:t>
            </a:r>
            <a:r>
              <a:rPr lang="ru-RU" sz="2400" smtClean="0"/>
              <a:t> легкоплавкие вещества легче воды (плотность 0,91–0,94 г/см</a:t>
            </a:r>
            <a:r>
              <a:rPr lang="ru-RU" sz="2400" baseline="30000" smtClean="0"/>
              <a:t>3</a:t>
            </a:r>
            <a:r>
              <a:rPr lang="ru-RU" sz="2400" smtClean="0"/>
              <a:t>), плохо проводят тепло. </a:t>
            </a:r>
          </a:p>
          <a:p>
            <a:r>
              <a:rPr lang="ru-RU" sz="2400" smtClean="0"/>
              <a:t>Большинство растительных масел – </a:t>
            </a:r>
            <a:r>
              <a:rPr lang="ru-RU" sz="2400" i="1" smtClean="0"/>
              <a:t>жидкости</a:t>
            </a:r>
            <a:r>
              <a:rPr lang="ru-RU" sz="2400" smtClean="0"/>
              <a:t>, застывающие ниже 0°С (подсолнечное – от –16 до –19° С, оливковое – от –2 до –6° С и потому оно легко замерзает).</a:t>
            </a:r>
          </a:p>
          <a:p>
            <a:r>
              <a:rPr lang="ru-RU" sz="2400" smtClean="0"/>
              <a:t>Кипят масла при атмосферном давлении лишь при высокой температуре (порядка 300°С) и при этом разлагаются; их можно перегонять только в вакууме. </a:t>
            </a:r>
          </a:p>
        </p:txBody>
      </p:sp>
      <p:pic>
        <p:nvPicPr>
          <p:cNvPr id="4" name="Picture 6" descr="сал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4724400"/>
            <a:ext cx="2303462" cy="173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ull_d8fb9e86e9f3a2c697326f7335b791a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4724400"/>
            <a:ext cx="2879725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Физические свойства жиров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468313" y="1484313"/>
            <a:ext cx="8229600" cy="4525962"/>
          </a:xfrm>
        </p:spPr>
        <p:txBody>
          <a:bodyPr/>
          <a:lstStyle/>
          <a:p>
            <a:r>
              <a:rPr lang="ru-RU" sz="2400" smtClean="0"/>
              <a:t>Жиры и масла не растворимы в воде (гидрофобны), а в присутствии поверхностно-активных веществ могут давать с ней эмульсию. Они хорошо растворяются в эфире, бензоле, хлороформе и других неполярных и малополярных органических растворителях (CCl</a:t>
            </a:r>
            <a:r>
              <a:rPr lang="ru-RU" sz="2400" baseline="-25000" smtClean="0"/>
              <a:t>4</a:t>
            </a:r>
            <a:r>
              <a:rPr lang="ru-RU" sz="2400" smtClean="0"/>
              <a:t>, CHCl</a:t>
            </a:r>
            <a:r>
              <a:rPr lang="ru-RU" sz="2400" baseline="-25000" smtClean="0"/>
              <a:t>3</a:t>
            </a:r>
            <a:r>
              <a:rPr lang="ru-RU" sz="2400" smtClean="0"/>
              <a:t>, CCl</a:t>
            </a:r>
            <a:r>
              <a:rPr lang="ru-RU" sz="2400" baseline="-25000" smtClean="0"/>
              <a:t>2</a:t>
            </a:r>
            <a:r>
              <a:rPr lang="ru-RU" sz="2400" smtClean="0"/>
              <a:t>=CHCl и др.). Именно такими растворителями выводят жировые пятна в химчистке.</a:t>
            </a:r>
          </a:p>
          <a:p>
            <a:pPr>
              <a:buFont typeface="Arial" charset="0"/>
              <a:buNone/>
            </a:pPr>
            <a:r>
              <a:rPr lang="ru-RU" sz="2000" smtClean="0"/>
              <a:t> </a:t>
            </a:r>
          </a:p>
        </p:txBody>
      </p:sp>
      <p:pic>
        <p:nvPicPr>
          <p:cNvPr id="58369" name="Picture 1" descr="P1120015"/>
          <p:cNvPicPr>
            <a:picLocks noChangeAspect="1" noChangeArrowheads="1"/>
          </p:cNvPicPr>
          <p:nvPr/>
        </p:nvPicPr>
        <p:blipFill>
          <a:blip r:embed="rId2">
            <a:lum bright="12000" contrast="6000"/>
          </a:blip>
          <a:srcRect/>
          <a:stretch>
            <a:fillRect/>
          </a:stretch>
        </p:blipFill>
        <p:spPr bwMode="auto">
          <a:xfrm>
            <a:off x="971550" y="4221163"/>
            <a:ext cx="230822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0" name="Picture 2" descr="P1120016"/>
          <p:cNvPicPr>
            <a:picLocks noChangeAspect="1" noChangeArrowheads="1"/>
          </p:cNvPicPr>
          <p:nvPr/>
        </p:nvPicPr>
        <p:blipFill>
          <a:blip r:embed="rId3">
            <a:lum bright="12000" contrast="6000"/>
          </a:blip>
          <a:srcRect/>
          <a:stretch>
            <a:fillRect/>
          </a:stretch>
        </p:blipFill>
        <p:spPr bwMode="auto">
          <a:xfrm>
            <a:off x="3635375" y="4221163"/>
            <a:ext cx="230187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 descr="P1120017"/>
          <p:cNvPicPr>
            <a:picLocks noChangeAspect="1" noChangeArrowheads="1"/>
          </p:cNvPicPr>
          <p:nvPr/>
        </p:nvPicPr>
        <p:blipFill>
          <a:blip r:embed="rId4">
            <a:lum bright="12000" contrast="6000"/>
          </a:blip>
          <a:srcRect/>
          <a:stretch>
            <a:fillRect/>
          </a:stretch>
        </p:blipFill>
        <p:spPr bwMode="auto">
          <a:xfrm>
            <a:off x="6300788" y="4221163"/>
            <a:ext cx="2190750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03350" y="6021388"/>
            <a:ext cx="666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Очистка ткани от жирового пятна с помощью бензина.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сливочное масл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5157788"/>
            <a:ext cx="2205038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Химические свойства жиров</a:t>
            </a:r>
          </a:p>
        </p:txBody>
      </p:sp>
      <p:sp>
        <p:nvSpPr>
          <p:cNvPr id="18436" name="Содержимое 2"/>
          <p:cNvSpPr>
            <a:spLocks noGrp="1"/>
          </p:cNvSpPr>
          <p:nvPr>
            <p:ph idx="1"/>
          </p:nvPr>
        </p:nvSpPr>
        <p:spPr>
          <a:xfrm>
            <a:off x="250825" y="1196975"/>
            <a:ext cx="8675688" cy="5111750"/>
          </a:xfrm>
        </p:spPr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Гидролиз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sz="2400" dirty="0" smtClean="0"/>
              <a:t>При длительном хранении в обычных условиях жиры, например сливочное масло, подвергаются частичному гидролизу. Образовавшаяся, хотя и в небольшом количестве, масляная (бутановая) кислота СН</a:t>
            </a:r>
            <a:r>
              <a:rPr lang="ru-RU" sz="2400" baseline="-25000" dirty="0" smtClean="0"/>
              <a:t>3</a:t>
            </a:r>
            <a:r>
              <a:rPr lang="ru-RU" sz="2400" dirty="0" smtClean="0"/>
              <a:t>—СН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—СН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—СООН придает сливочному маслу неприятный вкус и запах.   </a:t>
            </a:r>
          </a:p>
          <a:p>
            <a:pPr>
              <a:buFont typeface="Arial" charset="0"/>
              <a:buNone/>
              <a:defRPr/>
            </a:pPr>
            <a:r>
              <a:rPr lang="ru-RU" sz="2400" dirty="0" smtClean="0"/>
              <a:t>      Этот процесс называют </a:t>
            </a:r>
            <a:r>
              <a:rPr lang="ru-RU" sz="2400" b="1" i="1" dirty="0" err="1" smtClean="0">
                <a:solidFill>
                  <a:srgbClr val="FFFF66"/>
                </a:solidFill>
              </a:rPr>
              <a:t>прогорканием</a:t>
            </a:r>
            <a:r>
              <a:rPr lang="ru-RU" sz="2400" b="1" dirty="0" smtClean="0"/>
              <a:t>.</a:t>
            </a:r>
            <a:endParaRPr lang="ru-RU" b="1" dirty="0" smtClean="0"/>
          </a:p>
        </p:txBody>
      </p:sp>
      <p:pic>
        <p:nvPicPr>
          <p:cNvPr id="18437" name="Picture 6" descr="C:\Users\elena\Desktop\Ферменты\Рисунок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916113"/>
            <a:ext cx="7915275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http://img.playground.ru/images/3/1/full-picture.jpg"/>
          <p:cNvPicPr>
            <a:picLocks noChangeAspect="1" noChangeArrowheads="1"/>
          </p:cNvPicPr>
          <p:nvPr/>
        </p:nvPicPr>
        <p:blipFill>
          <a:blip r:embed="rId2"/>
          <a:srcRect t="17764"/>
          <a:stretch>
            <a:fillRect/>
          </a:stretch>
        </p:blipFill>
        <p:spPr bwMode="auto">
          <a:xfrm>
            <a:off x="5795963" y="3068638"/>
            <a:ext cx="2874962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Химические свойства жиров</a:t>
            </a:r>
            <a:endParaRPr lang="ru-RU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0" name="Содержимое 2"/>
          <p:cNvSpPr>
            <a:spLocks noGrp="1"/>
          </p:cNvSpPr>
          <p:nvPr>
            <p:ph idx="1"/>
          </p:nvPr>
        </p:nvSpPr>
        <p:spPr>
          <a:xfrm>
            <a:off x="468313" y="1268413"/>
            <a:ext cx="7920037" cy="518477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Щелочной гидролиз – </a:t>
            </a:r>
            <a:r>
              <a:rPr lang="ru-RU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омыление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sz="2000" dirty="0" smtClean="0"/>
          </a:p>
          <a:p>
            <a:pPr>
              <a:defRPr/>
            </a:pPr>
            <a:r>
              <a:rPr lang="ru-RU" sz="2000" dirty="0" smtClean="0"/>
              <a:t>Этот процесс известен с древних времен,                                                когда для получения мыла животные жиры                                    кипятили с водой и древесной золой,                                             содержащей карбонат калия. </a:t>
            </a:r>
          </a:p>
          <a:p>
            <a:pPr>
              <a:defRPr/>
            </a:pPr>
            <a:endParaRPr lang="ru-RU" sz="2000" dirty="0" smtClean="0"/>
          </a:p>
          <a:p>
            <a:pPr>
              <a:defRPr/>
            </a:pPr>
            <a:r>
              <a:rPr lang="ru-RU" sz="2000" dirty="0" smtClean="0"/>
              <a:t>На реакции щелочного гидролиза основан один из традиционных методов исследования жиров – определение их </a:t>
            </a:r>
            <a:r>
              <a:rPr lang="ru-RU" sz="2000" u="sng" dirty="0" smtClean="0"/>
              <a:t>«эфирного числа»</a:t>
            </a:r>
            <a:r>
              <a:rPr lang="ru-RU" sz="2000" dirty="0" smtClean="0"/>
              <a:t>, которое равно массе КОН (мг), необходимой для омыления 1 г жира, для говяжьего жира это число составляет 185–190. </a:t>
            </a:r>
          </a:p>
        </p:txBody>
      </p:sp>
      <p:pic>
        <p:nvPicPr>
          <p:cNvPr id="19461" name="Picture 6" descr="C:\Users\elena\Desktop\Ферменты\Рисунок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773238"/>
            <a:ext cx="6780212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Химические свойства жиров</a:t>
            </a:r>
            <a:endParaRPr lang="ru-RU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457200" y="1412875"/>
            <a:ext cx="8362950" cy="5111750"/>
          </a:xfrm>
        </p:spPr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Гидрирование</a:t>
            </a:r>
            <a:r>
              <a:rPr lang="ru-RU" dirty="0" smtClean="0"/>
              <a:t> непредельных жиров - </a:t>
            </a:r>
            <a:r>
              <a:rPr lang="ru-RU" sz="2400" dirty="0" smtClean="0"/>
              <a:t>присоединение водорода по месту разрыва </a:t>
            </a:r>
            <a:r>
              <a:rPr lang="ru-RU" sz="2400" dirty="0" err="1" smtClean="0"/>
              <a:t>π-связей</a:t>
            </a:r>
            <a:r>
              <a:rPr lang="ru-RU" sz="2400" dirty="0" smtClean="0"/>
              <a:t>.</a:t>
            </a:r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                                   </a:t>
            </a:r>
            <a:r>
              <a:rPr lang="ru-RU" sz="2000" dirty="0" smtClean="0"/>
              <a:t>Гидрогенизацию жиров проводят в специальных</a:t>
            </a:r>
          </a:p>
          <a:p>
            <a:pPr>
              <a:buFont typeface="Arial" charset="0"/>
              <a:buNone/>
              <a:defRPr/>
            </a:pPr>
            <a:r>
              <a:rPr lang="ru-RU" sz="2000" dirty="0" smtClean="0"/>
              <a:t>                                                </a:t>
            </a:r>
            <a:r>
              <a:rPr lang="ru-RU" sz="2000" i="1" u="sng" dirty="0" smtClean="0"/>
              <a:t>автоклавах</a:t>
            </a:r>
            <a:r>
              <a:rPr lang="ru-RU" sz="2000" dirty="0" smtClean="0"/>
              <a:t> под давлением. Образующийся</a:t>
            </a:r>
          </a:p>
          <a:p>
            <a:pPr>
              <a:buFont typeface="Arial" charset="0"/>
              <a:buNone/>
              <a:defRPr/>
            </a:pPr>
            <a:r>
              <a:rPr lang="ru-RU" sz="2000" dirty="0" smtClean="0"/>
              <a:t>                                                продукт – </a:t>
            </a:r>
            <a:r>
              <a:rPr lang="ru-RU" sz="2000" i="1" dirty="0" smtClean="0"/>
              <a:t>саломас</a:t>
            </a:r>
            <a:r>
              <a:rPr lang="ru-RU" sz="2000" dirty="0" smtClean="0"/>
              <a:t> – используется для </a:t>
            </a:r>
          </a:p>
          <a:p>
            <a:pPr>
              <a:buFont typeface="Arial" charset="0"/>
              <a:buNone/>
              <a:defRPr/>
            </a:pPr>
            <a:r>
              <a:rPr lang="ru-RU" sz="2000" dirty="0" smtClean="0"/>
              <a:t>                                                производстве мыла, а при гидрировании</a:t>
            </a:r>
          </a:p>
          <a:p>
            <a:pPr>
              <a:buFont typeface="Arial" charset="0"/>
              <a:buNone/>
              <a:defRPr/>
            </a:pPr>
            <a:r>
              <a:rPr lang="ru-RU" sz="2000" dirty="0" smtClean="0"/>
              <a:t>                                                определенных сортов масел – и для</a:t>
            </a:r>
          </a:p>
          <a:p>
            <a:pPr>
              <a:buFont typeface="Arial" charset="0"/>
              <a:buNone/>
              <a:defRPr/>
            </a:pPr>
            <a:r>
              <a:rPr lang="ru-RU" sz="2000" dirty="0" smtClean="0"/>
              <a:t>                                     употребления в пищу, например, в составе маргарина.</a:t>
            </a:r>
          </a:p>
          <a:p>
            <a:pPr>
              <a:buFont typeface="Arial" charset="0"/>
              <a:buNone/>
              <a:defRPr/>
            </a:pPr>
            <a:r>
              <a:rPr lang="ru-RU" sz="2400" dirty="0" smtClean="0"/>
              <a:t> </a:t>
            </a:r>
          </a:p>
        </p:txBody>
      </p:sp>
      <p:pic>
        <p:nvPicPr>
          <p:cNvPr id="20484" name="Picture 6" descr="C:\Users\elena\Desktop\Ферменты\Рисунок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420938"/>
            <a:ext cx="2603500" cy="362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7" descr="C:\Users\elena\Desktop\Ферменты\Рисунок6.jp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3203575" y="2349500"/>
            <a:ext cx="4951413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Химические свойства жиров</a:t>
            </a:r>
            <a:endParaRPr lang="ru-RU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924175"/>
            <a:ext cx="5699125" cy="3201988"/>
          </a:xfrm>
        </p:spPr>
        <p:txBody>
          <a:bodyPr/>
          <a:lstStyle/>
          <a:p>
            <a:r>
              <a:rPr lang="ru-RU" sz="2000" smtClean="0"/>
              <a:t>Непредельные жиры способны к реакции </a:t>
            </a:r>
            <a:r>
              <a:rPr lang="ru-RU" sz="2000" b="1" i="1" smtClean="0">
                <a:solidFill>
                  <a:srgbClr val="FFFF66"/>
                </a:solidFill>
              </a:rPr>
              <a:t>полимеризаци</a:t>
            </a:r>
            <a:r>
              <a:rPr lang="ru-RU" sz="2000" smtClean="0">
                <a:solidFill>
                  <a:srgbClr val="FFFF66"/>
                </a:solidFill>
              </a:rPr>
              <a:t>и</a:t>
            </a:r>
            <a:r>
              <a:rPr lang="ru-RU" sz="2000" smtClean="0"/>
              <a:t>. Конопляное, льняное и др. масла являются высыхающими, так как в них из-за присутствия двойных связей возможна полимеризация – «сшивка» отдельных молекул с образованием нерастворимой пленки. Это свойство широко используют для приготовления натуральной </a:t>
            </a:r>
            <a:r>
              <a:rPr lang="ru-RU" sz="2000" i="1" smtClean="0"/>
              <a:t>олифы</a:t>
            </a:r>
            <a:r>
              <a:rPr lang="ru-RU" sz="2000" smtClean="0"/>
              <a:t> – растворителя для масляных красок. </a:t>
            </a:r>
          </a:p>
        </p:txBody>
      </p:sp>
      <p:sp>
        <p:nvSpPr>
          <p:cNvPr id="21508" name="Содержимое 4"/>
          <p:cNvSpPr>
            <a:spLocks noGrp="1"/>
          </p:cNvSpPr>
          <p:nvPr>
            <p:ph sz="half" idx="2"/>
          </p:nvPr>
        </p:nvSpPr>
        <p:spPr>
          <a:xfrm>
            <a:off x="395288" y="1484313"/>
            <a:ext cx="8208962" cy="1468437"/>
          </a:xfrm>
        </p:spPr>
        <p:txBody>
          <a:bodyPr/>
          <a:lstStyle/>
          <a:p>
            <a:r>
              <a:rPr lang="ru-RU" sz="2000" b="1" i="1" smtClean="0">
                <a:solidFill>
                  <a:srgbClr val="FFFF66"/>
                </a:solidFill>
              </a:rPr>
              <a:t>Йодирование</a:t>
            </a:r>
            <a:r>
              <a:rPr lang="ru-RU" sz="2000" smtClean="0">
                <a:solidFill>
                  <a:srgbClr val="FFFF66"/>
                </a:solidFill>
              </a:rPr>
              <a:t>.</a:t>
            </a:r>
            <a:r>
              <a:rPr lang="ru-RU" sz="2000" smtClean="0"/>
              <a:t> Для определения степени ненасыщенности жира используют </a:t>
            </a:r>
            <a:r>
              <a:rPr lang="ru-RU" sz="2000" u="sng" smtClean="0"/>
              <a:t>«йодное число»</a:t>
            </a:r>
            <a:r>
              <a:rPr lang="ru-RU" sz="2000" smtClean="0"/>
              <a:t>, которое равно массе йода, способного присоединиться к 100 г жира (для твердых жиров оно мало, а для жидких доходит до 200). </a:t>
            </a:r>
          </a:p>
          <a:p>
            <a:endParaRPr lang="ru-RU" smtClean="0"/>
          </a:p>
        </p:txBody>
      </p:sp>
      <p:pic>
        <p:nvPicPr>
          <p:cNvPr id="21509" name="Picture 2" descr="http://smito.ru/upload/normal/moskva-olifa_naturalnaya_lnyanaya_biask_ot_proizvoditelya_t__7-915-0000-468__367818.jpeg"/>
          <p:cNvPicPr>
            <a:picLocks noChangeAspect="1" noChangeArrowheads="1"/>
          </p:cNvPicPr>
          <p:nvPr/>
        </p:nvPicPr>
        <p:blipFill>
          <a:blip r:embed="rId2"/>
          <a:srcRect l="14285" r="11905" b="2380"/>
          <a:stretch>
            <a:fillRect/>
          </a:stretch>
        </p:blipFill>
        <p:spPr bwMode="auto">
          <a:xfrm>
            <a:off x="6156325" y="2852738"/>
            <a:ext cx="2519363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2150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Химические свойства жиров</a:t>
            </a:r>
            <a:endParaRPr lang="ru-RU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1" name="Содержимое 4"/>
          <p:cNvSpPr>
            <a:spLocks noGrp="1"/>
          </p:cNvSpPr>
          <p:nvPr>
            <p:ph idx="1"/>
          </p:nvPr>
        </p:nvSpPr>
        <p:spPr>
          <a:xfrm>
            <a:off x="395288" y="1412875"/>
            <a:ext cx="8229600" cy="2087563"/>
          </a:xfrm>
        </p:spPr>
        <p:txBody>
          <a:bodyPr/>
          <a:lstStyle/>
          <a:p>
            <a:pPr>
              <a:defRPr/>
            </a:pPr>
            <a:r>
              <a:rPr lang="ru-RU" sz="2800" dirty="0" smtClean="0"/>
              <a:t>Непредельные жиры могут вступать в реакцию </a:t>
            </a:r>
            <a:r>
              <a:rPr lang="ru-RU" sz="28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окисления</a:t>
            </a:r>
            <a:r>
              <a:rPr lang="ru-RU" sz="2800" dirty="0" smtClean="0"/>
              <a:t>, например, окисляются кислородом воздуха, обесцвечивают раствор перманганата калия </a:t>
            </a:r>
            <a:r>
              <a:rPr lang="en-US" sz="2800" dirty="0" err="1" smtClean="0"/>
              <a:t>KMnO</a:t>
            </a:r>
            <a:r>
              <a:rPr lang="ru-RU" sz="2800" baseline="-25000" dirty="0" smtClean="0"/>
              <a:t>4</a:t>
            </a:r>
            <a:r>
              <a:rPr lang="ru-RU" sz="2800" dirty="0" smtClean="0"/>
              <a:t> и бромную воду. </a:t>
            </a:r>
          </a:p>
        </p:txBody>
      </p:sp>
      <p:pic>
        <p:nvPicPr>
          <p:cNvPr id="23556" name="Picture 4" descr="D:\Рабочий стол\Жиры фото\P11208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3357563"/>
            <a:ext cx="2519363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 descr="D:\Рабочий стол\Жиры фото\P11208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357563"/>
            <a:ext cx="2952750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4213" y="5805488"/>
            <a:ext cx="771525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Облепиховое, пихтовое и подсолнечное масла обесцвечивают</a:t>
            </a:r>
          </a:p>
          <a:p>
            <a:pPr algn="ctr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раствор </a:t>
            </a:r>
            <a:r>
              <a:rPr lang="en-US" sz="2000" dirty="0" err="1"/>
              <a:t>KMnO</a:t>
            </a:r>
            <a:r>
              <a:rPr lang="ru-RU" sz="2000" baseline="-25000" dirty="0"/>
              <a:t>4 </a:t>
            </a:r>
            <a:r>
              <a:rPr lang="ru-RU" sz="2000" dirty="0"/>
              <a:t>после интенсивного встряхивания.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Биологические функции жиров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3635375" y="1600200"/>
            <a:ext cx="5329238" cy="4525963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u-RU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Энергетическая функция</a:t>
            </a:r>
          </a:p>
          <a:p>
            <a:pPr>
              <a:buFont typeface="Arial" charset="0"/>
              <a:buNone/>
              <a:defRPr/>
            </a:pPr>
            <a:r>
              <a:rPr lang="ru-RU" dirty="0" smtClean="0"/>
              <a:t>    1 г жира при окислении     в организме дает в среднем 9 ккал. Жиры обеспечивают около 30%   и более суточной </a:t>
            </a:r>
            <a:r>
              <a:rPr lang="ru-RU" dirty="0" err="1" smtClean="0"/>
              <a:t>энергоценности</a:t>
            </a:r>
            <a:r>
              <a:rPr lang="ru-RU" dirty="0" smtClean="0"/>
              <a:t> рациона. </a:t>
            </a:r>
          </a:p>
        </p:txBody>
      </p:sp>
      <p:pic>
        <p:nvPicPr>
          <p:cNvPr id="23556" name="Picture 5" descr="Картинка 11 из 1522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557338"/>
            <a:ext cx="3313113" cy="451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sz="32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Структурная функция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323850" y="1268413"/>
            <a:ext cx="8516938" cy="1800225"/>
          </a:xfrm>
        </p:spPr>
        <p:txBody>
          <a:bodyPr/>
          <a:lstStyle/>
          <a:p>
            <a:r>
              <a:rPr lang="ru-RU" sz="2800" smtClean="0"/>
              <a:t>Жиры (липиды) входят в состав клеток и клеточных структур, в частности, клеточных мембран и всех мембранных органоидов (ЭПС, аппарата Гольджи, митохондрий, лизосом и др.).</a:t>
            </a:r>
          </a:p>
        </p:txBody>
      </p:sp>
      <p:pic>
        <p:nvPicPr>
          <p:cNvPr id="24580" name="Picture 7" descr="C:\Users\elena\Desktop\Ферменты\Рисунок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3213100"/>
            <a:ext cx="5111750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Участие в обменных процессах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sz="half" idx="1"/>
          </p:nvPr>
        </p:nvSpPr>
        <p:spPr>
          <a:xfrm>
            <a:off x="3203575" y="1412875"/>
            <a:ext cx="5551488" cy="3816350"/>
          </a:xfrm>
        </p:spPr>
        <p:txBody>
          <a:bodyPr/>
          <a:lstStyle/>
          <a:p>
            <a:r>
              <a:rPr lang="ru-RU" smtClean="0"/>
              <a:t>С жирами в организм поступают необходимые для жизнедеятельности вещества - витамины A, D, Е, незаменимые (эссенциальные) жирные кислоты, которые регулируют обмен холестерина, действуют на стенки кровеносных сосудов, увеличивая их эластичность. </a:t>
            </a:r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395288" y="5229225"/>
            <a:ext cx="8137525" cy="1439863"/>
          </a:xfrm>
        </p:spPr>
        <p:txBody>
          <a:bodyPr/>
          <a:lstStyle/>
          <a:p>
            <a:r>
              <a:rPr lang="ru-RU" smtClean="0"/>
              <a:t>Жиры обеспечивают всасывание из кишечника ряда минеральных веществ и жирорастворимых витаминов. </a:t>
            </a:r>
          </a:p>
          <a:p>
            <a:endParaRPr lang="ru-RU" smtClean="0"/>
          </a:p>
        </p:txBody>
      </p:sp>
      <p:pic>
        <p:nvPicPr>
          <p:cNvPr id="26633" name="Picture 9" descr="http://elementy.ru/images/eltpub/holest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844675"/>
            <a:ext cx="30321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build="p" autoUpdateAnimBg="0" advAuto="0"/>
      <p:bldP spid="1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Участие в обменных процессах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3995738" y="1412875"/>
            <a:ext cx="4824412" cy="5040313"/>
          </a:xfrm>
        </p:spPr>
        <p:txBody>
          <a:bodyPr/>
          <a:lstStyle/>
          <a:p>
            <a:pPr>
              <a:defRPr/>
            </a:pPr>
            <a:r>
              <a:rPr lang="ru-RU" sz="2800" dirty="0" smtClean="0"/>
              <a:t>Полиненасыщенные жирные кислоты (ПНЖК) образуют в организме </a:t>
            </a:r>
            <a:r>
              <a:rPr lang="ru-RU" sz="2800" dirty="0" err="1" smtClean="0"/>
              <a:t>гормоноподобные</a:t>
            </a:r>
            <a:r>
              <a:rPr lang="ru-RU" sz="2800" dirty="0" smtClean="0"/>
              <a:t> вещества - простагландины, </a:t>
            </a:r>
            <a:r>
              <a:rPr lang="ru-RU" sz="2800" dirty="0" err="1" smtClean="0"/>
              <a:t>лейкотриены</a:t>
            </a:r>
            <a:r>
              <a:rPr lang="ru-RU" sz="2800" dirty="0" smtClean="0"/>
              <a:t>, </a:t>
            </a:r>
            <a:r>
              <a:rPr lang="ru-RU" sz="2800" dirty="0" err="1" smtClean="0"/>
              <a:t>простациклины</a:t>
            </a:r>
            <a:r>
              <a:rPr lang="ru-RU" sz="2800" dirty="0" smtClean="0"/>
              <a:t>, </a:t>
            </a:r>
            <a:r>
              <a:rPr lang="ru-RU" sz="2800" dirty="0" err="1" smtClean="0"/>
              <a:t>тромбоксаны</a:t>
            </a:r>
            <a:r>
              <a:rPr lang="ru-RU" sz="2800" dirty="0" smtClean="0"/>
              <a:t>. </a:t>
            </a:r>
          </a:p>
          <a:p>
            <a:pPr>
              <a:defRPr/>
            </a:pPr>
            <a:r>
              <a:rPr lang="ru-RU" sz="2800" dirty="0" smtClean="0"/>
              <a:t>Без жиров невозможна нормальная работа </a:t>
            </a:r>
            <a:r>
              <a:rPr lang="ru-RU" sz="28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репродуктивной</a:t>
            </a:r>
            <a:r>
              <a:rPr lang="ru-RU" sz="2800" dirty="0" smtClean="0"/>
              <a:t> функции. </a:t>
            </a:r>
          </a:p>
        </p:txBody>
      </p:sp>
      <p:pic>
        <p:nvPicPr>
          <p:cNvPr id="56324" name="Picture 4" descr="http://forgenc.net/uploads/posts/2012-04/1333833993_ana-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989138"/>
            <a:ext cx="3744912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se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3573463"/>
            <a:ext cx="38449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Защитная функция</a:t>
            </a:r>
          </a:p>
        </p:txBody>
      </p:sp>
      <p:sp>
        <p:nvSpPr>
          <p:cNvPr id="26628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412875"/>
            <a:ext cx="8218487" cy="1684338"/>
          </a:xfrm>
        </p:spPr>
        <p:txBody>
          <a:bodyPr/>
          <a:lstStyle/>
          <a:p>
            <a:r>
              <a:rPr lang="ru-RU" b="1" i="1" smtClean="0">
                <a:solidFill>
                  <a:srgbClr val="FFFF66"/>
                </a:solidFill>
              </a:rPr>
              <a:t>Амортизация</a:t>
            </a:r>
            <a:r>
              <a:rPr lang="ru-RU" smtClean="0"/>
              <a:t> – Все хрупкие органы в организме человека окружены защитной жировой оболочкой, это помогает предохранить их от травм, сотрясений и воздействия внешней среды.</a:t>
            </a:r>
          </a:p>
        </p:txBody>
      </p:sp>
      <p:sp>
        <p:nvSpPr>
          <p:cNvPr id="26629" name="Содержимое 4"/>
          <p:cNvSpPr>
            <a:spLocks noGrp="1"/>
          </p:cNvSpPr>
          <p:nvPr>
            <p:ph sz="half" idx="2"/>
          </p:nvPr>
        </p:nvSpPr>
        <p:spPr>
          <a:xfrm>
            <a:off x="395288" y="3357563"/>
            <a:ext cx="4608512" cy="3167062"/>
          </a:xfrm>
        </p:spPr>
        <p:txBody>
          <a:bodyPr/>
          <a:lstStyle/>
          <a:p>
            <a:r>
              <a:rPr lang="ru-RU" smtClean="0">
                <a:solidFill>
                  <a:srgbClr val="FFFF66"/>
                </a:solidFill>
              </a:rPr>
              <a:t>Т</a:t>
            </a:r>
            <a:r>
              <a:rPr lang="ru-RU" b="1" i="1" smtClean="0">
                <a:solidFill>
                  <a:srgbClr val="FFFF66"/>
                </a:solidFill>
              </a:rPr>
              <a:t>еплоизоляция</a:t>
            </a:r>
            <a:r>
              <a:rPr lang="ru-RU" smtClean="0"/>
              <a:t> – защита от переохлаждения. Именно поэтому морские теплокровные животные, киты и тюлени, имеют толстый слой подкожного жира.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build="p"/>
      <p:bldP spid="2662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Защитная функция</a:t>
            </a:r>
            <a:endParaRPr lang="ru-RU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2" name="Содержимое 2"/>
          <p:cNvSpPr>
            <a:spLocks noGrp="1"/>
          </p:cNvSpPr>
          <p:nvPr>
            <p:ph idx="1"/>
          </p:nvPr>
        </p:nvSpPr>
        <p:spPr>
          <a:xfrm>
            <a:off x="323850" y="1341438"/>
            <a:ext cx="4535488" cy="5183187"/>
          </a:xfrm>
        </p:spPr>
        <p:txBody>
          <a:bodyPr/>
          <a:lstStyle/>
          <a:p>
            <a:pPr>
              <a:defRPr/>
            </a:pPr>
            <a:r>
              <a:rPr lang="ru-RU" sz="2800" dirty="0" smtClean="0"/>
              <a:t>Жиры повышают сопротивляемость организма инфекциям и действию радиации.</a:t>
            </a:r>
          </a:p>
          <a:p>
            <a:pPr>
              <a:defRPr/>
            </a:pPr>
            <a:r>
              <a:rPr lang="ru-RU" sz="2800" dirty="0" smtClean="0"/>
              <a:t>Жировые клетки секретируют </a:t>
            </a:r>
            <a:r>
              <a:rPr lang="ru-RU" sz="28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гормоны</a:t>
            </a:r>
            <a:r>
              <a:rPr lang="ru-RU" sz="2800" dirty="0" smtClean="0"/>
              <a:t>, именуемые </a:t>
            </a:r>
            <a:r>
              <a:rPr lang="ru-RU" sz="2800" dirty="0" err="1" smtClean="0"/>
              <a:t>цитокинами</a:t>
            </a:r>
            <a:r>
              <a:rPr lang="ru-RU" sz="2800" dirty="0" smtClean="0"/>
              <a:t>, которые составляют часть защитного механизма иммунной системы.</a:t>
            </a:r>
          </a:p>
        </p:txBody>
      </p:sp>
      <p:pic>
        <p:nvPicPr>
          <p:cNvPr id="28678" name="Picture 6" descr="http://www.infomedik.info/med/322101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1557338"/>
            <a:ext cx="3673475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utoUpdateAnimBg="0"/>
      <p:bldP spid="2765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Картинка 13 из 549"/>
          <p:cNvPicPr>
            <a:picLocks noChangeAspect="1" noChangeArrowheads="1"/>
          </p:cNvPicPr>
          <p:nvPr/>
        </p:nvPicPr>
        <p:blipFill>
          <a:blip r:embed="rId2"/>
          <a:srcRect l="1633" t="2397" r="1997" b="1707"/>
          <a:stretch>
            <a:fillRect/>
          </a:stretch>
        </p:blipFill>
        <p:spPr bwMode="auto">
          <a:xfrm>
            <a:off x="2484438" y="1484313"/>
            <a:ext cx="4175125" cy="297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Защитная функция</a:t>
            </a:r>
            <a:endParaRPr lang="ru-RU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2" name="Содержимое 2"/>
          <p:cNvSpPr>
            <a:spLocks noGrp="1"/>
          </p:cNvSpPr>
          <p:nvPr>
            <p:ph idx="1"/>
          </p:nvPr>
        </p:nvSpPr>
        <p:spPr>
          <a:xfrm>
            <a:off x="0" y="4508500"/>
            <a:ext cx="9001125" cy="2160588"/>
          </a:xfrm>
        </p:spPr>
        <p:txBody>
          <a:bodyPr/>
          <a:lstStyle/>
          <a:p>
            <a:pPr>
              <a:defRPr/>
            </a:pPr>
            <a:r>
              <a:rPr lang="ru-RU" sz="2800" dirty="0" smtClean="0"/>
              <a:t>Жиры являются прекрасным  </a:t>
            </a:r>
            <a:r>
              <a:rPr lang="ru-RU" sz="28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смазочным материалом </a:t>
            </a:r>
            <a:r>
              <a:rPr lang="ru-RU" sz="2800" dirty="0" smtClean="0"/>
              <a:t>для  оперения водоплавающих  птиц. Жироподобный  секрет вырабатывается  у них копчиковой железой. Поэтому утки и гуси всегда «выходят сухими из воды».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  <p:bldP spid="2765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Картинка 10 из 197"/>
          <p:cNvPicPr>
            <a:picLocks noChangeAspect="1" noChangeArrowheads="1"/>
          </p:cNvPicPr>
          <p:nvPr/>
        </p:nvPicPr>
        <p:blipFill>
          <a:blip r:embed="rId2"/>
          <a:srcRect l="5040" t="2541" r="2982" b="27579"/>
          <a:stretch>
            <a:fillRect/>
          </a:stretch>
        </p:blipFill>
        <p:spPr bwMode="auto">
          <a:xfrm>
            <a:off x="5867400" y="3860800"/>
            <a:ext cx="3024188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b="1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Жиры – источник воды в организме</a:t>
            </a:r>
          </a:p>
        </p:txBody>
      </p:sp>
      <p:sp>
        <p:nvSpPr>
          <p:cNvPr id="28676" name="Содержимое 2"/>
          <p:cNvSpPr>
            <a:spLocks noGrp="1"/>
          </p:cNvSpPr>
          <p:nvPr>
            <p:ph sz="half" idx="1"/>
          </p:nvPr>
        </p:nvSpPr>
        <p:spPr>
          <a:xfrm>
            <a:off x="250825" y="4121150"/>
            <a:ext cx="5689600" cy="27368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000" smtClean="0"/>
              <a:t>       100 граммов  жира при полном окислении                              (сгорании) дают около 107 граммов воды. В горбах  верблюдов «хранится» до 100 – 120 килограммов жира. В условиях водного голодания этот жир, окисляясь, может выделить  40 и больше литров воды. Не удивительно, что верблюд в состоянии обойтись без питья до 8 и даже 10 – 13 дней.</a:t>
            </a:r>
          </a:p>
        </p:txBody>
      </p:sp>
      <p:sp>
        <p:nvSpPr>
          <p:cNvPr id="28677" name="Содержимое 5"/>
          <p:cNvSpPr>
            <a:spLocks noGrp="1"/>
          </p:cNvSpPr>
          <p:nvPr>
            <p:ph sz="half" idx="2"/>
          </p:nvPr>
        </p:nvSpPr>
        <p:spPr>
          <a:xfrm>
            <a:off x="5580063" y="1484313"/>
            <a:ext cx="3384550" cy="22320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000" smtClean="0"/>
              <a:t>      Кенгуровые крысы (сумчатые животные) научились обходиться вообще без потребления воды, используя только внутри произведенную жидкость.</a:t>
            </a:r>
          </a:p>
          <a:p>
            <a:endParaRPr lang="ru-RU" smtClean="0"/>
          </a:p>
        </p:txBody>
      </p:sp>
      <p:pic>
        <p:nvPicPr>
          <p:cNvPr id="28678" name="Picture 8" descr="http://cs5684.vkontakte.ru/u140314569/-14/x_bfe20a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196975"/>
            <a:ext cx="4160837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6" grpId="0" build="p"/>
      <p:bldP spid="2867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5"/>
          <p:cNvSpPr>
            <a:spLocks noGrp="1"/>
          </p:cNvSpPr>
          <p:nvPr>
            <p:ph idx="4294967295"/>
          </p:nvPr>
        </p:nvSpPr>
        <p:spPr>
          <a:xfrm>
            <a:off x="323850" y="809625"/>
            <a:ext cx="6335713" cy="427513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u-RU" sz="2000" dirty="0" smtClean="0"/>
              <a:t>      Итак, без участия жиров невозможно протекание большинства обменных процессов в организме, поэтому роль жиров нельзя недооценивать, они играют огромную роль в обеспечении жизни нашего организма. Даже в состоянии покоя человеку нужны жиры, поэтому полный отказ от них неразумен. Однако не стоит после перечисления важных свойств жира в организме начинать оправдывать свою полноту, что часто делают полные люди. При избытке жира в питании и откладывании его в жировой ткани сверх нормы пагубное действие жиров начинает преобладать над полезными свойствами.</a:t>
            </a:r>
            <a:endParaRPr lang="ru-RU" sz="2000" b="1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2" descr="ad3a789759d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908050"/>
            <a:ext cx="266382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3779" dir="2700000" algn="tl" rotWithShape="0">
              <a:srgbClr val="333333">
                <a:alpha val="64998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611188" y="5157788"/>
            <a:ext cx="7993062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prstClr val="white"/>
                </a:solidFill>
                <a:latin typeface="Calibri"/>
                <a:cs typeface="+mn-cs"/>
              </a:rPr>
              <a:t>Согласно замыслу природы, </a:t>
            </a:r>
            <a:r>
              <a:rPr lang="ru-RU" sz="24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жиры должны потребляться в небольших количествах как составной элемент натуральных продуктов.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</a:t>
            </a:r>
            <a:b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потреблению жиров</a:t>
            </a:r>
          </a:p>
        </p:txBody>
      </p:sp>
      <p:pic>
        <p:nvPicPr>
          <p:cNvPr id="30724" name="Picture 2" descr="jiry_3"/>
          <p:cNvPicPr>
            <a:picLocks noChangeAspect="1" noChangeArrowheads="1"/>
          </p:cNvPicPr>
          <p:nvPr/>
        </p:nvPicPr>
        <p:blipFill>
          <a:blip r:embed="rId2"/>
          <a:srcRect t="4289" b="2766"/>
          <a:stretch>
            <a:fillRect/>
          </a:stretch>
        </p:blipFill>
        <p:spPr bwMode="auto">
          <a:xfrm>
            <a:off x="684213" y="1773238"/>
            <a:ext cx="7777162" cy="469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информации</a:t>
            </a:r>
            <a:endParaRPr lang="ru-RU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smtClean="0"/>
              <a:t>Евстигнеева Р.П., Звонкова Е.Н. </a:t>
            </a:r>
            <a:r>
              <a:rPr lang="ru-RU" sz="2400" i="1" smtClean="0"/>
              <a:t>Химия липидов</a:t>
            </a:r>
            <a:r>
              <a:rPr lang="ru-RU" sz="2400" smtClean="0"/>
              <a:t>. М., Химия, 1983 </a:t>
            </a:r>
          </a:p>
          <a:p>
            <a:r>
              <a:rPr lang="ru-RU" sz="2400" smtClean="0"/>
              <a:t>Каменский А.А., Криксунов Е.А., Пасечник В.В. Общая биология. 10-11 классы. М., Дрофа, 2006</a:t>
            </a:r>
          </a:p>
          <a:p>
            <a:r>
              <a:rPr lang="ru-RU" sz="2400" smtClean="0"/>
              <a:t>Цветков Л.А. Органическая химия. Учебник для 10 класса средней школы. М., Просвещение, 1988</a:t>
            </a:r>
          </a:p>
          <a:p>
            <a:r>
              <a:rPr lang="ru-RU" sz="2400" smtClean="0"/>
              <a:t>Статья энциклопедии Кругосвет – </a:t>
            </a:r>
            <a:r>
              <a:rPr lang="en-US" sz="2400" u="sng" smtClean="0">
                <a:hlinkClick r:id="rId2"/>
              </a:rPr>
              <a:t>www</a:t>
            </a:r>
            <a:r>
              <a:rPr lang="ru-RU" sz="2400" u="sng" smtClean="0">
                <a:hlinkClick r:id="rId2"/>
              </a:rPr>
              <a:t>.</a:t>
            </a:r>
            <a:r>
              <a:rPr lang="en-US" sz="2400" u="sng" smtClean="0">
                <a:hlinkClick r:id="rId2"/>
              </a:rPr>
              <a:t>krugosvet</a:t>
            </a:r>
            <a:r>
              <a:rPr lang="ru-RU" sz="2400" u="sng" smtClean="0">
                <a:hlinkClick r:id="rId2"/>
              </a:rPr>
              <a:t>.</a:t>
            </a:r>
            <a:r>
              <a:rPr lang="en-US" sz="2400" u="sng" smtClean="0">
                <a:hlinkClick r:id="rId2"/>
              </a:rPr>
              <a:t>ru</a:t>
            </a:r>
            <a:r>
              <a:rPr lang="en-US" sz="2400" smtClean="0"/>
              <a:t> </a:t>
            </a:r>
            <a:endParaRPr lang="ru-RU" sz="2400" smtClean="0"/>
          </a:p>
          <a:p>
            <a:r>
              <a:rPr lang="en-US" sz="2400" u="sng" smtClean="0">
                <a:hlinkClick r:id="rId3"/>
              </a:rPr>
              <a:t>www.chemistry.narod.ru</a:t>
            </a:r>
            <a:endParaRPr lang="ru-RU" sz="2400" smtClean="0"/>
          </a:p>
          <a:p>
            <a:r>
              <a:rPr lang="en-US" sz="2400" u="sng" smtClean="0">
                <a:hlinkClick r:id="rId4"/>
              </a:rPr>
              <a:t>www.eurolab.ua</a:t>
            </a:r>
            <a:endParaRPr lang="ru-RU" sz="2400" smtClean="0"/>
          </a:p>
          <a:p>
            <a:r>
              <a:rPr lang="ru-RU" sz="2400" u="sng" smtClean="0">
                <a:hlinkClick r:id="rId5"/>
              </a:rPr>
              <a:t>biokhimija.ru</a:t>
            </a:r>
            <a:endParaRPr lang="ru-RU" sz="2400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1014</TotalTime>
  <Words>1393</Words>
  <Application>Microsoft Office PowerPoint</Application>
  <PresentationFormat>Экран (4:3)</PresentationFormat>
  <Paragraphs>130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7" baseType="lpstr">
      <vt:lpstr>Arial</vt:lpstr>
      <vt:lpstr>Calibri</vt:lpstr>
      <vt:lpstr>Тема Office</vt:lpstr>
      <vt:lpstr>Жиры –  биологически важные органические соединения</vt:lpstr>
      <vt:lpstr>Содержание</vt:lpstr>
      <vt:lpstr>Нахождение жиров в природе</vt:lpstr>
      <vt:lpstr>Жиры в растениях</vt:lpstr>
      <vt:lpstr>Различные масличные культуры</vt:lpstr>
      <vt:lpstr>Различные масличные культуры</vt:lpstr>
      <vt:lpstr>Строение жиров</vt:lpstr>
      <vt:lpstr>История изучения жиров</vt:lpstr>
      <vt:lpstr>История изучения жиров</vt:lpstr>
      <vt:lpstr>История изучения жиров</vt:lpstr>
      <vt:lpstr>Синтез жиров – реакция этерификации </vt:lpstr>
      <vt:lpstr>История изучения жиров</vt:lpstr>
      <vt:lpstr>Слайд 13</vt:lpstr>
      <vt:lpstr>Виды  жиров</vt:lpstr>
      <vt:lpstr>Состав  жиров</vt:lpstr>
      <vt:lpstr>Строение  жирных  кислот</vt:lpstr>
      <vt:lpstr>Физические свойства жиров</vt:lpstr>
      <vt:lpstr>Физические свойства жиров</vt:lpstr>
      <vt:lpstr>Химические свойства жиров</vt:lpstr>
      <vt:lpstr>Химические свойства жиров</vt:lpstr>
      <vt:lpstr>Химические свойства жиров</vt:lpstr>
      <vt:lpstr>Химические свойства жиров</vt:lpstr>
      <vt:lpstr>Химические свойства жиров</vt:lpstr>
      <vt:lpstr>Биологические функции жиров</vt:lpstr>
      <vt:lpstr>2. Структурная функция</vt:lpstr>
      <vt:lpstr>3. Участие в обменных процессах</vt:lpstr>
      <vt:lpstr>3. Участие в обменных процессах</vt:lpstr>
      <vt:lpstr>4. Защитная функция</vt:lpstr>
      <vt:lpstr>4. Защитная функция</vt:lpstr>
      <vt:lpstr>4. Защитная функция</vt:lpstr>
      <vt:lpstr>5. Жиры – источник воды в организме</vt:lpstr>
      <vt:lpstr>Слайд 32</vt:lpstr>
      <vt:lpstr>Рекомендации  по потреблению жиров</vt:lpstr>
      <vt:lpstr>Источники информации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Жиры –  биологически важные органические соединения</dc:title>
  <dc:creator>elena</dc:creator>
  <cp:lastModifiedBy>User</cp:lastModifiedBy>
  <cp:revision>104</cp:revision>
  <dcterms:created xsi:type="dcterms:W3CDTF">2012-03-23T05:35:52Z</dcterms:created>
  <dcterms:modified xsi:type="dcterms:W3CDTF">2015-08-26T19:41:37Z</dcterms:modified>
</cp:coreProperties>
</file>