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4" r:id="rId9"/>
    <p:sldId id="265" r:id="rId10"/>
    <p:sldId id="268" r:id="rId11"/>
    <p:sldId id="267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\Desktop\&#1056;&#1086;&#1078;&#1080;&#1085;&#1072;%20&#1042;.&#1057;\&#1089;&#1090;&#1088;&#1086;&#1080;&#1090;&#1077;&#1083;&#1100;&#1089;&#1090;&#1074;&#1086;%20&#1078;&#1077;&#1083;&#1077;&#1079;&#1085;&#1099;&#1093;%20&#1076;&#1086;&#1088;&#1086;&#1075;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c/7/98/762/98762467_4000579_PDKiselyov.jpg" TargetMode="External"/><Relationship Id="rId3" Type="http://schemas.openxmlformats.org/officeDocument/2006/relationships/hyperlink" Target="http://www.territa.ru/_ph/898/981336132.jpg" TargetMode="External"/><Relationship Id="rId7" Type="http://schemas.openxmlformats.org/officeDocument/2006/relationships/hyperlink" Target="http://gkaf.narod.ru/rh-book/l-feod12/geo-f12-02.jpg" TargetMode="External"/><Relationship Id="rId2" Type="http://schemas.openxmlformats.org/officeDocument/2006/relationships/hyperlink" Target="http://pedsovet.su/load/321-1-0-37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812w.ru/biograf/bio_b/benkendorf.php" TargetMode="External"/><Relationship Id="rId11" Type="http://schemas.openxmlformats.org/officeDocument/2006/relationships/hyperlink" Target="http://tainy.net/wp-content/uploads/2010/07/242keVA_PtGrafSSUvarovaMUR.jpg" TargetMode="External"/><Relationship Id="rId5" Type="http://schemas.openxmlformats.org/officeDocument/2006/relationships/hyperlink" Target="http://upload.wikimedia.org/wikipedia/commons/c/c2/Charlotte_of_Prussia_with_children.jpg" TargetMode="External"/><Relationship Id="rId10" Type="http://schemas.openxmlformats.org/officeDocument/2006/relationships/hyperlink" Target="http://teledidar.com/publ/dokumentalnoe_kino/istoricheskoe/romanovy_2013_k_400_letiju_carskoj_dinastii_smotret_onlajn/142-1-0-26258" TargetMode="External"/><Relationship Id="rId4" Type="http://schemas.openxmlformats.org/officeDocument/2006/relationships/hyperlink" Target="http://upload.wikimedia.org/wikipedia/commons/d/dc/Nickolas_I_as_child_by_A.Rockstuhl.jpg" TargetMode="External"/><Relationship Id="rId9" Type="http://schemas.openxmlformats.org/officeDocument/2006/relationships/hyperlink" Target="http://www.historicus.ru/assets/images/kankri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548680"/>
            <a:ext cx="8640960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Внутренняя политика Николая </a:t>
            </a:r>
            <a:r>
              <a:rPr kumimoji="0" 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I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283968" y="4077072"/>
            <a:ext cx="4860032" cy="17287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истории</a:t>
            </a:r>
          </a:p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ГБОУ СПО РО ОАТТ</a:t>
            </a:r>
          </a:p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Рожина Валентина Сергеевна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territa.ru/_ph/898/98133613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27784" y="1484784"/>
            <a:ext cx="3951486" cy="50498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188640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Николай </a:t>
            </a:r>
            <a:r>
              <a:rPr lang="en-US" sz="4000" dirty="0" smtClean="0"/>
              <a:t>I</a:t>
            </a:r>
            <a:endParaRPr lang="ru-RU" sz="4000" dirty="0" smtClean="0"/>
          </a:p>
          <a:p>
            <a:pPr algn="ctr"/>
            <a:r>
              <a:rPr lang="ru-RU" sz="4000" dirty="0" smtClean="0"/>
              <a:t>1825-1855 гг.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098" name="Picture 2" descr="File:Nickolas I as child by A.Rockstuh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55776" y="404664"/>
            <a:ext cx="4305300" cy="51530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23728" y="5733256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Николай I в детстве. А. </a:t>
            </a:r>
            <a:r>
              <a:rPr lang="ru-RU" sz="2400" dirty="0" err="1" smtClean="0"/>
              <a:t>Рокштуль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484784"/>
            <a:ext cx="3898776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Императрица</a:t>
            </a:r>
            <a:br>
              <a:rPr lang="ru-RU" dirty="0" smtClean="0"/>
            </a:br>
            <a:r>
              <a:rPr lang="ru-RU" dirty="0" smtClean="0"/>
              <a:t> Александра</a:t>
            </a:r>
            <a:br>
              <a:rPr lang="ru-RU" dirty="0" smtClean="0"/>
            </a:br>
            <a:r>
              <a:rPr lang="ru-RU" dirty="0" smtClean="0"/>
              <a:t>Федоровна с детьми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File:Charlotte of Prussia with childre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764704"/>
            <a:ext cx="4333875" cy="570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66104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Внутренняя политика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626469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7000" dirty="0" smtClean="0"/>
              <a:t>«Собственная канцелярия»:</a:t>
            </a:r>
          </a:p>
          <a:p>
            <a:r>
              <a:rPr lang="ru-RU" sz="3800" dirty="0" smtClean="0"/>
              <a:t>I отделение, в обязанности которого входило подготавливать бумаги для императора и следить за исполнением его повелений.</a:t>
            </a:r>
          </a:p>
          <a:p>
            <a:r>
              <a:rPr lang="ru-RU" sz="3800" dirty="0" smtClean="0"/>
              <a:t>31 января 1826 г. было создано II отделение "для совершения уложения отечественных законов</a:t>
            </a:r>
          </a:p>
          <a:p>
            <a:r>
              <a:rPr lang="ru-RU" sz="3800" dirty="0" smtClean="0"/>
              <a:t>3 июля 1826 г. создано III отделение (высшая полиция). </a:t>
            </a:r>
          </a:p>
          <a:p>
            <a:r>
              <a:rPr lang="ru-RU" sz="3800" dirty="0" smtClean="0"/>
              <a:t>В 1828 г. IV отделение, которое управляло учебными, воспитательными и прочими "благотворительными" учреждениями</a:t>
            </a:r>
          </a:p>
          <a:p>
            <a:r>
              <a:rPr lang="ru-RU" sz="3800" dirty="0" smtClean="0"/>
              <a:t>в 1835 г. для подготовки реформы государственной деревни учреждено V отделение</a:t>
            </a:r>
          </a:p>
          <a:p>
            <a:r>
              <a:rPr lang="ru-RU" sz="3800" dirty="0" smtClean="0"/>
              <a:t>в 1843 г. появилось VI, временное, отделение для управления присоединенными к России территориями Кавказа. </a:t>
            </a:r>
          </a:p>
          <a:p>
            <a:pPr>
              <a:buNone/>
            </a:pPr>
            <a:endParaRPr lang="ru-RU" sz="3800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</a:t>
            </a:r>
            <a:r>
              <a:rPr lang="ru-RU" dirty="0" smtClean="0"/>
              <a:t> Отделение императорской канцелярии «кодифицированное»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447484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Все законы, принятые в 1649-1825гг вошли в «Полное собрание законов Российской империи».</a:t>
            </a:r>
          </a:p>
          <a:p>
            <a:pPr>
              <a:buNone/>
            </a:pPr>
            <a:r>
              <a:rPr lang="ru-RU" dirty="0" smtClean="0"/>
              <a:t>В 1832г был выпущен 15-томный «Свод законов Российской империи»</a:t>
            </a:r>
            <a:endParaRPr lang="ru-RU" dirty="0"/>
          </a:p>
        </p:txBody>
      </p:sp>
      <p:pic>
        <p:nvPicPr>
          <p:cNvPr id="20482" name="Picture 2" descr="http://gkaf.narod.ru/rh-book/l-feod12/geo-f12-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1412776"/>
            <a:ext cx="2990850" cy="39719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55892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М.М. Сперанский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91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III</a:t>
            </a:r>
            <a:r>
              <a:rPr lang="ru-RU" dirty="0" smtClean="0"/>
              <a:t> Отделение императорской канцелярии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algn="ctr">
              <a:buNone/>
            </a:pPr>
            <a:endParaRPr lang="ru-RU" dirty="0"/>
          </a:p>
        </p:txBody>
      </p:sp>
      <p:pic>
        <p:nvPicPr>
          <p:cNvPr id="2050" name="Picture 2" descr="http://1812w.ru/img/lica/benkendorf_alh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2" y="2276872"/>
            <a:ext cx="2381250" cy="31623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54452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А.Х. </a:t>
            </a:r>
            <a:r>
              <a:rPr lang="ru-RU" dirty="0" err="1" smtClean="0"/>
              <a:t>Бенкендорф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915816" y="2348880"/>
            <a:ext cx="561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него были возложены обязанности политического надзора и сыска в стране. Управляющим отделением и шефом жандармов был назначен генерал А.Х. </a:t>
            </a:r>
            <a:r>
              <a:rPr lang="ru-RU" sz="2400" dirty="0" err="1" smtClean="0"/>
              <a:t>Бенкендорф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Крестьянский вопрос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064" y="1600200"/>
            <a:ext cx="353873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1842г Указ об обязанных крестьянах</a:t>
            </a:r>
          </a:p>
          <a:p>
            <a:r>
              <a:rPr lang="ru-RU" dirty="0" smtClean="0"/>
              <a:t>Инвентарная реформа 1844-1848гг</a:t>
            </a:r>
          </a:p>
          <a:p>
            <a:r>
              <a:rPr lang="ru-RU" dirty="0" smtClean="0"/>
              <a:t>Реформа управления государственными крестьянами, проведенная П.Д. Киселевым.</a:t>
            </a:r>
            <a:endParaRPr lang="ru-RU" dirty="0"/>
          </a:p>
        </p:txBody>
      </p:sp>
      <p:pic>
        <p:nvPicPr>
          <p:cNvPr id="21506" name="Picture 2" descr="http://img1.liveinternet.ru/images/attach/c/7/98/762/98762467_4000579_PDKiselyov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1124744"/>
            <a:ext cx="3943350" cy="4762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60932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П.Д.Киселев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1839 - 1843 гг. министр финансов Е. Ф. </a:t>
            </a:r>
            <a:r>
              <a:rPr lang="ru-RU" dirty="0" err="1" smtClean="0"/>
              <a:t>Канкрин</a:t>
            </a:r>
            <a:r>
              <a:rPr lang="ru-RU" dirty="0" smtClean="0"/>
              <a:t> провел денежную реформу. Основной российского денежного обращения стал серебряный рубль.</a:t>
            </a:r>
            <a:endParaRPr lang="ru-RU" dirty="0"/>
          </a:p>
        </p:txBody>
      </p:sp>
      <p:pic>
        <p:nvPicPr>
          <p:cNvPr id="22530" name="Picture 2" descr="http://www.historicus.ru/assets/images/kankri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1412776"/>
            <a:ext cx="3263098" cy="35283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508518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Е.Ф. </a:t>
            </a:r>
            <a:r>
              <a:rPr lang="ru-RU" dirty="0" err="1" smtClean="0"/>
              <a:t>Канкрин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троительство железных дорог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600200"/>
            <a:ext cx="476287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Большое внимание профессиональному образованию</a:t>
            </a:r>
          </a:p>
          <a:p>
            <a:r>
              <a:rPr lang="ru-RU" dirty="0" smtClean="0"/>
              <a:t>Увеличение количества гимназий и институтов</a:t>
            </a:r>
          </a:p>
          <a:p>
            <a:r>
              <a:rPr lang="ru-RU" dirty="0" smtClean="0"/>
              <a:t>Теория «официальной народности» С.С. Уварова: православие, самодержавие и народность.</a:t>
            </a:r>
          </a:p>
          <a:p>
            <a:endParaRPr lang="ru-RU" dirty="0"/>
          </a:p>
        </p:txBody>
      </p:sp>
      <p:pic>
        <p:nvPicPr>
          <p:cNvPr id="23554" name="Picture 2" descr="http://tainy.net/wp-content/uploads/2010/07/242keVA_PtGrafSSUvarovaMU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268760"/>
            <a:ext cx="3498078" cy="42930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573325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С.С. Уваров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Ссылки на </a:t>
            </a:r>
            <a:r>
              <a:rPr lang="ru-RU" dirty="0" err="1" smtClean="0"/>
              <a:t>интернет-источники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800" dirty="0" smtClean="0"/>
              <a:t>Шаблон для презентации</a:t>
            </a:r>
          </a:p>
          <a:p>
            <a:pPr>
              <a:buNone/>
            </a:pPr>
            <a:r>
              <a:rPr lang="ru-RU" sz="1800" dirty="0" smtClean="0">
                <a:hlinkClick r:id="rId2"/>
              </a:rPr>
              <a:t>http://pedsovet.su/load/321-1-0-3780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Николая</a:t>
            </a:r>
            <a:r>
              <a:rPr lang="en-US" sz="1800" dirty="0" smtClean="0"/>
              <a:t> I</a:t>
            </a:r>
            <a:r>
              <a:rPr lang="ru-RU" sz="1800" dirty="0" smtClean="0"/>
              <a:t> </a:t>
            </a:r>
          </a:p>
          <a:p>
            <a:pPr>
              <a:buNone/>
            </a:pPr>
            <a:r>
              <a:rPr lang="en-US" sz="1800" dirty="0" smtClean="0">
                <a:hlinkClick r:id="rId3"/>
              </a:rPr>
              <a:t>http://www.territa.ru/_ph/898/981336132.jpg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Николай I в детстве. А. </a:t>
            </a:r>
            <a:r>
              <a:rPr lang="ru-RU" sz="1800" dirty="0" err="1" smtClean="0"/>
              <a:t>Рокштуль</a:t>
            </a:r>
            <a:endParaRPr lang="ru-RU" sz="1800" dirty="0" smtClean="0"/>
          </a:p>
          <a:p>
            <a:pPr>
              <a:buNone/>
            </a:pPr>
            <a:r>
              <a:rPr lang="en-US" sz="1800" dirty="0" smtClean="0">
                <a:hlinkClick r:id="rId4"/>
              </a:rPr>
              <a:t>http://upload.wikimedia.org/wikipedia/commons/d/dc/Nickolas_I_as_child_by_A.Rockstuhl.jpg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</a:t>
            </a:r>
            <a:r>
              <a:rPr lang="ru-RU" sz="1800" dirty="0" err="1" smtClean="0"/>
              <a:t>мператрицы</a:t>
            </a:r>
            <a:r>
              <a:rPr lang="ru-RU" sz="1800" dirty="0" smtClean="0"/>
              <a:t> Александры Федоровны с детьми</a:t>
            </a:r>
          </a:p>
          <a:p>
            <a:pPr>
              <a:buNone/>
            </a:pPr>
            <a:r>
              <a:rPr lang="en-US" sz="1800" dirty="0" smtClean="0">
                <a:hlinkClick r:id="rId5"/>
              </a:rPr>
              <a:t>http://upload.wikimedia.org/wikipedia/commons/c/c2/Charlotte_of_Prussia_with_children.jpg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А.Х. </a:t>
            </a:r>
            <a:r>
              <a:rPr lang="ru-RU" sz="1800" dirty="0" err="1" smtClean="0"/>
              <a:t>Бенкендорфа</a:t>
            </a:r>
            <a:endParaRPr lang="ru-RU" sz="1800" dirty="0" smtClean="0"/>
          </a:p>
          <a:p>
            <a:pPr>
              <a:buNone/>
            </a:pPr>
            <a:r>
              <a:rPr lang="en-US" sz="1800" dirty="0" smtClean="0">
                <a:hlinkClick r:id="rId6"/>
              </a:rPr>
              <a:t>http://1812w.ru/biograf/bio_b/benkendorf.php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М.М. Сперанского</a:t>
            </a:r>
          </a:p>
          <a:p>
            <a:pPr>
              <a:buNone/>
            </a:pPr>
            <a:r>
              <a:rPr lang="en-US" sz="1800" dirty="0" smtClean="0">
                <a:hlinkClick r:id="rId7"/>
              </a:rPr>
              <a:t>http://gkaf.narod.ru/rh-book/l-feod12/geo-f12-02.jpg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П.Д.Киселева</a:t>
            </a:r>
            <a:r>
              <a:rPr lang="en-US" sz="1800" dirty="0" smtClean="0"/>
              <a:t> </a:t>
            </a:r>
            <a:r>
              <a:rPr lang="en-US" sz="1800" dirty="0" smtClean="0">
                <a:hlinkClick r:id="rId8"/>
              </a:rPr>
              <a:t>http://img1.liveinternet.ru/images/attach/c/7/98/762/98762467_4000579_PDKiselyov.jpg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Портрет Е.Ф. </a:t>
            </a:r>
            <a:r>
              <a:rPr lang="ru-RU" sz="1800" dirty="0" err="1" smtClean="0"/>
              <a:t>Канкрина</a:t>
            </a:r>
            <a:endParaRPr lang="ru-RU" sz="1800" dirty="0" smtClean="0"/>
          </a:p>
          <a:p>
            <a:pPr>
              <a:buNone/>
            </a:pPr>
            <a:r>
              <a:rPr lang="en-US" sz="1800" dirty="0" smtClean="0">
                <a:hlinkClick r:id="rId9"/>
              </a:rPr>
              <a:t>http://www.historicus.ru/assets/images/kankrin.jpg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Видео «Железные дороги»</a:t>
            </a:r>
            <a:r>
              <a:rPr lang="en-US" sz="1600" dirty="0" smtClean="0">
                <a:hlinkClick r:id="rId10"/>
              </a:rPr>
              <a:t> http://teledidar.com/publ/dokumentalnoe_kino/istoricheskoe/romanovy_2013_k_400_letiju_carskoj_dinastii_smotret_onlajn/142-1-0-26258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Портрет С.С. Уварова </a:t>
            </a:r>
          </a:p>
          <a:p>
            <a:pPr>
              <a:buNone/>
            </a:pPr>
            <a:r>
              <a:rPr lang="en-US" sz="1600" dirty="0" smtClean="0">
                <a:hlinkClick r:id="rId11"/>
              </a:rPr>
              <a:t>http://tainy.net/wp-content/uploads/2010/07/242keVA_PtGrafSSUvarovaMUR.jpg</a:t>
            </a: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298</Words>
  <Application>Microsoft Office PowerPoint</Application>
  <PresentationFormat>Экран (4:3)</PresentationFormat>
  <Paragraphs>63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 Императрица  Александра Федоровна с детьми</vt:lpstr>
      <vt:lpstr>Внутренняя политика</vt:lpstr>
      <vt:lpstr>II Отделение императорской канцелярии «кодифицированное»</vt:lpstr>
      <vt:lpstr> III Отделение императорской канцелярии </vt:lpstr>
      <vt:lpstr>Крестьянский вопрос</vt:lpstr>
      <vt:lpstr>Финансы</vt:lpstr>
      <vt:lpstr>Слайд 10</vt:lpstr>
      <vt:lpstr>Образование</vt:lpstr>
      <vt:lpstr>Ссылки на интернет-источники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22</cp:revision>
  <dcterms:created xsi:type="dcterms:W3CDTF">2013-08-20T22:02:58Z</dcterms:created>
  <dcterms:modified xsi:type="dcterms:W3CDTF">2014-02-07T15:16:19Z</dcterms:modified>
</cp:coreProperties>
</file>