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2" r:id="rId4"/>
    <p:sldId id="263" r:id="rId5"/>
    <p:sldId id="264" r:id="rId6"/>
    <p:sldId id="269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7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68AD2E-555D-4622-A682-567F785E9B4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469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4AF1E0-0C2D-4447-BB44-9E6D13D88F5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530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A22731-57F4-40A7-BC0E-1892716DA23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99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0FF4F-99C1-4A8A-A28A-CBC8465CEB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044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15F258-6416-4FE5-BB1A-E345EF08B67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157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9FC87-58C2-456A-8CA3-FA4A58B5834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03DC6C-C6E1-4EB5-B5C8-678D13E3B52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628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CEC642-0921-4B49-9A01-C1189CAFA38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80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3F109-595C-4F8C-9C97-64260335886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78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6C199-69A2-4E7B-9121-1881A9237FB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003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10F1B-B7F1-4374-BF1C-FE3EB1DBCD2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67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B239A5-BFD7-4A8D-88F0-288A5B119C10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67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blogs.privet.ru/community/erehwon?page=4" TargetMode="External"/><Relationship Id="rId13" Type="http://schemas.openxmlformats.org/officeDocument/2006/relationships/hyperlink" Target="http://www.a-khramov.ru/filosofiya.php?tag" TargetMode="External"/><Relationship Id="rId3" Type="http://schemas.openxmlformats.org/officeDocument/2006/relationships/hyperlink" Target="http://worldart.uol.ua/text/6251440/istoriya-v-zhivopisi-frantsuzskaya-revolyutsiya-1789-1794/" TargetMode="External"/><Relationship Id="rId7" Type="http://schemas.openxmlformats.org/officeDocument/2006/relationships/hyperlink" Target="http://pro-otdyh.com.ua/kiev/calendar/vladimir_basov-6050.html" TargetMode="External"/><Relationship Id="rId12" Type="http://schemas.openxmlformats.org/officeDocument/2006/relationships/hyperlink" Target="http://moonly.ucoz.de/blog/biografija_aleksandr_gercen_kto_vinovat_citaty_aforizmy/2013-04-26-3" TargetMode="External"/><Relationship Id="rId2" Type="http://schemas.openxmlformats.org/officeDocument/2006/relationships/hyperlink" Target="https://ru.wikipedia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ithelp.ru/tag/zhan-pol-marat/" TargetMode="External"/><Relationship Id="rId11" Type="http://schemas.openxmlformats.org/officeDocument/2006/relationships/hyperlink" Target="http://www.liveinternet.ru/community/1296790/post107042325/" TargetMode="External"/><Relationship Id="rId5" Type="http://schemas.openxmlformats.org/officeDocument/2006/relationships/hyperlink" Target="http://rushist.com/index.php/west/331-danton" TargetMode="External"/><Relationship Id="rId10" Type="http://schemas.openxmlformats.org/officeDocument/2006/relationships/hyperlink" Target="http://lafrance.es/publ/11-1-0-28" TargetMode="External"/><Relationship Id="rId4" Type="http://schemas.openxmlformats.org/officeDocument/2006/relationships/hyperlink" Target="http://www.french1959.eu/archives/2012/11/18/25606204.html" TargetMode="External"/><Relationship Id="rId9" Type="http://schemas.openxmlformats.org/officeDocument/2006/relationships/hyperlink" Target="http://www.liveinternet.ru/users/ofkb/post210960940/" TargetMode="External"/><Relationship Id="rId14" Type="http://schemas.openxmlformats.org/officeDocument/2006/relationships/hyperlink" Target="http://ugolock.ru/blog/1179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497191" cy="1872059"/>
          </a:xfrm>
        </p:spPr>
        <p:txBody>
          <a:bodyPr/>
          <a:lstStyle/>
          <a:p>
            <a:r>
              <a:rPr lang="ru-RU" altLang="ru-RU" sz="4000" b="1" dirty="0" smtClean="0">
                <a:solidFill>
                  <a:srgbClr val="820000"/>
                </a:solidFill>
                <a:latin typeface="Arial Black" panose="020B0A04020102020204" pitchFamily="34" charset="0"/>
              </a:rPr>
              <a:t>ВЕЛИКАЯ ФРАНЦУЗСКАЯ БУРЖУАЗНАЯ РЕВОЛЮЦИЯ</a:t>
            </a:r>
            <a:endParaRPr lang="ru-RU" altLang="ru-RU" sz="4000" b="1" dirty="0">
              <a:solidFill>
                <a:srgbClr val="82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http://go3.imgsmail.ru/imgpreview?key=http%3A//prophecies.ru/images/nostra033.jpg&amp;mb=imgdb_preview_8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88840"/>
            <a:ext cx="5400600" cy="291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15816" y="5085184"/>
            <a:ext cx="57961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Автор: Мастерских Наталья Васильевна</a:t>
            </a:r>
            <a:endParaRPr lang="ru-RU" dirty="0"/>
          </a:p>
          <a:p>
            <a:r>
              <a:rPr lang="ru-RU" b="1" dirty="0"/>
              <a:t>ОУ: Тюменское президентское кадетское училище</a:t>
            </a:r>
            <a:endParaRPr lang="ru-RU" dirty="0"/>
          </a:p>
          <a:p>
            <a:r>
              <a:rPr lang="ru-RU" b="1" dirty="0"/>
              <a:t>Должность: преподаватель истории и обществознания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659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l"/>
            <a:r>
              <a:rPr lang="ru-RU" b="1" dirty="0" smtClean="0"/>
              <a:t>ВСПОМНИМ:</a:t>
            </a:r>
            <a:endParaRPr lang="ru-RU" b="1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587655" y="908720"/>
            <a:ext cx="8064896" cy="10801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1.Период конституционной монархии (1789-1792гг.)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587655" y="1996480"/>
            <a:ext cx="8064896" cy="107248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2.Жирондистский период (1792-1793гг.)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587655" y="3068960"/>
            <a:ext cx="8064896" cy="10081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3. Якобинский период (1793-1794гг.)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587655" y="4008365"/>
            <a:ext cx="8064896" cy="1076819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4.Термидорианский период (1794-1795гг.)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051719" y="5063155"/>
            <a:ext cx="6600831" cy="103014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5.Период Директории (1795-1799гг.)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83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b="1" dirty="0" smtClean="0"/>
              <a:t>Тема урока: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18002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rgbClr val="C00000"/>
                </a:solidFill>
              </a:rPr>
              <a:t>Великая французская революция в лицах.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2852936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2852936"/>
            <a:ext cx="43204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u="sng" dirty="0" smtClean="0"/>
              <a:t>Сегодня на уроке:</a:t>
            </a:r>
          </a:p>
          <a:p>
            <a:pPr algn="r"/>
            <a:r>
              <a:rPr lang="ru-RU" sz="3200" b="1" dirty="0" smtClean="0">
                <a:solidFill>
                  <a:srgbClr val="0070C0"/>
                </a:solidFill>
              </a:rPr>
              <a:t>Изучим вклад известнейших деятелей Франции в развитие революционных событий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4098" name="Picture 2" descr="http://go4.imgsmail.ru/imgpreview?key=http%3A//larevolution.ru/uploads/posts/2012-07/1341797573_louis16_execution.jpg&amp;mb=imgdb_preview_9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87811"/>
            <a:ext cx="3804224" cy="246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5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/>
          <a:lstStyle/>
          <a:p>
            <a:r>
              <a:rPr lang="ru-RU" b="1" dirty="0" smtClean="0"/>
              <a:t>Главный вопрос урока:</a:t>
            </a:r>
            <a:br>
              <a:rPr lang="ru-RU" b="1" dirty="0" smtClean="0"/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все яркие деятели революции во Франции считали, что их жизни прожиты не зря? Объясните их позицию.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2" name="Picture 2" descr="http://go4.imgsmail.ru/imgpreview?key=http%3A//prophecies.ru/images/nostra023.jpg&amp;mb=imgdb_preview_12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13217"/>
            <a:ext cx="5832648" cy="390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14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Портрет первый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3816" y="908720"/>
            <a:ext cx="5950600" cy="554461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Этот образованный человек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считал возможным цивилизованно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без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кровопролития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решить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проблемы. Его слова прозвучали так: «Эта великая революция обойдётся без злодеяний и без слёз». Он стал выразителем надежд третьего сословия. Его ораторское искусство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было непревзойдённым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ru-RU" dirty="0"/>
          </a:p>
        </p:txBody>
      </p:sp>
      <p:pic>
        <p:nvPicPr>
          <p:cNvPr id="6146" name="Picture 2" descr="http://go3.imgsmail.ru/imgpreview?key=http%3A//likebook.ru/store/pictures/91/91121/1.jpg&amp;mb=imgdb_preview_1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259028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08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1600200"/>
            <a:ext cx="5410944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следу­ющий день после взятия Бастилии стал командую­щим Национальной гвардией. В начале революции популярность его была весьма велика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Портрет второй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http://go4.imgsmail.ru/imgpreview?key=http%3A//www.realfacts.ru/uploads/posts/2012-08/1343916066_5.jpg&amp;mb=imgdb_preview_9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261986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74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067987"/>
            <a:ext cx="5194920" cy="552936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Этот человек был одним из наиболее популярных в народе якобинцев; его </a:t>
            </a: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называли Другом народа.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Этой чести он был удостоен за энергичную защиту дела революции на страницах одноименной газеты. Жур­налистом он стал в годы революции; ранее он был врачом и ученым</a:t>
            </a: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Портрет третий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196" name="Picture 4" descr="http://go4.imgsmail.ru/imgpreview?key=http%3A//www.tov.lenin.ru/ideas/pic/marat/maratpistolet.jpg&amp;mb=imgdb_preview_4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2477429" cy="299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38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7864" y="980728"/>
            <a:ext cx="5266928" cy="540060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результате упорной работы над собой, воодушев­ленный высокой целью, он из заурядного адвоката превратился в красноречивого оратора, государствен­ного деятеля, прозорливого политика.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Этот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человек не знал пощады и снисхожде­ния к своим оппонентам. </a:t>
            </a:r>
            <a:endParaRPr lang="ru-RU" dirty="0"/>
          </a:p>
        </p:txBody>
      </p:sp>
      <p:pic>
        <p:nvPicPr>
          <p:cNvPr id="9218" name="Picture 2" descr="http://go1.imgsmail.ru/imgpreview?key=http%3A//sceptic-ratio.narod.ru/ku/pic2/robespierre-5.jpg&amp;mb=imgdb_preview_18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244574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Портрет четвертый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88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196752"/>
            <a:ext cx="483488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Этот деятель  в Конвенте был лидером группи­ровки умеренных, или </a:t>
            </a: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снисходительных.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Талантливый юрист, он обладал блестящими ораторскими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способностями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Портрет пятый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42" name="Picture 2" descr="http://go4.imgsmail.ru/imgpreview?key=http%3A//www.vokrugsveta.ru/img/cmn/2008/03/25/008.jpg&amp;mb=imgdb_preview_17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27" y="1412776"/>
            <a:ext cx="236620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46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b="1" u="sng" dirty="0" smtClean="0">
                <a:solidFill>
                  <a:srgbClr val="009900"/>
                </a:solidFill>
              </a:rPr>
              <a:t>Работа в группах</a:t>
            </a:r>
            <a:endParaRPr lang="ru-RU" b="1" u="sng" dirty="0">
              <a:solidFill>
                <a:srgbClr val="0099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67544" y="1109045"/>
            <a:ext cx="3600400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 группа –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Оноре де </a:t>
            </a:r>
            <a:r>
              <a:rPr lang="ru-RU" sz="2800" b="1" dirty="0" err="1" smtClean="0">
                <a:solidFill>
                  <a:schemeClr val="tx1"/>
                </a:solidFill>
              </a:rPr>
              <a:t>Мирабо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113993" y="4587164"/>
            <a:ext cx="3600400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5 группа – Жорж Дантон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771800" y="2902496"/>
            <a:ext cx="3600400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 группа – Жан Поль Марат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788024" y="980728"/>
            <a:ext cx="3600400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 группа – </a:t>
            </a:r>
            <a:r>
              <a:rPr lang="ru-RU" sz="2800" b="1" dirty="0" err="1" smtClean="0">
                <a:solidFill>
                  <a:schemeClr val="tx1"/>
                </a:solidFill>
              </a:rPr>
              <a:t>Жильбер</a:t>
            </a:r>
            <a:r>
              <a:rPr lang="ru-RU" sz="2800" b="1" dirty="0" smtClean="0">
                <a:solidFill>
                  <a:schemeClr val="tx1"/>
                </a:solidFill>
              </a:rPr>
              <a:t> де Лафайет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75719" y="4548336"/>
            <a:ext cx="3600400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4 группа – Максимилиан Робеспьер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08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1 группа – Оноре де </a:t>
            </a:r>
            <a:r>
              <a:rPr lang="ru-RU" b="1" dirty="0" err="1" smtClean="0">
                <a:solidFill>
                  <a:srgbClr val="002060"/>
                </a:solidFill>
              </a:rPr>
              <a:t>Мирабо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11266" name="Picture 2" descr="http://www.epwr.ru/quotauthor/318/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16732"/>
            <a:ext cx="4896544" cy="561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22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2 группа – </a:t>
            </a:r>
            <a:r>
              <a:rPr lang="ru-RU" b="1" dirty="0" err="1" smtClean="0">
                <a:solidFill>
                  <a:srgbClr val="002060"/>
                </a:solidFill>
              </a:rPr>
              <a:t>Жильбер</a:t>
            </a:r>
            <a:r>
              <a:rPr lang="ru-RU" b="1" dirty="0" smtClean="0">
                <a:solidFill>
                  <a:srgbClr val="002060"/>
                </a:solidFill>
              </a:rPr>
              <a:t> де Лафайет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12290" name="Picture 2" descr="http://go2.imgsmail.ru/imgpreview?key=http%3A//upload.wikimedia.org/wikipedia/commons/thumb/3/3f/Gilbert_du_Motier_Marquis_de_Lafayette.PNG/220px-Gilbert_du_Motier_Marquis_de_Lafayette.PNG&amp;mb=imgdb_preview_1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4113297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go1.imgsmail.ru/imgpreview?key=http%3A//www.noviny.su/i/smi/06_french_revolution.jpg&amp;mb=imgdb_preview_10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385" y="1556792"/>
            <a:ext cx="3888432" cy="442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6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3 группа – Жан Поль Марат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3314" name="Picture 2" descr="http://go2.imgsmail.ru/imgpreview?key=http%3A//restinworld.ru/nuke/objects/countries_stories/N/n88dv62u4z9933p0dhecg4lw3e26102w/image/37822394.jpg&amp;mb=imgdb_preview_2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167" y="2132856"/>
            <a:ext cx="411963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go1.imgsmail.ru/imgpreview?key=http%3A//www.graycell.ru/picture/big/marat.jpg&amp;mb=imgdb_preview_16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20" y="1196752"/>
            <a:ext cx="39604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3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4 группа – Максимилиан Робеспьер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4338" name="Picture 2" descr="http://go3.imgsmail.ru/imgpreview?key=http%3A//stat18.privet.ru/lr/0a26dd1e36682642f73689c3ffbe7cd3&amp;mb=imgdb_preview_15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204864"/>
            <a:ext cx="5239783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go4.imgsmail.ru/imgpreview?key=http%3A//citaty.su/wp-content/uploads/2012/11/robespyer.jpg&amp;mb=imgdb_preview_12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55796"/>
            <a:ext cx="2799309" cy="311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00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5 группа – Жорж Дантон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5362" name="Picture 2" descr="http://go1.imgsmail.ru/imgpreview?key=http%3A//www.runivers.ru/images/date/2010_april/04/g_185.jpg&amp;mb=imgdb_preview_18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484783"/>
            <a:ext cx="3744416" cy="466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go4.imgsmail.ru/imgpreview?key=http%3A//publ.lib.ru/ARCHIVES/D/DANTON_Jorj_Jak/.Online/Danton_J.J.-P001..jpg&amp;mb=imgdb_preview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243027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91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/>
          <a:lstStyle/>
          <a:p>
            <a:r>
              <a:rPr lang="ru-RU" b="1" dirty="0" smtClean="0"/>
              <a:t>Главный вопрос урока:</a:t>
            </a:r>
            <a:br>
              <a:rPr lang="ru-RU" b="1" dirty="0" smtClean="0"/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все яркие деятели революции во Франции считали, что их жизни прожиты не зря? Объясните их позицию.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6386" name="Picture 2" descr="http://go4.imgsmail.ru/imgpreview?key=http%3A//nr2.ru/pict/arts1/r22/dop1/12/08/10.jpg&amp;mb=imgdb_preview_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080644"/>
            <a:ext cx="4221109" cy="308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go2.imgsmail.ru/imgpreview?key=http%3A//larevolution.ru/uploads/posts/2012-03/1331035460_prichiny-velikoy-francuzskoy-revolyucii.jpg&amp;mb=imgdb_preview_9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394212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20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Домашнее задание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3322712" cy="4525963"/>
          </a:xfrm>
        </p:spPr>
        <p:txBody>
          <a:bodyPr/>
          <a:lstStyle/>
          <a:p>
            <a:pPr marL="0" lvl="0" indent="0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§</a:t>
            </a:r>
            <a:r>
              <a:rPr lang="ru-RU" sz="4000" b="1" dirty="0">
                <a:solidFill>
                  <a:srgbClr val="C00000"/>
                </a:solidFill>
              </a:rPr>
              <a:t>25-27, подготовка к тесту по французской революции</a:t>
            </a:r>
          </a:p>
          <a:p>
            <a:endParaRPr lang="ru-RU" sz="4000" dirty="0"/>
          </a:p>
        </p:txBody>
      </p:sp>
      <p:pic>
        <p:nvPicPr>
          <p:cNvPr id="17412" name="Picture 4" descr="http://go1.imgsmail.ru/imgpreview?key=http%3A//pochemuha.ru/wp-content/uploads/2011/05/velikaya-french-revoluciya.jpg&amp;mb=imgdb_preview_9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916832"/>
            <a:ext cx="499903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61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/>
          <a:lstStyle/>
          <a:p>
            <a:r>
              <a:rPr lang="ru-RU" sz="3600" b="1" dirty="0" smtClean="0"/>
              <a:t>Список использованной литературы</a:t>
            </a:r>
            <a:endParaRPr lang="ru-RU" sz="36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620688"/>
            <a:ext cx="8640960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/>
              <a:t>учебник </a:t>
            </a:r>
            <a:r>
              <a:rPr lang="ru-RU" sz="2000" dirty="0"/>
              <a:t>«Новая история. 7 класс». </a:t>
            </a:r>
          </a:p>
          <a:p>
            <a:pPr lvl="0"/>
            <a:r>
              <a:rPr lang="ru-RU" sz="2000" u="sng" dirty="0">
                <a:hlinkClick r:id="rId2"/>
              </a:rPr>
              <a:t>https://ru.wikipedia.org</a:t>
            </a:r>
            <a:r>
              <a:rPr lang="ru-RU" sz="2000" dirty="0"/>
              <a:t> </a:t>
            </a:r>
            <a:endParaRPr lang="ru-RU" sz="2000" dirty="0" smtClean="0"/>
          </a:p>
          <a:p>
            <a:pPr lvl="0"/>
            <a:r>
              <a:rPr lang="en-US" sz="2000" dirty="0">
                <a:hlinkClick r:id="rId3"/>
              </a:rPr>
              <a:t>http://worldart.uol.ua/text/6251440/istoriya-v-zhivopisi-frantsuzskaya-revolyutsiya-1789-1794</a:t>
            </a:r>
            <a:r>
              <a:rPr lang="en-US" sz="2000" dirty="0" smtClean="0">
                <a:hlinkClick r:id="rId3"/>
              </a:rPr>
              <a:t>/</a:t>
            </a:r>
            <a:endParaRPr lang="ru-RU" sz="2000" dirty="0" smtClean="0"/>
          </a:p>
          <a:p>
            <a:pPr lvl="0"/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www.french1959.eu/archives/2012/11/18/25606204.html</a:t>
            </a:r>
            <a:r>
              <a:rPr lang="ru-RU" sz="2000" dirty="0" smtClean="0"/>
              <a:t> </a:t>
            </a:r>
          </a:p>
          <a:p>
            <a:pPr lvl="0"/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rushist.com/index.php/west/331-danton</a:t>
            </a:r>
            <a:r>
              <a:rPr lang="ru-RU" sz="2000" dirty="0" smtClean="0"/>
              <a:t> </a:t>
            </a:r>
          </a:p>
          <a:p>
            <a:pPr lvl="0"/>
            <a:r>
              <a:rPr lang="en-US" sz="2000" dirty="0">
                <a:hlinkClick r:id="rId6"/>
              </a:rPr>
              <a:t>http://rithelp.ru/tag/zhan-pol-marat</a:t>
            </a:r>
            <a:r>
              <a:rPr lang="en-US" sz="2000" dirty="0" smtClean="0">
                <a:hlinkClick r:id="rId6"/>
              </a:rPr>
              <a:t>/</a:t>
            </a:r>
            <a:r>
              <a:rPr lang="ru-RU" sz="2000" dirty="0" smtClean="0"/>
              <a:t> </a:t>
            </a:r>
          </a:p>
          <a:p>
            <a:pPr lvl="0"/>
            <a:r>
              <a:rPr lang="en-US" sz="2000" dirty="0">
                <a:hlinkClick r:id="rId7"/>
              </a:rPr>
              <a:t>http://</a:t>
            </a:r>
            <a:r>
              <a:rPr lang="en-US" sz="2000" dirty="0" smtClean="0">
                <a:hlinkClick r:id="rId7"/>
              </a:rPr>
              <a:t>pro-otdyh.com.ua/kiev/calendar/vladimir_basov-6050.html</a:t>
            </a:r>
            <a:r>
              <a:rPr lang="ru-RU" sz="2000" dirty="0" smtClean="0"/>
              <a:t> </a:t>
            </a:r>
          </a:p>
          <a:p>
            <a:pPr lvl="0"/>
            <a:r>
              <a:rPr lang="en-US" sz="2000" dirty="0">
                <a:hlinkClick r:id="rId8"/>
              </a:rPr>
              <a:t>http://</a:t>
            </a:r>
            <a:r>
              <a:rPr lang="en-US" sz="2000" dirty="0" smtClean="0">
                <a:hlinkClick r:id="rId8"/>
              </a:rPr>
              <a:t>blogs.privet.ru/community/erehwon?page=4</a:t>
            </a:r>
            <a:r>
              <a:rPr lang="ru-RU" sz="2000" dirty="0" smtClean="0"/>
              <a:t> </a:t>
            </a:r>
          </a:p>
          <a:p>
            <a:pPr lvl="0"/>
            <a:r>
              <a:rPr lang="en-US" sz="2000" dirty="0">
                <a:hlinkClick r:id="rId9"/>
              </a:rPr>
              <a:t>http://www.liveinternet.ru/users/ofkb/post210960940</a:t>
            </a:r>
            <a:r>
              <a:rPr lang="en-US" sz="2000" dirty="0" smtClean="0">
                <a:hlinkClick r:id="rId9"/>
              </a:rPr>
              <a:t>/</a:t>
            </a:r>
            <a:r>
              <a:rPr lang="ru-RU" sz="2000" dirty="0" smtClean="0"/>
              <a:t> </a:t>
            </a:r>
          </a:p>
          <a:p>
            <a:pPr lvl="0"/>
            <a:r>
              <a:rPr lang="en-US" sz="2000" dirty="0">
                <a:hlinkClick r:id="rId10"/>
              </a:rPr>
              <a:t>http://</a:t>
            </a:r>
            <a:r>
              <a:rPr lang="en-US" sz="2000" dirty="0" smtClean="0">
                <a:hlinkClick r:id="rId10"/>
              </a:rPr>
              <a:t>lafrance.es/publ/11-1-0-28</a:t>
            </a:r>
            <a:r>
              <a:rPr lang="ru-RU" sz="2000" dirty="0" smtClean="0"/>
              <a:t> </a:t>
            </a:r>
          </a:p>
          <a:p>
            <a:pPr lvl="0"/>
            <a:r>
              <a:rPr lang="en-US" sz="2000" dirty="0">
                <a:hlinkClick r:id="rId11"/>
              </a:rPr>
              <a:t>http://</a:t>
            </a:r>
            <a:r>
              <a:rPr lang="en-US" sz="2000" dirty="0" smtClean="0">
                <a:hlinkClick r:id="rId11"/>
              </a:rPr>
              <a:t>www.liveinternet.ru/community/1296790/post107042325/</a:t>
            </a:r>
            <a:endParaRPr lang="ru-RU" sz="2000" dirty="0"/>
          </a:p>
          <a:p>
            <a:pPr lvl="0"/>
            <a:r>
              <a:rPr lang="en-US" sz="2000" dirty="0" smtClean="0">
                <a:hlinkClick r:id="rId12"/>
              </a:rPr>
              <a:t>http</a:t>
            </a:r>
            <a:r>
              <a:rPr lang="en-US" sz="2000" dirty="0">
                <a:hlinkClick r:id="rId12"/>
              </a:rPr>
              <a:t>://</a:t>
            </a:r>
            <a:r>
              <a:rPr lang="en-US" sz="2000" dirty="0" smtClean="0">
                <a:hlinkClick r:id="rId12"/>
              </a:rPr>
              <a:t>moonly.ucoz.de/blog/biografija_aleksandr_gercen_kto_vinovat_citaty_aforizmy/2013-04-26-3</a:t>
            </a:r>
            <a:r>
              <a:rPr lang="ru-RU" sz="2000" dirty="0" smtClean="0"/>
              <a:t> </a:t>
            </a:r>
          </a:p>
          <a:p>
            <a:pPr lvl="0"/>
            <a:r>
              <a:rPr lang="en-US" sz="2000" dirty="0">
                <a:hlinkClick r:id="rId13"/>
              </a:rPr>
              <a:t>http://</a:t>
            </a:r>
            <a:r>
              <a:rPr lang="en-US" sz="2000" dirty="0" smtClean="0">
                <a:hlinkClick r:id="rId13"/>
              </a:rPr>
              <a:t>www.a-khramov.ru/filosofiya.php?tag</a:t>
            </a:r>
            <a:r>
              <a:rPr lang="ru-RU" sz="2000" dirty="0" smtClean="0"/>
              <a:t> </a:t>
            </a:r>
          </a:p>
          <a:p>
            <a:pPr lvl="0"/>
            <a:r>
              <a:rPr lang="en-US" sz="2000" dirty="0">
                <a:hlinkClick r:id="rId14"/>
              </a:rPr>
              <a:t>http://</a:t>
            </a:r>
            <a:r>
              <a:rPr lang="en-US" sz="2000" dirty="0" smtClean="0">
                <a:hlinkClick r:id="rId14"/>
              </a:rPr>
              <a:t>ugolock.ru/blog/11797.html</a:t>
            </a:r>
            <a:r>
              <a:rPr lang="ru-RU" sz="2000" dirty="0" smtClean="0"/>
              <a:t> </a:t>
            </a:r>
          </a:p>
          <a:p>
            <a:pPr lvl="0"/>
            <a:endParaRPr lang="ru-RU" sz="2000" dirty="0" smtClean="0"/>
          </a:p>
          <a:p>
            <a:pPr lvl="0"/>
            <a:endParaRPr lang="ru-RU" sz="2000" dirty="0" smtClean="0"/>
          </a:p>
          <a:p>
            <a:pPr lvl="0"/>
            <a:endParaRPr lang="ru-RU" sz="2000" dirty="0" smtClean="0"/>
          </a:p>
          <a:p>
            <a:pPr lvl="0"/>
            <a:endParaRPr lang="ru-RU" sz="2000" dirty="0" smtClean="0"/>
          </a:p>
          <a:p>
            <a:pPr lvl="0"/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132865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350</Words>
  <Application>Microsoft Office PowerPoint</Application>
  <PresentationFormat>Экран (4:3)</PresentationFormat>
  <Paragraphs>59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День Победы_06</vt:lpstr>
      <vt:lpstr>ВЕЛИКАЯ ФРАНЦУЗСКАЯ БУРЖУАЗНАЯ РЕВОЛЮЦИЯ</vt:lpstr>
      <vt:lpstr>ВСПОМНИМ:</vt:lpstr>
      <vt:lpstr>Тема урока:</vt:lpstr>
      <vt:lpstr>Главный вопрос урока: все яркие деятели революции во Франции считали, что их жизни прожиты не зря? Объясните их позицию. </vt:lpstr>
      <vt:lpstr>Портрет первый</vt:lpstr>
      <vt:lpstr>Портрет второй</vt:lpstr>
      <vt:lpstr>Портрет третий</vt:lpstr>
      <vt:lpstr>Портрет четвертый</vt:lpstr>
      <vt:lpstr>Портрет пятый</vt:lpstr>
      <vt:lpstr>Работа в группах</vt:lpstr>
      <vt:lpstr> 1 группа – Оноре де Мирабо  </vt:lpstr>
      <vt:lpstr> 2 группа – Жильбер де Лафайет </vt:lpstr>
      <vt:lpstr> 3 группа – Жан Поль Марат </vt:lpstr>
      <vt:lpstr> 4 группа – Максимилиан Робеспьер </vt:lpstr>
      <vt:lpstr> 5 группа – Жорж Дантон </vt:lpstr>
      <vt:lpstr>Главный вопрос урока: все яркие деятели революции во Франции считали, что их жизни прожиты не зря? Объясните их позицию. </vt:lpstr>
      <vt:lpstr>Домашнее задание</vt:lpstr>
      <vt:lpstr>Список использованной литературы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ВЕЛИКАЯ ФРАНЦУЗСКАЯ БУРЖУАЗНАЯ РЕВОЛЮЦИЯ</dc:title>
  <dc:creator>Натали</dc:creator>
  <cp:lastModifiedBy>Натали</cp:lastModifiedBy>
  <cp:revision>12</cp:revision>
  <dcterms:created xsi:type="dcterms:W3CDTF">2013-12-10T15:27:47Z</dcterms:created>
  <dcterms:modified xsi:type="dcterms:W3CDTF">2014-11-10T15:28:47Z</dcterms:modified>
</cp:coreProperties>
</file>