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1D4F"/>
    <a:srgbClr val="0D751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865AC-1426-4611-A0AB-F32932E126F4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E0112-6951-4551-8A74-AAA51418CD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E0112-6951-4551-8A74-AAA51418CD22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6AACA4-F997-4788-B306-AAC66C7F5DE3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944B40D-EA99-42F1-AAA3-B6EC0F37C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notesSlide" Target="../notesSlides/notes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5;&#1083;&#1077;&#1085;&#1072;\&#1079;&#1072;&#1074;&#1086;&#1076;&#1089;&#1082;&#1080;&#1081;%20&#1062;&#1058;\&#1084;&#1077;&#1090;&#1086;&#1076;&#1080;&#1095;&#1077;&#1089;&#1082;&#1072;&#1103;\&#1053;&#1086;&#1074;&#1072;&#1103;%20&#1087;&#1072;&#1087;&#1082;&#1072;\&#1087;&#1088;&#1077;&#1079;&#1077;&#1085;&#1090;\&#1075;&#1086;&#1083;&#1086;&#1089;&#1072;%20&#1078;&#1080;&#1074;&#1086;&#1090;&#1085;&#1099;&#1093;\&#1074;&#1086;&#1083;&#1082;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5;&#1083;&#1077;&#1085;&#1072;\&#1079;&#1072;&#1074;&#1086;&#1076;&#1089;&#1082;&#1080;&#1081;%20&#1062;&#1058;\&#1084;&#1077;&#1090;&#1086;&#1076;&#1080;&#1095;&#1077;&#1089;&#1082;&#1072;&#1103;\&#1053;&#1086;&#1074;&#1072;&#1103;%20&#1087;&#1072;&#1087;&#1082;&#1072;\&#1087;&#1088;&#1077;&#1079;&#1077;&#1085;&#1090;\&#1075;&#1086;&#1083;&#1086;&#1089;&#1072;%20&#1078;&#1080;&#1074;&#1086;&#1090;&#1085;&#1099;&#1093;\Ringtony---Golosa-zhivotnyh-Zvuk-komara(muzofon.com).mp3" TargetMode="External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esad.com/img/miscellaneous/10-most-deadly-animals-in-the-world/10-most-deadly-animals-in-the-world03.jpg" TargetMode="External"/><Relationship Id="rId3" Type="http://schemas.openxmlformats.org/officeDocument/2006/relationships/hyperlink" Target="http://muzofon.com/search/&#1042;&#1086;&#1083;&#1095;&#1080;&#1081;%20&#1074;&#1086;&#1081;" TargetMode="External"/><Relationship Id="rId7" Type="http://schemas.openxmlformats.org/officeDocument/2006/relationships/hyperlink" Target="http://ikatkov.info/adv_Natrix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rezvenie.org/bible_study/&#1089;&#1083;&#1072;&#1081;&#1076;&#1099;/flora/&#1055;&#1086;&#1083;&#1099;&#1085;&#1100;%20&#1086;&#1073;&#1099;&#1082;&#1085;&#1086;&#1074;&#1077;&#1085;&#1085;&#1072;&#1103;.jpg" TargetMode="External"/><Relationship Id="rId5" Type="http://schemas.openxmlformats.org/officeDocument/2006/relationships/hyperlink" Target="http://little-dream.ru/gorjaschij-chelovek.html" TargetMode="External"/><Relationship Id="rId10" Type="http://schemas.openxmlformats.org/officeDocument/2006/relationships/slide" Target="slide1.xml"/><Relationship Id="rId4" Type="http://schemas.openxmlformats.org/officeDocument/2006/relationships/hyperlink" Target="http://g3.s3.forblabla.com/u34/photoA8F6/20382530826-0/large.jpg" TargetMode="External"/><Relationship Id="rId9" Type="http://schemas.openxmlformats.org/officeDocument/2006/relationships/hyperlink" Target="http://900igr.net/datas/morskie-zhiteli/Zmei-1.files/0007-007-Eto-jadovitye-zmei-gadjuki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429684" cy="3286148"/>
          </a:xfrm>
        </p:spPr>
        <p:txBody>
          <a:bodyPr>
            <a:normAutofit/>
          </a:bodyPr>
          <a:lstStyle/>
          <a:p>
            <a:r>
              <a:rPr lang="ru-RU" sz="2800" cap="none" dirty="0" smtClean="0"/>
              <a:t>Конкурс  интерактивных  презентаций </a:t>
            </a:r>
            <a:r>
              <a:rPr lang="ru-RU" sz="2800" dirty="0" smtClean="0"/>
              <a:t>«Интерактивная мозаика»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400" dirty="0" smtClean="0">
                <a:solidFill>
                  <a:srgbClr val="FF0000"/>
                </a:solidFill>
              </a:rPr>
              <a:t>Сам себе – «Спасатель»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500570"/>
            <a:ext cx="8215370" cy="107157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Автор-составитель</a:t>
            </a:r>
            <a:r>
              <a:rPr lang="ru-RU" sz="2000" smtClean="0"/>
              <a:t>: Рукина </a:t>
            </a:r>
            <a:r>
              <a:rPr lang="ru-RU" sz="2000" dirty="0" smtClean="0"/>
              <a:t>Елена Михайловна</a:t>
            </a:r>
          </a:p>
          <a:p>
            <a:r>
              <a:rPr lang="ru-RU" sz="2000" dirty="0" smtClean="0"/>
              <a:t>Методист МБОУДОД «Центр развития творчества детей и юношества Заводского района города Кемерово».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215082"/>
            <a:ext cx="1500198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hlinkClick r:id="rId3" action="ppaction://hlinksldjump"/>
              </a:rPr>
              <a:t>Начало игры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6215082"/>
            <a:ext cx="2622641" cy="338554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Использованная литература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6215082"/>
            <a:ext cx="2346412" cy="338554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hlinkClick r:id="rId5" action="ppaction://hlinksldjump"/>
              </a:rPr>
              <a:t>Источники изображений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142852"/>
            <a:ext cx="6929486" cy="164307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>- животный мир</a:t>
            </a:r>
            <a:br>
              <a:rPr lang="ru-RU" sz="2800" dirty="0" smtClean="0"/>
            </a:br>
            <a:r>
              <a:rPr lang="ru-RU" sz="2800" dirty="0" smtClean="0"/>
              <a:t>- ПРАВИЛА  Пожарной БЕЗОПАСНОСТИ</a:t>
            </a:r>
            <a:br>
              <a:rPr lang="ru-RU" sz="2800" dirty="0" smtClean="0"/>
            </a:br>
            <a:r>
              <a:rPr lang="ru-RU" sz="2800" dirty="0" smtClean="0"/>
              <a:t>- </a:t>
            </a:r>
            <a:r>
              <a:rPr lang="ru-RU" sz="2800" smtClean="0"/>
              <a:t>Первая помощь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 растительный мир 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928802"/>
          <a:ext cx="7786744" cy="464347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46686"/>
                <a:gridCol w="1946686"/>
                <a:gridCol w="1946686"/>
                <a:gridCol w="1946686"/>
              </a:tblGrid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accent4"/>
                          </a:solidFill>
                          <a:hlinkClick r:id="rId3" action="ppaction://hlinksldjump"/>
                        </a:rPr>
                        <a:t>1</a:t>
                      </a:r>
                      <a:endParaRPr lang="ru-RU" sz="6600" b="1" dirty="0">
                        <a:solidFill>
                          <a:schemeClr val="accent4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4" action="ppaction://hlinksldjump"/>
                        </a:rPr>
                        <a:t>2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5" action="ppaction://hlinksldjump"/>
                        </a:rPr>
                        <a:t>3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6" action="ppaction://hlinksldjump"/>
                        </a:rPr>
                        <a:t> 4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D7519"/>
                    </a:solidFill>
                  </a:tcPr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7" action="ppaction://hlinksldjump"/>
                        </a:rPr>
                        <a:t>5</a:t>
                      </a:r>
                      <a:r>
                        <a:rPr lang="ru-RU" sz="6600" b="1" dirty="0" smtClean="0">
                          <a:solidFill>
                            <a:schemeClr val="tx2"/>
                          </a:solidFill>
                        </a:rPr>
                        <a:t>        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8" action="ppaction://hlinksldjump"/>
                        </a:rPr>
                        <a:t>6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D75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9" action="ppaction://hlinksldjump"/>
                        </a:rPr>
                        <a:t>7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0" action="ppaction://hlinksldjump"/>
                        </a:rPr>
                        <a:t>8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1" action="ppaction://hlinksldjump"/>
                        </a:rPr>
                        <a:t>9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D75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2" action="ppaction://hlinksldjump"/>
                        </a:rPr>
                        <a:t>10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3" action="ppaction://hlinksldjump"/>
                        </a:rPr>
                        <a:t>11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4" action="ppaction://hlinksldjump"/>
                        </a:rPr>
                        <a:t>12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5" action="ppaction://hlinksldjump"/>
                        </a:rPr>
                        <a:t>13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6" action="ppaction://hlinksldjump"/>
                        </a:rPr>
                        <a:t>14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7" action="ppaction://hlinksldjump"/>
                        </a:rPr>
                        <a:t>15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D75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2"/>
                          </a:solidFill>
                          <a:hlinkClick r:id="rId18" action="ppaction://hlinksldjump"/>
                        </a:rPr>
                        <a:t>16</a:t>
                      </a:r>
                      <a:endParaRPr lang="ru-RU" sz="6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85852" y="285728"/>
            <a:ext cx="500066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714356"/>
            <a:ext cx="500066" cy="285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1500174"/>
            <a:ext cx="500066" cy="285752"/>
          </a:xfrm>
          <a:prstGeom prst="rect">
            <a:avLst/>
          </a:prstGeom>
          <a:solidFill>
            <a:srgbClr val="0D7519"/>
          </a:solidFill>
          <a:ln>
            <a:solidFill>
              <a:srgbClr val="0D75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1142984"/>
            <a:ext cx="500066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5338" y="274638"/>
            <a:ext cx="714380" cy="225404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1000" dirty="0" smtClean="0">
                <a:solidFill>
                  <a:srgbClr val="FF0000"/>
                </a:solidFill>
                <a:effectLst/>
                <a:hlinkClick r:id="rId4" action="ppaction://hlinksldjump"/>
              </a:rPr>
              <a:t>Главная</a:t>
            </a:r>
            <a:endParaRPr lang="ru-RU" sz="10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214422"/>
            <a:ext cx="3500462" cy="25003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 Вы видите следы и слышите голос. </a:t>
            </a:r>
          </a:p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r>
              <a:rPr lang="ru-RU" dirty="0" smtClean="0"/>
              <a:t>    Определите животное.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2149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43702" y="4500570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Волк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вол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0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785818" cy="225404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1000" dirty="0" smtClean="0">
                <a:hlinkClick r:id="rId3" action="ppaction://hlinksldjump"/>
              </a:rPr>
              <a:t>Главная</a:t>
            </a:r>
            <a:endParaRPr lang="ru-RU" sz="10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7143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2. Как более правильно поступить при возгорании телевизора?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714488"/>
            <a:ext cx="55721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А) вынуть вилку из розетки, а </a:t>
            </a:r>
          </a:p>
          <a:p>
            <a:r>
              <a:rPr lang="ru-RU" sz="2800" dirty="0" smtClean="0"/>
              <a:t>     затем залить телевизор водой; </a:t>
            </a:r>
          </a:p>
          <a:p>
            <a:r>
              <a:rPr lang="ru-RU" sz="2800" dirty="0" smtClean="0"/>
              <a:t>Б) отключить электричество </a:t>
            </a:r>
          </a:p>
          <a:p>
            <a:r>
              <a:rPr lang="ru-RU" sz="2800" dirty="0" smtClean="0"/>
              <a:t>    в помещении, а затем залить </a:t>
            </a:r>
          </a:p>
          <a:p>
            <a:r>
              <a:rPr lang="ru-RU" sz="2800" dirty="0" smtClean="0"/>
              <a:t>    водой телевизор; </a:t>
            </a:r>
          </a:p>
          <a:p>
            <a:r>
              <a:rPr lang="ru-RU" sz="2800" dirty="0" smtClean="0"/>
              <a:t>В) отключить электричество в </a:t>
            </a:r>
          </a:p>
          <a:p>
            <a:r>
              <a:rPr lang="ru-RU" sz="2800" dirty="0" smtClean="0"/>
              <a:t>     помещении, а затем накинуть </a:t>
            </a:r>
          </a:p>
          <a:p>
            <a:r>
              <a:rPr lang="ru-RU" sz="2800" dirty="0" smtClean="0"/>
              <a:t>     на телевизор  плотную ткань; </a:t>
            </a:r>
          </a:p>
          <a:p>
            <a:r>
              <a:rPr lang="ru-RU" sz="2800" dirty="0" smtClean="0"/>
              <a:t>Г) немедленно накинуть на </a:t>
            </a:r>
          </a:p>
          <a:p>
            <a:r>
              <a:rPr lang="ru-RU" sz="2800" dirty="0" smtClean="0"/>
              <a:t>     телевизор плотную влажную   </a:t>
            </a:r>
          </a:p>
          <a:p>
            <a:r>
              <a:rPr lang="ru-RU" sz="2800" dirty="0" smtClean="0"/>
              <a:t>     ткань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982971"/>
            <a:ext cx="3357554" cy="250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6215074" y="478632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– В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192302"/>
            <a:ext cx="6929486" cy="566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142852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3.  Определите, как правильно транспортировать пострадавшего, если у него болит живот?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58148" y="1214422"/>
            <a:ext cx="10001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dirty="0" smtClean="0"/>
              <a:t>А) </a:t>
            </a:r>
          </a:p>
          <a:p>
            <a:pPr>
              <a:buFontTx/>
              <a:buNone/>
            </a:pPr>
            <a:r>
              <a:rPr lang="ru-RU" sz="2800" dirty="0" smtClean="0"/>
              <a:t>Б) </a:t>
            </a:r>
          </a:p>
          <a:p>
            <a:pPr>
              <a:buFontTx/>
              <a:buNone/>
            </a:pPr>
            <a:r>
              <a:rPr lang="ru-RU" sz="2800" dirty="0" smtClean="0"/>
              <a:t>В) </a:t>
            </a:r>
          </a:p>
          <a:p>
            <a:pPr>
              <a:buFontTx/>
              <a:buNone/>
            </a:pPr>
            <a:r>
              <a:rPr lang="ru-RU" sz="2800" dirty="0" smtClean="0"/>
              <a:t>Г) </a:t>
            </a:r>
          </a:p>
          <a:p>
            <a:pPr>
              <a:buFontTx/>
              <a:buNone/>
            </a:pPr>
            <a:r>
              <a:rPr lang="ru-RU" sz="2800" dirty="0" smtClean="0"/>
              <a:t>Д) </a:t>
            </a:r>
          </a:p>
          <a:p>
            <a:pPr>
              <a:buFontTx/>
              <a:buNone/>
            </a:pPr>
            <a:r>
              <a:rPr lang="ru-RU" sz="2800" dirty="0" smtClean="0"/>
              <a:t>Е) </a:t>
            </a:r>
          </a:p>
          <a:p>
            <a:pPr>
              <a:buFontTx/>
              <a:buNone/>
            </a:pPr>
            <a:r>
              <a:rPr lang="ru-RU" sz="2800" dirty="0" smtClean="0"/>
              <a:t>Ж)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215206" y="5429264"/>
            <a:ext cx="1928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Е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9 из 704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8" y="2571760"/>
            <a:ext cx="3428991" cy="428623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4" action="ppaction://hlinksldjump" tooltip="Главная"/>
              </a:rPr>
              <a:t>Главная</a:t>
            </a:r>
            <a:endParaRPr lang="ru-RU" sz="800" dirty="0">
              <a:hlinkClick r:id="rId4" action="ppaction://hlinksldjump" tooltip="Главная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29684" cy="58807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4. Латинское  название этого растения - «анемона»  связано с тем, что его нежные лепестки колышутся от малейшего дуновения ветра. Растения ядовитое. Яд так и называется - </a:t>
            </a:r>
            <a:r>
              <a:rPr lang="ru-RU" dirty="0" err="1" smtClean="0"/>
              <a:t>анемонин</a:t>
            </a:r>
            <a:r>
              <a:rPr lang="ru-RU" dirty="0" smtClean="0"/>
              <a:t>. Если с растения сорвать цветок, то само</a:t>
            </a:r>
            <a:r>
              <a:rPr lang="ru-RU" b="1" dirty="0" smtClean="0"/>
              <a:t> </a:t>
            </a:r>
            <a:r>
              <a:rPr lang="ru-RU" dirty="0" smtClean="0"/>
              <a:t>растение тоже погибает. </a:t>
            </a:r>
          </a:p>
          <a:p>
            <a:pPr>
              <a:buNone/>
            </a:pPr>
            <a:r>
              <a:rPr lang="ru-RU" b="1" dirty="0" smtClean="0"/>
              <a:t>Дайте русское название этого растения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ветрениц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3575796"/>
            <a:ext cx="5286380" cy="328220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3500430" y="5929330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Ветреница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4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4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7429552" cy="1143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5. В общественном месте возник пожар. </a:t>
            </a:r>
          </a:p>
          <a:p>
            <a:pPr>
              <a:buNone/>
            </a:pPr>
            <a:r>
              <a:rPr lang="ru-RU" b="1" dirty="0" smtClean="0"/>
              <a:t>     Ваши действия.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643050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А) попытаетесь быстрее, любыми путями выбраться </a:t>
            </a:r>
          </a:p>
          <a:p>
            <a:r>
              <a:rPr lang="ru-RU" sz="2400" dirty="0" smtClean="0"/>
              <a:t>     наружу; </a:t>
            </a:r>
          </a:p>
          <a:p>
            <a:endParaRPr lang="ru-RU" sz="1200" dirty="0" smtClean="0"/>
          </a:p>
          <a:p>
            <a:r>
              <a:rPr lang="ru-RU" sz="2400" dirty="0" smtClean="0"/>
              <a:t>Б) отойдёте в сторону или на периферию  скопления </a:t>
            </a:r>
          </a:p>
          <a:p>
            <a:r>
              <a:rPr lang="ru-RU" sz="2400" dirty="0" smtClean="0"/>
              <a:t>     людей и осторожно будете пробираться к выходу </a:t>
            </a:r>
          </a:p>
          <a:p>
            <a:r>
              <a:rPr lang="ru-RU" sz="2400" dirty="0" smtClean="0"/>
              <a:t>     по ходу движения людей, </a:t>
            </a:r>
          </a:p>
          <a:p>
            <a:endParaRPr lang="ru-RU" sz="1200" dirty="0" smtClean="0"/>
          </a:p>
          <a:p>
            <a:r>
              <a:rPr lang="ru-RU" sz="2400" dirty="0" smtClean="0"/>
              <a:t>В) отойдёте в сторону от толпы и закрыв дыхательные </a:t>
            </a:r>
          </a:p>
          <a:p>
            <a:r>
              <a:rPr lang="ru-RU" sz="2400" dirty="0" smtClean="0"/>
              <a:t>     пути платком попытаетесь найти другой выход или </a:t>
            </a:r>
          </a:p>
          <a:p>
            <a:r>
              <a:rPr lang="ru-RU" sz="2400" dirty="0" smtClean="0"/>
              <a:t>     переждать, когда большинство людей выйдет из </a:t>
            </a:r>
          </a:p>
          <a:p>
            <a:r>
              <a:rPr lang="ru-RU" sz="2400" dirty="0" smtClean="0"/>
              <a:t>     помещения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500826" y="5786454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Б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85728"/>
            <a:ext cx="614338" cy="14287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571480"/>
            <a:ext cx="3929090" cy="492922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6. Назовите это ядовитое, горькое, имеющее своеобразный запах растение, практически все части которого (стебли, листья, цветы, а также корни) используют в медицине.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6" name="Рисунок 5" descr="Новый рисунок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5279"/>
            <a:ext cx="5143504" cy="687327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Полынь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4" action="ppaction://hlinksldjump"/>
              </a:rPr>
              <a:t>Главная</a:t>
            </a:r>
            <a:endParaRPr lang="ru-RU" sz="800" dirty="0">
              <a:hlinkClick r:id="rId4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5206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7. Назовите это мелкое кровососущее насекомое, на голове которого расположен длинный и тонкий колющий хоботок, приблизительно в 3-4 раза превышающий длину головы. Распространитель таких тяжёлых заболеваний как японский энцефалит, карельская лихорадка, лихорадка западного Нила, лихорадка Денге и др.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14678" y="5786454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Комар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4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4" action="ppaction://hlinksldjump"/>
            </a:endParaRPr>
          </a:p>
        </p:txBody>
      </p:sp>
      <p:pic>
        <p:nvPicPr>
          <p:cNvPr id="7" name="Ringtony---Golosa-zhivotnyh-Zvuk-komar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pPr marL="651510" indent="-514350">
              <a:buNone/>
            </a:pPr>
            <a:r>
              <a:rPr lang="ru-RU" b="1" dirty="0" smtClean="0"/>
              <a:t>8.   Какую помощь необходимо оказать при данном ранении?</a:t>
            </a:r>
          </a:p>
          <a:p>
            <a:pPr marL="651510" indent="-514350">
              <a:buAutoNum type="arabicPeriod" startAt="8"/>
            </a:pPr>
            <a:endParaRPr lang="ru-RU" b="1" dirty="0"/>
          </a:p>
        </p:txBody>
      </p:sp>
      <p:pic>
        <p:nvPicPr>
          <p:cNvPr id="4" name="Picture 6" descr="Рисунок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2844" y="1643050"/>
            <a:ext cx="4495800" cy="5040312"/>
          </a:xfrm>
          <a:prstGeom prst="rect">
            <a:avLst/>
          </a:prstGeom>
          <a:noFill/>
          <a:ln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714876" y="1357298"/>
            <a:ext cx="428628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600" dirty="0" smtClean="0"/>
              <a:t>А) промыть рану и наложить                                                                                                                                                 </a:t>
            </a:r>
          </a:p>
          <a:p>
            <a:pPr>
              <a:buFontTx/>
              <a:buNone/>
            </a:pPr>
            <a:r>
              <a:rPr lang="ru-RU" sz="2600" dirty="0" smtClean="0"/>
              <a:t>      тугую повязку;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600" dirty="0" smtClean="0"/>
              <a:t> Б) наложить давящую </a:t>
            </a:r>
          </a:p>
          <a:p>
            <a:pPr>
              <a:buFontTx/>
              <a:buNone/>
            </a:pPr>
            <a:r>
              <a:rPr lang="ru-RU" sz="2600" dirty="0" smtClean="0"/>
              <a:t>      повязку;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600" dirty="0" smtClean="0"/>
              <a:t>В) наложить жгут выше </a:t>
            </a:r>
          </a:p>
          <a:p>
            <a:pPr>
              <a:buFontTx/>
              <a:buNone/>
            </a:pPr>
            <a:r>
              <a:rPr lang="ru-RU" sz="2600" dirty="0" smtClean="0"/>
              <a:t>     раны на 5 – 7 см;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600" dirty="0" smtClean="0"/>
              <a:t>Г) края раны обработать </a:t>
            </a:r>
          </a:p>
          <a:p>
            <a:pPr>
              <a:buFontTx/>
              <a:buNone/>
            </a:pPr>
            <a:r>
              <a:rPr lang="ru-RU" sz="2600" dirty="0" smtClean="0"/>
              <a:t>     раствором антисептика, </a:t>
            </a:r>
          </a:p>
          <a:p>
            <a:pPr>
              <a:buFontTx/>
              <a:buNone/>
            </a:pPr>
            <a:r>
              <a:rPr lang="ru-RU" sz="2600" dirty="0" smtClean="0"/>
              <a:t>     наложить стерильную </a:t>
            </a:r>
          </a:p>
          <a:p>
            <a:pPr>
              <a:buFontTx/>
              <a:buNone/>
            </a:pPr>
            <a:r>
              <a:rPr lang="ru-RU" sz="2600" dirty="0" smtClean="0"/>
              <a:t>     салфетку и зафиксировать</a:t>
            </a:r>
            <a:endParaRPr lang="ru-RU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16" y="6000768"/>
            <a:ext cx="2285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Г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429684" cy="635795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9. </a:t>
            </a:r>
            <a:r>
              <a:rPr lang="ru-RU" sz="3000" dirty="0" smtClean="0"/>
              <a:t>Гигантские зонтики этой травы часто возвышаются на высоту 3 – 4 метра, за что на латинском языке и называются </a:t>
            </a:r>
            <a:r>
              <a:rPr lang="ru-RU" sz="3000" dirty="0" err="1" smtClean="0"/>
              <a:t>Гераклиум</a:t>
            </a:r>
            <a:r>
              <a:rPr lang="ru-RU" sz="3000" dirty="0" smtClean="0"/>
              <a:t>. А опасное воздействие его на человека сравнивают с легендой о гибели Геракла: как известно, герой погиб в страшных мучениях, надев на себя отравленный плащ. Коварство его в том, что обжечься можно вечером, а ожог образуется только на следующий день на солнце. В городе селится он в основном в самых экологически неблагополучных местах. Он может расти даже на развалинах атомных станций. Однако он прекрасный медонос, а молодую зелень этого растения использовали для приготовления некоторых блюд. В высушенном виде он идёт на корм скоту. </a:t>
            </a:r>
          </a:p>
          <a:p>
            <a:pPr>
              <a:buNone/>
            </a:pPr>
            <a:r>
              <a:rPr lang="ru-RU" sz="3000" b="1" dirty="0" smtClean="0"/>
              <a:t>     Назовите это растение</a:t>
            </a:r>
            <a:endParaRPr lang="ru-RU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86446" y="6000768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Борщевик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85728"/>
            <a:ext cx="614338" cy="14287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72518" cy="588075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10. На морозе у Вас замёрзли руки и ноги. Ощущается холод в животе . Дрожь в голосе. Вы зашли в тёплое помещение. Что из перечисленного лучше всего сделать?</a:t>
            </a:r>
            <a:endParaRPr lang="ru-RU" dirty="0"/>
          </a:p>
        </p:txBody>
      </p:sp>
      <p:pic>
        <p:nvPicPr>
          <p:cNvPr id="4" name="Picture 6" descr="959618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928934"/>
            <a:ext cx="3862388" cy="27495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4810" y="2219438"/>
            <a:ext cx="47149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dirty="0" smtClean="0"/>
              <a:t>А) Приложить что-то тёплое на область шеи, живота;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800" dirty="0" smtClean="0"/>
              <a:t>Б) Приложить что-то тёплое к конечностям;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800" dirty="0" smtClean="0"/>
              <a:t>В) Выпить чашечку горячего чёрного кофе;</a:t>
            </a:r>
          </a:p>
          <a:p>
            <a:pPr>
              <a:buFontTx/>
              <a:buNone/>
            </a:pPr>
            <a:endParaRPr lang="ru-RU" sz="1200" dirty="0" smtClean="0"/>
          </a:p>
          <a:p>
            <a:pPr>
              <a:buFontTx/>
              <a:buNone/>
            </a:pPr>
            <a:r>
              <a:rPr lang="ru-RU" sz="2800" dirty="0" smtClean="0"/>
              <a:t>Г) Растереть с согревающей мазью руки и ноги.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929330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>
              <a:hlinkClick r:id="rId3" action="ppaction://hlinksldjump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19288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11. Вы открыли дверь квартиры на 10-м этаже и обнаружили сильное </a:t>
            </a:r>
          </a:p>
          <a:p>
            <a:pPr>
              <a:buNone/>
            </a:pPr>
            <a:r>
              <a:rPr lang="ru-RU" b="1" dirty="0" smtClean="0"/>
              <a:t>     задымление. </a:t>
            </a:r>
          </a:p>
          <a:p>
            <a:pPr>
              <a:buNone/>
            </a:pPr>
            <a:r>
              <a:rPr lang="ru-RU" b="1" dirty="0" smtClean="0"/>
              <a:t>     Ваши действия?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857496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А) плотно закроете дверь и </a:t>
            </a:r>
          </a:p>
          <a:p>
            <a:r>
              <a:rPr lang="ru-RU" sz="2800" dirty="0" smtClean="0"/>
              <a:t>     позвоните  по телефону </a:t>
            </a:r>
          </a:p>
          <a:p>
            <a:r>
              <a:rPr lang="ru-RU" sz="2800" dirty="0" smtClean="0"/>
              <a:t>     «112»; </a:t>
            </a:r>
          </a:p>
          <a:p>
            <a:endParaRPr lang="ru-RU" sz="1200" dirty="0" smtClean="0"/>
          </a:p>
          <a:p>
            <a:r>
              <a:rPr lang="ru-RU" sz="2800" dirty="0" smtClean="0"/>
              <a:t>Б) немедленно спуститесь на лифте вниз,  выбежите </a:t>
            </a:r>
          </a:p>
          <a:p>
            <a:r>
              <a:rPr lang="ru-RU" sz="2800" dirty="0" smtClean="0"/>
              <a:t>     из здания и позвоните родителям; </a:t>
            </a:r>
          </a:p>
          <a:p>
            <a:endParaRPr lang="ru-RU" sz="1200" dirty="0" smtClean="0"/>
          </a:p>
          <a:p>
            <a:r>
              <a:rPr lang="ru-RU" sz="2800" dirty="0" smtClean="0"/>
              <a:t>В) попытаетесь найти источник задымления.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786314" y="6072206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928670"/>
            <a:ext cx="3714760" cy="278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664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12. Какая из этих змей не является ядовитой? Назовите её.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А)                                  Б)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В)                          </a:t>
            </a:r>
            <a:endParaRPr lang="ru-RU" dirty="0"/>
          </a:p>
        </p:txBody>
      </p:sp>
      <p:pic>
        <p:nvPicPr>
          <p:cNvPr id="6" name="Рисунок 5" descr="Natrixna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1214421"/>
            <a:ext cx="3857652" cy="2571769"/>
          </a:xfrm>
          <a:prstGeom prst="rect">
            <a:avLst/>
          </a:prstGeom>
        </p:spPr>
      </p:pic>
      <p:pic>
        <p:nvPicPr>
          <p:cNvPr id="8" name="Рисунок 7" descr="0007-007-Eto-jadovitye-zmei-gadjuki.jpg"/>
          <p:cNvPicPr>
            <a:picLocks noChangeAspect="1"/>
          </p:cNvPicPr>
          <p:nvPr/>
        </p:nvPicPr>
        <p:blipFill>
          <a:blip r:embed="rId5" cstate="print"/>
          <a:srcRect r="2083" b="11110"/>
          <a:stretch>
            <a:fillRect/>
          </a:stretch>
        </p:blipFill>
        <p:spPr>
          <a:xfrm>
            <a:off x="4714876" y="3929066"/>
            <a:ext cx="3882172" cy="2643206"/>
          </a:xfrm>
          <a:prstGeom prst="rect">
            <a:avLst/>
          </a:prstGeom>
        </p:spPr>
      </p:pic>
      <p:pic>
        <p:nvPicPr>
          <p:cNvPr id="9" name="Рисунок 8" descr="Continent-Cob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4414" y="1643050"/>
            <a:ext cx="2357454" cy="3911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596" y="592933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Б - уж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072462" y="274638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13</a:t>
            </a:r>
            <a:r>
              <a:rPr lang="ru-RU" dirty="0" smtClean="0"/>
              <a:t>. </a:t>
            </a:r>
            <a:r>
              <a:rPr lang="ru-RU" b="1" dirty="0" smtClean="0"/>
              <a:t>Какой из приведённых симптомов является тревожным при укусе пчелы?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ru-RU" dirty="0" smtClean="0"/>
              <a:t>А) боль в месте укуса;</a:t>
            </a:r>
          </a:p>
          <a:p>
            <a:pPr>
              <a:lnSpc>
                <a:spcPct val="90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ru-RU" dirty="0" smtClean="0"/>
              <a:t>Б) краснота вокруг места укуса;</a:t>
            </a:r>
          </a:p>
          <a:p>
            <a:pPr>
              <a:lnSpc>
                <a:spcPct val="90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ru-RU" dirty="0" smtClean="0"/>
              <a:t>В)  зуд;</a:t>
            </a:r>
          </a:p>
          <a:p>
            <a:pPr>
              <a:lnSpc>
                <a:spcPct val="90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ru-RU" dirty="0" smtClean="0"/>
              <a:t>Г) першение в горле.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428736"/>
            <a:ext cx="4191000" cy="3371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86446" y="550070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Г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15338" y="214290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ru-RU" dirty="0" smtClean="0"/>
              <a:t>14. Какие из перечисленных животных не могут быть переносчиками вируса бешенства?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dirty="0" smtClean="0"/>
              <a:t>А) змеи;                                 Б) летучие мыши;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dirty="0" smtClean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dirty="0" smtClean="0"/>
              <a:t>В) овцы;                                 Г) барсуки.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0007-007-Eto-jadovitye-zmei-gadjuki.jpg"/>
          <p:cNvPicPr>
            <a:picLocks noChangeAspect="1"/>
          </p:cNvPicPr>
          <p:nvPr/>
        </p:nvPicPr>
        <p:blipFill>
          <a:blip r:embed="rId4" cstate="print"/>
          <a:srcRect r="2083" b="11110"/>
          <a:stretch>
            <a:fillRect/>
          </a:stretch>
        </p:blipFill>
        <p:spPr>
          <a:xfrm>
            <a:off x="928662" y="1928802"/>
            <a:ext cx="2643206" cy="1799647"/>
          </a:xfrm>
          <a:prstGeom prst="rect">
            <a:avLst/>
          </a:prstGeom>
        </p:spPr>
      </p:pic>
      <p:pic>
        <p:nvPicPr>
          <p:cNvPr id="6" name="Рисунок 5" descr="c7456b513a8877ed5fe7bd5f38cbde27.jpg"/>
          <p:cNvPicPr>
            <a:picLocks noChangeAspect="1"/>
          </p:cNvPicPr>
          <p:nvPr/>
        </p:nvPicPr>
        <p:blipFill>
          <a:blip r:embed="rId5" cstate="print"/>
          <a:srcRect r="1511" b="3993"/>
          <a:stretch>
            <a:fillRect/>
          </a:stretch>
        </p:blipFill>
        <p:spPr>
          <a:xfrm>
            <a:off x="4929190" y="1928802"/>
            <a:ext cx="2643206" cy="1928826"/>
          </a:xfrm>
          <a:prstGeom prst="rect">
            <a:avLst/>
          </a:prstGeom>
        </p:spPr>
      </p:pic>
      <p:pic>
        <p:nvPicPr>
          <p:cNvPr id="7" name="Рисунок 6" descr="lar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4714884"/>
            <a:ext cx="2666820" cy="1776411"/>
          </a:xfrm>
          <a:prstGeom prst="rect">
            <a:avLst/>
          </a:prstGeom>
        </p:spPr>
      </p:pic>
      <p:pic>
        <p:nvPicPr>
          <p:cNvPr id="8" name="Рисунок 7" descr="ovc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71670" y="4071942"/>
            <a:ext cx="2271621" cy="24288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29454" y="4572008"/>
            <a:ext cx="2214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215338" y="214290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153966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186766" cy="58093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15. Его называли «бородавник» потому, что если смазать его соком бородавки, то они сойдут и кожа станет чистой. </a:t>
            </a:r>
          </a:p>
          <a:p>
            <a:pPr>
              <a:buNone/>
            </a:pPr>
            <a:r>
              <a:rPr lang="ru-RU" dirty="0" smtClean="0"/>
              <a:t>     Его называли «</a:t>
            </a:r>
            <a:r>
              <a:rPr lang="ru-RU" dirty="0" err="1" smtClean="0"/>
              <a:t>прозорником</a:t>
            </a:r>
            <a:r>
              <a:rPr lang="ru-RU" dirty="0" smtClean="0"/>
              <a:t>» из-за применения от болезни глаз. </a:t>
            </a:r>
          </a:p>
          <a:p>
            <a:pPr>
              <a:buNone/>
            </a:pPr>
            <a:r>
              <a:rPr lang="ru-RU" dirty="0" smtClean="0"/>
              <a:t>     Его называли «</a:t>
            </a:r>
            <a:r>
              <a:rPr lang="ru-RU" dirty="0" err="1" smtClean="0"/>
              <a:t>желтомолочник</a:t>
            </a:r>
            <a:r>
              <a:rPr lang="ru-RU" dirty="0" smtClean="0"/>
              <a:t>» и им заменяли йод. </a:t>
            </a:r>
          </a:p>
          <a:p>
            <a:pPr>
              <a:buNone/>
            </a:pPr>
            <a:r>
              <a:rPr lang="ru-RU" dirty="0" smtClean="0"/>
              <a:t>     Его парили в  молочных горшках, чтобы молоко не скисало, им окуривали скот от падежа.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dirty="0" smtClean="0"/>
              <a:t>     Как это растение называем мы?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72132" y="600076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Чистотел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15338" y="214290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2462" y="274638"/>
            <a:ext cx="614338" cy="82528"/>
          </a:xfrm>
        </p:spPr>
        <p:txBody>
          <a:bodyPr>
            <a:noAutofit/>
          </a:bodyPr>
          <a:lstStyle/>
          <a:p>
            <a:r>
              <a:rPr lang="ru-RU" sz="800" dirty="0" smtClean="0">
                <a:hlinkClick r:id="rId3" action="ppaction://hlinksldjump"/>
              </a:rPr>
              <a:t>Главная</a:t>
            </a:r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15370" cy="8572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16. Как быстрее и безопаснее  погасить пламя на человеке? </a:t>
            </a:r>
            <a:endParaRPr lang="ru-RU" b="1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57158" y="4111825"/>
            <a:ext cx="850112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r>
              <a:rPr lang="ru-RU" sz="2800" dirty="0" smtClean="0">
                <a:ea typeface="Times New Roman" pitchFamily="18" charset="0"/>
                <a:cs typeface="Arial" pitchFamily="34" charset="0"/>
              </a:rPr>
              <a:t>А)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залить его водой,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endParaRPr kumimoji="0" lang="ru-RU" sz="12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r>
              <a:rPr lang="ru-RU" sz="2800" dirty="0" smtClean="0">
                <a:ea typeface="Times New Roman" pitchFamily="18" charset="0"/>
                <a:cs typeface="Arial" pitchFamily="34" charset="0"/>
              </a:rPr>
              <a:t>Б)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накрыть тканью (одеялом),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endParaRPr kumimoji="0" lang="ru-RU" sz="12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r>
              <a:rPr lang="ru-RU" sz="2800" dirty="0" smtClean="0">
                <a:ea typeface="Times New Roman" pitchFamily="18" charset="0"/>
                <a:cs typeface="Arial" pitchFamily="34" charset="0"/>
              </a:rPr>
              <a:t>В)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повалить человека на землю</a:t>
            </a:r>
            <a:r>
              <a:rPr lang="ru-RU" sz="28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и, перекатывая, сбить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300" algn="l"/>
                <a:tab pos="754063" algn="l"/>
              </a:tabLst>
            </a:pPr>
            <a:r>
              <a:rPr lang="ru-RU" sz="2800" dirty="0" smtClean="0"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пламя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928670"/>
            <a:ext cx="4000528" cy="30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5857884" y="592933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 - Б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15338" y="214290"/>
            <a:ext cx="785818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Главная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hlinkClick r:id="rId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Использованная 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1400" dirty="0" smtClean="0"/>
          </a:p>
          <a:p>
            <a:pPr>
              <a:buFont typeface="+mj-lt"/>
              <a:buAutoNum type="arabicPeriod"/>
            </a:pPr>
            <a:r>
              <a:rPr lang="ru-RU" sz="1800" dirty="0" smtClean="0"/>
              <a:t>Крылова Г. В., Степанова Э. В. Зелёная аптека Кузбасса. – Кемерово: Книжное изд-во, 1975. – 36 с.</a:t>
            </a:r>
          </a:p>
          <a:p>
            <a:pPr>
              <a:buFont typeface="+mj-lt"/>
              <a:buAutoNum type="arabicPeriod"/>
            </a:pPr>
            <a:r>
              <a:rPr lang="ru-RU" sz="1800" dirty="0" smtClean="0"/>
              <a:t>Основы безопасности жизнедеятельности и первой медицинской помощи: Учеб. пособие - 2-е изд. </a:t>
            </a:r>
            <a:r>
              <a:rPr lang="en-US" sz="1800" dirty="0" smtClean="0"/>
              <a:t>/</a:t>
            </a:r>
            <a:r>
              <a:rPr lang="ru-RU" sz="1800" dirty="0" smtClean="0"/>
              <a:t> Под ред. Р. И. </a:t>
            </a:r>
            <a:r>
              <a:rPr lang="ru-RU" sz="1800" dirty="0" err="1" smtClean="0"/>
              <a:t>Айзмана</a:t>
            </a:r>
            <a:r>
              <a:rPr lang="ru-RU" sz="1800" dirty="0" smtClean="0"/>
              <a:t>, С. Г. Кривощёкова, </a:t>
            </a:r>
            <a:br>
              <a:rPr lang="ru-RU" sz="1800" dirty="0" smtClean="0"/>
            </a:br>
            <a:r>
              <a:rPr lang="ru-RU" sz="1800" dirty="0" smtClean="0"/>
              <a:t>И. В. Омельченко. –  Новосибирск: </a:t>
            </a:r>
            <a:r>
              <a:rPr lang="ru-RU" sz="1800" dirty="0" err="1" smtClean="0"/>
              <a:t>Сиб</a:t>
            </a:r>
            <a:r>
              <a:rPr lang="ru-RU" sz="1800" dirty="0" smtClean="0"/>
              <a:t>. унив. изд-во, 2004. – 396 с.</a:t>
            </a:r>
          </a:p>
          <a:p>
            <a:pPr>
              <a:buFont typeface="+mj-lt"/>
              <a:buAutoNum type="arabicPeriod"/>
            </a:pPr>
            <a:r>
              <a:rPr lang="ru-RU" sz="1800" dirty="0" smtClean="0"/>
              <a:t>Педагогам и родителям о пожарной безопасности: Учеб. пособие по предупреждению пожара и действиям при обнаружении загорания. – Москва: ФГУ ВНИИПО МЧС России, 2003. – 178 с.</a:t>
            </a:r>
          </a:p>
          <a:p>
            <a:pPr>
              <a:buFont typeface="+mj-lt"/>
              <a:buAutoNum type="arabicPeriod"/>
            </a:pPr>
            <a:r>
              <a:rPr lang="ru-RU" sz="1800" dirty="0" smtClean="0"/>
              <a:t>Справочник «Первая помощь» </a:t>
            </a:r>
            <a:r>
              <a:rPr lang="en-US" sz="1800" dirty="0" smtClean="0"/>
              <a:t>/</a:t>
            </a:r>
            <a:r>
              <a:rPr lang="ru-RU" sz="1800" dirty="0" smtClean="0"/>
              <a:t> Под ред. Ю. Ю. </a:t>
            </a:r>
            <a:r>
              <a:rPr lang="ru-RU" sz="1800" dirty="0" err="1" smtClean="0"/>
              <a:t>Бонитенко</a:t>
            </a:r>
            <a:r>
              <a:rPr lang="ru-RU" sz="1800" dirty="0" smtClean="0"/>
              <a:t>. – Санкт-Петербург: «</a:t>
            </a:r>
            <a:r>
              <a:rPr lang="ru-RU" sz="1800" dirty="0" err="1" smtClean="0"/>
              <a:t>Норинт</a:t>
            </a:r>
            <a:r>
              <a:rPr lang="ru-RU" sz="1800" dirty="0" smtClean="0"/>
              <a:t>», 2004.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86776" y="214290"/>
            <a:ext cx="714380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3" action="ppaction://hlinksldjump"/>
              </a:rPr>
              <a:t>Начало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 изображений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001156" cy="5572164"/>
          </a:xfrm>
        </p:spPr>
        <p:txBody>
          <a:bodyPr>
            <a:noAutofit/>
          </a:bodyPr>
          <a:lstStyle/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Барсук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>
                <a:hlinkClick r:id="rId4"/>
              </a:rPr>
              <a:t>http</a:t>
            </a:r>
            <a:r>
              <a:rPr lang="ru-RU" sz="1300" dirty="0" smtClean="0">
                <a:hlinkClick r:id="rId4"/>
              </a:rPr>
              <a:t>://</a:t>
            </a:r>
            <a:r>
              <a:rPr lang="en-US" sz="1300" dirty="0" smtClean="0">
                <a:hlinkClick r:id="rId4"/>
              </a:rPr>
              <a:t>g</a:t>
            </a:r>
            <a:r>
              <a:rPr lang="ru-RU" sz="1300" dirty="0" smtClean="0">
                <a:hlinkClick r:id="rId4"/>
              </a:rPr>
              <a:t>3.</a:t>
            </a:r>
            <a:r>
              <a:rPr lang="en-US" sz="1300" dirty="0" smtClean="0">
                <a:hlinkClick r:id="rId4"/>
              </a:rPr>
              <a:t>s</a:t>
            </a:r>
            <a:r>
              <a:rPr lang="ru-RU" sz="1300" dirty="0" smtClean="0">
                <a:hlinkClick r:id="rId4"/>
              </a:rPr>
              <a:t>3.</a:t>
            </a:r>
            <a:r>
              <a:rPr lang="en-US" sz="1300" dirty="0" err="1" smtClean="0">
                <a:hlinkClick r:id="rId4"/>
              </a:rPr>
              <a:t>forblabla</a:t>
            </a:r>
            <a:r>
              <a:rPr lang="ru-RU" sz="1300" dirty="0" smtClean="0">
                <a:hlinkClick r:id="rId4"/>
              </a:rPr>
              <a:t>.</a:t>
            </a:r>
            <a:r>
              <a:rPr lang="en-US" sz="1300" dirty="0" smtClean="0">
                <a:hlinkClick r:id="rId4"/>
              </a:rPr>
              <a:t>com</a:t>
            </a:r>
            <a:r>
              <a:rPr lang="ru-RU" sz="1300" dirty="0" smtClean="0">
                <a:hlinkClick r:id="rId4"/>
              </a:rPr>
              <a:t>/</a:t>
            </a:r>
            <a:r>
              <a:rPr lang="en-US" sz="1300" dirty="0" smtClean="0">
                <a:hlinkClick r:id="rId4"/>
              </a:rPr>
              <a:t>u</a:t>
            </a:r>
            <a:r>
              <a:rPr lang="ru-RU" sz="1300" dirty="0" smtClean="0">
                <a:hlinkClick r:id="rId4"/>
              </a:rPr>
              <a:t>34/</a:t>
            </a:r>
            <a:r>
              <a:rPr lang="en-US" sz="1300" dirty="0" err="1" smtClean="0">
                <a:hlinkClick r:id="rId4"/>
              </a:rPr>
              <a:t>photoA</a:t>
            </a:r>
            <a:r>
              <a:rPr lang="ru-RU" sz="1300" dirty="0" smtClean="0">
                <a:hlinkClick r:id="rId4"/>
              </a:rPr>
              <a:t>8</a:t>
            </a:r>
            <a:r>
              <a:rPr lang="en-US" sz="1300" dirty="0" smtClean="0">
                <a:hlinkClick r:id="rId4"/>
              </a:rPr>
              <a:t>F</a:t>
            </a:r>
            <a:r>
              <a:rPr lang="ru-RU" sz="1300" dirty="0" smtClean="0">
                <a:hlinkClick r:id="rId4"/>
              </a:rPr>
              <a:t>6/20382530826-0/</a:t>
            </a:r>
            <a:r>
              <a:rPr lang="en-US" sz="1300" dirty="0" smtClean="0">
                <a:hlinkClick r:id="rId4"/>
              </a:rPr>
              <a:t>large</a:t>
            </a:r>
            <a:r>
              <a:rPr lang="ru-RU" sz="1300" dirty="0" smtClean="0">
                <a:hlinkClick r:id="rId4"/>
              </a:rPr>
              <a:t>.</a:t>
            </a:r>
            <a:r>
              <a:rPr lang="en-US" sz="1300" dirty="0" smtClean="0">
                <a:hlinkClick r:id="rId4"/>
              </a:rPr>
              <a:t>jpg</a:t>
            </a:r>
            <a:r>
              <a:rPr lang="ru-RU" sz="1300" dirty="0" smtClean="0"/>
              <a:t> .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>
                <a:hlinkClick r:id="rId3"/>
              </a:rPr>
              <a:t>Волчий Вой mp3 </a:t>
            </a:r>
            <a:r>
              <a:rPr lang="ru-RU" sz="1300" dirty="0" err="1" smtClean="0">
                <a:hlinkClick r:id="rId3"/>
              </a:rPr>
              <a:t>Muzofon.com</a:t>
            </a:r>
            <a:r>
              <a:rPr lang="ru-RU" sz="1300" dirty="0" smtClean="0"/>
              <a:t>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>
                <a:hlinkClick r:id="rId3"/>
              </a:rPr>
              <a:t>http</a:t>
            </a:r>
            <a:r>
              <a:rPr lang="ru-RU" sz="1300" dirty="0" smtClean="0">
                <a:hlinkClick r:id="rId3"/>
              </a:rPr>
              <a:t>://</a:t>
            </a:r>
            <a:r>
              <a:rPr lang="en-US" sz="1300" dirty="0" err="1" smtClean="0">
                <a:hlinkClick r:id="rId3"/>
              </a:rPr>
              <a:t>muzofon</a:t>
            </a:r>
            <a:r>
              <a:rPr lang="ru-RU" sz="1300" dirty="0" smtClean="0">
                <a:hlinkClick r:id="rId3"/>
              </a:rPr>
              <a:t>.</a:t>
            </a:r>
            <a:r>
              <a:rPr lang="en-US" sz="1300" dirty="0" smtClean="0">
                <a:hlinkClick r:id="rId3"/>
              </a:rPr>
              <a:t>com</a:t>
            </a:r>
            <a:r>
              <a:rPr lang="ru-RU" sz="1300" dirty="0" smtClean="0">
                <a:hlinkClick r:id="rId3"/>
              </a:rPr>
              <a:t>/</a:t>
            </a:r>
            <a:r>
              <a:rPr lang="en-US" sz="1300" dirty="0" smtClean="0">
                <a:hlinkClick r:id="rId3"/>
              </a:rPr>
              <a:t>search</a:t>
            </a:r>
            <a:r>
              <a:rPr lang="ru-RU" sz="1300" dirty="0" smtClean="0">
                <a:hlinkClick r:id="rId3"/>
              </a:rPr>
              <a:t>/Волчий%20вой</a:t>
            </a:r>
            <a:r>
              <a:rPr lang="ru-RU" sz="1300" dirty="0" smtClean="0"/>
              <a:t>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Горящий человек 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>
                <a:hlinkClick r:id="rId5"/>
              </a:rPr>
              <a:t>http</a:t>
            </a:r>
            <a:r>
              <a:rPr lang="ru-RU" sz="1300" dirty="0" smtClean="0">
                <a:hlinkClick r:id="rId5"/>
              </a:rPr>
              <a:t>://</a:t>
            </a:r>
            <a:r>
              <a:rPr lang="en-US" sz="1300" dirty="0" smtClean="0">
                <a:hlinkClick r:id="rId5"/>
              </a:rPr>
              <a:t>little</a:t>
            </a:r>
            <a:r>
              <a:rPr lang="ru-RU" sz="1300" dirty="0" smtClean="0">
                <a:hlinkClick r:id="rId5"/>
              </a:rPr>
              <a:t>-</a:t>
            </a:r>
            <a:r>
              <a:rPr lang="en-US" sz="1300" dirty="0" smtClean="0">
                <a:hlinkClick r:id="rId5"/>
              </a:rPr>
              <a:t>dream</a:t>
            </a:r>
            <a:r>
              <a:rPr lang="ru-RU" sz="1300" dirty="0" smtClean="0">
                <a:hlinkClick r:id="rId5"/>
              </a:rPr>
              <a:t>.</a:t>
            </a:r>
            <a:r>
              <a:rPr lang="en-US" sz="1300" dirty="0" err="1" smtClean="0">
                <a:hlinkClick r:id="rId5"/>
              </a:rPr>
              <a:t>ru</a:t>
            </a:r>
            <a:r>
              <a:rPr lang="ru-RU" sz="1300" dirty="0" smtClean="0">
                <a:hlinkClick r:id="rId5"/>
              </a:rPr>
              <a:t>/</a:t>
            </a:r>
            <a:r>
              <a:rPr lang="en-US" sz="1300" dirty="0" err="1" smtClean="0">
                <a:hlinkClick r:id="rId5"/>
              </a:rPr>
              <a:t>gorjaschij</a:t>
            </a:r>
            <a:r>
              <a:rPr lang="ru-RU" sz="1300" dirty="0" smtClean="0">
                <a:hlinkClick r:id="rId5"/>
              </a:rPr>
              <a:t>-</a:t>
            </a:r>
            <a:r>
              <a:rPr lang="en-US" sz="1300" dirty="0" err="1" smtClean="0">
                <a:hlinkClick r:id="rId5"/>
              </a:rPr>
              <a:t>chelovek</a:t>
            </a:r>
            <a:r>
              <a:rPr lang="ru-RU" sz="1300" dirty="0" smtClean="0">
                <a:hlinkClick r:id="rId5"/>
              </a:rPr>
              <a:t>.</a:t>
            </a:r>
            <a:r>
              <a:rPr lang="en-US" sz="1300" dirty="0" smtClean="0">
                <a:hlinkClick r:id="rId5"/>
              </a:rPr>
              <a:t>html</a:t>
            </a:r>
            <a:r>
              <a:rPr lang="ru-RU" sz="1300" dirty="0" smtClean="0"/>
              <a:t>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Животные с уникальными способностями [Электронный ресурс] - Режим доступа: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denegibudut</a:t>
            </a:r>
            <a:r>
              <a:rPr lang="ru-RU" sz="1300" dirty="0" smtClean="0"/>
              <a:t>.</a:t>
            </a:r>
            <a:r>
              <a:rPr lang="en-US" sz="1300" dirty="0" err="1" smtClean="0"/>
              <a:t>ucoz</a:t>
            </a:r>
            <a:r>
              <a:rPr lang="ru-RU" sz="1300" dirty="0" smtClean="0"/>
              <a:t>.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smtClean="0"/>
              <a:t>blog</a:t>
            </a:r>
            <a:r>
              <a:rPr lang="ru-RU" sz="1300" dirty="0" smtClean="0"/>
              <a:t>/2011-07-27-6630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Замёрзшие сноубордисты [Электронный ресурс] - Режим доступа: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smtClean="0"/>
              <a:t>www</a:t>
            </a:r>
            <a:r>
              <a:rPr lang="ru-RU" sz="1300" dirty="0" smtClean="0"/>
              <a:t>.</a:t>
            </a:r>
            <a:r>
              <a:rPr lang="en-US" sz="1300" dirty="0" err="1" smtClean="0"/>
              <a:t>hilm</a:t>
            </a:r>
            <a:r>
              <a:rPr lang="ru-RU" sz="1300" dirty="0" smtClean="0"/>
              <a:t>.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smtClean="0"/>
              <a:t>films</a:t>
            </a:r>
            <a:r>
              <a:rPr lang="ru-RU" sz="1300" dirty="0" smtClean="0"/>
              <a:t>/</a:t>
            </a:r>
            <a:r>
              <a:rPr lang="en-US" sz="1300" dirty="0" err="1" smtClean="0"/>
              <a:t>zamyorzshie</a:t>
            </a:r>
            <a:r>
              <a:rPr lang="ru-RU" sz="1300" dirty="0" smtClean="0"/>
              <a:t>/</a:t>
            </a:r>
            <a:r>
              <a:rPr lang="en-US" sz="1300" dirty="0" err="1" smtClean="0"/>
              <a:t>scr</a:t>
            </a:r>
            <a:r>
              <a:rPr lang="ru-RU" sz="1300" dirty="0" smtClean="0"/>
              <a:t>_002.</a:t>
            </a:r>
            <a:r>
              <a:rPr lang="en-US" sz="1300" dirty="0" smtClean="0"/>
              <a:t>jpg </a:t>
            </a:r>
            <a:endParaRPr lang="ru-RU" sz="1300" dirty="0" smtClean="0"/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Звук комара </a:t>
            </a:r>
            <a:r>
              <a:rPr lang="en-US" sz="1300" dirty="0" smtClean="0"/>
              <a:t>mp</a:t>
            </a:r>
            <a:r>
              <a:rPr lang="ru-RU" sz="1300" dirty="0" smtClean="0"/>
              <a:t>3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muzofon</a:t>
            </a:r>
            <a:r>
              <a:rPr lang="ru-RU" sz="1300" dirty="0" smtClean="0"/>
              <a:t>.</a:t>
            </a:r>
            <a:r>
              <a:rPr lang="en-US" sz="1300" dirty="0" smtClean="0"/>
              <a:t>com</a:t>
            </a:r>
            <a:r>
              <a:rPr lang="ru-RU" sz="1300" dirty="0" smtClean="0"/>
              <a:t>/</a:t>
            </a:r>
            <a:r>
              <a:rPr lang="en-US" sz="1300" dirty="0" err="1" smtClean="0"/>
              <a:t>dwl</a:t>
            </a:r>
            <a:r>
              <a:rPr lang="ru-RU" sz="1300" dirty="0" smtClean="0"/>
              <a:t>2.</a:t>
            </a:r>
            <a:r>
              <a:rPr lang="en-US" sz="1300" dirty="0" err="1" smtClean="0"/>
              <a:t>php</a:t>
            </a:r>
            <a:r>
              <a:rPr lang="ru-RU" sz="1300" dirty="0" smtClean="0"/>
              <a:t>?</a:t>
            </a:r>
            <a:r>
              <a:rPr lang="en-US" sz="1300" dirty="0" err="1" smtClean="0"/>
              <a:t>jeq</a:t>
            </a:r>
            <a:endParaRPr lang="ru-RU" sz="1300" dirty="0" smtClean="0"/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Лекарственная полынь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>
                <a:hlinkClick r:id="rId6"/>
              </a:rPr>
              <a:t>http</a:t>
            </a:r>
            <a:r>
              <a:rPr lang="ru-RU" sz="1300" dirty="0" smtClean="0">
                <a:hlinkClick r:id="rId6"/>
              </a:rPr>
              <a:t>://</a:t>
            </a:r>
            <a:r>
              <a:rPr lang="en-US" sz="1300" dirty="0" err="1" smtClean="0">
                <a:hlinkClick r:id="rId6"/>
              </a:rPr>
              <a:t>trezvenie</a:t>
            </a:r>
            <a:r>
              <a:rPr lang="ru-RU" sz="1300" dirty="0" smtClean="0">
                <a:hlinkClick r:id="rId6"/>
              </a:rPr>
              <a:t>.</a:t>
            </a:r>
            <a:r>
              <a:rPr lang="en-US" sz="1300" dirty="0" smtClean="0">
                <a:hlinkClick r:id="rId6"/>
              </a:rPr>
              <a:t>org</a:t>
            </a:r>
            <a:r>
              <a:rPr lang="ru-RU" sz="1300" dirty="0" smtClean="0">
                <a:hlinkClick r:id="rId6"/>
              </a:rPr>
              <a:t>/</a:t>
            </a:r>
            <a:r>
              <a:rPr lang="en-US" sz="1300" dirty="0" smtClean="0">
                <a:hlinkClick r:id="rId6"/>
              </a:rPr>
              <a:t>bible</a:t>
            </a:r>
            <a:r>
              <a:rPr lang="ru-RU" sz="1300" dirty="0" smtClean="0">
                <a:hlinkClick r:id="rId6"/>
              </a:rPr>
              <a:t>_</a:t>
            </a:r>
            <a:r>
              <a:rPr lang="en-US" sz="1300" dirty="0" smtClean="0">
                <a:hlinkClick r:id="rId6"/>
              </a:rPr>
              <a:t>study</a:t>
            </a:r>
            <a:r>
              <a:rPr lang="ru-RU" sz="1300" dirty="0" smtClean="0">
                <a:hlinkClick r:id="rId6"/>
              </a:rPr>
              <a:t>/слайды/</a:t>
            </a:r>
            <a:r>
              <a:rPr lang="en-US" sz="1300" dirty="0" smtClean="0">
                <a:hlinkClick r:id="rId6"/>
              </a:rPr>
              <a:t>flora</a:t>
            </a:r>
            <a:r>
              <a:rPr lang="ru-RU" sz="1300" dirty="0" smtClean="0">
                <a:hlinkClick r:id="rId6"/>
              </a:rPr>
              <a:t>/Полынь%20обыкновенная.</a:t>
            </a:r>
            <a:r>
              <a:rPr lang="en-US" sz="1300" dirty="0" smtClean="0">
                <a:hlinkClick r:id="rId6"/>
              </a:rPr>
              <a:t>jpg</a:t>
            </a:r>
            <a:r>
              <a:rPr lang="ru-RU" sz="1300" dirty="0" smtClean="0"/>
              <a:t>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Насекомые - Вектор - Клипарт - Быстрый клипарт [Электронный ресурс] - Режим доступа: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podrukoi</a:t>
            </a:r>
            <a:r>
              <a:rPr lang="ru-RU" sz="1300" dirty="0" smtClean="0"/>
              <a:t>.</a:t>
            </a:r>
            <a:r>
              <a:rPr lang="en-US" sz="1300" dirty="0" err="1" smtClean="0"/>
              <a:t>ucoz</a:t>
            </a:r>
            <a:r>
              <a:rPr lang="ru-RU" sz="1300" dirty="0" smtClean="0"/>
              <a:t>.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smtClean="0"/>
              <a:t>load</a:t>
            </a:r>
            <a:r>
              <a:rPr lang="ru-RU" sz="1300" dirty="0" smtClean="0"/>
              <a:t>/</a:t>
            </a:r>
            <a:r>
              <a:rPr lang="en-US" sz="1300" dirty="0" err="1" smtClean="0"/>
              <a:t>vektor</a:t>
            </a:r>
            <a:r>
              <a:rPr lang="ru-RU" sz="1300" dirty="0" smtClean="0"/>
              <a:t>/</a:t>
            </a:r>
            <a:r>
              <a:rPr lang="en-US" sz="1300" dirty="0" err="1" smtClean="0"/>
              <a:t>nasekomye</a:t>
            </a:r>
            <a:r>
              <a:rPr lang="ru-RU" sz="1300" dirty="0" smtClean="0"/>
              <a:t>/21.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Неядовитые змеи России: обыкновенный уж, водяной уж, медянка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>
                <a:hlinkClick r:id="rId7"/>
              </a:rPr>
              <a:t>http</a:t>
            </a:r>
            <a:r>
              <a:rPr lang="ru-RU" sz="1300" dirty="0" smtClean="0">
                <a:hlinkClick r:id="rId7"/>
              </a:rPr>
              <a:t>://</a:t>
            </a:r>
            <a:r>
              <a:rPr lang="en-US" sz="1300" dirty="0" err="1" smtClean="0">
                <a:hlinkClick r:id="rId7"/>
              </a:rPr>
              <a:t>ikatkov</a:t>
            </a:r>
            <a:r>
              <a:rPr lang="ru-RU" sz="1300" dirty="0" smtClean="0">
                <a:hlinkClick r:id="rId7"/>
              </a:rPr>
              <a:t>.</a:t>
            </a:r>
            <a:r>
              <a:rPr lang="en-US" sz="1300" dirty="0" smtClean="0">
                <a:hlinkClick r:id="rId7"/>
              </a:rPr>
              <a:t>info</a:t>
            </a:r>
            <a:r>
              <a:rPr lang="ru-RU" sz="1300" dirty="0" smtClean="0">
                <a:hlinkClick r:id="rId7"/>
              </a:rPr>
              <a:t>/</a:t>
            </a:r>
            <a:r>
              <a:rPr lang="en-US" sz="1300" dirty="0" smtClean="0">
                <a:hlinkClick r:id="rId7"/>
              </a:rPr>
              <a:t>adv</a:t>
            </a:r>
            <a:r>
              <a:rPr lang="ru-RU" sz="1300" dirty="0" smtClean="0">
                <a:hlinkClick r:id="rId7"/>
              </a:rPr>
              <a:t>_</a:t>
            </a:r>
            <a:r>
              <a:rPr lang="en-US" sz="1300" dirty="0" err="1" smtClean="0">
                <a:hlinkClick r:id="rId7"/>
              </a:rPr>
              <a:t>Natrix</a:t>
            </a:r>
            <a:r>
              <a:rPr lang="ru-RU" sz="1300" dirty="0" smtClean="0">
                <a:hlinkClick r:id="rId7"/>
              </a:rPr>
              <a:t>.</a:t>
            </a:r>
            <a:r>
              <a:rPr lang="en-US" sz="1300" dirty="0" smtClean="0">
                <a:hlinkClick r:id="rId7"/>
              </a:rPr>
              <a:t>html</a:t>
            </a:r>
            <a:r>
              <a:rPr lang="ru-RU" sz="1300" dirty="0" smtClean="0"/>
              <a:t>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Новости Запорожья,[Электронный ресурс] - Режим доступа: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newsper</a:t>
            </a:r>
            <a:r>
              <a:rPr lang="ru-RU" sz="1300" dirty="0" smtClean="0"/>
              <a:t>.</a:t>
            </a:r>
            <a:r>
              <a:rPr lang="en-US" sz="1300" dirty="0" smtClean="0"/>
              <a:t>net</a:t>
            </a:r>
            <a:r>
              <a:rPr lang="ru-RU" sz="1300" dirty="0" smtClean="0"/>
              <a:t>/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err="1" smtClean="0"/>
              <a:t>newslist</a:t>
            </a:r>
            <a:r>
              <a:rPr lang="ru-RU" sz="1300" dirty="0" smtClean="0"/>
              <a:t>/</a:t>
            </a:r>
            <a:r>
              <a:rPr lang="en-US" sz="1300" dirty="0" smtClean="0"/>
              <a:t>region</a:t>
            </a:r>
            <a:r>
              <a:rPr lang="ru-RU" sz="1300" dirty="0" smtClean="0"/>
              <a:t>/3/</a:t>
            </a:r>
            <a:r>
              <a:rPr lang="en-US" sz="1300" dirty="0" smtClean="0"/>
              <a:t>theme</a:t>
            </a:r>
            <a:r>
              <a:rPr lang="ru-RU" sz="1300" dirty="0" smtClean="0"/>
              <a:t>/86?</a:t>
            </a:r>
            <a:r>
              <a:rPr lang="en-US" sz="1300" dirty="0" smtClean="0"/>
              <a:t>page</a:t>
            </a:r>
            <a:r>
              <a:rPr lang="ru-RU" sz="1300" dirty="0" smtClean="0"/>
              <a:t>=3&amp;</a:t>
            </a:r>
            <a:r>
              <a:rPr lang="en-US" sz="1300" dirty="0" smtClean="0"/>
              <a:t>date</a:t>
            </a:r>
            <a:r>
              <a:rPr lang="ru-RU" sz="1300" dirty="0" smtClean="0"/>
              <a:t>=2012-11-13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Новости Казахстана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aktau</a:t>
            </a:r>
            <a:r>
              <a:rPr lang="ru-RU" sz="1300" dirty="0" smtClean="0"/>
              <a:t>-</a:t>
            </a:r>
            <a:r>
              <a:rPr lang="en-US" sz="1300" dirty="0" smtClean="0"/>
              <a:t>site</a:t>
            </a:r>
            <a:r>
              <a:rPr lang="ru-RU" sz="1300" dirty="0" smtClean="0"/>
              <a:t>.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smtClean="0"/>
              <a:t>index</a:t>
            </a:r>
            <a:r>
              <a:rPr lang="ru-RU" sz="1300" dirty="0" smtClean="0"/>
              <a:t>.</a:t>
            </a:r>
            <a:r>
              <a:rPr lang="en-US" sz="1300" dirty="0" err="1" smtClean="0"/>
              <a:t>php</a:t>
            </a:r>
            <a:r>
              <a:rPr lang="ru-RU" sz="1300" dirty="0" smtClean="0"/>
              <a:t>?</a:t>
            </a:r>
            <a:r>
              <a:rPr lang="en-US" sz="1300" dirty="0" err="1" smtClean="0"/>
              <a:t>nma</a:t>
            </a:r>
            <a:r>
              <a:rPr lang="ru-RU" sz="1300" dirty="0" smtClean="0"/>
              <a:t>=</a:t>
            </a:r>
            <a:r>
              <a:rPr lang="en-US" sz="1300" dirty="0" smtClean="0"/>
              <a:t>blog</a:t>
            </a:r>
            <a:r>
              <a:rPr lang="ru-RU" sz="1300" dirty="0" smtClean="0"/>
              <a:t>&amp;</a:t>
            </a:r>
            <a:r>
              <a:rPr lang="en-US" sz="1300" dirty="0" err="1" smtClean="0"/>
              <a:t>fla</a:t>
            </a:r>
            <a:r>
              <a:rPr lang="ru-RU" sz="1300" dirty="0" smtClean="0"/>
              <a:t>=</a:t>
            </a:r>
            <a:r>
              <a:rPr lang="en-US" sz="1300" dirty="0" smtClean="0"/>
              <a:t>news</a:t>
            </a:r>
            <a:r>
              <a:rPr lang="ru-RU" sz="1300" dirty="0" smtClean="0"/>
              <a:t>&amp;</a:t>
            </a:r>
            <a:r>
              <a:rPr lang="en-US" sz="1300" dirty="0" smtClean="0"/>
              <a:t>cat</a:t>
            </a:r>
            <a:r>
              <a:rPr lang="ru-RU" sz="1300" dirty="0" smtClean="0"/>
              <a:t>=1&amp;</a:t>
            </a:r>
            <a:r>
              <a:rPr lang="en-US" sz="1300" dirty="0" smtClean="0"/>
              <a:t>ids</a:t>
            </a:r>
            <a:r>
              <a:rPr lang="ru-RU" sz="1300" dirty="0" smtClean="0"/>
              <a:t>=14&amp;</a:t>
            </a:r>
            <a:r>
              <a:rPr lang="en-US" sz="1300" dirty="0" err="1" smtClean="0"/>
              <a:t>idd</a:t>
            </a:r>
            <a:r>
              <a:rPr lang="ru-RU" sz="1300" dirty="0" smtClean="0"/>
              <a:t>=32160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Овца [Электронный ресурс] - Режим доступа:</a:t>
            </a:r>
            <a:r>
              <a:rPr lang="ru-RU" sz="1300" dirty="0" smtClean="0">
                <a:hlinkClick r:id="rId3"/>
              </a:rPr>
              <a:t> </a:t>
            </a:r>
            <a:r>
              <a:rPr lang="en-US" sz="1300" dirty="0" smtClean="0"/>
              <a:t>http</a:t>
            </a:r>
            <a:r>
              <a:rPr lang="ru-RU" sz="1300" dirty="0" smtClean="0"/>
              <a:t>://</a:t>
            </a:r>
            <a:r>
              <a:rPr lang="en-US" sz="1300" dirty="0" err="1" smtClean="0"/>
              <a:t>faunazoo</a:t>
            </a:r>
            <a:r>
              <a:rPr lang="ru-RU" sz="1300" dirty="0" smtClean="0"/>
              <a:t>.</a:t>
            </a:r>
            <a:r>
              <a:rPr lang="en-US" sz="1300" dirty="0" err="1" smtClean="0"/>
              <a:t>ru</a:t>
            </a:r>
            <a:r>
              <a:rPr lang="ru-RU" sz="1300" dirty="0" smtClean="0"/>
              <a:t>/</a:t>
            </a:r>
            <a:r>
              <a:rPr lang="en-US" sz="1300" dirty="0" err="1" smtClean="0"/>
              <a:t>wp</a:t>
            </a:r>
            <a:r>
              <a:rPr lang="ru-RU" sz="1300" dirty="0" smtClean="0"/>
              <a:t>-</a:t>
            </a:r>
            <a:r>
              <a:rPr lang="en-US" sz="1300" dirty="0" smtClean="0"/>
              <a:t>content</a:t>
            </a:r>
            <a:r>
              <a:rPr lang="ru-RU" sz="1300" dirty="0" smtClean="0"/>
              <a:t>/</a:t>
            </a:r>
            <a:r>
              <a:rPr lang="en-US" sz="1300" dirty="0" smtClean="0"/>
              <a:t>uploads</a:t>
            </a:r>
            <a:r>
              <a:rPr lang="ru-RU" sz="1300" dirty="0" smtClean="0"/>
              <a:t>/2011/07/</a:t>
            </a:r>
            <a:r>
              <a:rPr lang="en-US" sz="1300" dirty="0" err="1" smtClean="0"/>
              <a:t>ovca</a:t>
            </a:r>
            <a:r>
              <a:rPr lang="ru-RU" sz="1300" dirty="0" smtClean="0"/>
              <a:t>.</a:t>
            </a:r>
            <a:r>
              <a:rPr lang="en-US" sz="1300" dirty="0" smtClean="0"/>
              <a:t>jpg </a:t>
            </a:r>
            <a:endParaRPr lang="ru-RU" sz="1300" dirty="0" smtClean="0"/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Страничка следопыта [Электронный ресурс] - Режим доступа: </a:t>
            </a:r>
            <a:r>
              <a:rPr lang="en-US" sz="1300" dirty="0" smtClean="0"/>
              <a:t>wiki</a:t>
            </a:r>
            <a:r>
              <a:rPr lang="ru-RU" sz="1300" dirty="0" smtClean="0"/>
              <a:t>.</a:t>
            </a:r>
            <a:r>
              <a:rPr lang="en-US" sz="1300" dirty="0" smtClean="0"/>
              <a:t>pathfinders</a:t>
            </a:r>
            <a:r>
              <a:rPr lang="ru-RU" sz="1300" dirty="0" smtClean="0"/>
              <a:t>.</a:t>
            </a:r>
            <a:r>
              <a:rPr lang="en-US" sz="1300" dirty="0" smtClean="0"/>
              <a:t>org</a:t>
            </a:r>
            <a:r>
              <a:rPr lang="ru-RU" sz="1300" dirty="0" smtClean="0"/>
              <a:t>.</a:t>
            </a:r>
            <a:r>
              <a:rPr lang="en-US" sz="1300" dirty="0" err="1" smtClean="0"/>
              <a:t>ua</a:t>
            </a:r>
            <a:r>
              <a:rPr lang="ru-RU" sz="1300" dirty="0" smtClean="0"/>
              <a:t>/</a:t>
            </a:r>
            <a:r>
              <a:rPr lang="en-US" sz="1300" dirty="0" smtClean="0"/>
              <a:t>images</a:t>
            </a:r>
            <a:r>
              <a:rPr lang="ru-RU" sz="1300" dirty="0" smtClean="0"/>
              <a:t>/8/8</a:t>
            </a:r>
            <a:r>
              <a:rPr lang="en-US" sz="1300" dirty="0" smtClean="0"/>
              <a:t>c</a:t>
            </a:r>
            <a:r>
              <a:rPr lang="ru-RU" sz="1300" dirty="0" smtClean="0"/>
              <a:t>/</a:t>
            </a:r>
            <a:r>
              <a:rPr lang="en-US" sz="1300" dirty="0" err="1" smtClean="0"/>
              <a:t>Sledy</a:t>
            </a:r>
            <a:r>
              <a:rPr lang="ru-RU" sz="1300" dirty="0" smtClean="0"/>
              <a:t>_</a:t>
            </a:r>
            <a:r>
              <a:rPr lang="en-US" sz="1300" dirty="0" err="1" smtClean="0"/>
              <a:t>volka</a:t>
            </a:r>
            <a:r>
              <a:rPr lang="ru-RU" sz="1300" dirty="0" smtClean="0"/>
              <a:t>.</a:t>
            </a:r>
            <a:r>
              <a:rPr lang="en-US" sz="1300" dirty="0" smtClean="0"/>
              <a:t>gif </a:t>
            </a:r>
            <a:endParaRPr lang="ru-RU" sz="1300" dirty="0" smtClean="0"/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Фото [Электронный ресурс] - Режим доступа: </a:t>
            </a:r>
            <a:r>
              <a:rPr lang="en-US" sz="1300" dirty="0" smtClean="0">
                <a:hlinkClick r:id="rId8"/>
              </a:rPr>
              <a:t>http</a:t>
            </a:r>
            <a:r>
              <a:rPr lang="ru-RU" sz="1300" dirty="0" smtClean="0">
                <a:hlinkClick r:id="rId8"/>
              </a:rPr>
              <a:t>://</a:t>
            </a:r>
            <a:r>
              <a:rPr lang="en-US" sz="1300" dirty="0" smtClean="0">
                <a:hlinkClick r:id="rId8"/>
              </a:rPr>
              <a:t>www</a:t>
            </a:r>
            <a:r>
              <a:rPr lang="ru-RU" sz="1300" dirty="0" smtClean="0">
                <a:hlinkClick r:id="rId8"/>
              </a:rPr>
              <a:t>.</a:t>
            </a:r>
            <a:r>
              <a:rPr lang="en-US" sz="1300" dirty="0" err="1" smtClean="0">
                <a:hlinkClick r:id="rId8"/>
              </a:rPr>
              <a:t>jesad</a:t>
            </a:r>
            <a:r>
              <a:rPr lang="ru-RU" sz="1300" dirty="0" smtClean="0">
                <a:hlinkClick r:id="rId8"/>
              </a:rPr>
              <a:t>.</a:t>
            </a:r>
            <a:r>
              <a:rPr lang="en-US" sz="1300" dirty="0" smtClean="0">
                <a:hlinkClick r:id="rId8"/>
              </a:rPr>
              <a:t>com</a:t>
            </a:r>
            <a:r>
              <a:rPr lang="ru-RU" sz="1300" dirty="0" smtClean="0">
                <a:hlinkClick r:id="rId8"/>
              </a:rPr>
              <a:t>/</a:t>
            </a:r>
            <a:r>
              <a:rPr lang="en-US" sz="1300" dirty="0" err="1" smtClean="0">
                <a:hlinkClick r:id="rId8"/>
              </a:rPr>
              <a:t>img</a:t>
            </a:r>
            <a:r>
              <a:rPr lang="ru-RU" sz="1300" dirty="0" smtClean="0">
                <a:hlinkClick r:id="rId8"/>
              </a:rPr>
              <a:t>/</a:t>
            </a:r>
            <a:r>
              <a:rPr lang="en-US" sz="1300" dirty="0" smtClean="0">
                <a:hlinkClick r:id="rId8"/>
              </a:rPr>
              <a:t>miscellaneous</a:t>
            </a:r>
            <a:r>
              <a:rPr lang="ru-RU" sz="1300" dirty="0" smtClean="0">
                <a:hlinkClick r:id="rId8"/>
              </a:rPr>
              <a:t>/10-</a:t>
            </a:r>
            <a:r>
              <a:rPr lang="en-US" sz="1300" dirty="0" smtClean="0">
                <a:hlinkClick r:id="rId8"/>
              </a:rPr>
              <a:t>most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deadly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animals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in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the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world</a:t>
            </a:r>
            <a:r>
              <a:rPr lang="ru-RU" sz="1300" dirty="0" smtClean="0">
                <a:hlinkClick r:id="rId8"/>
              </a:rPr>
              <a:t>/10-</a:t>
            </a:r>
            <a:r>
              <a:rPr lang="en-US" sz="1300" dirty="0" smtClean="0">
                <a:hlinkClick r:id="rId8"/>
              </a:rPr>
              <a:t>most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deadly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animals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in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the</a:t>
            </a:r>
            <a:r>
              <a:rPr lang="ru-RU" sz="1300" dirty="0" smtClean="0">
                <a:hlinkClick r:id="rId8"/>
              </a:rPr>
              <a:t>-</a:t>
            </a:r>
            <a:r>
              <a:rPr lang="en-US" sz="1300" dirty="0" smtClean="0">
                <a:hlinkClick r:id="rId8"/>
              </a:rPr>
              <a:t>world</a:t>
            </a:r>
            <a:r>
              <a:rPr lang="ru-RU" sz="1300" dirty="0" smtClean="0">
                <a:hlinkClick r:id="rId8"/>
              </a:rPr>
              <a:t>03.</a:t>
            </a:r>
            <a:r>
              <a:rPr lang="en-US" sz="1300" dirty="0" smtClean="0">
                <a:hlinkClick r:id="rId8"/>
              </a:rPr>
              <a:t>jpg</a:t>
            </a:r>
            <a:r>
              <a:rPr lang="ru-RU" sz="1300" dirty="0" smtClean="0"/>
              <a:t> </a:t>
            </a:r>
          </a:p>
          <a:p>
            <a:pPr marL="432000" lvl="0">
              <a:buFont typeface="+mj-lt"/>
              <a:buAutoNum type="arabicPeriod"/>
            </a:pPr>
            <a:r>
              <a:rPr lang="ru-RU" sz="1300" dirty="0" smtClean="0"/>
              <a:t>Это ядовитые змеи – гадюки. [Электронный ресурс] - Режим доступа: </a:t>
            </a:r>
            <a:r>
              <a:rPr lang="en-US" sz="1300" dirty="0" smtClean="0">
                <a:hlinkClick r:id="rId9"/>
              </a:rPr>
              <a:t>http</a:t>
            </a:r>
            <a:r>
              <a:rPr lang="ru-RU" sz="1300" dirty="0" smtClean="0">
                <a:hlinkClick r:id="rId9"/>
              </a:rPr>
              <a:t>://900</a:t>
            </a:r>
            <a:r>
              <a:rPr lang="en-US" sz="1300" dirty="0" err="1" smtClean="0">
                <a:hlinkClick r:id="rId9"/>
              </a:rPr>
              <a:t>igr</a:t>
            </a:r>
            <a:r>
              <a:rPr lang="ru-RU" sz="1300" dirty="0" smtClean="0">
                <a:hlinkClick r:id="rId9"/>
              </a:rPr>
              <a:t>.</a:t>
            </a:r>
            <a:r>
              <a:rPr lang="en-US" sz="1300" dirty="0" smtClean="0">
                <a:hlinkClick r:id="rId9"/>
              </a:rPr>
              <a:t>net</a:t>
            </a:r>
            <a:r>
              <a:rPr lang="ru-RU" sz="1300" dirty="0" smtClean="0">
                <a:hlinkClick r:id="rId9"/>
              </a:rPr>
              <a:t>/</a:t>
            </a:r>
            <a:r>
              <a:rPr lang="en-US" sz="1300" dirty="0" err="1" smtClean="0">
                <a:hlinkClick r:id="rId9"/>
              </a:rPr>
              <a:t>datas</a:t>
            </a:r>
            <a:r>
              <a:rPr lang="ru-RU" sz="1300" dirty="0" smtClean="0">
                <a:hlinkClick r:id="rId9"/>
              </a:rPr>
              <a:t>/</a:t>
            </a:r>
            <a:r>
              <a:rPr lang="en-US" sz="1300" dirty="0" err="1" smtClean="0">
                <a:hlinkClick r:id="rId9"/>
              </a:rPr>
              <a:t>morskie</a:t>
            </a:r>
            <a:r>
              <a:rPr lang="ru-RU" sz="1300" dirty="0" smtClean="0">
                <a:hlinkClick r:id="rId9"/>
              </a:rPr>
              <a:t>-</a:t>
            </a:r>
            <a:r>
              <a:rPr lang="en-US" sz="1300" dirty="0" err="1" smtClean="0">
                <a:hlinkClick r:id="rId9"/>
              </a:rPr>
              <a:t>zhiteli</a:t>
            </a:r>
            <a:r>
              <a:rPr lang="ru-RU" sz="1300" dirty="0" smtClean="0">
                <a:hlinkClick r:id="rId9"/>
              </a:rPr>
              <a:t>/</a:t>
            </a:r>
            <a:r>
              <a:rPr lang="en-US" sz="1300" dirty="0" err="1" smtClean="0">
                <a:hlinkClick r:id="rId9"/>
              </a:rPr>
              <a:t>Zmei</a:t>
            </a:r>
            <a:r>
              <a:rPr lang="ru-RU" sz="1300" dirty="0" smtClean="0">
                <a:hlinkClick r:id="rId9"/>
              </a:rPr>
              <a:t>-1.</a:t>
            </a:r>
            <a:r>
              <a:rPr lang="en-US" sz="1300" dirty="0" smtClean="0">
                <a:hlinkClick r:id="rId9"/>
              </a:rPr>
              <a:t>files</a:t>
            </a:r>
            <a:r>
              <a:rPr lang="ru-RU" sz="1300" dirty="0" smtClean="0">
                <a:hlinkClick r:id="rId9"/>
              </a:rPr>
              <a:t>/0007-007-</a:t>
            </a:r>
            <a:r>
              <a:rPr lang="en-US" sz="1300" dirty="0" err="1" smtClean="0">
                <a:hlinkClick r:id="rId9"/>
              </a:rPr>
              <a:t>Eto</a:t>
            </a:r>
            <a:r>
              <a:rPr lang="ru-RU" sz="1300" dirty="0" smtClean="0">
                <a:hlinkClick r:id="rId9"/>
              </a:rPr>
              <a:t>-</a:t>
            </a:r>
            <a:r>
              <a:rPr lang="en-US" sz="1300" dirty="0" err="1" smtClean="0">
                <a:hlinkClick r:id="rId9"/>
              </a:rPr>
              <a:t>jadovitye</a:t>
            </a:r>
            <a:r>
              <a:rPr lang="ru-RU" sz="1300" dirty="0" smtClean="0">
                <a:hlinkClick r:id="rId9"/>
              </a:rPr>
              <a:t>-</a:t>
            </a:r>
            <a:r>
              <a:rPr lang="en-US" sz="1300" dirty="0" err="1" smtClean="0">
                <a:hlinkClick r:id="rId9"/>
              </a:rPr>
              <a:t>zmei</a:t>
            </a:r>
            <a:r>
              <a:rPr lang="ru-RU" sz="1300" dirty="0" smtClean="0">
                <a:hlinkClick r:id="rId9"/>
              </a:rPr>
              <a:t>-</a:t>
            </a:r>
            <a:r>
              <a:rPr lang="en-US" sz="1300" dirty="0" err="1" smtClean="0">
                <a:hlinkClick r:id="rId9"/>
              </a:rPr>
              <a:t>gadjuki</a:t>
            </a:r>
            <a:r>
              <a:rPr lang="ru-RU" sz="1300" dirty="0" smtClean="0">
                <a:hlinkClick r:id="rId9"/>
              </a:rPr>
              <a:t>.</a:t>
            </a:r>
            <a:r>
              <a:rPr lang="en-US" sz="1300" dirty="0" smtClean="0">
                <a:hlinkClick r:id="rId9"/>
              </a:rPr>
              <a:t>jpg</a:t>
            </a:r>
            <a:r>
              <a:rPr lang="ru-RU" sz="1300" dirty="0" smtClean="0"/>
              <a:t> </a:t>
            </a:r>
            <a:endParaRPr lang="ru-RU" sz="13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15338" y="274638"/>
            <a:ext cx="714380" cy="225404"/>
          </a:xfrm>
          <a:prstGeom prst="rect">
            <a:avLst/>
          </a:prstGeom>
          <a:solidFill>
            <a:schemeClr val="tx1"/>
          </a:solidFill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10" action="ppaction://hlinksldjump"/>
              </a:rPr>
              <a:t>Начало</a:t>
            </a:r>
            <a:endParaRPr kumimoji="0" lang="ru-RU" sz="1000" b="1" i="0" u="none" strike="noStrike" kern="1200" cap="none" spc="0" normalizeH="0" baseline="0" noProof="0" dirty="0">
              <a:ln w="6350"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785</TotalTime>
  <Words>1424</Words>
  <Application>Microsoft Office PowerPoint</Application>
  <PresentationFormat>Экран (4:3)</PresentationFormat>
  <Paragraphs>230</Paragraphs>
  <Slides>20</Slides>
  <Notes>20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Конкурс  интерактивных  презентаций «Интерактивная мозаика»    Сам себе – «Спасатель» </vt:lpstr>
      <vt:lpstr>- животный мир - ПРАВИЛА  Пожарной БЕЗОПАСНОСТИ - Первая помощь - растительный мир 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Главная</vt:lpstr>
      <vt:lpstr>Использованная литература</vt:lpstr>
      <vt:lpstr>Источники изображений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WildWolf</dc:creator>
  <cp:lastModifiedBy>Елена</cp:lastModifiedBy>
  <cp:revision>111</cp:revision>
  <dcterms:created xsi:type="dcterms:W3CDTF">2013-09-25T10:04:57Z</dcterms:created>
  <dcterms:modified xsi:type="dcterms:W3CDTF">2013-10-11T07:33:01Z</dcterms:modified>
</cp:coreProperties>
</file>