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gif" ContentType="image/gif"/>
  <Default Extension="wmv" ContentType="video/x-ms-wm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61" r:id="rId4"/>
    <p:sldId id="262" r:id="rId5"/>
    <p:sldId id="260" r:id="rId6"/>
    <p:sldId id="263" r:id="rId7"/>
    <p:sldId id="271" r:id="rId8"/>
    <p:sldId id="265" r:id="rId9"/>
    <p:sldId id="266" r:id="rId10"/>
    <p:sldId id="267" r:id="rId11"/>
    <p:sldId id="269" r:id="rId12"/>
    <p:sldId id="268" r:id="rId13"/>
    <p:sldId id="259" r:id="rId14"/>
    <p:sldId id="258" r:id="rId15"/>
    <p:sldId id="264" r:id="rId16"/>
    <p:sldId id="270" r:id="rId17"/>
  </p:sldIdLst>
  <p:sldSz cx="9144000" cy="6858000" type="screen4x3"/>
  <p:notesSz cx="6858000" cy="9144000"/>
  <p:embeddedFontLst>
    <p:embeddedFont>
      <p:font typeface="Mistral" pitchFamily="66" charset="0"/>
      <p:regular r:id="rId19"/>
    </p:embeddedFont>
    <p:embeddedFont>
      <p:font typeface="Calibri" pitchFamily="34" charset="0"/>
      <p:regular r:id="rId20"/>
      <p:bold r:id="rId21"/>
      <p:italic r:id="rId22"/>
      <p:boldItalic r:id="rId23"/>
    </p:embeddedFont>
    <p:embeddedFont>
      <p:font typeface="Arial Black" pitchFamily="34" charset="0"/>
      <p:bold r:id="rId24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5" d="100"/>
          <a:sy n="95" d="100"/>
        </p:scale>
        <p:origin x="-23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25C77C-2BBC-49EB-91E9-8956473C7AC7}" type="datetimeFigureOut">
              <a:rPr lang="ru-RU" smtClean="0"/>
              <a:pPr/>
              <a:t>20.10.2013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0AD783-6A68-4BF7-8BA4-85B6824E7FE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48036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246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6246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3E44E0C-D7BC-4F0B-B397-F4D99D53B106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F111A-C668-4BFF-BEAD-322F5FDE3FC2}" type="datetimeFigureOut">
              <a:rPr lang="ru-RU" smtClean="0"/>
              <a:pPr/>
              <a:t>20.10.2013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BA375E-083E-416C-A75C-EED71CBA5CE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2872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F111A-C668-4BFF-BEAD-322F5FDE3FC2}" type="datetimeFigureOut">
              <a:rPr lang="ru-RU" smtClean="0"/>
              <a:pPr/>
              <a:t>20.10.2013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BA375E-083E-416C-A75C-EED71CBA5CE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38912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F111A-C668-4BFF-BEAD-322F5FDE3FC2}" type="datetimeFigureOut">
              <a:rPr lang="ru-RU" smtClean="0"/>
              <a:pPr/>
              <a:t>20.10.2013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BA375E-083E-416C-A75C-EED71CBA5CE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20732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F111A-C668-4BFF-BEAD-322F5FDE3FC2}" type="datetimeFigureOut">
              <a:rPr lang="ru-RU" smtClean="0"/>
              <a:pPr/>
              <a:t>20.10.2013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BA375E-083E-416C-A75C-EED71CBA5CE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09088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F111A-C668-4BFF-BEAD-322F5FDE3FC2}" type="datetimeFigureOut">
              <a:rPr lang="ru-RU" smtClean="0"/>
              <a:pPr/>
              <a:t>20.10.2013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BA375E-083E-416C-A75C-EED71CBA5CE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90804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F111A-C668-4BFF-BEAD-322F5FDE3FC2}" type="datetimeFigureOut">
              <a:rPr lang="ru-RU" smtClean="0"/>
              <a:pPr/>
              <a:t>20.10.2013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BA375E-083E-416C-A75C-EED71CBA5CE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90175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F111A-C668-4BFF-BEAD-322F5FDE3FC2}" type="datetimeFigureOut">
              <a:rPr lang="ru-RU" smtClean="0"/>
              <a:pPr/>
              <a:t>20.10.2013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BA375E-083E-416C-A75C-EED71CBA5CE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63868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F111A-C668-4BFF-BEAD-322F5FDE3FC2}" type="datetimeFigureOut">
              <a:rPr lang="ru-RU" smtClean="0"/>
              <a:pPr/>
              <a:t>20.10.2013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BA375E-083E-416C-A75C-EED71CBA5CE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51431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F111A-C668-4BFF-BEAD-322F5FDE3FC2}" type="datetimeFigureOut">
              <a:rPr lang="ru-RU" smtClean="0"/>
              <a:pPr/>
              <a:t>20.10.2013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BA375E-083E-416C-A75C-EED71CBA5CE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95944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F111A-C668-4BFF-BEAD-322F5FDE3FC2}" type="datetimeFigureOut">
              <a:rPr lang="ru-RU" smtClean="0"/>
              <a:pPr/>
              <a:t>20.10.2013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BA375E-083E-416C-A75C-EED71CBA5CE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92340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F111A-C668-4BFF-BEAD-322F5FDE3FC2}" type="datetimeFigureOut">
              <a:rPr lang="ru-RU" smtClean="0"/>
              <a:pPr/>
              <a:t>20.10.2013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BA375E-083E-416C-A75C-EED71CBA5CE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31645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5F111A-C668-4BFF-BEAD-322F5FDE3FC2}" type="datetimeFigureOut">
              <a:rPr lang="ru-RU" smtClean="0"/>
              <a:pPr/>
              <a:t>20.10.2013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BA375E-083E-416C-A75C-EED71CBA5CE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32790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gif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microsoft.com/office/2007/relationships/hdphoto" Target="../media/hdphoto1.wdp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3.gif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7.gif"/><Relationship Id="rId7" Type="http://schemas.openxmlformats.org/officeDocument/2006/relationships/image" Target="../media/image3.gif"/><Relationship Id="rId2" Type="http://schemas.openxmlformats.org/officeDocument/2006/relationships/slideLayout" Target="../slideLayouts/slideLayout1.xml"/><Relationship Id="rId1" Type="http://schemas.openxmlformats.org/officeDocument/2006/relationships/video" Target="file:///C:\Users\&#1040;&#1076;&#1084;&#1080;&#1085;&#1080;&#1089;&#1090;&#1088;&#1072;&#1090;&#1086;&#1088;\Desktop\&#1050;\&#1057;&#1045;&#1056;&#1044;&#1062;&#1045;%20&#1054;&#1058;&#1044;&#1040;&#1045;&#1052;%20&#1044;&#1045;&#1058;&#1071;&#1052;\MK_PogrebniakSF\MK_PogrebniakSF\&#1055;&#1088;&#1077;&#1079;&#1077;&#1085;&#1090;&#1072;&#1094;&#1080;&#1103;\&#1051;&#1045;&#1043;&#1045;&#1053;&#1044;&#1040;.wmv" TargetMode="External"/><Relationship Id="rId6" Type="http://schemas.openxmlformats.org/officeDocument/2006/relationships/image" Target="../media/image9.png"/><Relationship Id="rId5" Type="http://schemas.openxmlformats.org/officeDocument/2006/relationships/image" Target="../media/image8.gif"/><Relationship Id="rId4" Type="http://schemas.openxmlformats.org/officeDocument/2006/relationships/image" Target="../media/image1.gif"/><Relationship Id="rId9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microsoft.com/office/2007/relationships/hdphoto" Target="../media/hdphoto1.wdp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3.gif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gif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1.png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6" Type="http://schemas.openxmlformats.org/officeDocument/2006/relationships/image" Target="../media/image8.gif"/><Relationship Id="rId5" Type="http://schemas.openxmlformats.org/officeDocument/2006/relationships/image" Target="../media/image1.gif"/><Relationship Id="rId10" Type="http://schemas.microsoft.com/office/2007/relationships/hdphoto" Target="../media/hdphoto1.wdp"/><Relationship Id="rId4" Type="http://schemas.openxmlformats.org/officeDocument/2006/relationships/image" Target="../media/image10.jpeg"/><Relationship Id="rId9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7" Type="http://schemas.microsoft.com/office/2007/relationships/hdphoto" Target="../media/hdphoto1.wdp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3.gif"/><Relationship Id="rId4" Type="http://schemas.openxmlformats.org/officeDocument/2006/relationships/image" Target="../media/image12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7" Type="http://schemas.microsoft.com/office/2007/relationships/hdphoto" Target="../media/hdphoto1.wdp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3.gif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3.jpeg"/><Relationship Id="rId7" Type="http://schemas.openxmlformats.org/officeDocument/2006/relationships/image" Target="../media/image3.gif"/><Relationship Id="rId2" Type="http://schemas.openxmlformats.org/officeDocument/2006/relationships/slideLayout" Target="../slideLayouts/slideLayout1.xml"/><Relationship Id="rId1" Type="http://schemas.openxmlformats.org/officeDocument/2006/relationships/video" Target="file:///C:\Users\&#1040;&#1076;&#1084;&#1080;&#1085;&#1080;&#1089;&#1090;&#1088;&#1072;&#1090;&#1086;&#1088;\Desktop\&#1050;\&#1057;&#1045;&#1056;&#1044;&#1062;&#1045;%20&#1054;&#1058;&#1044;&#1040;&#1045;&#1052;%20&#1044;&#1045;&#1058;&#1071;&#1052;\MK_PogrebniakSF\MK_PogrebniakSF\&#1055;&#1088;&#1077;&#1079;&#1077;&#1085;&#1090;&#1072;&#1094;&#1080;&#1103;\&#1055;&#1054;&#1048;&#1057;&#1050;%20&#1055;&#1054;&#1051;&#1071;&#1056;&#1053;&#1054;&#1049;%20&#1047;&#1042;&#1045;&#1047;&#1044;&#1067;.wmv" TargetMode="External"/><Relationship Id="rId6" Type="http://schemas.openxmlformats.org/officeDocument/2006/relationships/image" Target="../media/image14.png"/><Relationship Id="rId5" Type="http://schemas.openxmlformats.org/officeDocument/2006/relationships/image" Target="../media/image8.gif"/><Relationship Id="rId4" Type="http://schemas.openxmlformats.org/officeDocument/2006/relationships/image" Target="../media/image1.gif"/><Relationship Id="rId9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6.png"/><Relationship Id="rId4" Type="http://schemas.openxmlformats.org/officeDocument/2006/relationships/image" Target="../media/image3.gi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13" Type="http://schemas.microsoft.com/office/2007/relationships/hdphoto" Target="../media/hdphoto1.wdp"/><Relationship Id="rId3" Type="http://schemas.openxmlformats.org/officeDocument/2006/relationships/image" Target="../media/image16.jpeg"/><Relationship Id="rId7" Type="http://schemas.openxmlformats.org/officeDocument/2006/relationships/image" Target="../media/image20.jpeg"/><Relationship Id="rId12" Type="http://schemas.openxmlformats.org/officeDocument/2006/relationships/image" Target="../media/image6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11" Type="http://schemas.openxmlformats.org/officeDocument/2006/relationships/image" Target="../media/image3.gif"/><Relationship Id="rId5" Type="http://schemas.openxmlformats.org/officeDocument/2006/relationships/image" Target="../media/image18.jpeg"/><Relationship Id="rId10" Type="http://schemas.openxmlformats.org/officeDocument/2006/relationships/image" Target="../media/image5.png"/><Relationship Id="rId4" Type="http://schemas.openxmlformats.org/officeDocument/2006/relationships/image" Target="../media/image17.jpeg"/><Relationship Id="rId9" Type="http://schemas.openxmlformats.org/officeDocument/2006/relationships/image" Target="../media/image22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5.jpeg"/><Relationship Id="rId7" Type="http://schemas.openxmlformats.org/officeDocument/2006/relationships/image" Target="../media/image3.gif"/><Relationship Id="rId2" Type="http://schemas.openxmlformats.org/officeDocument/2006/relationships/slideLayout" Target="../slideLayouts/slideLayout1.xml"/><Relationship Id="rId1" Type="http://schemas.openxmlformats.org/officeDocument/2006/relationships/video" Target="file:///C:\Users\&#1040;&#1076;&#1084;&#1080;&#1085;&#1080;&#1089;&#1090;&#1088;&#1072;&#1090;&#1086;&#1088;\Desktop\&#1050;\&#1048;&#1053;&#1058;&#1045;&#1056;&#1040;&#1050;&#1058;&#1048;&#1042;&#1053;&#1040;&#1071;%20&#1052;&#1054;&#1047;&#1040;&#1048;&#1050;&#1040;\PogrebniakSF\&#1055;&#1088;&#1077;&#1079;&#1077;&#1085;&#1090;&#1072;&#1094;&#1080;&#1103;\&#1050;&#1054;&#1052;&#1055;&#1040;&#1057;.wmv" TargetMode="External"/><Relationship Id="rId6" Type="http://schemas.openxmlformats.org/officeDocument/2006/relationships/image" Target="../media/image23.png"/><Relationship Id="rId5" Type="http://schemas.openxmlformats.org/officeDocument/2006/relationships/image" Target="../media/image8.gif"/><Relationship Id="rId4" Type="http://schemas.openxmlformats.org/officeDocument/2006/relationships/image" Target="../media/image1.gif"/><Relationship Id="rId9" Type="http://schemas.microsoft.com/office/2007/relationships/hdphoto" Target="../media/hdphoto1.wdp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24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gif"/><Relationship Id="rId5" Type="http://schemas.openxmlformats.org/officeDocument/2006/relationships/image" Target="../media/image1.gif"/><Relationship Id="rId4" Type="http://schemas.openxmlformats.org/officeDocument/2006/relationships/image" Target="../media/image2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1482328" y="2111945"/>
            <a:ext cx="7661672" cy="3693319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0"/>
                  <a:shade val="30000"/>
                  <a:satMod val="115000"/>
                  <a:alpha val="0"/>
                </a:schemeClr>
              </a:gs>
              <a:gs pos="50000">
                <a:schemeClr val="accent1">
                  <a:lumMod val="50000"/>
                  <a:shade val="67500"/>
                  <a:satMod val="115000"/>
                </a:schemeClr>
              </a:gs>
              <a:gs pos="100000">
                <a:schemeClr val="accent1">
                  <a:lumMod val="50000"/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820855" y="2708920"/>
            <a:ext cx="5686400" cy="1470025"/>
          </a:xfrm>
        </p:spPr>
        <p:txBody>
          <a:bodyPr>
            <a:normAutofit/>
          </a:bodyPr>
          <a:lstStyle/>
          <a:p>
            <a:r>
              <a:rPr lang="ru-RU" sz="5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stral" pitchFamily="66" charset="0"/>
              </a:rPr>
              <a:t>ПУТЕВОДНАЯ ЗВЕЗДА</a:t>
            </a:r>
            <a:endParaRPr lang="ru-RU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stral" pitchFamily="66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000232" y="260648"/>
            <a:ext cx="7143768" cy="923330"/>
          </a:xfrm>
          <a:prstGeom prst="rect">
            <a:avLst/>
          </a:prstGeom>
          <a:gradFill flip="none" rotWithShape="1">
            <a:gsLst>
              <a:gs pos="63000">
                <a:schemeClr val="accent1">
                  <a:lumMod val="50000"/>
                  <a:alpha val="38000"/>
                </a:schemeClr>
              </a:gs>
              <a:gs pos="100000">
                <a:schemeClr val="accent1">
                  <a:shade val="93000"/>
                  <a:satMod val="130000"/>
                  <a:alpha val="61000"/>
                </a:schemeClr>
              </a:gs>
              <a:gs pos="100000">
                <a:schemeClr val="accent1">
                  <a:shade val="94000"/>
                  <a:satMod val="135000"/>
                </a:schemeClr>
              </a:gs>
            </a:gsLst>
            <a:lin ang="0" scaled="1"/>
            <a:tileRect/>
          </a:gradFill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 smtClean="0">
              <a:latin typeface="+mn-lt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000232" y="5985520"/>
            <a:ext cx="7143768" cy="646331"/>
          </a:xfrm>
          <a:prstGeom prst="rect">
            <a:avLst/>
          </a:prstGeom>
          <a:gradFill flip="none" rotWithShape="1">
            <a:gsLst>
              <a:gs pos="63000">
                <a:schemeClr val="accent1">
                  <a:lumMod val="50000"/>
                  <a:alpha val="38000"/>
                </a:schemeClr>
              </a:gs>
              <a:gs pos="100000">
                <a:schemeClr val="accent1">
                  <a:shade val="93000"/>
                  <a:satMod val="130000"/>
                  <a:alpha val="61000"/>
                </a:schemeClr>
              </a:gs>
              <a:gs pos="100000">
                <a:schemeClr val="accent1">
                  <a:shade val="94000"/>
                  <a:satMod val="135000"/>
                </a:schemeClr>
              </a:gs>
            </a:gsLst>
            <a:lin ang="0" scaled="1"/>
            <a:tileRect/>
          </a:gradFill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216"/>
            <a:ext cx="2964656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TextBox 9"/>
          <p:cNvSpPr txBox="1"/>
          <p:nvPr/>
        </p:nvSpPr>
        <p:spPr>
          <a:xfrm>
            <a:off x="3275856" y="508610"/>
            <a:ext cx="41764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Сообщество взаимопомощи учителей</a:t>
            </a:r>
            <a:r>
              <a:rPr lang="en-US" sz="1000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PEDSOVET.SU</a:t>
            </a:r>
          </a:p>
          <a:p>
            <a:pPr algn="ctr"/>
            <a:r>
              <a:rPr lang="ru-RU" sz="10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Р</a:t>
            </a:r>
            <a:r>
              <a:rPr lang="ru-RU" sz="1000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оссийский </a:t>
            </a:r>
            <a:r>
              <a:rPr lang="ru-RU" sz="10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производитель интерактивного </a:t>
            </a:r>
            <a:r>
              <a:rPr lang="en-US" sz="1000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1000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оборудования </a:t>
            </a:r>
            <a:r>
              <a:rPr lang="en-US" sz="10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VOTUM</a:t>
            </a:r>
            <a:endParaRPr lang="ru-RU" sz="1000" dirty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411760" y="2519318"/>
            <a:ext cx="650459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 smtClean="0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Конкурсный урок</a:t>
            </a:r>
            <a:endParaRPr lang="ru-RU" sz="110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448864" y="4005064"/>
            <a:ext cx="243038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 smtClean="0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6 класс</a:t>
            </a:r>
            <a:endParaRPr lang="ru-RU" sz="110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555776" y="4365104"/>
            <a:ext cx="6216558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 smtClean="0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Автор проекта:</a:t>
            </a:r>
          </a:p>
          <a:p>
            <a:pPr algn="ctr"/>
            <a:r>
              <a:rPr lang="ru-RU" sz="1100" dirty="0" smtClean="0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Погребняк Сергей Федорович</a:t>
            </a:r>
          </a:p>
          <a:p>
            <a:pPr algn="ctr"/>
            <a:r>
              <a:rPr lang="ru-RU" sz="1100" dirty="0" smtClean="0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преподаватель-организатор ОБЖ  высшей категории</a:t>
            </a:r>
          </a:p>
          <a:p>
            <a:pPr algn="ctr"/>
            <a:r>
              <a:rPr lang="ru-RU" sz="1100" dirty="0" smtClean="0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МБОУ СОШ №19</a:t>
            </a:r>
          </a:p>
          <a:p>
            <a:pPr algn="ctr"/>
            <a:r>
              <a:rPr lang="ru-RU" sz="1100" dirty="0" smtClean="0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Нижегородского района, г. Нижнего Новгорода</a:t>
            </a:r>
            <a:endParaRPr lang="ru-RU" sz="110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448864" y="6191726"/>
            <a:ext cx="243038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Нижний Новгород, 2013</a:t>
            </a:r>
            <a:endParaRPr lang="ru-RU" sz="1000" dirty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807804" y="1227068"/>
            <a:ext cx="57125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1200" dirty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  <a:p>
            <a:pPr algn="ctr"/>
            <a:r>
              <a:rPr lang="ru-RU" sz="1200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Всероссийский конкурс интерактивных </a:t>
            </a:r>
            <a:r>
              <a:rPr lang="ru-RU" sz="12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презентаций "Интерактивная мозаика"</a:t>
            </a:r>
            <a:endParaRPr lang="ru-RU" sz="1200" dirty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  <a:cs typeface="Arial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9447" y="511599"/>
            <a:ext cx="1351902" cy="410770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324447"/>
            <a:ext cx="868445" cy="7850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1233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6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/>
      <p:bldP spid="11" grpId="0"/>
      <p:bldP spid="12" grpId="0"/>
      <p:bldP spid="13" grpId="0"/>
      <p:bldP spid="14" grpId="0"/>
      <p:bldP spid="1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1482328" y="1196752"/>
            <a:ext cx="7661672" cy="4524315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0"/>
                  <a:shade val="30000"/>
                  <a:satMod val="115000"/>
                  <a:alpha val="0"/>
                </a:schemeClr>
              </a:gs>
              <a:gs pos="50000">
                <a:schemeClr val="accent1">
                  <a:lumMod val="50000"/>
                  <a:shade val="67500"/>
                  <a:satMod val="115000"/>
                </a:schemeClr>
              </a:gs>
              <a:gs pos="100000">
                <a:schemeClr val="accent1">
                  <a:lumMod val="50000"/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000232" y="299110"/>
            <a:ext cx="7143768" cy="646331"/>
          </a:xfrm>
          <a:prstGeom prst="rect">
            <a:avLst/>
          </a:prstGeom>
          <a:gradFill flip="none" rotWithShape="1">
            <a:gsLst>
              <a:gs pos="63000">
                <a:schemeClr val="accent1">
                  <a:lumMod val="50000"/>
                  <a:alpha val="38000"/>
                </a:schemeClr>
              </a:gs>
              <a:gs pos="100000">
                <a:schemeClr val="accent1">
                  <a:shade val="93000"/>
                  <a:satMod val="130000"/>
                  <a:alpha val="61000"/>
                </a:schemeClr>
              </a:gs>
              <a:gs pos="100000">
                <a:schemeClr val="accent1">
                  <a:shade val="94000"/>
                  <a:satMod val="135000"/>
                </a:schemeClr>
              </a:gs>
            </a:gsLst>
            <a:lin ang="0" scaled="1"/>
            <a:tileRect/>
          </a:gradFill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216"/>
            <a:ext cx="2964656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5" name="TextBox 14"/>
          <p:cNvSpPr txBox="1"/>
          <p:nvPr/>
        </p:nvSpPr>
        <p:spPr>
          <a:xfrm>
            <a:off x="2555776" y="503094"/>
            <a:ext cx="65637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ЗОЛОТЫЕ ПРАВИЛА «ОСНОВ БЕЗОПАСНОСТИ ЖИЗНЕДЕЯТЕЛЬНОСТИ»</a:t>
            </a:r>
            <a:endParaRPr lang="ru-RU" sz="120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2555776" y="1700808"/>
            <a:ext cx="4143375" cy="642937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ПРЕДВИДЕТЬ  ОПАСНОСТЬ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2555776" y="2492896"/>
            <a:ext cx="4143375" cy="642937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ПО ВОЗМОЖНОСТИ ИЗБЕГАТЬ ЕЕ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2555776" y="3284984"/>
            <a:ext cx="4143375" cy="642938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ПРИ НЕОБХОДИМОСТИ ДЕЙСТВОВАТЬ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5372" y="4437112"/>
            <a:ext cx="1822612" cy="1822612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63"/>
          <a:stretch/>
        </p:blipFill>
        <p:spPr>
          <a:xfrm>
            <a:off x="4053867" y="3577631"/>
            <a:ext cx="4982629" cy="32685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9" name="TextBox 18"/>
          <p:cNvSpPr txBox="1"/>
          <p:nvPr/>
        </p:nvSpPr>
        <p:spPr>
          <a:xfrm rot="16200000">
            <a:off x="-1779513" y="3270176"/>
            <a:ext cx="51845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Всероссийский конкурс интерактивных презентаций "Интерактивная мозаика"</a:t>
            </a:r>
            <a:endParaRPr lang="ru-RU" sz="1200" dirty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  <a:cs typeface="Arial" pitchFamily="34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29738"/>
            <a:ext cx="868445" cy="7850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515" y="6054339"/>
            <a:ext cx="1351902" cy="410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0842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 animBg="1"/>
      <p:bldP spid="17" grpId="0" animBg="1"/>
      <p:bldP spid="1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1482328" y="1196752"/>
            <a:ext cx="7661672" cy="5078313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0"/>
                  <a:shade val="30000"/>
                  <a:satMod val="115000"/>
                  <a:alpha val="0"/>
                </a:schemeClr>
              </a:gs>
              <a:gs pos="50000">
                <a:schemeClr val="accent1">
                  <a:lumMod val="50000"/>
                  <a:shade val="67500"/>
                  <a:satMod val="115000"/>
                </a:schemeClr>
              </a:gs>
              <a:gs pos="100000">
                <a:schemeClr val="accent1">
                  <a:lumMod val="50000"/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 smtClean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000232" y="299110"/>
            <a:ext cx="7143768" cy="646331"/>
          </a:xfrm>
          <a:prstGeom prst="rect">
            <a:avLst/>
          </a:prstGeom>
          <a:gradFill flip="none" rotWithShape="1">
            <a:gsLst>
              <a:gs pos="63000">
                <a:schemeClr val="accent1">
                  <a:lumMod val="50000"/>
                  <a:alpha val="38000"/>
                </a:schemeClr>
              </a:gs>
              <a:gs pos="100000">
                <a:schemeClr val="accent1">
                  <a:shade val="93000"/>
                  <a:satMod val="130000"/>
                  <a:alpha val="61000"/>
                </a:schemeClr>
              </a:gs>
              <a:gs pos="100000">
                <a:schemeClr val="accent1">
                  <a:shade val="94000"/>
                  <a:satMod val="135000"/>
                </a:schemeClr>
              </a:gs>
            </a:gsLst>
            <a:lin ang="0" scaled="1"/>
            <a:tileRect/>
          </a:gradFill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17415"/>
            <a:ext cx="6444208" cy="48331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216"/>
            <a:ext cx="2964656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5" name="TextBox 14"/>
          <p:cNvSpPr txBox="1"/>
          <p:nvPr/>
        </p:nvSpPr>
        <p:spPr>
          <a:xfrm>
            <a:off x="2555776" y="503094"/>
            <a:ext cx="65637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ЛЕГЕНДЫ ДРЕВНЕГО МИРА</a:t>
            </a:r>
            <a:endParaRPr lang="ru-RU" sz="120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  <p:grpSp>
        <p:nvGrpSpPr>
          <p:cNvPr id="12" name="Группа 11"/>
          <p:cNvGrpSpPr/>
          <p:nvPr/>
        </p:nvGrpSpPr>
        <p:grpSpPr>
          <a:xfrm>
            <a:off x="6660232" y="5269617"/>
            <a:ext cx="2236840" cy="1363751"/>
            <a:chOff x="6660232" y="5269617"/>
            <a:chExt cx="2236840" cy="1363751"/>
          </a:xfrm>
        </p:grpSpPr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60232" y="5269617"/>
              <a:ext cx="2236840" cy="1363751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9" name="TextBox 18"/>
            <p:cNvSpPr txBox="1"/>
            <p:nvPr/>
          </p:nvSpPr>
          <p:spPr>
            <a:xfrm>
              <a:off x="7171056" y="5689882"/>
              <a:ext cx="1215191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100" dirty="0" smtClean="0">
                  <a:solidFill>
                    <a:schemeClr val="tx2">
                      <a:lumMod val="25000"/>
                    </a:schemeClr>
                  </a:solidFill>
                  <a:latin typeface="Arial Black" pitchFamily="34" charset="0"/>
                </a:rPr>
                <a:t>Учебный </a:t>
              </a:r>
            </a:p>
            <a:p>
              <a:pPr algn="ctr"/>
              <a:r>
                <a:rPr lang="ru-RU" sz="1100" dirty="0" smtClean="0">
                  <a:solidFill>
                    <a:schemeClr val="tx2">
                      <a:lumMod val="25000"/>
                    </a:schemeClr>
                  </a:solidFill>
                  <a:latin typeface="Arial Black" pitchFamily="34" charset="0"/>
                </a:rPr>
                <a:t>фильм</a:t>
              </a:r>
              <a:endParaRPr lang="ru-RU" sz="1100" dirty="0">
                <a:solidFill>
                  <a:schemeClr val="tx2">
                    <a:lumMod val="25000"/>
                  </a:schemeClr>
                </a:solidFill>
                <a:latin typeface="Arial Black" pitchFamily="34" charset="0"/>
              </a:endParaRPr>
            </a:p>
          </p:txBody>
        </p:sp>
      </p:grpSp>
      <p:pic>
        <p:nvPicPr>
          <p:cNvPr id="13" name="ЛЕГЕНДА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6" cstate="print"/>
          <a:stretch>
            <a:fillRect/>
          </a:stretch>
        </p:blipFill>
        <p:spPr>
          <a:xfrm>
            <a:off x="6786554" y="3643315"/>
            <a:ext cx="1928826" cy="128588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 rot="16200000">
            <a:off x="-1779513" y="3270176"/>
            <a:ext cx="51845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Всероссийский конкурс интерактивных презентаций "Интерактивная мозаика"</a:t>
            </a:r>
            <a:endParaRPr lang="ru-RU" sz="1200" dirty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  <a:cs typeface="Arial" pitchFamily="34" charset="0"/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29738"/>
            <a:ext cx="868445" cy="7850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50000"/>
                    </a14:imgEffect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515" y="6054339"/>
            <a:ext cx="1351902" cy="410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4076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100000" showWhenStopped="0">
                <p:cTn id="8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video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109353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7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1482328" y="1196752"/>
            <a:ext cx="7661672" cy="5078313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0"/>
                  <a:shade val="30000"/>
                  <a:satMod val="115000"/>
                  <a:alpha val="0"/>
                </a:schemeClr>
              </a:gs>
              <a:gs pos="50000">
                <a:schemeClr val="accent1">
                  <a:lumMod val="50000"/>
                  <a:shade val="67500"/>
                  <a:satMod val="115000"/>
                </a:schemeClr>
              </a:gs>
              <a:gs pos="100000">
                <a:schemeClr val="accent1">
                  <a:lumMod val="50000"/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 smtClean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000232" y="299110"/>
            <a:ext cx="7143768" cy="646331"/>
          </a:xfrm>
          <a:prstGeom prst="rect">
            <a:avLst/>
          </a:prstGeom>
          <a:gradFill flip="none" rotWithShape="1">
            <a:gsLst>
              <a:gs pos="63000">
                <a:schemeClr val="accent1">
                  <a:lumMod val="50000"/>
                  <a:alpha val="38000"/>
                </a:schemeClr>
              </a:gs>
              <a:gs pos="100000">
                <a:schemeClr val="accent1">
                  <a:shade val="93000"/>
                  <a:satMod val="130000"/>
                  <a:alpha val="61000"/>
                </a:schemeClr>
              </a:gs>
              <a:gs pos="100000">
                <a:schemeClr val="accent1">
                  <a:shade val="94000"/>
                  <a:satMod val="135000"/>
                </a:schemeClr>
              </a:gs>
            </a:gsLst>
            <a:lin ang="0" scaled="1"/>
            <a:tileRect/>
          </a:gradFill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216"/>
            <a:ext cx="2964656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5" name="TextBox 14"/>
          <p:cNvSpPr txBox="1"/>
          <p:nvPr/>
        </p:nvSpPr>
        <p:spPr>
          <a:xfrm>
            <a:off x="2987824" y="503094"/>
            <a:ext cx="48965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ТЕМА УРОКА</a:t>
            </a:r>
            <a:endParaRPr lang="ru-RU" sz="120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13" name="Заголовок 1"/>
          <p:cNvSpPr>
            <a:spLocks noGrp="1"/>
          </p:cNvSpPr>
          <p:nvPr>
            <p:ph type="ctrTitle"/>
          </p:nvPr>
        </p:nvSpPr>
        <p:spPr>
          <a:xfrm>
            <a:off x="2627784" y="2276872"/>
            <a:ext cx="5686400" cy="2664296"/>
          </a:xfrm>
        </p:spPr>
        <p:txBody>
          <a:bodyPr>
            <a:normAutofit/>
          </a:bodyPr>
          <a:lstStyle/>
          <a:p>
            <a:r>
              <a:rPr lang="ru-RU" sz="5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stral" pitchFamily="66" charset="0"/>
              </a:rPr>
              <a:t>ОРИНТИРОВАНИЕ </a:t>
            </a:r>
            <a:br>
              <a:rPr lang="ru-RU" sz="5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stral" pitchFamily="66" charset="0"/>
              </a:rPr>
            </a:br>
            <a:r>
              <a:rPr lang="ru-RU" sz="5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stral" pitchFamily="66" charset="0"/>
              </a:rPr>
              <a:t>ПО ПОЛЯРНОЙ </a:t>
            </a:r>
            <a:br>
              <a:rPr lang="ru-RU" sz="5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stral" pitchFamily="66" charset="0"/>
              </a:rPr>
            </a:br>
            <a:r>
              <a:rPr lang="ru-RU" sz="5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stral" pitchFamily="66" charset="0"/>
              </a:rPr>
              <a:t>ЗВЕЗДЕ</a:t>
            </a:r>
            <a:endParaRPr lang="ru-RU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stral" pitchFamily="66" charset="0"/>
            </a:endParaRPr>
          </a:p>
        </p:txBody>
      </p:sp>
      <p:sp>
        <p:nvSpPr>
          <p:cNvPr id="9" name="TextBox 8"/>
          <p:cNvSpPr txBox="1"/>
          <p:nvPr/>
        </p:nvSpPr>
        <p:spPr>
          <a:xfrm rot="16200000">
            <a:off x="-1779513" y="3270176"/>
            <a:ext cx="51845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Всероссийский конкурс интерактивных презентаций "Интерактивная мозаика"</a:t>
            </a:r>
            <a:endParaRPr lang="ru-RU" sz="1200" dirty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  <a:cs typeface="Arial" pitchFamily="34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29738"/>
            <a:ext cx="868445" cy="7850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515" y="6054339"/>
            <a:ext cx="1351902" cy="410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2020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1482328" y="1196752"/>
            <a:ext cx="7661672" cy="4524315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0"/>
                  <a:shade val="30000"/>
                  <a:satMod val="115000"/>
                  <a:alpha val="0"/>
                </a:schemeClr>
              </a:gs>
              <a:gs pos="50000">
                <a:schemeClr val="accent1">
                  <a:lumMod val="50000"/>
                  <a:shade val="67500"/>
                  <a:satMod val="115000"/>
                </a:schemeClr>
              </a:gs>
              <a:gs pos="100000">
                <a:schemeClr val="accent1">
                  <a:lumMod val="50000"/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000232" y="299110"/>
            <a:ext cx="7143768" cy="646331"/>
          </a:xfrm>
          <a:prstGeom prst="rect">
            <a:avLst/>
          </a:prstGeom>
          <a:gradFill flip="none" rotWithShape="1">
            <a:gsLst>
              <a:gs pos="63000">
                <a:schemeClr val="accent1">
                  <a:lumMod val="50000"/>
                  <a:alpha val="38000"/>
                </a:schemeClr>
              </a:gs>
              <a:gs pos="100000">
                <a:schemeClr val="accent1">
                  <a:shade val="93000"/>
                  <a:satMod val="130000"/>
                  <a:alpha val="61000"/>
                </a:schemeClr>
              </a:gs>
              <a:gs pos="100000">
                <a:schemeClr val="accent1">
                  <a:shade val="94000"/>
                  <a:satMod val="135000"/>
                </a:schemeClr>
              </a:gs>
            </a:gsLst>
            <a:lin ang="0" scaled="1"/>
            <a:tileRect/>
          </a:gradFill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216"/>
            <a:ext cx="2964656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5" name="TextBox 14"/>
          <p:cNvSpPr txBox="1"/>
          <p:nvPr/>
        </p:nvSpPr>
        <p:spPr>
          <a:xfrm>
            <a:off x="2555776" y="503094"/>
            <a:ext cx="65637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УМЕНИЕ ОРИЕНТИРОВАТЬСЯ  НА МЕСТНОСТИ ЭТО:</a:t>
            </a:r>
            <a:endParaRPr lang="ru-RU" sz="120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2339752" y="1484784"/>
            <a:ext cx="4143375" cy="642937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ОПРЕДЕЛЕНИЕ СТОРОН ГОРИЗОНТА</a:t>
            </a:r>
            <a:endParaRPr lang="ru-RU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2339752" y="2276872"/>
            <a:ext cx="4143375" cy="642937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ОПРЕДЕЛЕНИЕ СВОЕГО МЕСТА НАХОЖДЕНИЯ</a:t>
            </a:r>
            <a:endParaRPr lang="ru-RU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2339752" y="3068960"/>
            <a:ext cx="4143375" cy="642938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ВЫБОР НУЖНОГО НАПРАВЛЕНИЯ ДВИЖЕНИЯ</a:t>
            </a:r>
            <a:endParaRPr lang="ru-RU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341294" y="3861048"/>
            <a:ext cx="4143375" cy="642938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ВЫДЕРЖИВАНИЕ НУЖНОГО НАПРАВЛЕНИЯ</a:t>
            </a:r>
            <a:endParaRPr lang="ru-RU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63"/>
          <a:stretch/>
        </p:blipFill>
        <p:spPr>
          <a:xfrm>
            <a:off x="4053867" y="3577631"/>
            <a:ext cx="4982629" cy="32685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5372" y="4437112"/>
            <a:ext cx="1822612" cy="1822612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 rot="16200000">
            <a:off x="-1779513" y="3270176"/>
            <a:ext cx="51845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Всероссийский конкурс интерактивных презентаций "Интерактивная мозаика"</a:t>
            </a:r>
            <a:endParaRPr lang="ru-RU" sz="1200" dirty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  <a:cs typeface="Arial" pitchFamily="34" charset="0"/>
            </a:endParaRP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29738"/>
            <a:ext cx="868445" cy="7850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515" y="6054339"/>
            <a:ext cx="1351902" cy="410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8693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 animBg="1"/>
      <p:bldP spid="17" grpId="0" animBg="1"/>
      <p:bldP spid="18" grpId="0" animBg="1"/>
      <p:bldP spid="1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1482328" y="1124744"/>
            <a:ext cx="7661672" cy="535531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0"/>
                  <a:shade val="30000"/>
                  <a:satMod val="115000"/>
                  <a:alpha val="0"/>
                </a:schemeClr>
              </a:gs>
              <a:gs pos="50000">
                <a:schemeClr val="accent1">
                  <a:lumMod val="50000"/>
                  <a:shade val="67500"/>
                  <a:satMod val="115000"/>
                </a:schemeClr>
              </a:gs>
              <a:gs pos="100000">
                <a:schemeClr val="accent1">
                  <a:lumMod val="50000"/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 smtClean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000232" y="299110"/>
            <a:ext cx="7143768" cy="646331"/>
          </a:xfrm>
          <a:prstGeom prst="rect">
            <a:avLst/>
          </a:prstGeom>
          <a:gradFill flip="none" rotWithShape="1">
            <a:gsLst>
              <a:gs pos="63000">
                <a:schemeClr val="accent1">
                  <a:lumMod val="50000"/>
                  <a:alpha val="38000"/>
                </a:schemeClr>
              </a:gs>
              <a:gs pos="100000">
                <a:schemeClr val="accent1">
                  <a:shade val="93000"/>
                  <a:satMod val="130000"/>
                  <a:alpha val="61000"/>
                </a:schemeClr>
              </a:gs>
              <a:gs pos="100000">
                <a:schemeClr val="accent1">
                  <a:shade val="94000"/>
                  <a:satMod val="135000"/>
                </a:schemeClr>
              </a:gs>
            </a:gsLst>
            <a:lin ang="0" scaled="1"/>
            <a:tileRect/>
          </a:gradFill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67"/>
          <a:stretch/>
        </p:blipFill>
        <p:spPr>
          <a:xfrm>
            <a:off x="1482328" y="1320166"/>
            <a:ext cx="7628904" cy="49679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216"/>
            <a:ext cx="2964656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5" name="TextBox 14"/>
          <p:cNvSpPr txBox="1"/>
          <p:nvPr/>
        </p:nvSpPr>
        <p:spPr>
          <a:xfrm>
            <a:off x="2411760" y="503094"/>
            <a:ext cx="65637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ПУТЕШЕСТВИЕ ПО ЗВЕЗДНОМУ НЕБУ</a:t>
            </a:r>
            <a:endParaRPr lang="ru-RU" sz="120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  <p:grpSp>
        <p:nvGrpSpPr>
          <p:cNvPr id="23" name="Группа 22"/>
          <p:cNvGrpSpPr/>
          <p:nvPr/>
        </p:nvGrpSpPr>
        <p:grpSpPr>
          <a:xfrm>
            <a:off x="6660232" y="5269617"/>
            <a:ext cx="2236840" cy="1363751"/>
            <a:chOff x="6660232" y="5269617"/>
            <a:chExt cx="2236840" cy="1363751"/>
          </a:xfrm>
        </p:grpSpPr>
        <p:pic>
          <p:nvPicPr>
            <p:cNvPr id="24" name="Рисунок 23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60232" y="5269617"/>
              <a:ext cx="2236840" cy="1363751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25" name="TextBox 24"/>
            <p:cNvSpPr txBox="1"/>
            <p:nvPr/>
          </p:nvSpPr>
          <p:spPr>
            <a:xfrm>
              <a:off x="7171056" y="5689882"/>
              <a:ext cx="1215191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100" dirty="0" smtClean="0">
                  <a:solidFill>
                    <a:schemeClr val="tx2">
                      <a:lumMod val="25000"/>
                    </a:schemeClr>
                  </a:solidFill>
                  <a:latin typeface="Arial Black" pitchFamily="34" charset="0"/>
                </a:rPr>
                <a:t>Учебный </a:t>
              </a:r>
            </a:p>
            <a:p>
              <a:pPr algn="ctr"/>
              <a:r>
                <a:rPr lang="ru-RU" sz="1100" dirty="0" smtClean="0">
                  <a:solidFill>
                    <a:schemeClr val="tx2">
                      <a:lumMod val="25000"/>
                    </a:schemeClr>
                  </a:solidFill>
                  <a:latin typeface="Arial Black" pitchFamily="34" charset="0"/>
                </a:rPr>
                <a:t>фильм</a:t>
              </a:r>
              <a:endParaRPr lang="ru-RU" sz="1100" dirty="0">
                <a:solidFill>
                  <a:schemeClr val="tx2">
                    <a:lumMod val="25000"/>
                  </a:schemeClr>
                </a:solidFill>
                <a:latin typeface="Arial Black" pitchFamily="34" charset="0"/>
              </a:endParaRPr>
            </a:p>
          </p:txBody>
        </p:sp>
      </p:grpSp>
      <p:pic>
        <p:nvPicPr>
          <p:cNvPr id="2" name="ПУТЕШЕСТВИЕ ПО ЗВЕЗДНОМУ НЕБУ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804248" y="4002664"/>
            <a:ext cx="1925960" cy="1091377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 rot="16200000">
            <a:off x="-1779513" y="3270176"/>
            <a:ext cx="51845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Всероссийский конкурс интерактивных презентаций "Интерактивная мозаика"</a:t>
            </a:r>
            <a:endParaRPr lang="ru-RU" sz="1200" dirty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  <a:cs typeface="Arial" pitchFamily="34" charset="0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29738"/>
            <a:ext cx="868445" cy="7850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50000"/>
                    </a14:imgEffect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515" y="6054339"/>
            <a:ext cx="1351902" cy="410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9137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7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1482328" y="1124744"/>
            <a:ext cx="7661672" cy="535531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0"/>
                  <a:shade val="30000"/>
                  <a:satMod val="115000"/>
                  <a:alpha val="0"/>
                </a:schemeClr>
              </a:gs>
              <a:gs pos="50000">
                <a:schemeClr val="accent1">
                  <a:lumMod val="50000"/>
                  <a:shade val="67500"/>
                  <a:satMod val="115000"/>
                </a:schemeClr>
              </a:gs>
              <a:gs pos="100000">
                <a:schemeClr val="accent1">
                  <a:lumMod val="50000"/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 smtClean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000232" y="299110"/>
            <a:ext cx="7143768" cy="646331"/>
          </a:xfrm>
          <a:prstGeom prst="rect">
            <a:avLst/>
          </a:prstGeom>
          <a:gradFill flip="none" rotWithShape="1">
            <a:gsLst>
              <a:gs pos="63000">
                <a:schemeClr val="accent1">
                  <a:lumMod val="50000"/>
                  <a:alpha val="38000"/>
                </a:schemeClr>
              </a:gs>
              <a:gs pos="100000">
                <a:schemeClr val="accent1">
                  <a:shade val="93000"/>
                  <a:satMod val="130000"/>
                  <a:alpha val="61000"/>
                </a:schemeClr>
              </a:gs>
              <a:gs pos="100000">
                <a:schemeClr val="accent1">
                  <a:shade val="94000"/>
                  <a:satMod val="135000"/>
                </a:schemeClr>
              </a:gs>
            </a:gsLst>
            <a:lin ang="0" scaled="1"/>
            <a:tileRect/>
          </a:gradFill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67"/>
          <a:stretch/>
        </p:blipFill>
        <p:spPr>
          <a:xfrm>
            <a:off x="1482328" y="1320166"/>
            <a:ext cx="7628904" cy="49679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216"/>
            <a:ext cx="2964656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5" name="TextBox 14"/>
          <p:cNvSpPr txBox="1"/>
          <p:nvPr/>
        </p:nvSpPr>
        <p:spPr>
          <a:xfrm>
            <a:off x="2411760" y="503094"/>
            <a:ext cx="65637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ПОЧЕМУ МЫ ИЩЕМ ПОЛЯРНУЮ ЗВЕЗДУ</a:t>
            </a:r>
            <a:endParaRPr lang="ru-RU" sz="120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  <p:pic>
        <p:nvPicPr>
          <p:cNvPr id="14" name="Рисунок 13" descr="madvedica2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28992" y="1500174"/>
            <a:ext cx="4572032" cy="45409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TextBox 8"/>
          <p:cNvSpPr txBox="1"/>
          <p:nvPr/>
        </p:nvSpPr>
        <p:spPr>
          <a:xfrm rot="16200000">
            <a:off x="-1779513" y="3270176"/>
            <a:ext cx="51845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Всероссийский конкурс интерактивных презентаций "Интерактивная мозаика"</a:t>
            </a:r>
            <a:endParaRPr lang="ru-RU" sz="1200" dirty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  <a:cs typeface="Arial" pitchFamily="34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29738"/>
            <a:ext cx="868445" cy="7850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515" y="6054339"/>
            <a:ext cx="1351902" cy="410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9137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1482328" y="1124744"/>
            <a:ext cx="7661672" cy="535531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0"/>
                  <a:shade val="30000"/>
                  <a:satMod val="115000"/>
                  <a:alpha val="0"/>
                </a:schemeClr>
              </a:gs>
              <a:gs pos="50000">
                <a:schemeClr val="accent1">
                  <a:lumMod val="50000"/>
                  <a:shade val="67500"/>
                  <a:satMod val="115000"/>
                </a:schemeClr>
              </a:gs>
              <a:gs pos="100000">
                <a:schemeClr val="accent1">
                  <a:lumMod val="50000"/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 smtClean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000232" y="299110"/>
            <a:ext cx="7143768" cy="646331"/>
          </a:xfrm>
          <a:prstGeom prst="rect">
            <a:avLst/>
          </a:prstGeom>
          <a:gradFill flip="none" rotWithShape="1">
            <a:gsLst>
              <a:gs pos="63000">
                <a:schemeClr val="accent1">
                  <a:lumMod val="50000"/>
                  <a:alpha val="38000"/>
                </a:schemeClr>
              </a:gs>
              <a:gs pos="100000">
                <a:schemeClr val="accent1">
                  <a:shade val="93000"/>
                  <a:satMod val="130000"/>
                  <a:alpha val="61000"/>
                </a:schemeClr>
              </a:gs>
              <a:gs pos="100000">
                <a:schemeClr val="accent1">
                  <a:shade val="94000"/>
                  <a:satMod val="135000"/>
                </a:schemeClr>
              </a:gs>
            </a:gsLst>
            <a:lin ang="0" scaled="1"/>
            <a:tileRect/>
          </a:gradFill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467420" y="1287945"/>
            <a:ext cx="8679109" cy="4920048"/>
            <a:chOff x="457895" y="1287945"/>
            <a:chExt cx="8679109" cy="4920048"/>
          </a:xfrm>
        </p:grpSpPr>
        <p:grpSp>
          <p:nvGrpSpPr>
            <p:cNvPr id="2" name="Группа 1"/>
            <p:cNvGrpSpPr/>
            <p:nvPr/>
          </p:nvGrpSpPr>
          <p:grpSpPr>
            <a:xfrm>
              <a:off x="457895" y="1287945"/>
              <a:ext cx="7858521" cy="4920048"/>
              <a:chOff x="1321991" y="1287945"/>
              <a:chExt cx="7858521" cy="4920048"/>
            </a:xfrm>
          </p:grpSpPr>
          <p:pic>
            <p:nvPicPr>
              <p:cNvPr id="1026" name="Picture 2" descr="http://zoroastrian.ru/files/star/bol%20medvad.jpg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61729" y="1287945"/>
                <a:ext cx="6179344" cy="492004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9" name="Picture 2" descr="http://zoroastrian.ru/files/star/bol%20medvad.jpg"/>
              <p:cNvPicPr>
                <a:picLocks noChangeAspect="1" noChangeArrowheads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4767"/>
              <a:stretch/>
            </p:blipFill>
            <p:spPr bwMode="auto">
              <a:xfrm>
                <a:off x="7621289" y="1287945"/>
                <a:ext cx="1559223" cy="492004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1" name="Picture 2" descr="http://zoroastrian.ru/files/star/bol%20medvad.jpg"/>
              <p:cNvPicPr>
                <a:picLocks noChangeAspect="1" noChangeArrowheads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89356"/>
              <a:stretch/>
            </p:blipFill>
            <p:spPr bwMode="auto">
              <a:xfrm>
                <a:off x="1970063" y="1287945"/>
                <a:ext cx="657721" cy="492004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2" name="Picture 2" descr="http://zoroastrian.ru/files/star/bol%20medvad.jpg"/>
              <p:cNvPicPr>
                <a:picLocks noChangeAspect="1" noChangeArrowheads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89356"/>
              <a:stretch/>
            </p:blipFill>
            <p:spPr bwMode="auto">
              <a:xfrm>
                <a:off x="1321991" y="1287945"/>
                <a:ext cx="657721" cy="492004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14" name="Picture 2" descr="http://zoroastrian.ru/files/star/bol%20medvad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767"/>
            <a:stretch/>
          </p:blipFill>
          <p:spPr bwMode="auto">
            <a:xfrm>
              <a:off x="7577781" y="1287945"/>
              <a:ext cx="1559223" cy="492004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216"/>
            <a:ext cx="2964656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5" name="TextBox 14"/>
          <p:cNvSpPr txBox="1"/>
          <p:nvPr/>
        </p:nvSpPr>
        <p:spPr>
          <a:xfrm>
            <a:off x="2411760" y="503094"/>
            <a:ext cx="65637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СОЗВЕЗДИЕ «БОЛЬШАЯ МЕДВЕДИЦА»</a:t>
            </a:r>
            <a:endParaRPr lang="ru-RU" sz="120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63"/>
          <a:stretch/>
        </p:blipFill>
        <p:spPr>
          <a:xfrm>
            <a:off x="4053867" y="3577631"/>
            <a:ext cx="4982629" cy="32685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TextBox 15"/>
          <p:cNvSpPr txBox="1"/>
          <p:nvPr/>
        </p:nvSpPr>
        <p:spPr>
          <a:xfrm rot="16200000">
            <a:off x="-1779513" y="3270176"/>
            <a:ext cx="51845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Всероссийский конкурс интерактивных презентаций "Интерактивная мозаика"</a:t>
            </a:r>
            <a:endParaRPr lang="ru-RU" sz="1200" dirty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  <a:cs typeface="Arial" pitchFamily="34" charset="0"/>
            </a:endParaRP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29738"/>
            <a:ext cx="868445" cy="7850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515" y="6054339"/>
            <a:ext cx="1351902" cy="410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3169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1482328" y="1231007"/>
            <a:ext cx="7661672" cy="5078313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0"/>
                  <a:shade val="30000"/>
                  <a:satMod val="115000"/>
                  <a:alpha val="0"/>
                </a:schemeClr>
              </a:gs>
              <a:gs pos="50000">
                <a:schemeClr val="accent1">
                  <a:lumMod val="50000"/>
                  <a:shade val="67500"/>
                  <a:satMod val="115000"/>
                </a:schemeClr>
              </a:gs>
              <a:gs pos="100000">
                <a:schemeClr val="accent1">
                  <a:lumMod val="50000"/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 smtClean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2000232" y="299110"/>
            <a:ext cx="7143768" cy="646331"/>
          </a:xfrm>
          <a:prstGeom prst="rect">
            <a:avLst/>
          </a:prstGeom>
          <a:gradFill flip="none" rotWithShape="1">
            <a:gsLst>
              <a:gs pos="63000">
                <a:schemeClr val="accent1">
                  <a:lumMod val="50000"/>
                  <a:alpha val="38000"/>
                </a:schemeClr>
              </a:gs>
              <a:gs pos="100000">
                <a:schemeClr val="accent1">
                  <a:shade val="93000"/>
                  <a:satMod val="130000"/>
                  <a:alpha val="61000"/>
                </a:schemeClr>
              </a:gs>
              <a:gs pos="100000">
                <a:schemeClr val="accent1">
                  <a:shade val="94000"/>
                  <a:satMod val="135000"/>
                </a:schemeClr>
              </a:gs>
            </a:gsLst>
            <a:lin ang="0" scaled="1"/>
            <a:tileRect/>
          </a:gradFill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</p:txBody>
      </p:sp>
      <p:grpSp>
        <p:nvGrpSpPr>
          <p:cNvPr id="16" name="Группа 15"/>
          <p:cNvGrpSpPr/>
          <p:nvPr/>
        </p:nvGrpSpPr>
        <p:grpSpPr>
          <a:xfrm>
            <a:off x="1283891" y="1287945"/>
            <a:ext cx="7858521" cy="4920048"/>
            <a:chOff x="1321991" y="1287945"/>
            <a:chExt cx="7858521" cy="4920048"/>
          </a:xfrm>
        </p:grpSpPr>
        <p:pic>
          <p:nvPicPr>
            <p:cNvPr id="17" name="Picture 2" descr="http://zoroastrian.ru/files/star/bol%20medvad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61729" y="1287945"/>
              <a:ext cx="6179344" cy="492004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Picture 2" descr="http://zoroastrian.ru/files/star/bol%20medvad.jp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767"/>
            <a:stretch/>
          </p:blipFill>
          <p:spPr bwMode="auto">
            <a:xfrm>
              <a:off x="7621289" y="1287945"/>
              <a:ext cx="1559223" cy="492004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9" name="Picture 2" descr="http://zoroastrian.ru/files/star/bol%20medvad.jp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9356"/>
            <a:stretch/>
          </p:blipFill>
          <p:spPr bwMode="auto">
            <a:xfrm>
              <a:off x="1970063" y="1287945"/>
              <a:ext cx="657721" cy="492004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" name="Picture 2" descr="http://zoroastrian.ru/files/star/bol%20medvad.jp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9356"/>
            <a:stretch/>
          </p:blipFill>
          <p:spPr bwMode="auto">
            <a:xfrm>
              <a:off x="1321991" y="1287945"/>
              <a:ext cx="657721" cy="492004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216"/>
            <a:ext cx="2964656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5" name="TextBox 14"/>
          <p:cNvSpPr txBox="1"/>
          <p:nvPr/>
        </p:nvSpPr>
        <p:spPr>
          <a:xfrm>
            <a:off x="2411760" y="503094"/>
            <a:ext cx="65637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КАК НАЙТИ ПОЛЯРНУЮ ЗВЕЗДУ</a:t>
            </a:r>
            <a:endParaRPr lang="ru-RU" sz="120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  <p:grpSp>
        <p:nvGrpSpPr>
          <p:cNvPr id="12" name="Группа 11"/>
          <p:cNvGrpSpPr/>
          <p:nvPr/>
        </p:nvGrpSpPr>
        <p:grpSpPr>
          <a:xfrm>
            <a:off x="6660232" y="5269617"/>
            <a:ext cx="2236840" cy="1363751"/>
            <a:chOff x="6660232" y="5269617"/>
            <a:chExt cx="2236840" cy="1363751"/>
          </a:xfrm>
        </p:grpSpPr>
        <p:pic>
          <p:nvPicPr>
            <p:cNvPr id="13" name="Рисунок 12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60232" y="5269617"/>
              <a:ext cx="2236840" cy="1363751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4" name="TextBox 13"/>
            <p:cNvSpPr txBox="1"/>
            <p:nvPr/>
          </p:nvSpPr>
          <p:spPr>
            <a:xfrm>
              <a:off x="7171056" y="5689882"/>
              <a:ext cx="1215191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100" dirty="0" smtClean="0">
                  <a:solidFill>
                    <a:schemeClr val="tx2">
                      <a:lumMod val="25000"/>
                    </a:schemeClr>
                  </a:solidFill>
                  <a:latin typeface="Arial Black" pitchFamily="34" charset="0"/>
                </a:rPr>
                <a:t>Учебный </a:t>
              </a:r>
            </a:p>
            <a:p>
              <a:pPr algn="ctr"/>
              <a:r>
                <a:rPr lang="ru-RU" sz="1100" dirty="0" smtClean="0">
                  <a:solidFill>
                    <a:schemeClr val="tx2">
                      <a:lumMod val="25000"/>
                    </a:schemeClr>
                  </a:solidFill>
                  <a:latin typeface="Arial Black" pitchFamily="34" charset="0"/>
                </a:rPr>
                <a:t>фильм</a:t>
              </a:r>
              <a:endParaRPr lang="ru-RU" sz="1100" dirty="0">
                <a:solidFill>
                  <a:schemeClr val="tx2">
                    <a:lumMod val="25000"/>
                  </a:schemeClr>
                </a:solidFill>
                <a:latin typeface="Arial Black" pitchFamily="34" charset="0"/>
              </a:endParaRPr>
            </a:p>
          </p:txBody>
        </p:sp>
      </p:grpSp>
      <p:pic>
        <p:nvPicPr>
          <p:cNvPr id="21" name="ПОИСК ПОЛЯРНОЙ ЗВЕЗДЫ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6" cstate="print"/>
          <a:stretch>
            <a:fillRect/>
          </a:stretch>
        </p:blipFill>
        <p:spPr>
          <a:xfrm>
            <a:off x="6858016" y="3429000"/>
            <a:ext cx="1875248" cy="1500198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 rot="16200000">
            <a:off x="-1779513" y="3270176"/>
            <a:ext cx="51845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Всероссийский конкурс интерактивных презентаций "Интерактивная мозаика"</a:t>
            </a:r>
            <a:endParaRPr lang="ru-RU" sz="1200" dirty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  <a:cs typeface="Arial" pitchFamily="34" charset="0"/>
            </a:endParaRPr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29738"/>
            <a:ext cx="868445" cy="7850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50000"/>
                    </a14:imgEffect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515" y="6054339"/>
            <a:ext cx="1351902" cy="410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9656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showWhenStopped="0">
                <p:cTn id="8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video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29696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7" dur="1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1482328" y="1231007"/>
            <a:ext cx="7661672" cy="5078313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0"/>
                  <a:shade val="30000"/>
                  <a:satMod val="115000"/>
                  <a:alpha val="0"/>
                </a:schemeClr>
              </a:gs>
              <a:gs pos="50000">
                <a:schemeClr val="accent1">
                  <a:lumMod val="50000"/>
                  <a:shade val="67500"/>
                  <a:satMod val="115000"/>
                </a:schemeClr>
              </a:gs>
              <a:gs pos="100000">
                <a:schemeClr val="accent1">
                  <a:lumMod val="50000"/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 smtClean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2000232" y="299110"/>
            <a:ext cx="7143768" cy="646331"/>
          </a:xfrm>
          <a:prstGeom prst="rect">
            <a:avLst/>
          </a:prstGeom>
          <a:gradFill flip="none" rotWithShape="1">
            <a:gsLst>
              <a:gs pos="63000">
                <a:schemeClr val="accent1">
                  <a:lumMod val="50000"/>
                  <a:alpha val="38000"/>
                </a:schemeClr>
              </a:gs>
              <a:gs pos="100000">
                <a:schemeClr val="accent1">
                  <a:shade val="93000"/>
                  <a:satMod val="130000"/>
                  <a:alpha val="61000"/>
                </a:schemeClr>
              </a:gs>
              <a:gs pos="100000">
                <a:schemeClr val="accent1">
                  <a:shade val="94000"/>
                  <a:satMod val="135000"/>
                </a:schemeClr>
              </a:gs>
            </a:gsLst>
            <a:lin ang="0" scaled="1"/>
            <a:tileRect/>
          </a:gradFill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1482328" y="1414281"/>
            <a:ext cx="7661672" cy="4760951"/>
            <a:chOff x="0" y="382843"/>
            <a:chExt cx="9144000" cy="6094002"/>
          </a:xfrm>
        </p:grpSpPr>
        <p:pic>
          <p:nvPicPr>
            <p:cNvPr id="5" name="Рисунок 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382843"/>
              <a:ext cx="9144000" cy="6092314"/>
            </a:xfrm>
            <a:prstGeom prst="rect">
              <a:avLst/>
            </a:prstGeom>
          </p:spPr>
        </p:pic>
        <p:pic>
          <p:nvPicPr>
            <p:cNvPr id="3" name="Рисунок 2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99" t="95809" r="78124"/>
            <a:stretch/>
          </p:blipFill>
          <p:spPr>
            <a:xfrm>
              <a:off x="7307818" y="6221513"/>
              <a:ext cx="1826657" cy="255332"/>
            </a:xfrm>
            <a:prstGeom prst="rect">
              <a:avLst/>
            </a:prstGeom>
          </p:spPr>
        </p:pic>
      </p:grpSp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216"/>
            <a:ext cx="2964656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5" name="TextBox 14"/>
          <p:cNvSpPr txBox="1"/>
          <p:nvPr/>
        </p:nvSpPr>
        <p:spPr>
          <a:xfrm>
            <a:off x="2411760" y="503094"/>
            <a:ext cx="65637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ПОИСК ПОЛЯРНОЙ ЗВЕЗДЫ</a:t>
            </a:r>
            <a:endParaRPr lang="ru-RU" sz="120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 rot="16200000">
            <a:off x="-1779513" y="3270176"/>
            <a:ext cx="51845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Всероссийский конкурс интерактивных презентаций "Интерактивная мозаика"</a:t>
            </a:r>
            <a:endParaRPr lang="ru-RU" sz="1200" dirty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  <a:cs typeface="Arial" pitchFamily="34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29738"/>
            <a:ext cx="868445" cy="7850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515" y="6054339"/>
            <a:ext cx="1351902" cy="410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4064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1482328" y="1231007"/>
            <a:ext cx="7661672" cy="5078313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0"/>
                  <a:shade val="30000"/>
                  <a:satMod val="115000"/>
                  <a:alpha val="0"/>
                </a:schemeClr>
              </a:gs>
              <a:gs pos="50000">
                <a:schemeClr val="accent1">
                  <a:lumMod val="50000"/>
                  <a:shade val="67500"/>
                  <a:satMod val="115000"/>
                </a:schemeClr>
              </a:gs>
              <a:gs pos="100000">
                <a:schemeClr val="accent1">
                  <a:lumMod val="50000"/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 smtClean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2000232" y="299110"/>
            <a:ext cx="7143768" cy="646331"/>
          </a:xfrm>
          <a:prstGeom prst="rect">
            <a:avLst/>
          </a:prstGeom>
          <a:gradFill flip="none" rotWithShape="1">
            <a:gsLst>
              <a:gs pos="63000">
                <a:schemeClr val="accent1">
                  <a:lumMod val="50000"/>
                  <a:alpha val="38000"/>
                </a:schemeClr>
              </a:gs>
              <a:gs pos="100000">
                <a:schemeClr val="accent1">
                  <a:shade val="93000"/>
                  <a:satMod val="130000"/>
                  <a:alpha val="61000"/>
                </a:schemeClr>
              </a:gs>
              <a:gs pos="100000">
                <a:schemeClr val="accent1">
                  <a:shade val="94000"/>
                  <a:satMod val="135000"/>
                </a:schemeClr>
              </a:gs>
            </a:gsLst>
            <a:lin ang="0" scaled="1"/>
            <a:tileRect/>
          </a:gradFill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216"/>
            <a:ext cx="2964656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5" name="TextBox 14"/>
          <p:cNvSpPr txBox="1"/>
          <p:nvPr/>
        </p:nvSpPr>
        <p:spPr>
          <a:xfrm>
            <a:off x="2411760" y="503094"/>
            <a:ext cx="65637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ЭТО ОЧЕНЬ ИНТЕРЕСНО</a:t>
            </a:r>
            <a:endParaRPr lang="ru-RU" sz="120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  <p:pic>
        <p:nvPicPr>
          <p:cNvPr id="2050" name="Picture 2" descr="http://img0.liveinternet.ru/images/attach/c/6/92/64/92064898_umka.jpg"/>
          <p:cNvPicPr>
            <a:picLocks noChangeAspect="1" noChangeArrowheads="1"/>
          </p:cNvPicPr>
          <p:nvPr/>
        </p:nvPicPr>
        <p:blipFill>
          <a:blip r:embed="rId3"/>
          <a:srcRect l="8692" t="5282" r="56540" b="50704"/>
          <a:stretch>
            <a:fillRect/>
          </a:stretch>
        </p:blipFill>
        <p:spPr bwMode="auto">
          <a:xfrm>
            <a:off x="2599242" y="1643050"/>
            <a:ext cx="1290241" cy="11520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</p:pic>
      <p:pic>
        <p:nvPicPr>
          <p:cNvPr id="2052" name="Picture 4" descr="http://www.chudiki-skazki.ru/wp-content/uploads/2013/03/MEDVEDITSA.jpg"/>
          <p:cNvPicPr>
            <a:picLocks noChangeAspect="1" noChangeArrowheads="1"/>
          </p:cNvPicPr>
          <p:nvPr/>
        </p:nvPicPr>
        <p:blipFill>
          <a:blip r:embed="rId4"/>
          <a:srcRect l="36667" t="31157" r="31666" b="28783"/>
          <a:stretch>
            <a:fillRect/>
          </a:stretch>
        </p:blipFill>
        <p:spPr bwMode="auto">
          <a:xfrm>
            <a:off x="2599242" y="3000372"/>
            <a:ext cx="1285884" cy="121820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</p:pic>
      <p:pic>
        <p:nvPicPr>
          <p:cNvPr id="2054" name="Picture 6" descr="http://myltfilmu.ucoz.ru/images/umka_ishet_druga.jpg"/>
          <p:cNvPicPr>
            <a:picLocks noChangeAspect="1" noChangeArrowheads="1"/>
          </p:cNvPicPr>
          <p:nvPr/>
        </p:nvPicPr>
        <p:blipFill>
          <a:blip r:embed="rId5"/>
          <a:srcRect l="24698" t="38754" r="46487" b="22492"/>
          <a:stretch>
            <a:fillRect/>
          </a:stretch>
        </p:blipFill>
        <p:spPr bwMode="auto">
          <a:xfrm>
            <a:off x="2599242" y="4429132"/>
            <a:ext cx="1285884" cy="1249144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</p:pic>
      <p:pic>
        <p:nvPicPr>
          <p:cNvPr id="13" name="Рисунок 12" descr="de6e90a060dc.png"/>
          <p:cNvPicPr>
            <a:picLocks noChangeAspect="1"/>
          </p:cNvPicPr>
          <p:nvPr/>
        </p:nvPicPr>
        <p:blipFill>
          <a:blip r:embed="rId6" cstate="screen"/>
          <a:stretch>
            <a:fillRect/>
          </a:stretch>
        </p:blipFill>
        <p:spPr>
          <a:xfrm>
            <a:off x="2123728" y="1199636"/>
            <a:ext cx="3960138" cy="50720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Picture 2" descr="http://cs303412.vk.me/u106091672/-14/x_bfa02651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695232" y="2271206"/>
            <a:ext cx="2857520" cy="17971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TextBox 15"/>
          <p:cNvSpPr txBox="1"/>
          <p:nvPr/>
        </p:nvSpPr>
        <p:spPr>
          <a:xfrm>
            <a:off x="2838108" y="4200032"/>
            <a:ext cx="2660306" cy="2827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>
                <a:solidFill>
                  <a:schemeClr val="bg1"/>
                </a:solidFill>
                <a:latin typeface="Arial Black" pitchFamily="34" charset="0"/>
              </a:rPr>
              <a:t>Флаг Аляски</a:t>
            </a:r>
            <a:endParaRPr lang="ru-RU" sz="1200" dirty="0">
              <a:solidFill>
                <a:schemeClr val="bg1"/>
              </a:solidFill>
              <a:latin typeface="Arial Black" pitchFamily="34" charset="0"/>
            </a:endParaRPr>
          </a:p>
        </p:txBody>
      </p:sp>
      <p:pic>
        <p:nvPicPr>
          <p:cNvPr id="17" name="Рисунок 16" descr="de6e90a060dc.png"/>
          <p:cNvPicPr>
            <a:picLocks noChangeAspect="1"/>
          </p:cNvPicPr>
          <p:nvPr/>
        </p:nvPicPr>
        <p:blipFill>
          <a:blip r:embed="rId6" cstate="screen"/>
          <a:stretch>
            <a:fillRect/>
          </a:stretch>
        </p:blipFill>
        <p:spPr>
          <a:xfrm>
            <a:off x="2128817" y="1165214"/>
            <a:ext cx="3960138" cy="50720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8" name="TextBox 17"/>
          <p:cNvSpPr txBox="1"/>
          <p:nvPr/>
        </p:nvSpPr>
        <p:spPr>
          <a:xfrm>
            <a:off x="2843197" y="4665676"/>
            <a:ext cx="26603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>
                <a:solidFill>
                  <a:schemeClr val="bg1"/>
                </a:solidFill>
                <a:latin typeface="Arial Black" pitchFamily="34" charset="0"/>
              </a:rPr>
              <a:t>Будущие воины древнего Египта должны были находить Полярную звезду</a:t>
            </a:r>
            <a:endParaRPr lang="ru-RU" sz="1200" dirty="0">
              <a:solidFill>
                <a:schemeClr val="bg1"/>
              </a:solidFill>
              <a:latin typeface="Arial Black" pitchFamily="34" charset="0"/>
            </a:endParaRPr>
          </a:p>
        </p:txBody>
      </p:sp>
      <p:pic>
        <p:nvPicPr>
          <p:cNvPr id="19" name="Picture 4" descr="http://dokonline.com/uploads/posts/2010-12/1292066399_1.jpg"/>
          <p:cNvPicPr>
            <a:picLocks noChangeAspect="1" noChangeArrowheads="1"/>
          </p:cNvPicPr>
          <p:nvPr/>
        </p:nvPicPr>
        <p:blipFill>
          <a:blip r:embed="rId8" cstate="print"/>
          <a:srcRect l="20436" r="20300"/>
          <a:stretch>
            <a:fillRect/>
          </a:stretch>
        </p:blipFill>
        <p:spPr bwMode="auto">
          <a:xfrm>
            <a:off x="3343263" y="2022470"/>
            <a:ext cx="1616516" cy="25003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1" name="Рисунок 20" descr="de6e90a060dc.png"/>
          <p:cNvPicPr>
            <a:picLocks noChangeAspect="1"/>
          </p:cNvPicPr>
          <p:nvPr/>
        </p:nvPicPr>
        <p:blipFill>
          <a:blip r:embed="rId6" cstate="screen"/>
          <a:stretch>
            <a:fillRect/>
          </a:stretch>
        </p:blipFill>
        <p:spPr>
          <a:xfrm>
            <a:off x="2123728" y="1175886"/>
            <a:ext cx="3960138" cy="50720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2" name="TextBox 21"/>
          <p:cNvSpPr txBox="1"/>
          <p:nvPr/>
        </p:nvSpPr>
        <p:spPr>
          <a:xfrm>
            <a:off x="2572306" y="4471154"/>
            <a:ext cx="316835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solidFill>
                  <a:schemeClr val="bg1"/>
                </a:solidFill>
                <a:latin typeface="Arial Black" pitchFamily="34" charset="0"/>
              </a:rPr>
              <a:t>В легендах некоторых народов Полярную звезду называли «Приколом» к которому привязывалась лошадь </a:t>
            </a:r>
            <a:br>
              <a:rPr lang="ru-RU" sz="1200" dirty="0" smtClean="0">
                <a:solidFill>
                  <a:schemeClr val="bg1"/>
                </a:solidFill>
                <a:latin typeface="Arial Black" pitchFamily="34" charset="0"/>
              </a:rPr>
            </a:br>
            <a:r>
              <a:rPr lang="ru-RU" sz="1200" dirty="0" smtClean="0">
                <a:solidFill>
                  <a:schemeClr val="bg1"/>
                </a:solidFill>
                <a:latin typeface="Arial Black" pitchFamily="34" charset="0"/>
              </a:rPr>
              <a:t>«Большая медведица»</a:t>
            </a:r>
            <a:endParaRPr lang="ru-RU" sz="1200" dirty="0">
              <a:solidFill>
                <a:schemeClr val="bg1"/>
              </a:solidFill>
              <a:latin typeface="Arial Black" pitchFamily="34" charset="0"/>
            </a:endParaRPr>
          </a:p>
        </p:txBody>
      </p:sp>
      <p:pic>
        <p:nvPicPr>
          <p:cNvPr id="23" name="Picture 2" descr="http://s55.radikal.ru/i150/1210/4b/e4fccdc22422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8385" y="2109076"/>
            <a:ext cx="2116193" cy="21583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Рисунок 19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63"/>
          <a:stretch/>
        </p:blipFill>
        <p:spPr>
          <a:xfrm>
            <a:off x="4415166" y="3735685"/>
            <a:ext cx="4728834" cy="31020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0" name="TextBox 29"/>
          <p:cNvSpPr txBox="1"/>
          <p:nvPr/>
        </p:nvSpPr>
        <p:spPr>
          <a:xfrm rot="16200000">
            <a:off x="-1779513" y="3270176"/>
            <a:ext cx="51845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Всероссийский конкурс интерактивных презентаций "Интерактивная мозаика"</a:t>
            </a:r>
            <a:endParaRPr lang="ru-RU" sz="1200" dirty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  <a:cs typeface="Arial" pitchFamily="34" charset="0"/>
            </a:endParaRPr>
          </a:p>
        </p:txBody>
      </p:sp>
      <p:pic>
        <p:nvPicPr>
          <p:cNvPr id="31" name="Рисунок 3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29738"/>
            <a:ext cx="868445" cy="7850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2" name="Рисунок 31"/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harpenSoften amount="50000"/>
                    </a14:imgEffect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515" y="6054339"/>
            <a:ext cx="1351902" cy="410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4064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0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20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2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20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4"/>
                  </p:tgtEl>
                </p:cond>
              </p:nextCondLst>
            </p:seq>
          </p:childTnLst>
        </p:cTn>
      </p:par>
    </p:tnLst>
    <p:bldLst>
      <p:bldP spid="16" grpId="0"/>
      <p:bldP spid="16" grpId="1"/>
      <p:bldP spid="18" grpId="0"/>
      <p:bldP spid="18" grpId="1"/>
      <p:bldP spid="2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1482328" y="1231007"/>
            <a:ext cx="7661672" cy="5078313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0"/>
                  <a:shade val="30000"/>
                  <a:satMod val="115000"/>
                  <a:alpha val="0"/>
                </a:schemeClr>
              </a:gs>
              <a:gs pos="50000">
                <a:schemeClr val="accent1">
                  <a:lumMod val="50000"/>
                  <a:shade val="67500"/>
                  <a:satMod val="115000"/>
                </a:schemeClr>
              </a:gs>
              <a:gs pos="100000">
                <a:schemeClr val="accent1">
                  <a:lumMod val="50000"/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 smtClean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2000232" y="299110"/>
            <a:ext cx="7143768" cy="646331"/>
          </a:xfrm>
          <a:prstGeom prst="rect">
            <a:avLst/>
          </a:prstGeom>
          <a:gradFill flip="none" rotWithShape="1">
            <a:gsLst>
              <a:gs pos="63000">
                <a:schemeClr val="accent1">
                  <a:lumMod val="50000"/>
                  <a:alpha val="38000"/>
                </a:schemeClr>
              </a:gs>
              <a:gs pos="100000">
                <a:schemeClr val="accent1">
                  <a:shade val="93000"/>
                  <a:satMod val="130000"/>
                  <a:alpha val="61000"/>
                </a:schemeClr>
              </a:gs>
              <a:gs pos="100000">
                <a:schemeClr val="accent1">
                  <a:shade val="94000"/>
                  <a:satMod val="135000"/>
                </a:schemeClr>
              </a:gs>
            </a:gsLst>
            <a:lin ang="0" scaled="1"/>
            <a:tileRect/>
          </a:gradFill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1482328" y="1414281"/>
            <a:ext cx="7661672" cy="4760951"/>
            <a:chOff x="0" y="382843"/>
            <a:chExt cx="9144000" cy="6094002"/>
          </a:xfrm>
        </p:grpSpPr>
        <p:pic>
          <p:nvPicPr>
            <p:cNvPr id="5" name="Рисунок 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382843"/>
              <a:ext cx="9144000" cy="6092314"/>
            </a:xfrm>
            <a:prstGeom prst="rect">
              <a:avLst/>
            </a:prstGeom>
          </p:spPr>
        </p:pic>
        <p:pic>
          <p:nvPicPr>
            <p:cNvPr id="3" name="Рисунок 2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99" t="95809" r="78124"/>
            <a:stretch/>
          </p:blipFill>
          <p:spPr>
            <a:xfrm>
              <a:off x="7307818" y="6221513"/>
              <a:ext cx="1826657" cy="255332"/>
            </a:xfrm>
            <a:prstGeom prst="rect">
              <a:avLst/>
            </a:prstGeom>
          </p:spPr>
        </p:pic>
      </p:grpSp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216"/>
            <a:ext cx="2964656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5" name="TextBox 14"/>
          <p:cNvSpPr txBox="1"/>
          <p:nvPr/>
        </p:nvSpPr>
        <p:spPr>
          <a:xfrm>
            <a:off x="2411760" y="503094"/>
            <a:ext cx="65637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АНОНС СЛЕДУЮЩЕГО УРОКА</a:t>
            </a:r>
            <a:endParaRPr lang="ru-RU" sz="120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  <p:grpSp>
        <p:nvGrpSpPr>
          <p:cNvPr id="12" name="Группа 11"/>
          <p:cNvGrpSpPr/>
          <p:nvPr/>
        </p:nvGrpSpPr>
        <p:grpSpPr>
          <a:xfrm>
            <a:off x="6660232" y="5269617"/>
            <a:ext cx="2236840" cy="1363751"/>
            <a:chOff x="6660232" y="5269617"/>
            <a:chExt cx="2236840" cy="1363751"/>
          </a:xfrm>
        </p:grpSpPr>
        <p:pic>
          <p:nvPicPr>
            <p:cNvPr id="13" name="Рисунок 12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60232" y="5269617"/>
              <a:ext cx="2236840" cy="1363751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4" name="TextBox 13"/>
            <p:cNvSpPr txBox="1"/>
            <p:nvPr/>
          </p:nvSpPr>
          <p:spPr>
            <a:xfrm>
              <a:off x="7171056" y="5689882"/>
              <a:ext cx="1215191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100" dirty="0" smtClean="0">
                  <a:solidFill>
                    <a:schemeClr val="tx2">
                      <a:lumMod val="25000"/>
                    </a:schemeClr>
                  </a:solidFill>
                  <a:latin typeface="Arial Black" pitchFamily="34" charset="0"/>
                </a:rPr>
                <a:t>Учебный </a:t>
              </a:r>
            </a:p>
            <a:p>
              <a:pPr algn="ctr"/>
              <a:r>
                <a:rPr lang="ru-RU" sz="1100" dirty="0" smtClean="0">
                  <a:solidFill>
                    <a:schemeClr val="tx2">
                      <a:lumMod val="25000"/>
                    </a:schemeClr>
                  </a:solidFill>
                  <a:latin typeface="Arial Black" pitchFamily="34" charset="0"/>
                </a:rPr>
                <a:t>фильм</a:t>
              </a:r>
              <a:endParaRPr lang="ru-RU" sz="1100" dirty="0">
                <a:solidFill>
                  <a:schemeClr val="tx2">
                    <a:lumMod val="25000"/>
                  </a:schemeClr>
                </a:solidFill>
                <a:latin typeface="Arial Black" pitchFamily="34" charset="0"/>
              </a:endParaRPr>
            </a:p>
          </p:txBody>
        </p:sp>
      </p:grpSp>
      <p:pic>
        <p:nvPicPr>
          <p:cNvPr id="16" name="КОМПАС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6" cstate="print"/>
          <a:stretch>
            <a:fillRect/>
          </a:stretch>
        </p:blipFill>
        <p:spPr>
          <a:xfrm>
            <a:off x="6786578" y="3286125"/>
            <a:ext cx="2000239" cy="1600191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 rot="16200000">
            <a:off x="-1779513" y="3270176"/>
            <a:ext cx="51845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Всероссийский конкурс интерактивных презентаций "Интерактивная мозаика"</a:t>
            </a:r>
            <a:endParaRPr lang="ru-RU" sz="1200" dirty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  <a:cs typeface="Arial" pitchFamily="34" charset="0"/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29738"/>
            <a:ext cx="868445" cy="7850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50000"/>
                    </a14:imgEffect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515" y="6054339"/>
            <a:ext cx="1351902" cy="410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8104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100000" showWhenStopped="0">
                <p:cTn id="8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video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42026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7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1482329" y="1484784"/>
            <a:ext cx="7661672" cy="4802187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0"/>
                  <a:shade val="30000"/>
                  <a:satMod val="115000"/>
                  <a:alpha val="0"/>
                </a:schemeClr>
              </a:gs>
              <a:gs pos="50000">
                <a:schemeClr val="accent1">
                  <a:lumMod val="50000"/>
                  <a:shade val="67500"/>
                  <a:satMod val="115000"/>
                </a:schemeClr>
              </a:gs>
              <a:gs pos="100000">
                <a:schemeClr val="accent1">
                  <a:lumMod val="50000"/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2000232" y="299110"/>
            <a:ext cx="7143768" cy="646331"/>
          </a:xfrm>
          <a:prstGeom prst="rect">
            <a:avLst/>
          </a:prstGeom>
          <a:gradFill flip="none" rotWithShape="1">
            <a:gsLst>
              <a:gs pos="63000">
                <a:schemeClr val="accent1">
                  <a:lumMod val="50000"/>
                  <a:alpha val="38000"/>
                </a:schemeClr>
              </a:gs>
              <a:gs pos="100000">
                <a:schemeClr val="accent1">
                  <a:shade val="93000"/>
                  <a:satMod val="130000"/>
                  <a:alpha val="61000"/>
                </a:schemeClr>
              </a:gs>
              <a:gs pos="100000">
                <a:schemeClr val="accent1">
                  <a:shade val="94000"/>
                  <a:satMod val="135000"/>
                </a:schemeClr>
              </a:gs>
            </a:gsLst>
            <a:lin ang="0" scaled="1"/>
            <a:tileRect/>
          </a:gradFill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531195" y="5028332"/>
            <a:ext cx="1000125" cy="2778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E-mail:</a:t>
            </a:r>
            <a:endParaRPr lang="ru-RU" sz="1200" b="1" dirty="0">
              <a:solidFill>
                <a:schemeClr val="accent6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674195" y="5029920"/>
            <a:ext cx="3144838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pogrebnykbor@gmail.com</a:t>
            </a:r>
            <a:endParaRPr lang="ru-RU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531195" y="5193432"/>
            <a:ext cx="1000125" cy="2778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Skype:</a:t>
            </a:r>
            <a:endParaRPr lang="ru-RU" sz="1200" b="1" dirty="0">
              <a:solidFill>
                <a:schemeClr val="accent6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674195" y="5195020"/>
            <a:ext cx="3144838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pogrebnyksf</a:t>
            </a:r>
            <a:endParaRPr lang="ru-RU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531195" y="5366470"/>
            <a:ext cx="1000125" cy="2778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Twitter:</a:t>
            </a:r>
            <a:endParaRPr lang="ru-RU" sz="1200" b="1" dirty="0">
              <a:solidFill>
                <a:schemeClr val="accent6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674195" y="5374407"/>
            <a:ext cx="3144838" cy="2778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Sergeibor</a:t>
            </a:r>
            <a:endParaRPr lang="ru-RU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531195" y="5549032"/>
            <a:ext cx="1000125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Mobil:</a:t>
            </a:r>
            <a:endParaRPr lang="ru-RU" sz="1200" b="1" dirty="0">
              <a:solidFill>
                <a:schemeClr val="accent6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4674195" y="5556970"/>
            <a:ext cx="3144838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930 70</a:t>
            </a:r>
            <a:r>
              <a:rPr lang="ru-RU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5</a:t>
            </a:r>
            <a:r>
              <a:rPr lang="en-US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92 59</a:t>
            </a:r>
            <a:endParaRPr lang="ru-RU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3531195" y="5726832"/>
            <a:ext cx="1000125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Blog:</a:t>
            </a:r>
            <a:endParaRPr lang="ru-RU" sz="1200" b="1" dirty="0">
              <a:solidFill>
                <a:schemeClr val="accent6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4674195" y="5736357"/>
            <a:ext cx="2890838" cy="2778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http://pogrebnyksfobz.blogspot.com/</a:t>
            </a:r>
            <a:endParaRPr lang="ru-RU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38" name="Прямая соединительная линия 37"/>
          <p:cNvCxnSpPr/>
          <p:nvPr/>
        </p:nvCxnSpPr>
        <p:spPr>
          <a:xfrm flipH="1">
            <a:off x="3779912" y="5013176"/>
            <a:ext cx="1587" cy="993775"/>
          </a:xfrm>
          <a:prstGeom prst="lin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pic>
        <p:nvPicPr>
          <p:cNvPr id="3074" name="Picture 2" descr="http://www.vvsk.ru/uploads/images/obekti/shkola_slavianskay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67820" y="2096220"/>
            <a:ext cx="3810000" cy="25336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Рисунок 38" descr="Untitled-4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43808" y="1916832"/>
            <a:ext cx="2168525" cy="28908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216"/>
            <a:ext cx="2964656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3" name="TextBox 32"/>
          <p:cNvSpPr txBox="1"/>
          <p:nvPr/>
        </p:nvSpPr>
        <p:spPr>
          <a:xfrm>
            <a:off x="2411760" y="503094"/>
            <a:ext cx="65637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АВТОР ПРОЕКТА</a:t>
            </a:r>
            <a:endParaRPr lang="ru-RU" sz="120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 rot="16200000">
            <a:off x="-1779513" y="3270176"/>
            <a:ext cx="51845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Всероссийский конкурс интерактивных презентаций "Интерактивная мозаика"</a:t>
            </a:r>
            <a:endParaRPr lang="ru-RU" sz="1200" dirty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  <a:cs typeface="Arial" pitchFamily="34" charset="0"/>
            </a:endParaRPr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29738"/>
            <a:ext cx="868445" cy="7850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515" y="6054339"/>
            <a:ext cx="1351902" cy="410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6825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000"/>
                            </p:stCondLst>
                            <p:childTnLst>
                              <p:par>
                                <p:cTn id="7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2" grpId="0"/>
      <p:bldP spid="23" grpId="0"/>
      <p:bldP spid="27" grpId="0"/>
      <p:bldP spid="28" grpId="0"/>
      <p:bldP spid="29" grpId="0"/>
      <p:bldP spid="34" grpId="0"/>
      <p:bldP spid="35" grpId="0"/>
      <p:bldP spid="36" grpId="0"/>
      <p:bldP spid="37" grpId="0"/>
      <p:bldP spid="3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1482328" y="1556793"/>
            <a:ext cx="7661672" cy="4524315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0"/>
                  <a:shade val="30000"/>
                  <a:satMod val="115000"/>
                  <a:alpha val="0"/>
                </a:schemeClr>
              </a:gs>
              <a:gs pos="50000">
                <a:schemeClr val="accent1">
                  <a:lumMod val="50000"/>
                  <a:shade val="67500"/>
                  <a:satMod val="115000"/>
                </a:schemeClr>
              </a:gs>
              <a:gs pos="100000">
                <a:schemeClr val="accent1">
                  <a:lumMod val="50000"/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000232" y="299110"/>
            <a:ext cx="7143768" cy="646331"/>
          </a:xfrm>
          <a:prstGeom prst="rect">
            <a:avLst/>
          </a:prstGeom>
          <a:gradFill flip="none" rotWithShape="1">
            <a:gsLst>
              <a:gs pos="63000">
                <a:schemeClr val="accent1">
                  <a:lumMod val="50000"/>
                  <a:alpha val="38000"/>
                </a:schemeClr>
              </a:gs>
              <a:gs pos="100000">
                <a:schemeClr val="accent1">
                  <a:shade val="93000"/>
                  <a:satMod val="130000"/>
                  <a:alpha val="61000"/>
                </a:schemeClr>
              </a:gs>
              <a:gs pos="100000">
                <a:schemeClr val="accent1">
                  <a:shade val="94000"/>
                  <a:satMod val="135000"/>
                </a:schemeClr>
              </a:gs>
            </a:gsLst>
            <a:lin ang="0" scaled="1"/>
            <a:tileRect/>
          </a:gradFill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216"/>
            <a:ext cx="2964656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5" name="TextBox 14"/>
          <p:cNvSpPr txBox="1"/>
          <p:nvPr/>
        </p:nvSpPr>
        <p:spPr>
          <a:xfrm>
            <a:off x="2616790" y="503094"/>
            <a:ext cx="65637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ССЫЛКИ</a:t>
            </a:r>
            <a:endParaRPr lang="ru-RU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123728" y="1843595"/>
            <a:ext cx="6696744" cy="38318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Font typeface="+mj-lt"/>
              <a:buAutoNum type="arabicPeriod"/>
            </a:pPr>
            <a:r>
              <a:rPr lang="en-US" sz="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http://images.yandex.ru/yandsearch?p=37&amp;text=%</a:t>
            </a:r>
            <a:r>
              <a:rPr lang="en-US" sz="9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D0%B2%D0%BE%D1%81%D0%BA%D0%BB%D0%B8%D1%86%D0%B0%D1%82%D0%B5%D0%BB%D1%8C%D0%BD%D1%8B%D0%B9%20%D0%B7%D0%BD%D0%B0%D0%BA&amp;pos=1138&amp;uinfo=sw-1903-sh-955-fw-1678-fh-598-pd-1&amp;rpt=simage&amp;img_url=http%3A%2F%2Fspyproducts.homestead.com%2Fexclamation.JPG</a:t>
            </a:r>
            <a:endParaRPr lang="ru-RU" sz="9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228600" indent="-228600">
              <a:buFont typeface="+mj-lt"/>
              <a:buAutoNum type="arabicPeriod"/>
            </a:pPr>
            <a:r>
              <a:rPr lang="en-US" sz="900" dirty="0">
                <a:latin typeface="Arial" pitchFamily="34" charset="0"/>
                <a:cs typeface="Arial" pitchFamily="34" charset="0"/>
              </a:rPr>
              <a:t>http://images.yandex.ru/yandsearch?p=14&amp;text=%</a:t>
            </a:r>
            <a:r>
              <a:rPr lang="en-US" sz="900" dirty="0" smtClean="0">
                <a:latin typeface="Arial" pitchFamily="34" charset="0"/>
                <a:cs typeface="Arial" pitchFamily="34" charset="0"/>
              </a:rPr>
              <a:t>D0%BC%D1%83%D0%BB%D1%8C%D1%82%D1%8F%D1%88%D0%BD%D1%8B%D0%B9%20%D1%87%D0%B5%D0%BB%D0%BE%D0%B2%D0%B5%D1%87%D0%B5%D0%BA&amp;pos=432&amp;uinfo=sw-1903-sh-912-fw-1678-fh-598-pd-1&amp;rpt=simage&amp;img_url=http%3A%2F%2Fforum.maminsite.ru%2Fuploads%2F0000%2F0a%2Fcd%2F241856-1-f.png</a:t>
            </a:r>
            <a:endParaRPr lang="ru-RU" sz="900" dirty="0" smtClean="0">
              <a:latin typeface="Arial" pitchFamily="34" charset="0"/>
              <a:cs typeface="Arial" pitchFamily="34" charset="0"/>
            </a:endParaRPr>
          </a:p>
          <a:p>
            <a:pPr marL="228600" indent="-228600">
              <a:buFont typeface="+mj-lt"/>
              <a:buAutoNum type="arabicPeriod"/>
            </a:pPr>
            <a:r>
              <a:rPr lang="en-US" sz="900" dirty="0">
                <a:latin typeface="Arial" pitchFamily="34" charset="0"/>
                <a:cs typeface="Arial" pitchFamily="34" charset="0"/>
              </a:rPr>
              <a:t>https://www.google.ru/</a:t>
            </a:r>
            <a:r>
              <a:rPr lang="en-US" sz="900" dirty="0" err="1">
                <a:latin typeface="Arial" pitchFamily="34" charset="0"/>
                <a:cs typeface="Arial" pitchFamily="34" charset="0"/>
              </a:rPr>
              <a:t>search?hl</a:t>
            </a:r>
            <a:r>
              <a:rPr lang="en-US" sz="900" dirty="0">
                <a:latin typeface="Arial" pitchFamily="34" charset="0"/>
                <a:cs typeface="Arial" pitchFamily="34" charset="0"/>
              </a:rPr>
              <a:t>=</a:t>
            </a:r>
            <a:r>
              <a:rPr lang="en-US" sz="900" dirty="0" err="1">
                <a:latin typeface="Arial" pitchFamily="34" charset="0"/>
                <a:cs typeface="Arial" pitchFamily="34" charset="0"/>
              </a:rPr>
              <a:t>ru&amp;newwindow</a:t>
            </a:r>
            <a:r>
              <a:rPr lang="en-US" sz="900" dirty="0">
                <a:latin typeface="Arial" pitchFamily="34" charset="0"/>
                <a:cs typeface="Arial" pitchFamily="34" charset="0"/>
              </a:rPr>
              <a:t>=1&amp;safe=</a:t>
            </a:r>
            <a:r>
              <a:rPr lang="en-US" sz="900" dirty="0" err="1">
                <a:latin typeface="Arial" pitchFamily="34" charset="0"/>
                <a:cs typeface="Arial" pitchFamily="34" charset="0"/>
              </a:rPr>
              <a:t>off&amp;site</a:t>
            </a:r>
            <a:r>
              <a:rPr lang="en-US" sz="900" dirty="0">
                <a:latin typeface="Arial" pitchFamily="34" charset="0"/>
                <a:cs typeface="Arial" pitchFamily="34" charset="0"/>
              </a:rPr>
              <a:t>=</a:t>
            </a:r>
            <a:r>
              <a:rPr lang="en-US" sz="900" dirty="0" err="1">
                <a:latin typeface="Arial" pitchFamily="34" charset="0"/>
                <a:cs typeface="Arial" pitchFamily="34" charset="0"/>
              </a:rPr>
              <a:t>imghp&amp;tbm</a:t>
            </a:r>
            <a:r>
              <a:rPr lang="en-US" sz="900" dirty="0">
                <a:latin typeface="Arial" pitchFamily="34" charset="0"/>
                <a:cs typeface="Arial" pitchFamily="34" charset="0"/>
              </a:rPr>
              <a:t>=</a:t>
            </a:r>
            <a:r>
              <a:rPr lang="en-US" sz="900" dirty="0" err="1">
                <a:latin typeface="Arial" pitchFamily="34" charset="0"/>
                <a:cs typeface="Arial" pitchFamily="34" charset="0"/>
              </a:rPr>
              <a:t>isch&amp;source</a:t>
            </a:r>
            <a:r>
              <a:rPr lang="en-US" sz="900" dirty="0">
                <a:latin typeface="Arial" pitchFamily="34" charset="0"/>
                <a:cs typeface="Arial" pitchFamily="34" charset="0"/>
              </a:rPr>
              <a:t>=</a:t>
            </a:r>
            <a:r>
              <a:rPr lang="en-US" sz="900" dirty="0" err="1">
                <a:latin typeface="Arial" pitchFamily="34" charset="0"/>
                <a:cs typeface="Arial" pitchFamily="34" charset="0"/>
              </a:rPr>
              <a:t>hp&amp;biw</a:t>
            </a:r>
            <a:r>
              <a:rPr lang="en-US" sz="900" dirty="0">
                <a:latin typeface="Arial" pitchFamily="34" charset="0"/>
                <a:cs typeface="Arial" pitchFamily="34" charset="0"/>
              </a:rPr>
              <a:t>=1920&amp;bih=912&amp;q=%D0%B0%D0%BA%D1%80%D0%BE%D0%BF%D0%BE%D0%BB%D1%8C&amp;oq=%D0%90%D0%9A%D0%A0%D0%9E%D0%9F%D0%9E%D0%9B%D0%AC&amp;gs_l=img.1.0.0l10.2396.4194.0.6425.8.8.0.0.0.0.102.737.7j1.8.0...0.0...1ac.1.7.img.-L0u5zkMK_8#hl=</a:t>
            </a:r>
            <a:r>
              <a:rPr lang="en-US" sz="900" dirty="0" err="1">
                <a:latin typeface="Arial" pitchFamily="34" charset="0"/>
                <a:cs typeface="Arial" pitchFamily="34" charset="0"/>
              </a:rPr>
              <a:t>ru&amp;newwindow</a:t>
            </a:r>
            <a:r>
              <a:rPr lang="en-US" sz="900" dirty="0">
                <a:latin typeface="Arial" pitchFamily="34" charset="0"/>
                <a:cs typeface="Arial" pitchFamily="34" charset="0"/>
              </a:rPr>
              <a:t>=1&amp;safe=</a:t>
            </a:r>
            <a:r>
              <a:rPr lang="en-US" sz="900" dirty="0" err="1">
                <a:latin typeface="Arial" pitchFamily="34" charset="0"/>
                <a:cs typeface="Arial" pitchFamily="34" charset="0"/>
              </a:rPr>
              <a:t>off&amp;site</a:t>
            </a:r>
            <a:r>
              <a:rPr lang="en-US" sz="900" dirty="0">
                <a:latin typeface="Arial" pitchFamily="34" charset="0"/>
                <a:cs typeface="Arial" pitchFamily="34" charset="0"/>
              </a:rPr>
              <a:t>=</a:t>
            </a:r>
            <a:r>
              <a:rPr lang="en-US" sz="900" dirty="0" err="1">
                <a:latin typeface="Arial" pitchFamily="34" charset="0"/>
                <a:cs typeface="Arial" pitchFamily="34" charset="0"/>
              </a:rPr>
              <a:t>imghp&amp;tbm</a:t>
            </a:r>
            <a:r>
              <a:rPr lang="en-US" sz="900" dirty="0">
                <a:latin typeface="Arial" pitchFamily="34" charset="0"/>
                <a:cs typeface="Arial" pitchFamily="34" charset="0"/>
              </a:rPr>
              <a:t>=</a:t>
            </a:r>
            <a:r>
              <a:rPr lang="en-US" sz="900" dirty="0" err="1">
                <a:latin typeface="Arial" pitchFamily="34" charset="0"/>
                <a:cs typeface="Arial" pitchFamily="34" charset="0"/>
              </a:rPr>
              <a:t>isch&amp;sa</a:t>
            </a:r>
            <a:r>
              <a:rPr lang="en-US" sz="900" dirty="0">
                <a:latin typeface="Arial" pitchFamily="34" charset="0"/>
                <a:cs typeface="Arial" pitchFamily="34" charset="0"/>
              </a:rPr>
              <a:t>=1&amp;q=%D1%81%D0%BE%D0%B7%D0%B2%D0%B5%D0%B7%D0%B4%D0%B8%D0%B5+%D0%B1%D0%BE%D0%BB%D1%8C%D1%88%D0%B0%D1%8F+%D0%BC%D0%B5%D0%B4%D0%B2%D0%B5%D0%B4%D0%B8%D1%86%D0%B0&amp;oq=%D1%81%D0%BE%D0%B7%D0%B2%D0%B5%D0%B7%D0%B4%D0%B8%D0%B5+%D0%B1%D0%BE%D0%BB%D1%8C%D1%88%D0%B0%D1%8F+%D0%BC%D0%B5%D0%B4%D0%B2%D0%B5%D0%B4%D0%B8%D1%86%D0%B0&amp;gs_l=img.3..0l4j0i24l6.4273553.4285615.2.4287473.27.8.0.7.7.1.2954.3806.5j3-2j9-1.8.0...0.0...1c.1.7.img.MPYPeTGLEIU&amp;bav=on.2,or.r_cp.r_qf.&amp;bvm=bv.44442042,d.bGE&amp;fp=3ed4af12169a8837&amp;biw=1920&amp;bih=912&amp;imgrc=GQQk3PUWFGrdpM%3A%3BeH03D78yOKDJ4M%3Bhttp%253A%252F%252Fzoroastrian.ru%252Ffiles%252Fstar%252Fbol%252520medvad.jpg%3Bhttp%253A%252F%252Fzoroastrian.ru%252Fnode%252F515%3B422%3B336</a:t>
            </a:r>
            <a:endParaRPr lang="ru-RU" sz="900" dirty="0" smtClean="0">
              <a:latin typeface="Arial" pitchFamily="34" charset="0"/>
              <a:cs typeface="Arial" pitchFamily="34" charset="0"/>
            </a:endParaRPr>
          </a:p>
          <a:p>
            <a:pPr marL="228600" indent="-228600">
              <a:buFont typeface="+mj-lt"/>
              <a:buAutoNum type="arabicPeriod"/>
            </a:pPr>
            <a:r>
              <a:rPr lang="en-US" sz="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https://www.google.ru/</a:t>
            </a:r>
            <a:r>
              <a:rPr lang="en-US" sz="9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search?hl</a:t>
            </a:r>
            <a:r>
              <a:rPr lang="en-US" sz="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=</a:t>
            </a:r>
            <a:r>
              <a:rPr lang="en-US" sz="9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ru&amp;newwindow</a:t>
            </a:r>
            <a:r>
              <a:rPr lang="en-US" sz="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=1&amp;safe=</a:t>
            </a:r>
            <a:r>
              <a:rPr lang="en-US" sz="9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off&amp;site</a:t>
            </a:r>
            <a:r>
              <a:rPr lang="en-US" sz="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=</a:t>
            </a:r>
            <a:r>
              <a:rPr lang="en-US" sz="9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imghp&amp;tbm</a:t>
            </a:r>
            <a:r>
              <a:rPr lang="en-US" sz="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=</a:t>
            </a:r>
            <a:r>
              <a:rPr lang="en-US" sz="9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isch&amp;source</a:t>
            </a:r>
            <a:r>
              <a:rPr lang="en-US" sz="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=</a:t>
            </a:r>
            <a:r>
              <a:rPr lang="en-US" sz="9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hp&amp;biw</a:t>
            </a:r>
            <a:r>
              <a:rPr lang="en-US" sz="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=1920&amp;bih=912&amp;q=%D0%B0%D0%BA%D1%80%D0%BE%D0%BF%D0%BE%D0%BB%D1%8C&amp;oq=%D0%90%D0%9A%D0%A0%D0%9E%D0%9F%D0%9E%D0%9B%D0%AC&amp;gs_l=img.1.0.0l10.2396.4194.0.6425.8.8.0.0.0.0.102.737.7j1.8.0...0.0...1ac.1.7.img.-L0u5zkMK_8#imgrc=-lcaarx68dWskM%3A%3BGURlF4ejDDX2xM%3Bhttp%253A%252F%252Fotdihvgrecii.ru%252Fwp-content%252Fuploads%252F2012%252F11%252Facropolis.jpg%3Bhttp%253A%252F%252Fotdihvgrecii.ru%252Fdrevnie-chudesa-grecii-akropol.html%3B1920%3B1080</a:t>
            </a:r>
            <a:endParaRPr lang="ru-RU" sz="9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 rot="16200000">
            <a:off x="-1779513" y="3270176"/>
            <a:ext cx="51845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Всероссийский конкурс интерактивных презентаций "Интерактивная мозаика"</a:t>
            </a:r>
            <a:endParaRPr lang="ru-RU" sz="1200" dirty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  <a:cs typeface="Arial" pitchFamily="34" charset="0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29738"/>
            <a:ext cx="868445" cy="7850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515" y="6054339"/>
            <a:ext cx="1351902" cy="410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3486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1482328" y="1556793"/>
            <a:ext cx="7661672" cy="4801314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0"/>
                  <a:shade val="30000"/>
                  <a:satMod val="115000"/>
                  <a:alpha val="0"/>
                </a:schemeClr>
              </a:gs>
              <a:gs pos="50000">
                <a:schemeClr val="accent1">
                  <a:lumMod val="50000"/>
                  <a:shade val="67500"/>
                  <a:satMod val="115000"/>
                </a:schemeClr>
              </a:gs>
              <a:gs pos="100000">
                <a:schemeClr val="accent1">
                  <a:lumMod val="50000"/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000232" y="299110"/>
            <a:ext cx="7143768" cy="646331"/>
          </a:xfrm>
          <a:prstGeom prst="rect">
            <a:avLst/>
          </a:prstGeom>
          <a:gradFill flip="none" rotWithShape="1">
            <a:gsLst>
              <a:gs pos="63000">
                <a:schemeClr val="accent1">
                  <a:lumMod val="50000"/>
                  <a:alpha val="38000"/>
                </a:schemeClr>
              </a:gs>
              <a:gs pos="100000">
                <a:schemeClr val="accent1">
                  <a:shade val="93000"/>
                  <a:satMod val="130000"/>
                  <a:alpha val="61000"/>
                </a:schemeClr>
              </a:gs>
              <a:gs pos="100000">
                <a:schemeClr val="accent1">
                  <a:shade val="94000"/>
                  <a:satMod val="135000"/>
                </a:schemeClr>
              </a:gs>
            </a:gsLst>
            <a:lin ang="0" scaled="1"/>
            <a:tileRect/>
          </a:gradFill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216"/>
            <a:ext cx="2964656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5" name="TextBox 14"/>
          <p:cNvSpPr txBox="1"/>
          <p:nvPr/>
        </p:nvSpPr>
        <p:spPr>
          <a:xfrm>
            <a:off x="2616790" y="503094"/>
            <a:ext cx="65637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ССЫЛКИ</a:t>
            </a:r>
            <a:endParaRPr lang="ru-RU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000232" y="1857013"/>
            <a:ext cx="689224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Font typeface="+mj-lt"/>
              <a:buAutoNum type="arabicPeriod" startAt="5"/>
            </a:pPr>
            <a:r>
              <a:rPr lang="en-US" sz="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https://www.google.ru/</a:t>
            </a:r>
            <a:r>
              <a:rPr lang="en-US" sz="9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search?hl</a:t>
            </a:r>
            <a:r>
              <a:rPr lang="en-US" sz="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=</a:t>
            </a:r>
            <a:r>
              <a:rPr lang="en-US" sz="9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ru&amp;newwindow</a:t>
            </a:r>
            <a:r>
              <a:rPr lang="en-US" sz="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=1&amp;safe=</a:t>
            </a:r>
            <a:r>
              <a:rPr lang="en-US" sz="9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off&amp;site</a:t>
            </a:r>
            <a:r>
              <a:rPr lang="en-US" sz="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=</a:t>
            </a:r>
            <a:r>
              <a:rPr lang="en-US" sz="9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imghp&amp;tbm</a:t>
            </a:r>
            <a:r>
              <a:rPr lang="en-US" sz="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=</a:t>
            </a:r>
            <a:r>
              <a:rPr lang="en-US" sz="9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isch&amp;source</a:t>
            </a:r>
            <a:r>
              <a:rPr lang="en-US" sz="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=</a:t>
            </a:r>
            <a:r>
              <a:rPr lang="en-US" sz="9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hp&amp;biw</a:t>
            </a:r>
            <a:r>
              <a:rPr lang="en-US" sz="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=1920&amp;bih=912&amp;q=%D0%B0%D0%BA%D1%80%D0%BE%D0%BF%D0%BE%D0%BB%D1%8C&amp;oq=%D0%90%D0%9A%D0%A0%D0%9E%D0%9F%D0%9E%D0%9B%D0%AC&amp;gs_l=img.1.0.0l10.2396.4194.0.6425.8.8.0.0.0.0.102.737.7j1.8.0...0.0...1ac.1.7.img.-L0u5zkMK_8#hl=</a:t>
            </a:r>
            <a:r>
              <a:rPr lang="en-US" sz="9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ru&amp;newwindow</a:t>
            </a:r>
            <a:r>
              <a:rPr lang="en-US" sz="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=1&amp;safe=</a:t>
            </a:r>
            <a:r>
              <a:rPr lang="en-US" sz="9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off&amp;site</a:t>
            </a:r>
            <a:r>
              <a:rPr lang="en-US" sz="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=</a:t>
            </a:r>
            <a:r>
              <a:rPr lang="en-US" sz="9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imghp&amp;tbm</a:t>
            </a:r>
            <a:r>
              <a:rPr lang="en-US" sz="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=</a:t>
            </a:r>
            <a:r>
              <a:rPr lang="en-US" sz="9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isch&amp;sa</a:t>
            </a:r>
            <a:r>
              <a:rPr lang="en-US" sz="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=1&amp;q=%D0%BA%D0%B8%D0%BD%D0%BE%D0%BF%D0%BB%D0%B5%D0%BD%D0%BA%D0%B0&amp;oq=%D0%BA%D0%B8%D0%BD%D0%BE%D0%BF%D0%BB%D0%B5%D0%BD%D0%BA%D0%B0&amp;gs_l=img.3..0l10.604182.608379.0.609733.10.9.0.1.1.0.490.1240.7j0j1j0j1.9.0...0.0...1c.1.7.img.MLl6izoH92Y&amp;bav=on.2,or.r_cp.r_qf.&amp;</a:t>
            </a:r>
            <a:r>
              <a:rPr lang="en-US" sz="9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bvm=bv.44442042,d.bGE&amp;fp=3ed4af12169a8837&amp;biw=1920&amp;bih=912</a:t>
            </a:r>
            <a:endParaRPr lang="ru-RU" sz="9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228600" indent="-228600">
              <a:buFont typeface="+mj-lt"/>
              <a:buAutoNum type="arabicPeriod" startAt="5"/>
            </a:pPr>
            <a:r>
              <a:rPr lang="en-US" sz="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http://</a:t>
            </a:r>
            <a:r>
              <a:rPr lang="en-US" sz="9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youtu.be/p7tZ7x8RzJ4</a:t>
            </a:r>
            <a:endParaRPr lang="ru-RU" sz="9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228600" indent="-228600">
              <a:buFont typeface="+mj-lt"/>
              <a:buAutoNum type="arabicPeriod" startAt="5"/>
            </a:pPr>
            <a:r>
              <a:rPr lang="en-US" sz="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http://</a:t>
            </a:r>
            <a:r>
              <a:rPr lang="en-US" sz="9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youtu.be/yBkF9Y2Hapk</a:t>
            </a:r>
            <a:endParaRPr lang="ru-RU" sz="9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228600" indent="-228600">
              <a:buFont typeface="+mj-lt"/>
              <a:buAutoNum type="arabicPeriod" startAt="5"/>
            </a:pPr>
            <a:r>
              <a:rPr lang="en-US" sz="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http://</a:t>
            </a:r>
            <a:r>
              <a:rPr lang="en-US" sz="9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www.youtube.com/watch?v=AUIkAqQ4llA</a:t>
            </a:r>
            <a:endParaRPr lang="ru-RU" sz="9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228600" indent="-228600">
              <a:buFont typeface="+mj-lt"/>
              <a:buAutoNum type="arabicPeriod" startAt="5"/>
            </a:pPr>
            <a:r>
              <a:rPr lang="en-US" sz="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http://</a:t>
            </a:r>
            <a:r>
              <a:rPr lang="en-US" sz="9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www.youtube.com/watch?v=KMa2ZIQN7QY</a:t>
            </a:r>
            <a:endParaRPr lang="ru-RU" sz="9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228600" indent="-228600">
              <a:buFont typeface="+mj-lt"/>
              <a:buAutoNum type="arabicPeriod" startAt="5"/>
            </a:pPr>
            <a:r>
              <a:rPr lang="en-US" sz="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https://www.google.ru/</a:t>
            </a:r>
            <a:r>
              <a:rPr lang="en-US" sz="9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search?hl</a:t>
            </a:r>
            <a:r>
              <a:rPr lang="en-US" sz="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=</a:t>
            </a:r>
            <a:r>
              <a:rPr lang="en-US" sz="9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ru&amp;newwindow</a:t>
            </a:r>
            <a:r>
              <a:rPr lang="en-US" sz="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=1&amp;safe=</a:t>
            </a:r>
            <a:r>
              <a:rPr lang="en-US" sz="9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off&amp;site</a:t>
            </a:r>
            <a:r>
              <a:rPr lang="en-US" sz="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=</a:t>
            </a:r>
            <a:r>
              <a:rPr lang="en-US" sz="9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imghp&amp;tbm</a:t>
            </a:r>
            <a:r>
              <a:rPr lang="en-US" sz="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=</a:t>
            </a:r>
            <a:r>
              <a:rPr lang="en-US" sz="9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isch&amp;source</a:t>
            </a:r>
            <a:r>
              <a:rPr lang="en-US" sz="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=</a:t>
            </a:r>
            <a:r>
              <a:rPr lang="en-US" sz="9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hp&amp;biw</a:t>
            </a:r>
            <a:r>
              <a:rPr lang="en-US" sz="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=1920&amp;bih=912&amp;q=%D0%B7%D0%B2%D0%B5%D0%B7%D0%B4%D0%BD%D0%BE%D0%B5+%D0%BD%D0%B5%D0%B1%D0%BE+%D1%84%D0%BE%D1%82%D0%BE&amp;oq=%D0%B7%D0%B2%D0%B5%D0%B7%D0%B4%D0%BD%D0%BE%D0%B5+&amp;</a:t>
            </a:r>
            <a:r>
              <a:rPr lang="en-US" sz="9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gs_l</a:t>
            </a:r>
            <a:r>
              <a:rPr lang="en-US" sz="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=img.1.1.0l10.2225.9692.0.13259.17.8.4.5.6.0.158.814.5j3.8.0...0.0...</a:t>
            </a:r>
            <a:r>
              <a:rPr lang="en-US" sz="9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1ac.1.8.img.crUVYzgliGQ#imgrc=EQKJzNGF9Xu9MM%3A%3B2p17wVRv0hAmIM%3Bhttp%253A%252F%252Fwww.ellf.ru%252Fuploads%252Fposts%252F2012-01%252F1327658840_0-1.jpg%3Bhttp%253A%252F%252Fwww.ellf.ru%252Fphotographers%252F30944-zvezdnoe-nebo-ot-rojsa-byejra-26-foto.html%3B1024%3B683</a:t>
            </a:r>
            <a:endParaRPr lang="ru-RU" sz="9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228600" indent="-228600">
              <a:buFont typeface="+mj-lt"/>
              <a:buAutoNum type="arabicPeriod" startAt="5"/>
            </a:pPr>
            <a:r>
              <a:rPr lang="en-US" sz="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https://www.google.ru/</a:t>
            </a:r>
            <a:r>
              <a:rPr lang="en-US" sz="9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search?hl</a:t>
            </a:r>
            <a:r>
              <a:rPr lang="en-US" sz="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=</a:t>
            </a:r>
            <a:r>
              <a:rPr lang="en-US" sz="9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ru&amp;newwindow</a:t>
            </a:r>
            <a:r>
              <a:rPr lang="en-US" sz="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=1&amp;safe=</a:t>
            </a:r>
            <a:r>
              <a:rPr lang="en-US" sz="9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off&amp;site</a:t>
            </a:r>
            <a:r>
              <a:rPr lang="en-US" sz="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=</a:t>
            </a:r>
            <a:r>
              <a:rPr lang="en-US" sz="9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imghp&amp;tbm</a:t>
            </a:r>
            <a:r>
              <a:rPr lang="en-US" sz="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=</a:t>
            </a:r>
            <a:r>
              <a:rPr lang="en-US" sz="9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isch&amp;source</a:t>
            </a:r>
            <a:r>
              <a:rPr lang="en-US" sz="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=</a:t>
            </a:r>
            <a:r>
              <a:rPr lang="en-US" sz="9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hp&amp;biw</a:t>
            </a:r>
            <a:r>
              <a:rPr lang="en-US" sz="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=1920&amp;bih=912&amp;q=%D0%B7%D0%B2%D0%B5%D0%B7%D0%B4%D0%BD%D0%BE%D0%B5+%D0%BD%D0%B5%D0%B1%D0%BE+%D1%84%D0%BE%D1%82%D0%BE&amp;oq=%D0%B7%D0%B2%D0%B5%D0%B7%D0%B4%D0%BD%D0%BE%D0%B5+&amp;</a:t>
            </a:r>
            <a:r>
              <a:rPr lang="en-US" sz="9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gs_l</a:t>
            </a:r>
            <a:r>
              <a:rPr lang="en-US" sz="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=img.1.1.0l10.2225.9692.0.13259.17.8.4.5.6.0.158.814.5j3.8.0...0.0...1ac.1.8.img.crUVYzgliGQ#hl=</a:t>
            </a:r>
            <a:r>
              <a:rPr lang="en-US" sz="9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ru&amp;newwindow</a:t>
            </a:r>
            <a:r>
              <a:rPr lang="en-US" sz="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=1&amp;safe=</a:t>
            </a:r>
            <a:r>
              <a:rPr lang="en-US" sz="9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off&amp;site</a:t>
            </a:r>
            <a:r>
              <a:rPr lang="en-US" sz="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=</a:t>
            </a:r>
            <a:r>
              <a:rPr lang="en-US" sz="9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imghp&amp;tbm</a:t>
            </a:r>
            <a:r>
              <a:rPr lang="en-US" sz="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=</a:t>
            </a:r>
            <a:r>
              <a:rPr lang="en-US" sz="9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isch&amp;sa</a:t>
            </a:r>
            <a:r>
              <a:rPr lang="en-US" sz="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=1&amp;q=%D0%B1%D0%BE%D0%BB%D1%8C%D1%88%D0%B0%D1%8F+%D0%B8+%D0%BC%D0%B0%D0%BB%D0%B0%D1%8F+%D0%BC%D0%B5%D0%B4%D0%B2%D0%B5%D0%B4%D0%B8%D1%86%D0%B0+%D1%84%D0%BE%D1%82%D0%BE&amp;oq=%D0%B1%D0%BE%D0%BB%D1%8C%D1%88%D0%B0%D1%8F+%D0%B8+%D0%BC%D0%B0%D0%BB%D0%B0%D1%8F&amp;gs_l=img.1.1.0l2j0i24l8.603591.606868.0.612346.16.10.0.5.5.0.384.2512.3j1j0j6.10.0...0.0...1c.1.8.img.hpGyUwxmSUk&amp;bav=on.2,or.r_cp.r_qf.&amp;bvm=bv.44697112,d.bGE&amp;fp=c3228f43e6c419b3&amp;biw=1920&amp;bih=912&amp;imgrc=pBDsxSnygdrh_M%3A%3BfkJdQVUH96aAoM%3Bhttp%253A%252F%252Fwww.blagievesti.ru%252Fuploads%252Fposts%252F2011-04%252F1302008367475clean.jpeg%3Bhttp%253A%252F%252Fwww.blagievesti.ru%252F1314-nebesnye-obiteli-bogov.html%3B827%3B551</a:t>
            </a:r>
            <a:endParaRPr lang="ru-RU" sz="9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228600" indent="-228600">
              <a:buFont typeface="+mj-lt"/>
              <a:buAutoNum type="arabicPeriod" startAt="5"/>
            </a:pPr>
            <a:endParaRPr lang="ru-RU" sz="9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 rot="16200000">
            <a:off x="-1779513" y="3270176"/>
            <a:ext cx="51845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Всероссийский конкурс интерактивных презентаций "Интерактивная мозаика"</a:t>
            </a:r>
            <a:endParaRPr lang="ru-RU" sz="1200" dirty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  <a:cs typeface="Arial" pitchFamily="34" charset="0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29738"/>
            <a:ext cx="868445" cy="7850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515" y="6054339"/>
            <a:ext cx="1351902" cy="410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209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1482328" y="1556793"/>
            <a:ext cx="7661672" cy="4801314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0"/>
                  <a:shade val="30000"/>
                  <a:satMod val="115000"/>
                  <a:alpha val="0"/>
                </a:schemeClr>
              </a:gs>
              <a:gs pos="50000">
                <a:schemeClr val="accent1">
                  <a:lumMod val="50000"/>
                  <a:shade val="67500"/>
                  <a:satMod val="115000"/>
                </a:schemeClr>
              </a:gs>
              <a:gs pos="100000">
                <a:schemeClr val="accent1">
                  <a:lumMod val="50000"/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000232" y="299110"/>
            <a:ext cx="7143768" cy="646331"/>
          </a:xfrm>
          <a:prstGeom prst="rect">
            <a:avLst/>
          </a:prstGeom>
          <a:gradFill flip="none" rotWithShape="1">
            <a:gsLst>
              <a:gs pos="63000">
                <a:schemeClr val="accent1">
                  <a:lumMod val="50000"/>
                  <a:alpha val="38000"/>
                </a:schemeClr>
              </a:gs>
              <a:gs pos="100000">
                <a:schemeClr val="accent1">
                  <a:shade val="93000"/>
                  <a:satMod val="130000"/>
                  <a:alpha val="61000"/>
                </a:schemeClr>
              </a:gs>
              <a:gs pos="100000">
                <a:schemeClr val="accent1">
                  <a:shade val="94000"/>
                  <a:satMod val="135000"/>
                </a:schemeClr>
              </a:gs>
            </a:gsLst>
            <a:lin ang="0" scaled="1"/>
            <a:tileRect/>
          </a:gradFill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216"/>
            <a:ext cx="2964656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5" name="TextBox 14"/>
          <p:cNvSpPr txBox="1"/>
          <p:nvPr/>
        </p:nvSpPr>
        <p:spPr>
          <a:xfrm>
            <a:off x="2616790" y="503094"/>
            <a:ext cx="65637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ССЫЛКИ</a:t>
            </a:r>
            <a:endParaRPr lang="ru-RU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000232" y="1857013"/>
            <a:ext cx="6892248" cy="3000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Font typeface="+mj-lt"/>
              <a:buAutoNum type="arabicPeriod" startAt="12"/>
            </a:pPr>
            <a:r>
              <a:rPr lang="en-US" sz="9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https://www.google.ru/search?hl=ru&amp;gs_rn=9&amp;gs_ri=psy-ab&amp;tok=M07Dw6wPSiBA286gwfoH5g&amp;pq=%D0%B2%D0%B7%D1%8F%D1%82%D0%B8%D0%B5+%D0%B1%D0%B5%D1%80%D0%BB%D0%B8%D0%BD%D0%B0&amp;cp=6&amp;gs_id=n&amp;xhr=t&amp;q=%D0%BB%D0%B5%D0%BD%D0%B0%D0%B3%D0%BE%D0%BB%D0%B4&amp;newwindow=1&amp;safe=off&amp;bav=on.2,or.r_cp.r_qf.&amp;bvm=bv.45368065,d.bGE&amp;biw=1517&amp;bih=725&amp;um=1&amp;ie=UTF-8&amp;tbm=isch&amp;source=og&amp;sa=N&amp;tab=wi&amp;ei=aHVuUfKcLrTW4QS-8oGYDw#um=1&amp;newwindow=1&amp;safe=off&amp;hl=ru&amp;tbm=isch&amp;sa=1&amp;q=%D0%B1%D0%BE%D0%BB%D1%8C%D1%88%D0%B0%D1%8F+%D0%B8+%D0%BC%D0%B0%D0%BB%D1%8F+%D0%BC%D0%B5%D0%B4%D0%B2%D0%B5%D0%B4%D0%B8%D1%86%D1%8B&amp;oq=%D0%B1%D0%BE%D0%BB%D1%8C%D1%88%D0%B0%D1%8F+%D0%B8+%D0%BC%D0%B0%D0%BB%D1%8F+%D0%BC%D0%B5%D0%B4%D0%B2%D0%B5%D0%B4%D0%B8%D1%86%D1%8B&amp;gs_l=img.3...18835.27048.0.27333.26.20.1.5.5.0.83.1131.20.20.0...0.0...1c.1.9.img.Xn_gaLet5TY&amp;bav=on.2,or.r_cp.r_qf.&amp;bvm=bv.45368065,d.bGE&amp;fp=6e4d7c11cdf59750&amp;biw=1517&amp;bih=677&amp;imgrc=amX8BkH-gYpXFM%3A%3BOym5Ge_VhInobM%3Bhttp%253A%252F%252Fwww.u-znayka.narod.ru%252Fmadvedica2.gif%3Bhttp%253A%252F%252Fwww.u-znayka.narod.ru%252Fmifu.html%3B588%3B584</a:t>
            </a:r>
            <a:endParaRPr lang="ru-RU" sz="9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228600" indent="-228600">
              <a:buFont typeface="+mj-lt"/>
              <a:buAutoNum type="arabicPeriod" startAt="12"/>
            </a:pPr>
            <a:r>
              <a:rPr lang="en-US" sz="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https://www.google.ru/</a:t>
            </a:r>
            <a:r>
              <a:rPr lang="en-US" sz="9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search?newwindow</a:t>
            </a:r>
            <a:r>
              <a:rPr lang="en-US" sz="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=1&amp;safe=</a:t>
            </a:r>
            <a:r>
              <a:rPr lang="en-US" sz="9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off&amp;hl</a:t>
            </a:r>
            <a:r>
              <a:rPr lang="en-US" sz="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=</a:t>
            </a:r>
            <a:r>
              <a:rPr lang="en-US" sz="9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ru&amp;site</a:t>
            </a:r>
            <a:r>
              <a:rPr lang="en-US" sz="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=</a:t>
            </a:r>
            <a:r>
              <a:rPr lang="en-US" sz="9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imghp&amp;tbm</a:t>
            </a:r>
            <a:r>
              <a:rPr lang="en-US" sz="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=</a:t>
            </a:r>
            <a:r>
              <a:rPr lang="en-US" sz="9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isch&amp;source</a:t>
            </a:r>
            <a:r>
              <a:rPr lang="en-US" sz="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=</a:t>
            </a:r>
            <a:r>
              <a:rPr lang="en-US" sz="9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hp&amp;biw</a:t>
            </a:r>
            <a:r>
              <a:rPr lang="en-US" sz="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=1920&amp;bih=955&amp;q=%D0%BF%D1%80%D0%B8%D0%BA%D0%BE%D0%BB+%D0%B1%D0%BE%D0%BB%D1%8C%D1%88%D0%BE%D0%B9+%D0%BC%D0%B5%D0%B4%D0%B2%D0%B5%D0%B4%D0%B8%D1%86%D1%8B&amp;oq=%D0%BF%D1%80%D0%B8%D0%BA%D0%BE%D0%BB+%D0%B1%D0%BE%D0%BB%D1%8C%D1%88%D0%BE%D0%B9+%D0%BC%D0%B5%D0%B4%D0%B2%D0%B5%D0%B4%D0%B8%D1%86%D1%8B&amp;gs_l=img.3...4786.11549.0.11849.24.8.0.16.16.0.103.559.7j1.8.0...0.0...1ac.1.9.img.6Y9NX5p2RzI#imgrc=D7CI2S2sh0UsgM%3A%3BspPWT6N--sQ8ZM%3Bhttp%253A%252F%252Fs55.radikal.ru%252Fi150%252F1210%252F4b%252Fe4fccdc22422.jpg%3Bhttp%253A%252F%252Fforum.vgd.ru%252Fpost%252F601%252F41749%252Fp1261044.htm%3B251%3B256</a:t>
            </a:r>
            <a:endParaRPr lang="ru-RU" sz="9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 rot="16200000">
            <a:off x="-1779513" y="3270176"/>
            <a:ext cx="51845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Всероссийский конкурс интерактивных презентаций "Интерактивная мозаика"</a:t>
            </a:r>
            <a:endParaRPr lang="ru-RU" sz="1200" dirty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  <a:cs typeface="Arial" pitchFamily="34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29738"/>
            <a:ext cx="868445" cy="7850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515" y="6054339"/>
            <a:ext cx="1351902" cy="410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209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1071</TotalTime>
  <Words>507</Words>
  <Application>Microsoft Office PowerPoint</Application>
  <PresentationFormat>Экран (4:3)</PresentationFormat>
  <Paragraphs>332</Paragraphs>
  <Slides>16</Slides>
  <Notes>1</Notes>
  <HiddenSlides>0</HiddenSlides>
  <MMClips>4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1" baseType="lpstr">
      <vt:lpstr>Arial</vt:lpstr>
      <vt:lpstr>Mistral</vt:lpstr>
      <vt:lpstr>Calibri</vt:lpstr>
      <vt:lpstr>Arial Black</vt:lpstr>
      <vt:lpstr>Тема Office</vt:lpstr>
      <vt:lpstr>ПУТЕВОДНАЯ ЗВЕЗДА</vt:lpstr>
      <vt:lpstr>Презентация PowerPoint</vt:lpstr>
      <vt:lpstr>Презентация PowerPoint</vt:lpstr>
      <vt:lpstr>ОРИНТИРОВАНИЕ  ПО ПОЛЯРНОЙ  ЗВЕЗДЕ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Admin</cp:lastModifiedBy>
  <cp:revision>79</cp:revision>
  <dcterms:created xsi:type="dcterms:W3CDTF">2013-04-01T14:46:23Z</dcterms:created>
  <dcterms:modified xsi:type="dcterms:W3CDTF">2013-10-20T16:13:10Z</dcterms:modified>
</cp:coreProperties>
</file>