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2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6" r:id="rId13"/>
    <p:sldId id="267" r:id="rId14"/>
    <p:sldId id="268" r:id="rId15"/>
    <p:sldId id="269" r:id="rId16"/>
    <p:sldId id="280" r:id="rId17"/>
    <p:sldId id="281" r:id="rId18"/>
    <p:sldId id="270" r:id="rId19"/>
    <p:sldId id="276" r:id="rId20"/>
    <p:sldId id="279" r:id="rId2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32E205-595E-4551-AA89-CB047DD8752C}" type="datetimeFigureOut">
              <a:rPr lang="ru-RU"/>
              <a:pPr>
                <a:defRPr/>
              </a:pPr>
              <a:t>14.08.2015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5CB65EB-EA3C-4DF5-94EE-483C230A6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730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DC567F-7234-44C0-95E9-F40EAACACF4E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757875-7E5E-4B6B-8B7E-C8BC79C45E9E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6024A9-E50F-400D-84CB-BAA6EFECE5A9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C00AD0-7835-4C9A-9C8B-7FDF4D83FA4F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90EF70-B455-460F-9A8F-640B5AE4F3CB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D5AC76-96C3-458E-B9D0-D5ECFB4462CE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6B9DD8-0838-4AC8-8D98-77711C534477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4562B8-A94D-4FBE-A954-6ADF3631F90F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1DC21C-8E91-47F1-A605-0D67127A8902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3F4BF8-63F4-4902-9336-3EAD75A9E162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9FB518-65B8-4F0C-A93D-CAD464A844B1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6D6A53-908F-4F74-B1BD-6F83432EAC19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11FF97-690D-4E1C-BCDE-87A2D344DDC8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1D354-FA97-4F46-B66B-C6C32BACDD03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7AAB5E-A2EC-4136-9B4E-548843CA31FF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7B0491-C5CD-4A32-8BBD-97F5730D6886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91FDC-BEED-4E8F-9869-072735660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ED13-1FDD-4317-8AA0-A68CCA31D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3CCD7-4953-43AF-B5AB-523D46D40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1600" y="3886200"/>
            <a:ext cx="31242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31242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68D0E-509E-46B1-AE00-BD9F41CB4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A03F5-0ECD-49E4-B3BC-F05B3BE7A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A6F07-B8E4-4B18-BB77-53A4D7291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03927-A36F-4F78-ACF7-99A8E8FFA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01D57-A2C8-4672-AD97-C874ADCB9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>
              <a:sym typeface="Lucida Grande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9633-64F5-4DC1-9291-1F5C9825E3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4117-392E-4B66-A679-7B4AEDE4E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1844675"/>
            <a:ext cx="1943100" cy="5013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844675"/>
            <a:ext cx="5676900" cy="50133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6907E-C0B5-48AA-BDB0-58A2E6D60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2D76D-16C6-4E83-97F3-617F278F9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BFA4F-A6BD-42A2-9BD3-2F3BD0A52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E7BB-2E95-43E1-8D79-8D91DA26E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19431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52700" y="1598613"/>
            <a:ext cx="19431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85AF-79F1-4BA6-988D-F4A9344A2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402D5-677A-4F00-BEFD-860672900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165CA-FE5C-4846-B91D-97DD07184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FBF9D-BE5C-446C-9602-01D8A2AAE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07A49-D4DB-415D-8062-1E75DDB9C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>
              <a:sym typeface="Lucida Grande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E404E-B9FA-424D-91A8-D7F250AEA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67EF5-94DB-4A31-8F84-5E3B47989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2075"/>
            <a:ext cx="2057400" cy="6765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2075"/>
            <a:ext cx="6019800" cy="6765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C3D4-CF74-47A7-B92D-C11BB6DC3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9C9D1-018A-4100-ACC4-AFE06C066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6E184-9265-44B0-8E91-32DC83421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DCE18-0755-426B-93AA-BBDDC2495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386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98613"/>
            <a:ext cx="40386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48FEA-8A6B-4767-9A33-80FC7F66B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C67A3-D4D9-40CD-985C-63663A272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C8554-C486-44CC-882D-F22BD124CF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8E79C-732B-4220-A149-92D3B61F6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39727-8E01-4542-88F2-FE66B9551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>
              <a:sym typeface="Lucida Grande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D06D-0DD6-451A-98AB-8736C9585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636B9-B3E8-43CA-9063-E1F7C50C6A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2075"/>
            <a:ext cx="2057400" cy="6765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2075"/>
            <a:ext cx="6019800" cy="6765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0C915-DEA7-4748-B75F-0E6FB2B31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4B002-2BBF-4FB4-B3B4-77D4BAC12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F3DE6-53CD-4715-953E-7A2007C6B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13FD-41E7-4AB9-A80E-DC799432B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19431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52700" y="1598613"/>
            <a:ext cx="19431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6F662-BFB4-41C1-AB43-3485C2EA1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B4D62-4481-43B8-80E1-A3845238C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021C9-76BB-43A9-9041-0AE5E1EAE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DEE46-1DF5-4212-B862-B7DF4E7878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BDA4C-052F-45F2-9401-D557B58A5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>
              <a:sym typeface="Lucida Grande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F4417-C5B1-47FA-84E2-8595EB74C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C23B3-F382-4A3F-8457-884FE1DC6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85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858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865C1-6E87-402B-9C44-216B533C9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87C24-E370-4984-A8C4-729B38EC9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D474E-E066-4645-8DF6-0CFA654075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527F3-5B8B-44C8-90A6-53FB5CD4E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E9CC1-CC4B-4B2E-86E7-471A01323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5531-49A0-4ACF-B363-A69D8AF59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088F0-C0FC-4749-9372-36BB7E247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DF129-BE66-4C93-88D4-091221FC2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5D48-7A51-4A89-ABD8-4126C8980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>
              <a:sym typeface="Lucida Grande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A9824-CC65-4A3D-976E-FFCE38441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CED42-350C-4247-842F-561A643EB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C8D89-6827-4DA6-9612-B46EA23C3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44675"/>
            <a:ext cx="7772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3886200"/>
            <a:ext cx="6400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text styles</a:t>
            </a:r>
          </a:p>
          <a:p>
            <a:pPr lvl="1"/>
            <a:r>
              <a:rPr lang="en-US" smtClean="0">
                <a:sym typeface="Lucida Grande" charset="0"/>
              </a:rPr>
              <a:t>Second level</a:t>
            </a:r>
          </a:p>
          <a:p>
            <a:pPr lvl="2"/>
            <a:r>
              <a:rPr lang="en-US" smtClean="0">
                <a:sym typeface="Lucida Grande" charset="0"/>
              </a:rPr>
              <a:t>Third level</a:t>
            </a:r>
          </a:p>
          <a:p>
            <a:pPr lvl="3"/>
            <a:r>
              <a:rPr lang="en-US" smtClean="0">
                <a:sym typeface="Lucida Grande" charset="0"/>
              </a:rPr>
              <a:t>Fourth level</a:t>
            </a:r>
          </a:p>
          <a:p>
            <a:pPr lvl="4"/>
            <a:r>
              <a:rPr lang="en-US" smtClean="0">
                <a:sym typeface="Lucida Grande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54775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78787"/>
                </a:solidFill>
                <a:latin typeface="+mn-lt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pPr>
              <a:defRPr/>
            </a:pPr>
            <a:fld id="{D8556DD9-3844-4C42-90A6-86E91FD96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algn="ctr" rtl="0" eaLnBrk="0" fontAlgn="base" hangingPunct="0">
        <a:spcBef>
          <a:spcPts val="800"/>
        </a:spcBef>
        <a:spcAft>
          <a:spcPct val="0"/>
        </a:spcAft>
        <a:defRPr sz="32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1pPr>
      <a:lvl2pPr marL="419100" algn="ctr" rtl="0" eaLnBrk="0" fontAlgn="base" hangingPunct="0">
        <a:spcBef>
          <a:spcPts val="700"/>
        </a:spcBef>
        <a:spcAft>
          <a:spcPct val="0"/>
        </a:spcAft>
        <a:defRPr sz="28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2pPr>
      <a:lvl3pPr marL="876300" algn="ctr" rtl="0" eaLnBrk="0" fontAlgn="base" hangingPunct="0">
        <a:spcBef>
          <a:spcPts val="600"/>
        </a:spcBef>
        <a:spcAft>
          <a:spcPct val="0"/>
        </a:spcAft>
        <a:defRPr sz="24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3pPr>
      <a:lvl4pPr marL="1333500" algn="ctr" rtl="0" eaLnBrk="0" fontAlgn="base" hangingPunct="0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4pPr>
      <a:lvl5pPr marL="1790700" algn="ctr" rtl="0" eaLnBrk="0" fontAlgn="base" hangingPunct="0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5pPr>
      <a:lvl6pPr marL="22479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6pPr>
      <a:lvl7pPr marL="27051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7pPr>
      <a:lvl8pPr marL="31623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8pPr>
      <a:lvl9pPr marL="36195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2075"/>
            <a:ext cx="822960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40386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text styles</a:t>
            </a:r>
          </a:p>
          <a:p>
            <a:pPr lvl="1"/>
            <a:r>
              <a:rPr lang="en-US" smtClean="0">
                <a:sym typeface="Lucida Grande" charset="0"/>
              </a:rPr>
              <a:t>Second level</a:t>
            </a:r>
          </a:p>
          <a:p>
            <a:pPr lvl="2"/>
            <a:r>
              <a:rPr lang="en-US" smtClean="0">
                <a:sym typeface="Lucida Grande" charset="0"/>
              </a:rPr>
              <a:t>Third level</a:t>
            </a:r>
          </a:p>
          <a:p>
            <a:pPr lvl="3"/>
            <a:r>
              <a:rPr lang="en-US" smtClean="0">
                <a:sym typeface="Lucida Grande" charset="0"/>
              </a:rPr>
              <a:t>Fourth level</a:t>
            </a:r>
          </a:p>
          <a:p>
            <a:pPr lvl="4"/>
            <a:r>
              <a:rPr lang="en-US" smtClean="0">
                <a:sym typeface="Lucida Grande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54775"/>
            <a:ext cx="2825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78787"/>
                </a:solidFill>
                <a:latin typeface="+mn-lt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pPr>
              <a:defRPr/>
            </a:pPr>
            <a:fld id="{84FB4013-1D3E-4323-87B3-6DE65BF71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2075"/>
            <a:ext cx="822960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title style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82296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text styles</a:t>
            </a:r>
          </a:p>
          <a:p>
            <a:pPr lvl="1"/>
            <a:r>
              <a:rPr lang="en-US" smtClean="0">
                <a:sym typeface="Lucida Grande" charset="0"/>
              </a:rPr>
              <a:t>Second level</a:t>
            </a:r>
          </a:p>
          <a:p>
            <a:pPr lvl="2"/>
            <a:r>
              <a:rPr lang="en-US" smtClean="0">
                <a:sym typeface="Lucida Grande" charset="0"/>
              </a:rPr>
              <a:t>Third level</a:t>
            </a:r>
          </a:p>
          <a:p>
            <a:pPr lvl="3"/>
            <a:r>
              <a:rPr lang="en-US" smtClean="0">
                <a:sym typeface="Lucida Grande" charset="0"/>
              </a:rPr>
              <a:t>Fourth level</a:t>
            </a:r>
          </a:p>
          <a:p>
            <a:pPr lvl="4"/>
            <a:r>
              <a:rPr lang="en-US" smtClean="0">
                <a:sym typeface="Lucida Grande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54775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78787"/>
                </a:solidFill>
                <a:latin typeface="+mn-lt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pPr>
              <a:defRPr/>
            </a:pPr>
            <a:fld id="{B3EAFEBB-BFD3-4377-BA6A-3466F9D182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title style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40386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text styles</a:t>
            </a:r>
          </a:p>
          <a:p>
            <a:pPr lvl="1"/>
            <a:r>
              <a:rPr lang="en-US" smtClean="0">
                <a:sym typeface="Lucida Grande" charset="0"/>
              </a:rPr>
              <a:t>Second level</a:t>
            </a:r>
          </a:p>
          <a:p>
            <a:pPr lvl="2"/>
            <a:r>
              <a:rPr lang="en-US" smtClean="0">
                <a:sym typeface="Lucida Grande" charset="0"/>
              </a:rPr>
              <a:t>Third level</a:t>
            </a:r>
          </a:p>
          <a:p>
            <a:pPr lvl="3"/>
            <a:r>
              <a:rPr lang="en-US" smtClean="0">
                <a:sym typeface="Lucida Grande" charset="0"/>
              </a:rPr>
              <a:t>Fourth level</a:t>
            </a:r>
          </a:p>
          <a:p>
            <a:pPr lvl="4"/>
            <a:r>
              <a:rPr lang="en-US" smtClean="0">
                <a:sym typeface="Lucida Grande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54775"/>
            <a:ext cx="2825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78787"/>
                </a:solidFill>
                <a:latin typeface="+mn-lt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pPr>
              <a:defRPr/>
            </a:pPr>
            <a:fld id="{A50D1E32-6C4F-4520-BB93-04D1D4B96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Lucida Grande" charset="0"/>
              </a:rPr>
              <a:t>Click to edit Master title style</a:t>
            </a:r>
          </a:p>
        </p:txBody>
      </p:sp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54775"/>
            <a:ext cx="2825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78787"/>
                </a:solidFill>
                <a:latin typeface="+mn-lt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pPr>
              <a:defRPr/>
            </a:pPr>
            <a:fld id="{5D4EB03D-B008-42D6-8B45-EB3224798D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429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6002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574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.Belotserkovsky@tversu.r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0"/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101600" y="63500"/>
            <a:ext cx="9144000" cy="2355850"/>
          </a:xfrm>
        </p:spPr>
        <p:txBody>
          <a:bodyPr/>
          <a:lstStyle/>
          <a:p>
            <a:pPr eaLnBrk="1" hangingPunct="1"/>
            <a:r>
              <a:rPr lang="en-US" sz="4000" dirty="0" err="1" smtClean="0"/>
              <a:t>Внешние</a:t>
            </a:r>
            <a:r>
              <a:rPr lang="en-US" sz="4000" dirty="0" smtClean="0"/>
              <a:t> и </a:t>
            </a:r>
            <a:r>
              <a:rPr lang="en-US" sz="4000" dirty="0" err="1" smtClean="0"/>
              <a:t>внутренние</a:t>
            </a:r>
            <a:r>
              <a:rPr lang="en-US" sz="4000" dirty="0" smtClean="0"/>
              <a:t> </a:t>
            </a:r>
            <a:r>
              <a:rPr lang="en-US" sz="4000" dirty="0" err="1" smtClean="0"/>
              <a:t>угрозы</a:t>
            </a:r>
            <a:r>
              <a:rPr lang="en-US" sz="4000" dirty="0" smtClean="0"/>
              <a:t>, </a:t>
            </a:r>
            <a:r>
              <a:rPr lang="en-US" sz="4000" dirty="0" err="1" smtClean="0"/>
              <a:t>способные</a:t>
            </a:r>
            <a:r>
              <a:rPr lang="en-US" sz="4000" dirty="0" smtClean="0"/>
              <a:t> </a:t>
            </a:r>
            <a:r>
              <a:rPr lang="en-US" sz="4000" dirty="0" err="1" smtClean="0"/>
              <a:t>повлиять</a:t>
            </a:r>
            <a:r>
              <a:rPr lang="en-US" sz="4000" dirty="0" smtClean="0"/>
              <a:t> </a:t>
            </a:r>
            <a:r>
              <a:rPr lang="en-US" sz="4000" dirty="0" err="1" smtClean="0"/>
              <a:t>на</a:t>
            </a:r>
            <a:r>
              <a:rPr lang="en-US" sz="4000" dirty="0" smtClean="0"/>
              <a:t> </a:t>
            </a:r>
            <a:r>
              <a:rPr lang="en-US" sz="4000" dirty="0" err="1" smtClean="0"/>
              <a:t>развитие</a:t>
            </a:r>
            <a:r>
              <a:rPr lang="en-US" sz="4000" dirty="0" smtClean="0"/>
              <a:t> </a:t>
            </a:r>
            <a:r>
              <a:rPr lang="en-US" sz="4000" dirty="0" err="1" smtClean="0"/>
              <a:t>системы</a:t>
            </a:r>
            <a:r>
              <a:rPr lang="en-US" sz="4000" dirty="0" smtClean="0"/>
              <a:t> </a:t>
            </a:r>
            <a:r>
              <a:rPr lang="en-US" sz="4000" dirty="0" err="1" smtClean="0"/>
              <a:t>высшего</a:t>
            </a:r>
            <a:r>
              <a:rPr lang="en-US" sz="4000" dirty="0" smtClean="0"/>
              <a:t> </a:t>
            </a:r>
            <a:r>
              <a:rPr lang="en-US" sz="4000" dirty="0" err="1" smtClean="0"/>
              <a:t>образования</a:t>
            </a:r>
            <a:r>
              <a:rPr lang="en-US" sz="4000" dirty="0" smtClean="0"/>
              <a:t> 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0388" y="4699000"/>
            <a:ext cx="8229600" cy="2159000"/>
          </a:xfrm>
        </p:spPr>
        <p:txBody>
          <a:bodyPr/>
          <a:lstStyle/>
          <a:p>
            <a:pPr eaLnBrk="1" hangingPunct="1">
              <a:lnSpc>
                <a:spcPct val="72000"/>
              </a:lnSpc>
              <a:spcBef>
                <a:spcPct val="0"/>
              </a:spcBef>
            </a:pPr>
            <a:r>
              <a:rPr lang="en-US" sz="3400" smtClean="0">
                <a:solidFill>
                  <a:schemeClr val="tx1"/>
                </a:solidFill>
              </a:rPr>
              <a:t>Белоцерковский А.В</a:t>
            </a:r>
            <a:endParaRPr lang="en-US" sz="2700" smtClean="0"/>
          </a:p>
          <a:p>
            <a:pPr eaLnBrk="1" hangingPunct="1">
              <a:lnSpc>
                <a:spcPct val="72000"/>
              </a:lnSpc>
            </a:pPr>
            <a:r>
              <a:rPr lang="en-US" sz="2400" smtClean="0">
                <a:solidFill>
                  <a:schemeClr val="tx1"/>
                </a:solidFill>
              </a:rPr>
              <a:t>профессор, доктор физ.-мат. наук</a:t>
            </a:r>
            <a:endParaRPr lang="en-US" sz="2400" smtClean="0"/>
          </a:p>
          <a:p>
            <a:pPr eaLnBrk="1" hangingPunct="1">
              <a:lnSpc>
                <a:spcPct val="72000"/>
              </a:lnSpc>
            </a:pPr>
            <a:r>
              <a:rPr lang="en-US" sz="2400" smtClean="0">
                <a:solidFill>
                  <a:schemeClr val="tx1"/>
                </a:solidFill>
              </a:rPr>
              <a:t>ректор</a:t>
            </a:r>
            <a:endParaRPr lang="en-US" sz="2400" smtClean="0"/>
          </a:p>
          <a:p>
            <a:pPr eaLnBrk="1" hangingPunct="1">
              <a:lnSpc>
                <a:spcPct val="72000"/>
              </a:lnSpc>
            </a:pPr>
            <a:r>
              <a:rPr lang="en-US" sz="2400" smtClean="0">
                <a:solidFill>
                  <a:schemeClr val="tx1"/>
                </a:solidFill>
              </a:rPr>
              <a:t>Тверской государственный </a:t>
            </a:r>
            <a:r>
              <a:rPr lang="en-US" sz="2700" smtClean="0">
                <a:solidFill>
                  <a:schemeClr val="tx1"/>
                </a:solidFill>
              </a:rPr>
              <a:t>университет</a:t>
            </a:r>
          </a:p>
        </p:txBody>
      </p:sp>
      <p:pic>
        <p:nvPicPr>
          <p:cNvPr id="6148" name="Picture 4" descr="men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375" y="2349500"/>
            <a:ext cx="1908175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rugby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916113"/>
            <a:ext cx="16954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92275"/>
          </a:xfrm>
        </p:spPr>
        <p:txBody>
          <a:bodyPr/>
          <a:lstStyle/>
          <a:p>
            <a:pPr eaLnBrk="1" hangingPunct="1"/>
            <a:r>
              <a:rPr lang="en-US" sz="4000" b="1" smtClean="0"/>
              <a:t>Современные глобальные тенденции</a:t>
            </a:r>
            <a:r>
              <a:rPr lang="en-US" sz="4000" b="1" smtClean="0">
                <a:ea typeface="ヒラギノ角ゴ ProN W6" charset="0"/>
                <a:cs typeface="ヒラギノ角ゴ ProN W6" charset="0"/>
              </a:rPr>
              <a:t/>
            </a:r>
            <a:br>
              <a:rPr lang="en-US" sz="4000" b="1" smtClean="0">
                <a:ea typeface="ヒラギノ角ゴ ProN W6" charset="0"/>
                <a:cs typeface="ヒラギノ角ゴ ProN W6" charset="0"/>
              </a:rPr>
            </a:br>
            <a:r>
              <a:rPr lang="en-US" sz="4000" b="1" smtClean="0"/>
              <a:t>в высшем образовании</a:t>
            </a:r>
            <a:endParaRPr lang="en-US" sz="4000" b="1" smtClean="0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6375" y="2349500"/>
            <a:ext cx="7667625" cy="4997450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en-US" sz="2800" smtClean="0"/>
              <a:t>Демократизация высшего образования, так называемая «массовизация». Всеобщее высшее?</a:t>
            </a:r>
            <a:endParaRPr lang="en-US" smtClean="0"/>
          </a:p>
          <a:p>
            <a:pPr marL="304800" indent="-304800" eaLnBrk="1" hangingPunct="1">
              <a:spcBef>
                <a:spcPts val="700"/>
              </a:spcBef>
            </a:pPr>
            <a:endParaRPr lang="en-US" sz="2800" smtClean="0"/>
          </a:p>
          <a:p>
            <a:pPr marL="304800" indent="-304800" eaLnBrk="1" hangingPunct="1">
              <a:spcBef>
                <a:spcPts val="700"/>
              </a:spcBef>
            </a:pPr>
            <a:r>
              <a:rPr lang="en-US" sz="2800" smtClean="0"/>
              <a:t>Возникновение экономики знаний, в которой знания заменяют физические ресурсы как основной двигатель экономического роста . </a:t>
            </a:r>
          </a:p>
        </p:txBody>
      </p:sp>
      <p:pic>
        <p:nvPicPr>
          <p:cNvPr id="7173" name="Picture 6" descr="head banging gif animation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508500"/>
            <a:ext cx="10763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393700"/>
            <a:ext cx="8229600" cy="173831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EEECE1"/>
                </a:solidFill>
              </a:rPr>
              <a:t>Современные глобальные тенденции</a:t>
            </a:r>
            <a:r>
              <a:rPr lang="en-US" sz="4000" b="1" smtClean="0">
                <a:solidFill>
                  <a:srgbClr val="EEECE1"/>
                </a:solidFill>
                <a:ea typeface="ヒラギノ角ゴ ProN W6" charset="0"/>
                <a:cs typeface="ヒラギノ角ゴ ProN W6" charset="0"/>
              </a:rPr>
              <a:t/>
            </a:r>
            <a:br>
              <a:rPr lang="en-US" sz="4000" b="1" smtClean="0">
                <a:solidFill>
                  <a:srgbClr val="EEECE1"/>
                </a:solidFill>
                <a:ea typeface="ヒラギノ角ゴ ProN W6" charset="0"/>
                <a:cs typeface="ヒラギノ角ゴ ProN W6" charset="0"/>
              </a:rPr>
            </a:br>
            <a:r>
              <a:rPr lang="en-US" sz="4000" b="1" smtClean="0">
                <a:solidFill>
                  <a:srgbClr val="EEECE1"/>
                </a:solidFill>
              </a:rPr>
              <a:t>в высшем образовании</a:t>
            </a:r>
            <a:r>
              <a:rPr lang="en-US" sz="4000" b="1" smtClean="0">
                <a:solidFill>
                  <a:srgbClr val="969696"/>
                </a:solidFill>
              </a:rPr>
              <a:t> </a:t>
            </a:r>
            <a:r>
              <a:rPr lang="en-US" sz="4000" b="1" smtClean="0">
                <a:ea typeface="ヒラギノ角ゴ ProN W6" charset="0"/>
                <a:cs typeface="ヒラギノ角ゴ ProN W6" charset="0"/>
              </a:rPr>
              <a:t/>
            </a:r>
            <a:br>
              <a:rPr lang="en-US" sz="4000" b="1" smtClean="0">
                <a:ea typeface="ヒラギノ角ゴ ProN W6" charset="0"/>
                <a:cs typeface="ヒラギノ角ゴ ProN W6" charset="0"/>
              </a:rPr>
            </a:br>
            <a:endParaRPr lang="en-US" sz="4000" b="1" smtClean="0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60588" y="2132013"/>
            <a:ext cx="6983412" cy="4725987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mtClean="0"/>
              <a:t>Глобализация – исчезновение расстояния, международные степени и сертификаты. 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smtClean="0"/>
          </a:p>
          <a:p>
            <a:pPr marL="571500" indent="-571500" eaLnBrk="1" hangingPunct="1">
              <a:lnSpc>
                <a:spcPct val="90000"/>
              </a:lnSpc>
            </a:pPr>
            <a:r>
              <a:rPr lang="en-US" smtClean="0"/>
              <a:t>Конкуренция и коммерциализация. Вузы вынуждены бороться за студентов и исследовательские гранты</a:t>
            </a:r>
            <a:r>
              <a:rPr lang="en-US" sz="2800" smtClean="0"/>
              <a:t> </a:t>
            </a:r>
          </a:p>
        </p:txBody>
      </p:sp>
      <p:pic>
        <p:nvPicPr>
          <p:cNvPr id="8196" name="Picture 4" descr="boats-pirate(anim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2600" y="260350"/>
            <a:ext cx="10414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arth_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2420938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Man_runs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4292600"/>
            <a:ext cx="600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Основные проблемы</a:t>
            </a:r>
            <a:r>
              <a:rPr lang="en-US" sz="4000" smtClean="0"/>
              <a:t> 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60588" y="1557338"/>
            <a:ext cx="6983412" cy="5300662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en-US" smtClean="0"/>
              <a:t>Выбор между качеством и количеством. </a:t>
            </a:r>
          </a:p>
          <a:p>
            <a:pPr marL="304800" indent="-304800" eaLnBrk="1" hangingPunct="1"/>
            <a:endParaRPr lang="en-US" smtClean="0"/>
          </a:p>
          <a:p>
            <a:pPr marL="304800" indent="-304800" eaLnBrk="1" hangingPunct="1"/>
            <a:endParaRPr lang="en-US" smtClean="0"/>
          </a:p>
          <a:p>
            <a:pPr marL="304800" indent="-304800" eaLnBrk="1" hangingPunct="1"/>
            <a:endParaRPr lang="en-US" smtClean="0"/>
          </a:p>
          <a:p>
            <a:pPr marL="304800" indent="-304800" eaLnBrk="1" hangingPunct="1"/>
            <a:r>
              <a:rPr lang="en-US" smtClean="0"/>
              <a:t>Переход от дисциплинарно-временной к компетентностной модели обучения. </a:t>
            </a:r>
          </a:p>
        </p:txBody>
      </p:sp>
      <p:pic>
        <p:nvPicPr>
          <p:cNvPr id="9220" name="Picture 8" descr="men13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652963"/>
            <a:ext cx="1428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parro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41338" y="692150"/>
            <a:ext cx="34559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Современные российские тенденции</a:t>
            </a:r>
            <a:r>
              <a:rPr lang="en-US" sz="3600" b="1" smtClean="0">
                <a:ea typeface="ヒラギノ角ゴ ProN W6" charset="0"/>
                <a:cs typeface="ヒラギノ角ゴ ProN W6" charset="0"/>
              </a:rPr>
              <a:t/>
            </a:r>
            <a:br>
              <a:rPr lang="en-US" sz="3600" b="1" smtClean="0">
                <a:ea typeface="ヒラギノ角ゴ ProN W6" charset="0"/>
                <a:cs typeface="ヒラギノ角ゴ ProN W6" charset="0"/>
              </a:rPr>
            </a:br>
            <a:r>
              <a:rPr lang="en-US" sz="3600" b="1" smtClean="0"/>
              <a:t>в высшем образовании</a:t>
            </a:r>
            <a:endParaRPr lang="en-US" sz="3600" b="1" smtClean="0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5157787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smtClean="0"/>
              <a:t>Изменение образовательной парадигмы, переход на:</a:t>
            </a:r>
            <a:endParaRPr lang="en-US" smtClean="0"/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sz="1600" smtClean="0"/>
              <a:t> </a:t>
            </a:r>
            <a:r>
              <a:rPr lang="en-US" sz="1600" b="1" smtClean="0"/>
              <a:t>а) студентоцентрированную, б) уровневую, в) компетентностную модель подготовки. 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Переход на принципиально новые по идеологии и структуре ФГОС, ориентированные на выходные характеристики обучения, новые основные образовательные программы.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Активная апробация инновационных образовательных технологий, переход на кредитно-модульную организацию учебного процесса.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Формализация требований по обеспечению качества, ужесточение аккредитационных требований и показателей 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Неблагоприятная демографическая ситуация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Серьезный износ основных фондов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Вектор: лучшие вузы - локомотив инновационного развития экономики</a:t>
            </a:r>
            <a:endParaRPr lang="en-US" smtClean="0"/>
          </a:p>
          <a:p>
            <a:pPr marL="571500" indent="-571500" eaLnBrk="1" hangingPunct="1">
              <a:lnSpc>
                <a:spcPct val="90000"/>
              </a:lnSpc>
              <a:spcBef>
                <a:spcPts val="500"/>
              </a:spcBef>
            </a:pPr>
            <a:r>
              <a:rPr lang="en-US" sz="2000" smtClean="0"/>
              <a:t>Государственная поддержка только сильных, сочетающих образование и науку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2420938"/>
            <a:ext cx="8893175" cy="4681537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en-US" sz="4000" smtClean="0"/>
              <a:t>Основная угроза для высшего образования – </a:t>
            </a:r>
            <a:r>
              <a:rPr lang="en-US" sz="4000" b="1" smtClean="0"/>
              <a:t>нежелание меняться</a:t>
            </a:r>
            <a:r>
              <a:rPr lang="en-US" sz="4000" smtClean="0"/>
              <a:t> </a:t>
            </a:r>
            <a:endParaRPr lang="en-US" smtClean="0"/>
          </a:p>
          <a:p>
            <a:pPr marL="304800" indent="-304800" eaLnBrk="1" hangingPunct="1">
              <a:spcBef>
                <a:spcPts val="1000"/>
              </a:spcBef>
            </a:pPr>
            <a:r>
              <a:rPr lang="en-US" sz="4000" smtClean="0"/>
              <a:t>Успех может обеспечить только </a:t>
            </a:r>
            <a:r>
              <a:rPr lang="en-US" sz="4000" b="1" smtClean="0"/>
              <a:t>способность к инновациям</a:t>
            </a:r>
            <a:endParaRPr lang="en-US" sz="4000" b="1" smtClean="0">
              <a:ea typeface="ヒラギノ角ゴ ProN W6" charset="0"/>
              <a:cs typeface="ヒラギノ角ゴ ProN W6" charset="0"/>
            </a:endParaRPr>
          </a:p>
        </p:txBody>
      </p:sp>
      <p:pic>
        <p:nvPicPr>
          <p:cNvPr id="11267" name="Picture 4" descr="redlight"/>
          <p:cNvPicPr>
            <a:picLocks noGrp="1" noChangeAspect="1" noChangeArrowheads="1" noCrop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333375"/>
            <a:ext cx="2032000" cy="1143000"/>
          </a:xfrm>
          <a:noFill/>
        </p:spPr>
      </p:pic>
      <p:pic>
        <p:nvPicPr>
          <p:cNvPr id="11268" name="Picture 5" descr="{animated lightening}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950" y="260350"/>
            <a:ext cx="14446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{animated lightening}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476250"/>
            <a:ext cx="14446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1476375" y="333375"/>
            <a:ext cx="7210425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Что делать?</a:t>
            </a:r>
            <a:r>
              <a:rPr lang="en-US" sz="4000" b="1" smtClean="0">
                <a:ea typeface="ヒラギノ角ゴ ProN W6" charset="0"/>
                <a:cs typeface="ヒラギノ角ゴ ProN W6" charset="0"/>
              </a:rPr>
              <a:t/>
            </a:r>
            <a:br>
              <a:rPr lang="en-US" sz="4000" b="1" smtClean="0">
                <a:ea typeface="ヒラギノ角ゴ ProN W6" charset="0"/>
                <a:cs typeface="ヒラギノ角ゴ ProN W6" charset="0"/>
              </a:rPr>
            </a:br>
            <a:endParaRPr lang="en-US" sz="4000" b="1" smtClean="0">
              <a:ea typeface="ヒラギノ角ゴ ProN W6" charset="0"/>
              <a:cs typeface="ヒラギノ角ゴ ProN W6" charset="0"/>
            </a:endParaRPr>
          </a:p>
        </p:txBody>
      </p:sp>
      <p:graphicFrame>
        <p:nvGraphicFramePr>
          <p:cNvPr id="12291" name="Group 3"/>
          <p:cNvGraphicFramePr>
            <a:graphicFrameLocks noGrp="1"/>
          </p:cNvGraphicFramePr>
          <p:nvPr/>
        </p:nvGraphicFramePr>
        <p:xfrm>
          <a:off x="0" y="1503363"/>
          <a:ext cx="9144000" cy="5562283"/>
        </p:xfrm>
        <a:graphic>
          <a:graphicData uri="http://schemas.openxmlformats.org/drawingml/2006/table">
            <a:tbl>
              <a:tblPr/>
              <a:tblGrid>
                <a:gridCol w="4500563"/>
                <a:gridCol w="4643437"/>
              </a:tblGrid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Arial Bold" charset="0"/>
                          <a:cs typeface="Arial Bold" charset="0"/>
                          <a:sym typeface="Arial Bold" charset="0"/>
                        </a:rPr>
                        <a:t>Проблема</a:t>
                      </a:r>
                    </a:p>
                  </a:txBody>
                  <a:tcPr marL="38100" marR="38100" marT="38100" marB="381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Arial Bold" charset="0"/>
                          <a:cs typeface="Arial Bold" charset="0"/>
                          <a:sym typeface="Arial Bold" charset="0"/>
                        </a:rPr>
                        <a:t>Реакция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Массовизация</a:t>
                      </a:r>
                    </a:p>
                  </a:txBody>
                  <a:tcPr marL="38100" marR="38100" marT="38100" marB="381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Делать больше при меньшем количестве ресурсов – образовательные технологии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. 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8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Качество или количество</a:t>
                      </a:r>
                    </a:p>
                  </a:txBody>
                  <a:tcPr marL="38100" marR="38100" marT="38100" marB="381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Делать лучше при меньшем количестве ресурсов –технологии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3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Конкуренция, глобализация</a:t>
                      </a:r>
                    </a:p>
                  </a:txBody>
                  <a:tcPr marL="38100" marR="38100" marT="38100" marB="381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Повышать качество и эффективость -технологии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Переход к компетентностной модели</a:t>
                      </a:r>
                    </a:p>
                  </a:txBody>
                  <a:tcPr marL="38100" marR="38100" marT="38100" marB="381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Изменение технологий преподавания и организации учебного процесса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Arial" charset="0"/>
                        </a:rPr>
                        <a:t> 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4" name="Picture 24" descr="mosq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484313"/>
            <a:ext cx="762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5" descr="bee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484313"/>
            <a:ext cx="5810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827088" y="403225"/>
            <a:ext cx="8316912" cy="792163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  <a:sym typeface="Arial" charset="0"/>
              </a:rPr>
              <a:t>Кого мы  учим?</a:t>
            </a:r>
            <a:endParaRPr lang="en-US" sz="4000" smtClean="0">
              <a:latin typeface="Arial" charset="0"/>
              <a:sym typeface="Arial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088" y="1268413"/>
            <a:ext cx="8099425" cy="3802062"/>
          </a:xfrm>
        </p:spPr>
        <p:txBody>
          <a:bodyPr/>
          <a:lstStyle/>
          <a:p>
            <a:pPr marL="304800" indent="-304800" eaLnBrk="1" hangingPunct="1">
              <a:lnSpc>
                <a:spcPct val="80000"/>
              </a:lnSpc>
              <a:spcBef>
                <a:spcPct val="0"/>
              </a:spcBef>
              <a:buClr>
                <a:srgbClr val="0070C0"/>
              </a:buClr>
            </a:pPr>
            <a:r>
              <a:rPr lang="ru-RU" sz="200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7</a:t>
            </a:r>
            <a:r>
              <a:rPr lang="en-US" sz="200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0 процентов выпускников школ с различными темпами, стилями и способностями к обучению, с различной мотивацией </a:t>
            </a: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(от желания кратчайшим путем получить диплом государственного образца до реализации явно выраженных способностей и талантов).</a:t>
            </a:r>
            <a:endParaRPr lang="en-US" smtClean="0"/>
          </a:p>
          <a:p>
            <a:pPr marL="304800" indent="-304800" eaLnBrk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Из них ¾ с плохо определенной «профориентацией», основанной на выборе комбинации ЕГЭ, советах родственников и друзей и сегодняшними оценками рынка труда </a:t>
            </a:r>
            <a:endParaRPr lang="en-US" sz="2000" smtClean="0">
              <a:latin typeface="Arial" charset="0"/>
              <a:sym typeface="Arial" charset="0"/>
            </a:endParaRPr>
          </a:p>
        </p:txBody>
      </p:sp>
      <p:sp>
        <p:nvSpPr>
          <p:cNvPr id="13316" name="Rectangle 3"/>
          <p:cNvSpPr>
            <a:spLocks/>
          </p:cNvSpPr>
          <p:nvPr/>
        </p:nvSpPr>
        <p:spPr bwMode="auto">
          <a:xfrm>
            <a:off x="273050" y="3292475"/>
            <a:ext cx="832961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r>
              <a:rPr lang="en-US" sz="4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Для чего мы учим?</a:t>
            </a:r>
          </a:p>
        </p:txBody>
      </p:sp>
      <p:sp>
        <p:nvSpPr>
          <p:cNvPr id="13317" name="Rectangle 4"/>
          <p:cNvSpPr>
            <a:spLocks/>
          </p:cNvSpPr>
          <p:nvPr/>
        </p:nvSpPr>
        <p:spPr bwMode="auto">
          <a:xfrm>
            <a:off x="273050" y="4076700"/>
            <a:ext cx="84963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Для личностной реализации, для повышения конкурентоспособности и инновационного потенциала человека, предприятия, региона, страны</a:t>
            </a:r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Для успешного продвижения наших выпускников  на рынке труда</a:t>
            </a:r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При этом о том, что требуется на рынке, знаем лишь понаслышке </a:t>
            </a:r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О том, каким будет рынок труда через 5-10 лет, знаем еще меньше</a:t>
            </a:r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Единственная область, о которой мы думаем, что мы знаем хорошо, это научно-педагогической деятельность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8316912" cy="792163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  <a:sym typeface="Arial" charset="0"/>
              </a:rPr>
              <a:t>Чему мы  учим?</a:t>
            </a:r>
            <a:endParaRPr lang="en-US" sz="4000" smtClean="0">
              <a:latin typeface="Arial" charset="0"/>
              <a:sym typeface="Arial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4063" y="1484313"/>
            <a:ext cx="8245475" cy="3802062"/>
          </a:xfrm>
        </p:spPr>
        <p:txBody>
          <a:bodyPr/>
          <a:lstStyle/>
          <a:p>
            <a:pPr marL="304800" indent="-304800" eaLnBrk="1" hangingPunct="1">
              <a:lnSpc>
                <a:spcPct val="80000"/>
              </a:lnSpc>
              <a:spcBef>
                <a:spcPct val="0"/>
              </a:spcBef>
              <a:buClr>
                <a:srgbClr val="0070C0"/>
              </a:buClr>
            </a:pPr>
            <a:r>
              <a:rPr lang="en-US" sz="200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Цель: выработка у обучающегося системного междисциплинарного критического мышления, приспосабливающегося к требованиям научно-технического прогресса. «Научить учиться» в течение всей жизни</a:t>
            </a:r>
            <a:r>
              <a:rPr lang="en-US" sz="2000" smtClean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.</a:t>
            </a:r>
            <a:endParaRPr lang="en-US" smtClean="0"/>
          </a:p>
          <a:p>
            <a:pPr marL="304800" indent="-304800" eaLnBrk="1" hangingPunct="1">
              <a:lnSpc>
                <a:spcPct val="80000"/>
              </a:lnSpc>
              <a:spcBef>
                <a:spcPts val="500"/>
              </a:spcBef>
            </a:pPr>
            <a:endParaRPr lang="en-US" sz="2000" smtClean="0">
              <a:latin typeface="Arial" charset="0"/>
              <a:sym typeface="Arial" charset="0"/>
            </a:endParaRPr>
          </a:p>
          <a:p>
            <a:pPr marL="304800" indent="-304800" eaLnBrk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Тому, что знаем сами.</a:t>
            </a:r>
            <a:endParaRPr lang="en-US" sz="2000" smtClean="0">
              <a:latin typeface="Arial" charset="0"/>
              <a:sym typeface="Arial" charset="0"/>
            </a:endParaRPr>
          </a:p>
        </p:txBody>
      </p:sp>
      <p:sp>
        <p:nvSpPr>
          <p:cNvPr id="14340" name="Rectangle 3"/>
          <p:cNvSpPr>
            <a:spLocks/>
          </p:cNvSpPr>
          <p:nvPr/>
        </p:nvSpPr>
        <p:spPr bwMode="auto">
          <a:xfrm>
            <a:off x="273050" y="3292475"/>
            <a:ext cx="832961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r>
              <a:rPr lang="en-US" sz="4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Как мы учим?</a:t>
            </a:r>
          </a:p>
        </p:txBody>
      </p:sp>
      <p:sp>
        <p:nvSpPr>
          <p:cNvPr id="14341" name="Rectangle 4"/>
          <p:cNvSpPr>
            <a:spLocks/>
          </p:cNvSpPr>
          <p:nvPr/>
        </p:nvSpPr>
        <p:spPr bwMode="auto">
          <a:xfrm>
            <a:off x="525463" y="4076700"/>
            <a:ext cx="82423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endParaRPr lang="en-US" sz="200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На первом месте не содержательная часть знаний, которая в современных условиях быстро устаревает и нуждается в постоянном обновлении, а технологии получения знаний – «образование-вовлечение»</a:t>
            </a:r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Знания, умения, навыки и способы действия передаются студентам в готовом виде и предназначены для воспроизводящего усвоения – «образование-просвещение», часто на физически и морально устаревшем оборудовании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8316912" cy="792163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  <a:sym typeface="Arial" charset="0"/>
              </a:rPr>
              <a:t>Кто учит?</a:t>
            </a:r>
            <a:endParaRPr lang="en-US" sz="4000" smtClean="0">
              <a:latin typeface="Arial" charset="0"/>
              <a:sym typeface="Arial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8525" y="1484313"/>
            <a:ext cx="8101013" cy="3802062"/>
          </a:xfrm>
        </p:spPr>
        <p:txBody>
          <a:bodyPr/>
          <a:lstStyle/>
          <a:p>
            <a:pPr marL="304800" indent="-304800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ППС, чей средний возраст близок к пенсионному, кто с середины 90-х перестал активно заниматься наукой, чьи навыки владения современными технологиями значительно уступают студен</a:t>
            </a:r>
            <a:r>
              <a:rPr lang="ru-RU" sz="2000" smtClean="0">
                <a:latin typeface="Arial" charset="0"/>
                <a:cs typeface="Arial" charset="0"/>
                <a:sym typeface="Arial" charset="0"/>
              </a:rPr>
              <a:t>ческим</a:t>
            </a: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 </a:t>
            </a:r>
            <a:endParaRPr lang="en-US" smtClean="0"/>
          </a:p>
          <a:p>
            <a:pPr marL="304800" indent="-304800" eaLnBrk="1" hangingPunct="1">
              <a:lnSpc>
                <a:spcPct val="80000"/>
              </a:lnSpc>
              <a:spcBef>
                <a:spcPts val="500"/>
              </a:spcBef>
            </a:pPr>
            <a:r>
              <a:rPr lang="en-US" sz="2000" smtClean="0">
                <a:latin typeface="Arial" charset="0"/>
                <a:cs typeface="Arial" charset="0"/>
                <a:sym typeface="Arial" charset="0"/>
              </a:rPr>
              <a:t>Люди, на плечах которых держится современная система образования (и которым за это низкий поклон), не могут меняться так же быстро, как производительность современных микропроцессоров</a:t>
            </a:r>
            <a:endParaRPr lang="en-US" sz="2000" smtClean="0">
              <a:latin typeface="Arial" charset="0"/>
              <a:sym typeface="Arial" charset="0"/>
            </a:endParaRPr>
          </a:p>
        </p:txBody>
      </p:sp>
      <p:sp>
        <p:nvSpPr>
          <p:cNvPr id="15364" name="Rectangle 3"/>
          <p:cNvSpPr>
            <a:spLocks/>
          </p:cNvSpPr>
          <p:nvPr/>
        </p:nvSpPr>
        <p:spPr bwMode="auto">
          <a:xfrm>
            <a:off x="525463" y="3500438"/>
            <a:ext cx="832961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r>
              <a:rPr lang="en-US" sz="3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Чему необходимо научиться всем?</a:t>
            </a:r>
          </a:p>
        </p:txBody>
      </p:sp>
      <p:sp>
        <p:nvSpPr>
          <p:cNvPr id="15365" name="Rectangle 4"/>
          <p:cNvSpPr>
            <a:spLocks/>
          </p:cNvSpPr>
          <p:nvPr/>
        </p:nvSpPr>
        <p:spPr bwMode="auto">
          <a:xfrm>
            <a:off x="501650" y="4508500"/>
            <a:ext cx="8242300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endParaRPr lang="en-US" sz="200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marL="304800" indent="-304800" algn="l">
              <a:lnSpc>
                <a:spcPct val="80000"/>
              </a:lnSpc>
              <a:spcBef>
                <a:spcPts val="475"/>
              </a:spcBef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Универсальным для любого вида деятельности навыкам критического мышления, логики, способности постановки задач, умению выражения своих мыслей в устной и письменной форме, владению основными современными источниками получения и распространения информации и, главное, стремлению к самообучению.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1346200"/>
          </a:xfrm>
        </p:spPr>
        <p:txBody>
          <a:bodyPr/>
          <a:lstStyle/>
          <a:p>
            <a:pPr eaLnBrk="1" hangingPunct="1"/>
            <a:r>
              <a:rPr lang="ru-RU" sz="4000" smtClean="0"/>
              <a:t>Некоторые </a:t>
            </a:r>
            <a:r>
              <a:rPr lang="en-US" sz="4000" smtClean="0"/>
              <a:t>системные проблемы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95388"/>
            <a:ext cx="8712200" cy="5473700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en-US" smtClean="0"/>
              <a:t>Кадровый состав, для устойчивости системы необходимы: </a:t>
            </a:r>
          </a:p>
          <a:p>
            <a:pPr lvl="1" eaLnBrk="1" hangingPunct="1"/>
            <a:r>
              <a:rPr lang="en-US" smtClean="0"/>
              <a:t>вертикальная мобильность, постоянный приток свежих кадров</a:t>
            </a:r>
          </a:p>
          <a:p>
            <a:pPr lvl="1" eaLnBrk="1" hangingPunct="1"/>
            <a:r>
              <a:rPr lang="en-US" smtClean="0"/>
              <a:t>горизонтальная мобильность ( ее отсутствие - inbreeding)</a:t>
            </a:r>
          </a:p>
          <a:p>
            <a:pPr marL="304800" indent="-304800" eaLnBrk="1" hangingPunct="1"/>
            <a:r>
              <a:rPr lang="en-US" smtClean="0"/>
              <a:t>Общемировая практика: </a:t>
            </a:r>
          </a:p>
          <a:p>
            <a:pPr lvl="1" eaLnBrk="1" hangingPunct="1"/>
            <a:r>
              <a:rPr lang="en-US" smtClean="0"/>
              <a:t>средняя зарплата доцента равна двум средним по экономике</a:t>
            </a:r>
          </a:p>
          <a:p>
            <a:pPr lvl="1" eaLnBrk="1" hangingPunct="1"/>
            <a:r>
              <a:rPr lang="en-US" smtClean="0"/>
              <a:t>средний годовой объем научных грантов на профессора равен его годовой зарплате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1346200"/>
          </a:xfrm>
        </p:spPr>
        <p:txBody>
          <a:bodyPr/>
          <a:lstStyle/>
          <a:p>
            <a:pPr eaLnBrk="1" hangingPunct="1"/>
            <a:r>
              <a:rPr lang="ru-RU" sz="4000" smtClean="0"/>
              <a:t>Некоторые </a:t>
            </a:r>
            <a:r>
              <a:rPr lang="en-US" sz="4000" smtClean="0"/>
              <a:t>системные проблемы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95388"/>
            <a:ext cx="8712200" cy="5473700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ru-RU" smtClean="0"/>
              <a:t>Недостаточное для требуемого уровня качества «подушевое» финансирование</a:t>
            </a:r>
          </a:p>
          <a:p>
            <a:pPr marL="304800" indent="-304800" eaLnBrk="1" hangingPunct="1">
              <a:spcBef>
                <a:spcPct val="0"/>
              </a:spcBef>
            </a:pPr>
            <a:r>
              <a:rPr lang="ru-RU" smtClean="0"/>
              <a:t>Недостаточная эффективность использования средств</a:t>
            </a:r>
          </a:p>
          <a:p>
            <a:pPr marL="304800" indent="-304800" eaLnBrk="1" hangingPunct="1"/>
            <a:r>
              <a:rPr lang="ru-RU" smtClean="0"/>
              <a:t>Общемировая п</a:t>
            </a:r>
            <a:r>
              <a:rPr lang="en-US" smtClean="0"/>
              <a:t>рактика</a:t>
            </a:r>
            <a:r>
              <a:rPr lang="ru-RU" smtClean="0"/>
              <a:t> </a:t>
            </a:r>
            <a:r>
              <a:rPr lang="en-US" smtClean="0"/>
              <a:t>: </a:t>
            </a:r>
          </a:p>
          <a:p>
            <a:pPr lvl="1" eaLnBrk="1" hangingPunct="1"/>
            <a:r>
              <a:rPr lang="ru-RU" smtClean="0"/>
              <a:t>Объем государственного финансирования одного студента-бакалавра не менее 40% уровня средней зарплаты по экономике</a:t>
            </a:r>
            <a:endParaRPr lang="en-US" smtClean="0"/>
          </a:p>
          <a:p>
            <a:pPr lvl="1" eaLnBrk="1" hangingPunct="1"/>
            <a:r>
              <a:rPr lang="ru-RU" smtClean="0"/>
              <a:t>Не следует стремиться к удешевлению программ, нужно стремиться к повышению их доступности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1346200"/>
          </a:xfrm>
        </p:spPr>
        <p:txBody>
          <a:bodyPr/>
          <a:lstStyle/>
          <a:p>
            <a:pPr eaLnBrk="1" hangingPunct="1"/>
            <a:r>
              <a:rPr lang="ru-RU" sz="4000" smtClean="0"/>
              <a:t>Некоторые </a:t>
            </a:r>
            <a:r>
              <a:rPr lang="en-US" sz="4000" smtClean="0"/>
              <a:t>системные проблемы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893175" cy="5473700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ru-RU" smtClean="0"/>
              <a:t>Диплом государственного образца о высшем образовании, присуждаемый академическим сообществом, является допуском к профессии</a:t>
            </a:r>
          </a:p>
          <a:p>
            <a:pPr marL="304800" indent="-304800" eaLnBrk="1" hangingPunct="1"/>
            <a:r>
              <a:rPr lang="ru-RU" smtClean="0"/>
              <a:t>Общемировая п</a:t>
            </a:r>
            <a:r>
              <a:rPr lang="en-US" smtClean="0"/>
              <a:t>рактика</a:t>
            </a:r>
            <a:r>
              <a:rPr lang="ru-RU" smtClean="0"/>
              <a:t> </a:t>
            </a:r>
            <a:r>
              <a:rPr lang="en-US" smtClean="0"/>
              <a:t>: </a:t>
            </a:r>
          </a:p>
          <a:p>
            <a:pPr lvl="1" eaLnBrk="1" hangingPunct="1"/>
            <a:r>
              <a:rPr lang="ru-RU" smtClean="0"/>
              <a:t>Академическое сообщество присуждает академическую степень, подтверждаемую дипломом университета</a:t>
            </a:r>
            <a:endParaRPr lang="en-US" smtClean="0"/>
          </a:p>
          <a:p>
            <a:pPr lvl="1" eaLnBrk="1" hangingPunct="1"/>
            <a:r>
              <a:rPr lang="ru-RU" smtClean="0"/>
              <a:t>Профессиональное сообщество разрабатывает и проводит экзамены для получению лицензии на профессиональную деятельность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В чем наша </a:t>
            </a:r>
            <a:r>
              <a:rPr lang="ru-RU" smtClean="0"/>
              <a:t>сила и </a:t>
            </a:r>
            <a:r>
              <a:rPr lang="en-US" smtClean="0"/>
              <a:t>слабость?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ru-RU" smtClean="0"/>
              <a:t>Традиционно сильной стороной нашего высшего образования является ориентация на фундаментальные знания, меняющиеся относительно медленно. Традиционно слабой стороной является недостаточное развитие умений применения этих знаний при решении практических задач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444500" y="0"/>
            <a:ext cx="8229600" cy="1738313"/>
          </a:xfrm>
        </p:spPr>
        <p:txBody>
          <a:bodyPr/>
          <a:lstStyle/>
          <a:p>
            <a:pPr eaLnBrk="1" hangingPunct="1"/>
            <a:r>
              <a:rPr lang="en-US" smtClean="0"/>
              <a:t>И, в заключение, несколько занимательных фактов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569325" cy="4751387"/>
          </a:xfrm>
        </p:spPr>
        <p:txBody>
          <a:bodyPr/>
          <a:lstStyle/>
          <a:p>
            <a:pPr marL="304800" indent="-304800" eaLnBrk="1" hangingPunct="1">
              <a:spcBef>
                <a:spcPct val="0"/>
              </a:spcBef>
            </a:pPr>
            <a:r>
              <a:rPr lang="en-US" smtClean="0"/>
              <a:t>Знаете ли Вы, что люди с высшим образованием в среднем:</a:t>
            </a:r>
          </a:p>
          <a:p>
            <a:pPr marL="304800" indent="-304800" eaLnBrk="1" hangingPunct="1"/>
            <a:r>
              <a:rPr lang="en-US" smtClean="0"/>
              <a:t>Живут на 10 лет дольше</a:t>
            </a:r>
          </a:p>
          <a:p>
            <a:pPr marL="304800" indent="-304800" eaLnBrk="1" hangingPunct="1"/>
            <a:r>
              <a:rPr lang="en-US" smtClean="0"/>
              <a:t>Зарабатывают (и платят налогов) в течение жизни в 2 раза больше</a:t>
            </a:r>
          </a:p>
          <a:p>
            <a:pPr marL="304800" indent="-304800" eaLnBrk="1" hangingPunct="1"/>
            <a:r>
              <a:rPr lang="en-US" smtClean="0"/>
              <a:t>Болеют  на 60% меньше</a:t>
            </a:r>
            <a:endParaRPr lang="ru-RU" smtClean="0"/>
          </a:p>
          <a:p>
            <a:pPr marL="304800" indent="-304800" eaLnBrk="1" hangingPunct="1"/>
            <a:r>
              <a:rPr lang="ru-RU" smtClean="0"/>
              <a:t>Чем выше образовательный ценз общества, тем меньше в нем агрессии. И наоборот.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323850" y="23495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/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21507" name="Rectangle 2"/>
          <p:cNvSpPr>
            <a:spLocks/>
          </p:cNvSpPr>
          <p:nvPr/>
        </p:nvSpPr>
        <p:spPr bwMode="auto">
          <a:xfrm>
            <a:off x="501650" y="285750"/>
            <a:ext cx="8509000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endParaRPr lang="en-US" sz="180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endParaRPr lang="en-US" sz="320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r>
              <a:rPr lang="en-US" sz="3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Спасибо за внимание!</a:t>
            </a:r>
            <a:endParaRPr lang="en-US" sz="180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3200" u="sng">
                <a:solidFill>
                  <a:srgbClr val="0000FF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  <a:hlinkClick r:id="rId3"/>
              </a:rPr>
              <a:t>A.Belotserkovsky@tversu.ru</a:t>
            </a:r>
            <a:endParaRPr lang="en-US" sz="180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r>
              <a:rPr lang="en-US" sz="3200" u="sng">
                <a:solidFill>
                  <a:srgbClr val="0000FF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rector@tversu.ru</a:t>
            </a:r>
          </a:p>
        </p:txBody>
      </p:sp>
      <p:pic>
        <p:nvPicPr>
          <p:cNvPr id="21508" name="Picture 4" descr="XL-anim_clea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357563"/>
            <a:ext cx="33337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- Титульный слайд">
  <a:themeElements>
    <a:clrScheme name="">
      <a:dk1>
        <a:srgbClr val="000000"/>
      </a:dk1>
      <a:lt1>
        <a:srgbClr val="FFFFFF"/>
      </a:lt1>
      <a:dk2>
        <a:srgbClr val="000000"/>
      </a:dk2>
      <a:lt2>
        <a:srgbClr val="2F4D71"/>
      </a:lt2>
      <a:accent1>
        <a:srgbClr val="4F81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B2C1DB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Титульный слайд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Титульный слайд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- Заголовок, текст и объект">
  <a:themeElements>
    <a:clrScheme name="Default - Заголовок, текст и объек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Заголовок, текст и объект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Заголовок, текст и объек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- Заголовок и объект">
  <a:themeElements>
    <a:clrScheme name="Default - Заголовок и объек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Заголовок и объект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Заголовок и объек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- Заголовок, текст и два объекта">
  <a:themeElements>
    <a:clrScheme name="Default - Заголовок, текст и два объект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Заголовок, текст и два объекта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Заголовок, текст и два объект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- Заголовок и таблица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Заголовок и таблица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Заголовок и таблиц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Pages>0</Pages>
  <Words>846</Words>
  <Characters>0</Characters>
  <Application>Microsoft Office PowerPoint</Application>
  <PresentationFormat>Экран (4:3)</PresentationFormat>
  <Lines>0</Lines>
  <Paragraphs>114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Default - Титульный слайд</vt:lpstr>
      <vt:lpstr>Default - Заголовок, текст и объект</vt:lpstr>
      <vt:lpstr>Default - Заголовок и объект</vt:lpstr>
      <vt:lpstr>Default - Заголовок, текст и два объекта</vt:lpstr>
      <vt:lpstr>Default - Заголовок и таблица</vt:lpstr>
      <vt:lpstr>Внешние и внутренние угрозы, способные повлиять на развитие системы высшего образования </vt:lpstr>
      <vt:lpstr>Современные глобальные тенденции в высшем образовании</vt:lpstr>
      <vt:lpstr>Современные глобальные тенденции в высшем образовании  </vt:lpstr>
      <vt:lpstr>Основные проблемы </vt:lpstr>
      <vt:lpstr>Современные российские тенденции в высшем образовании</vt:lpstr>
      <vt:lpstr>Презентация PowerPoint</vt:lpstr>
      <vt:lpstr>Что делать? </vt:lpstr>
      <vt:lpstr>Кого мы  учим?</vt:lpstr>
      <vt:lpstr>Чему мы  учим?</vt:lpstr>
      <vt:lpstr>Кто учит?</vt:lpstr>
      <vt:lpstr>Некоторые системные проблемы</vt:lpstr>
      <vt:lpstr>Некоторые системные проблемы</vt:lpstr>
      <vt:lpstr>Некоторые системные проблемы</vt:lpstr>
      <vt:lpstr>В чем наша сила и слабость?</vt:lpstr>
      <vt:lpstr>И, в заключение, несколько занимательных фактов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развития  Тверского государственного университета</dc:title>
  <dc:creator>Тверской</dc:creator>
  <cp:lastModifiedBy>admin</cp:lastModifiedBy>
  <cp:revision>21</cp:revision>
  <dcterms:modified xsi:type="dcterms:W3CDTF">2015-08-14T09:44:34Z</dcterms:modified>
</cp:coreProperties>
</file>