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4" r:id="rId3"/>
    <p:sldId id="259" r:id="rId4"/>
    <p:sldId id="262" r:id="rId5"/>
    <p:sldId id="260" r:id="rId6"/>
    <p:sldId id="263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66"/>
    <a:srgbClr val="FFF8F7"/>
    <a:srgbClr val="FFE3DD"/>
    <a:srgbClr val="FFCDC1"/>
    <a:srgbClr val="FFB19F"/>
    <a:srgbClr val="FF8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40B86A8-E157-430D-83B1-568A53798BC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81684-BB61-47ED-B502-2384617E5D6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93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07A70-31C1-440A-A90F-C56EA0C22B7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851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53FE8-6F30-4444-ACDB-FED201B51AD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643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53B23-0E36-4035-84DF-749DDFF5A8B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60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52B91-5C6A-42F9-A52B-6489AD39997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21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A76C9-B222-4A87-B763-AE7C811BB67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0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54D7-9633-4476-B3BA-825A452BF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44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6EBC1-370C-43C7-8400-8F2AB3430A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68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7D4C7-684C-49F7-AC42-A50E8E381E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2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50B3C-371B-46BF-93A5-E1A58962B14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92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B4505BE-82DE-4393-9E3C-54029531CE9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/>
              <a:t>Лекция «Основы деятельности классного руководителя»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00113" y="1701800"/>
            <a:ext cx="7848600" cy="44640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/>
              <a:t>Образовательные задачи:</a:t>
            </a:r>
          </a:p>
          <a:p>
            <a:pPr algn="ctr">
              <a:buFont typeface="Wingdings" pitchFamily="2" charset="2"/>
              <a:buNone/>
            </a:pPr>
            <a:endParaRPr lang="ru-RU" sz="2800"/>
          </a:p>
          <a:p>
            <a:r>
              <a:rPr lang="ru-RU" sz="2800"/>
              <a:t>Сформировать представление о функциях классного руководителя</a:t>
            </a:r>
          </a:p>
          <a:p>
            <a:r>
              <a:rPr lang="ru-RU" sz="2800"/>
              <a:t>Осознать эволюцию учения о коллективе в истории отечественной педагогики</a:t>
            </a:r>
          </a:p>
          <a:p>
            <a:r>
              <a:rPr lang="ru-RU" sz="2800"/>
              <a:t>Усвоить взаимосвязь содержания и форм работы классного руководителя с  родителями учащихся.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/>
              <a:t>Лекция «Основы деятельности классного руководителя»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7563" y="1628775"/>
            <a:ext cx="7931150" cy="489585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Содержание лекции:</a:t>
            </a:r>
          </a:p>
          <a:p>
            <a:pPr marL="609600" indent="-609600">
              <a:lnSpc>
                <a:spcPct val="90000"/>
              </a:lnSpc>
              <a:spcBef>
                <a:spcPct val="80000"/>
              </a:spcBef>
              <a:buFont typeface="Wingdings" pitchFamily="2" charset="2"/>
              <a:buAutoNum type="arabicPeriod"/>
            </a:pPr>
            <a:r>
              <a:rPr lang="ru-RU" sz="2800"/>
              <a:t>История становления института классного руководства в России.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Функции и содержание работы классного руководителя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Педагогическое руководство детским коллективом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Взаимодействие с неформальными молодежными объединениями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Методика работы с родителями учащихся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52463"/>
          </a:xfrm>
        </p:spPr>
        <p:txBody>
          <a:bodyPr/>
          <a:lstStyle/>
          <a:p>
            <a:r>
              <a:rPr lang="ru-RU" sz="3200" b="1" i="1"/>
              <a:t>Функции классного руководителя: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836613"/>
            <a:ext cx="4464050" cy="5761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>
                <a:solidFill>
                  <a:schemeClr val="tx2"/>
                </a:solidFill>
              </a:rPr>
              <a:t>Воспитательные:</a:t>
            </a:r>
          </a:p>
          <a:p>
            <a:pPr>
              <a:lnSpc>
                <a:spcPct val="95000"/>
              </a:lnSpc>
            </a:pPr>
            <a:r>
              <a:rPr lang="ru-RU" sz="2400"/>
              <a:t>обустройство жизнедеятельности;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ru-RU" sz="2400"/>
              <a:t>организация предметной деятельности;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ru-RU" sz="2400"/>
              <a:t>организация духовной деятельности;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ru-RU" sz="2400"/>
              <a:t>характеристика личностного развития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ru-RU" b="1">
                <a:solidFill>
                  <a:schemeClr val="tx2"/>
                </a:solidFill>
              </a:rPr>
              <a:t>Социально-психологические: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ru-RU" sz="2400"/>
              <a:t>организаторская;</a:t>
            </a:r>
          </a:p>
          <a:p>
            <a:r>
              <a:rPr lang="ru-RU" sz="2400"/>
              <a:t>создания психологического климата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5005388" y="836613"/>
            <a:ext cx="3887787" cy="5761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>
                <a:solidFill>
                  <a:schemeClr val="tx2"/>
                </a:solidFill>
              </a:rPr>
              <a:t>Социально-гуманитарные:</a:t>
            </a:r>
          </a:p>
          <a:p>
            <a:pPr>
              <a:spcBef>
                <a:spcPct val="40000"/>
              </a:spcBef>
            </a:pPr>
            <a:r>
              <a:rPr lang="ru-RU" sz="2400"/>
              <a:t>координационная;</a:t>
            </a:r>
          </a:p>
          <a:p>
            <a:r>
              <a:rPr lang="ru-RU" sz="2400"/>
              <a:t>социальной защиты</a:t>
            </a:r>
          </a:p>
          <a:p>
            <a:endParaRPr lang="ru-RU"/>
          </a:p>
          <a:p>
            <a:pPr algn="ctr">
              <a:buFont typeface="Wingdings" pitchFamily="2" charset="2"/>
              <a:buNone/>
            </a:pPr>
            <a:endParaRPr lang="ru-RU" b="1">
              <a:solidFill>
                <a:schemeClr val="tx2"/>
              </a:solidFill>
            </a:endParaRPr>
          </a:p>
          <a:p>
            <a:pPr algn="ctr">
              <a:buFont typeface="Wingdings" pitchFamily="2" charset="2"/>
              <a:buNone/>
            </a:pPr>
            <a:endParaRPr lang="ru-RU" sz="1000">
              <a:solidFill>
                <a:schemeClr val="tx2"/>
              </a:solidFill>
            </a:endParaRPr>
          </a:p>
          <a:p>
            <a:pPr algn="ctr">
              <a:buFont typeface="Wingdings" pitchFamily="2" charset="2"/>
              <a:buNone/>
            </a:pPr>
            <a:endParaRPr lang="ru-RU" sz="1000">
              <a:solidFill>
                <a:schemeClr val="tx2"/>
              </a:solidFill>
            </a:endParaRPr>
          </a:p>
          <a:p>
            <a:pPr algn="ctr">
              <a:buFont typeface="Wingdings" pitchFamily="2" charset="2"/>
              <a:buNone/>
            </a:pPr>
            <a:endParaRPr lang="ru-RU" sz="1000">
              <a:solidFill>
                <a:schemeClr val="tx2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b="1">
                <a:solidFill>
                  <a:schemeClr val="tx2"/>
                </a:solidFill>
              </a:rPr>
              <a:t>Управленческие:</a:t>
            </a:r>
          </a:p>
          <a:p>
            <a:r>
              <a:rPr lang="ru-RU" sz="2400"/>
              <a:t>диагностическая;</a:t>
            </a:r>
          </a:p>
          <a:p>
            <a:r>
              <a:rPr lang="ru-RU" sz="2400"/>
              <a:t>целеполагания;</a:t>
            </a:r>
          </a:p>
          <a:p>
            <a:r>
              <a:rPr lang="ru-RU" sz="2400"/>
              <a:t>планирования;</a:t>
            </a:r>
          </a:p>
          <a:p>
            <a:r>
              <a:rPr lang="ru-RU" sz="2400"/>
              <a:t>контроля и коррекции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47700"/>
          </a:xfrm>
        </p:spPr>
        <p:txBody>
          <a:bodyPr/>
          <a:lstStyle/>
          <a:p>
            <a:r>
              <a:rPr lang="ru-RU" sz="2400" b="1" i="1"/>
              <a:t>Признаки детского коллектива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124075" y="1052513"/>
            <a:ext cx="5184775" cy="5616575"/>
          </a:xfrm>
          <a:prstGeom prst="rect">
            <a:avLst/>
          </a:prstGeom>
          <a:solidFill>
            <a:srgbClr val="FFF8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627313" y="1844675"/>
            <a:ext cx="4176712" cy="4679950"/>
          </a:xfrm>
          <a:prstGeom prst="rect">
            <a:avLst/>
          </a:prstGeom>
          <a:solidFill>
            <a:srgbClr val="FFE3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059113" y="2782888"/>
            <a:ext cx="3313112" cy="3598862"/>
          </a:xfrm>
          <a:prstGeom prst="rect">
            <a:avLst/>
          </a:prstGeom>
          <a:solidFill>
            <a:srgbClr val="FFCDC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276600" y="3790950"/>
            <a:ext cx="2879725" cy="2446338"/>
          </a:xfrm>
          <a:prstGeom prst="rect">
            <a:avLst/>
          </a:prstGeom>
          <a:solidFill>
            <a:srgbClr val="FFB19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635375" y="4438650"/>
            <a:ext cx="2232025" cy="1654175"/>
          </a:xfrm>
          <a:prstGeom prst="rect">
            <a:avLst/>
          </a:prstGeom>
          <a:solidFill>
            <a:srgbClr val="FF8F7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563938" y="4437063"/>
            <a:ext cx="2305050" cy="164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2000"/>
              <a:t>Общие, личностно и социально значимые </a:t>
            </a:r>
          </a:p>
          <a:p>
            <a:pPr algn="ctr">
              <a:lnSpc>
                <a:spcPct val="85000"/>
              </a:lnSpc>
            </a:pPr>
            <a:r>
              <a:rPr lang="ru-RU" sz="2000" b="1"/>
              <a:t>ЦЕЛИ и ПЕРСПЕКТИВЫ</a:t>
            </a:r>
            <a:endParaRPr lang="ru-RU" sz="2000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348038" y="3860800"/>
            <a:ext cx="2735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/>
              <a:t>РАВЕНСТВО ПРАВ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3275013" y="3032125"/>
            <a:ext cx="3097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/>
              <a:t>СПЛОЧЕННОСТЬ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2843213" y="1916113"/>
            <a:ext cx="37449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/>
              <a:t>СОВМЕСТНАЯ ДЕЯТЕЛЬНОСТЬ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1981200" y="1022350"/>
            <a:ext cx="5543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Организованная группа детей, которых объединяют: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5588"/>
            <a:ext cx="8229600" cy="652462"/>
          </a:xfrm>
        </p:spPr>
        <p:txBody>
          <a:bodyPr/>
          <a:lstStyle/>
          <a:p>
            <a:r>
              <a:rPr lang="ru-RU" sz="3200" b="1" i="1"/>
              <a:t>Функции ОУ в работе с родителями: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1125538"/>
            <a:ext cx="8147050" cy="5256212"/>
          </a:xfrm>
        </p:spPr>
        <p:txBody>
          <a:bodyPr/>
          <a:lstStyle/>
          <a:p>
            <a:r>
              <a:rPr lang="ru-RU" sz="2800"/>
              <a:t>Ознакомление родителей с содержанием и методикой образовательного процесса</a:t>
            </a:r>
          </a:p>
          <a:p>
            <a:r>
              <a:rPr lang="ru-RU" sz="2800"/>
              <a:t>Психолого-педагогическое просвещение родителей</a:t>
            </a:r>
          </a:p>
          <a:p>
            <a:r>
              <a:rPr lang="ru-RU" sz="2800"/>
              <a:t>Организация совместной практической жизнедеятельности детей и родителей</a:t>
            </a:r>
          </a:p>
          <a:p>
            <a:r>
              <a:rPr lang="ru-RU" sz="2800"/>
              <a:t>Педагогическое корректирование семейного воспитания</a:t>
            </a:r>
          </a:p>
          <a:p>
            <a:r>
              <a:rPr lang="ru-RU" sz="2800"/>
              <a:t>Организация работы с родительским активом и взаимодействие с общественными организациями родителей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ru-RU" sz="3200" b="1" i="1"/>
              <a:t>Формы работы </a:t>
            </a:r>
            <a:br>
              <a:rPr lang="ru-RU" sz="3200" b="1" i="1"/>
            </a:br>
            <a:r>
              <a:rPr lang="ru-RU" sz="3200" b="1" i="1"/>
              <a:t>с родителями учащихся: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1663" y="1412875"/>
            <a:ext cx="3754437" cy="5184775"/>
          </a:xfrm>
        </p:spPr>
        <p:txBody>
          <a:bodyPr/>
          <a:lstStyle/>
          <a:p>
            <a:r>
              <a:rPr lang="ru-RU" sz="2400"/>
              <a:t>Лекторий для родителей;</a:t>
            </a:r>
          </a:p>
          <a:p>
            <a:r>
              <a:rPr lang="ru-RU" sz="2400"/>
              <a:t>Семинары;</a:t>
            </a:r>
          </a:p>
          <a:p>
            <a:r>
              <a:rPr lang="ru-RU" sz="2400"/>
              <a:t>Практикумы;</a:t>
            </a:r>
          </a:p>
          <a:p>
            <a:r>
              <a:rPr lang="ru-RU" sz="2400"/>
              <a:t>Тренинги общения;</a:t>
            </a:r>
          </a:p>
          <a:p>
            <a:r>
              <a:rPr lang="ru-RU" sz="2400"/>
              <a:t>Ролевые игры;</a:t>
            </a:r>
          </a:p>
          <a:p>
            <a:r>
              <a:rPr lang="ru-RU" sz="2400"/>
              <a:t>Обзор и выставки психолого-педагогической литературы;</a:t>
            </a:r>
          </a:p>
          <a:p>
            <a:r>
              <a:rPr lang="ru-RU" sz="2400"/>
              <a:t>Организация помощи в благоустройстве ОУ;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339850"/>
            <a:ext cx="4392612" cy="5184775"/>
          </a:xfrm>
        </p:spPr>
        <p:txBody>
          <a:bodyPr/>
          <a:lstStyle/>
          <a:p>
            <a:r>
              <a:rPr lang="ru-RU" sz="2400"/>
              <a:t>Тематические конференции;</a:t>
            </a:r>
          </a:p>
          <a:p>
            <a:r>
              <a:rPr lang="ru-RU" sz="2400"/>
              <a:t>Дискуссии (диспуты);</a:t>
            </a:r>
          </a:p>
          <a:p>
            <a:r>
              <a:rPr lang="ru-RU" sz="2400"/>
              <a:t>Консультации (индивидуальные и групповые);</a:t>
            </a:r>
          </a:p>
          <a:p>
            <a:r>
              <a:rPr lang="ru-RU" sz="2400"/>
              <a:t>Встреча с …;</a:t>
            </a:r>
          </a:p>
          <a:p>
            <a:r>
              <a:rPr lang="ru-RU" sz="2400"/>
              <a:t>Организация работы кружков и факультативов;</a:t>
            </a:r>
          </a:p>
          <a:p>
            <a:r>
              <a:rPr lang="ru-RU" sz="2400"/>
              <a:t>Организация работы семейных клубов;</a:t>
            </a:r>
          </a:p>
          <a:p>
            <a:r>
              <a:rPr lang="ru-RU" sz="2400"/>
              <a:t>Родительские собрания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азрез">
  <a:themeElements>
    <a:clrScheme name="Разрез 14">
      <a:dk1>
        <a:srgbClr val="00218A"/>
      </a:dk1>
      <a:lt1>
        <a:srgbClr val="CCFFFF"/>
      </a:lt1>
      <a:dk2>
        <a:srgbClr val="005FEA"/>
      </a:dk2>
      <a:lt2>
        <a:srgbClr val="CCFFCC"/>
      </a:lt2>
      <a:accent1>
        <a:srgbClr val="FF3300"/>
      </a:accent1>
      <a:accent2>
        <a:srgbClr val="00B485"/>
      </a:accent2>
      <a:accent3>
        <a:srgbClr val="E2FFFF"/>
      </a:accent3>
      <a:accent4>
        <a:srgbClr val="001B75"/>
      </a:accent4>
      <a:accent5>
        <a:srgbClr val="FFADAA"/>
      </a:accent5>
      <a:accent6>
        <a:srgbClr val="00A378"/>
      </a:accent6>
      <a:hlink>
        <a:srgbClr val="00CC99"/>
      </a:hlink>
      <a:folHlink>
        <a:srgbClr val="00C894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10">
        <a:dk1>
          <a:srgbClr val="8C0000"/>
        </a:dk1>
        <a:lt1>
          <a:srgbClr val="FFFFFF"/>
        </a:lt1>
        <a:dk2>
          <a:srgbClr val="CCFFFF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E2FFFF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11">
        <a:dk1>
          <a:srgbClr val="CCFFCC"/>
        </a:dk1>
        <a:lt1>
          <a:srgbClr val="FFFFFF"/>
        </a:lt1>
        <a:dk2>
          <a:srgbClr val="CCFFFF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E2FFFF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12">
        <a:dk1>
          <a:srgbClr val="00218A"/>
        </a:dk1>
        <a:lt1>
          <a:srgbClr val="CCFFFF"/>
        </a:lt1>
        <a:dk2>
          <a:srgbClr val="005FEA"/>
        </a:dk2>
        <a:lt2>
          <a:srgbClr val="CCFFCC"/>
        </a:lt2>
        <a:accent1>
          <a:srgbClr val="FF3300"/>
        </a:accent1>
        <a:accent2>
          <a:srgbClr val="BE7960"/>
        </a:accent2>
        <a:accent3>
          <a:srgbClr val="E2FFFF"/>
        </a:accent3>
        <a:accent4>
          <a:srgbClr val="001B75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13">
        <a:dk1>
          <a:srgbClr val="00218A"/>
        </a:dk1>
        <a:lt1>
          <a:srgbClr val="CCFFFF"/>
        </a:lt1>
        <a:dk2>
          <a:srgbClr val="005FEA"/>
        </a:dk2>
        <a:lt2>
          <a:srgbClr val="CCFFCC"/>
        </a:lt2>
        <a:accent1>
          <a:srgbClr val="FF3300"/>
        </a:accent1>
        <a:accent2>
          <a:srgbClr val="00B485"/>
        </a:accent2>
        <a:accent3>
          <a:srgbClr val="E2FFFF"/>
        </a:accent3>
        <a:accent4>
          <a:srgbClr val="001B75"/>
        </a:accent4>
        <a:accent5>
          <a:srgbClr val="FFADAA"/>
        </a:accent5>
        <a:accent6>
          <a:srgbClr val="00A378"/>
        </a:accent6>
        <a:hlink>
          <a:srgbClr val="00CC99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14">
        <a:dk1>
          <a:srgbClr val="00218A"/>
        </a:dk1>
        <a:lt1>
          <a:srgbClr val="CCFFFF"/>
        </a:lt1>
        <a:dk2>
          <a:srgbClr val="005FEA"/>
        </a:dk2>
        <a:lt2>
          <a:srgbClr val="CCFFCC"/>
        </a:lt2>
        <a:accent1>
          <a:srgbClr val="FF3300"/>
        </a:accent1>
        <a:accent2>
          <a:srgbClr val="00B485"/>
        </a:accent2>
        <a:accent3>
          <a:srgbClr val="E2FFFF"/>
        </a:accent3>
        <a:accent4>
          <a:srgbClr val="001B75"/>
        </a:accent4>
        <a:accent5>
          <a:srgbClr val="FFADAA"/>
        </a:accent5>
        <a:accent6>
          <a:srgbClr val="00A378"/>
        </a:accent6>
        <a:hlink>
          <a:srgbClr val="00CC99"/>
        </a:hlink>
        <a:folHlink>
          <a:srgbClr val="00C8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82</TotalTime>
  <Words>240</Words>
  <Application>Microsoft Office PowerPoint</Application>
  <PresentationFormat>Экран (4:3)</PresentationFormat>
  <Paragraphs>63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Tahoma</vt:lpstr>
      <vt:lpstr>Times New Roman</vt:lpstr>
      <vt:lpstr>Wingdings</vt:lpstr>
      <vt:lpstr>Разрез</vt:lpstr>
      <vt:lpstr>Лекция «Основы деятельности классного руководителя»</vt:lpstr>
      <vt:lpstr>Лекция «Основы деятельности классного руководителя»</vt:lpstr>
      <vt:lpstr>Функции классного руководителя:</vt:lpstr>
      <vt:lpstr>Признаки детского коллектива</vt:lpstr>
      <vt:lpstr>Функции ОУ в работе с родителями:</vt:lpstr>
      <vt:lpstr>Формы работы  с родителями учащихся: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«Основы деятельности классного руководителя</dc:title>
  <dc:creator>Ryapisov</dc:creator>
  <cp:lastModifiedBy>admin</cp:lastModifiedBy>
  <cp:revision>3</cp:revision>
  <dcterms:created xsi:type="dcterms:W3CDTF">2006-03-11T02:24:13Z</dcterms:created>
  <dcterms:modified xsi:type="dcterms:W3CDTF">2015-08-18T11:34:00Z</dcterms:modified>
</cp:coreProperties>
</file>