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6"/>
  </p:notesMasterIdLst>
  <p:sldIdLst>
    <p:sldId id="264" r:id="rId2"/>
    <p:sldId id="256" r:id="rId3"/>
    <p:sldId id="271" r:id="rId4"/>
    <p:sldId id="257" r:id="rId5"/>
    <p:sldId id="263" r:id="rId6"/>
    <p:sldId id="258" r:id="rId7"/>
    <p:sldId id="268" r:id="rId8"/>
    <p:sldId id="262" r:id="rId9"/>
    <p:sldId id="270" r:id="rId10"/>
    <p:sldId id="260" r:id="rId11"/>
    <p:sldId id="269" r:id="rId12"/>
    <p:sldId id="265" r:id="rId13"/>
    <p:sldId id="272" r:id="rId14"/>
    <p:sldId id="26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54" autoAdjust="0"/>
  </p:normalViewPr>
  <p:slideViewPr>
    <p:cSldViewPr>
      <p:cViewPr>
        <p:scale>
          <a:sx n="49" d="100"/>
          <a:sy n="49" d="100"/>
        </p:scale>
        <p:origin x="-1080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F7CB2-FE32-406F-86BF-45CED554160B}" type="datetimeFigureOut">
              <a:rPr lang="ru-RU" smtClean="0"/>
              <a:pPr/>
              <a:t>18.08.2015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3E01C1-9F68-44B7-A5D1-3980507D54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270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Плюсы и минусы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3E01C1-9F68-44B7-A5D1-3980507D5453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5 причин стать журналистом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3E01C1-9F68-44B7-A5D1-3980507D5453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3E01C1-9F68-44B7-A5D1-3980507D5453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13583-E463-4172-9D98-30C927850281}" type="datetimeFigureOut">
              <a:rPr lang="ru-RU" smtClean="0"/>
              <a:pPr/>
              <a:t>18.08.2015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2E132-6660-4E5A-A3F6-89FA004208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13583-E463-4172-9D98-30C927850281}" type="datetimeFigureOut">
              <a:rPr lang="ru-RU" smtClean="0"/>
              <a:pPr/>
              <a:t>18.08.2015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2E132-6660-4E5A-A3F6-89FA004208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13583-E463-4172-9D98-30C927850281}" type="datetimeFigureOut">
              <a:rPr lang="ru-RU" smtClean="0"/>
              <a:pPr/>
              <a:t>18.08.2015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2E132-6660-4E5A-A3F6-89FA004208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13583-E463-4172-9D98-30C927850281}" type="datetimeFigureOut">
              <a:rPr lang="ru-RU" smtClean="0"/>
              <a:pPr/>
              <a:t>18.08.2015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2E132-6660-4E5A-A3F6-89FA004208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13583-E463-4172-9D98-30C927850281}" type="datetimeFigureOut">
              <a:rPr lang="ru-RU" smtClean="0"/>
              <a:pPr/>
              <a:t>18.08.2015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2E132-6660-4E5A-A3F6-89FA004208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13583-E463-4172-9D98-30C927850281}" type="datetimeFigureOut">
              <a:rPr lang="ru-RU" smtClean="0"/>
              <a:pPr/>
              <a:t>18.08.2015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2E132-6660-4E5A-A3F6-89FA004208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13583-E463-4172-9D98-30C927850281}" type="datetimeFigureOut">
              <a:rPr lang="ru-RU" smtClean="0"/>
              <a:pPr/>
              <a:t>18.08.2015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2E132-6660-4E5A-A3F6-89FA004208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13583-E463-4172-9D98-30C927850281}" type="datetimeFigureOut">
              <a:rPr lang="ru-RU" smtClean="0"/>
              <a:pPr/>
              <a:t>18.08.2015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2E132-6660-4E5A-A3F6-89FA004208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13583-E463-4172-9D98-30C927850281}" type="datetimeFigureOut">
              <a:rPr lang="ru-RU" smtClean="0"/>
              <a:pPr/>
              <a:t>18.08.2015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2E132-6660-4E5A-A3F6-89FA004208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13583-E463-4172-9D98-30C927850281}" type="datetimeFigureOut">
              <a:rPr lang="ru-RU" smtClean="0"/>
              <a:pPr/>
              <a:t>18.08.2015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2E132-6660-4E5A-A3F6-89FA004208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13583-E463-4172-9D98-30C927850281}" type="datetimeFigureOut">
              <a:rPr lang="ru-RU" smtClean="0"/>
              <a:pPr/>
              <a:t>18.08.2015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2E132-6660-4E5A-A3F6-89FA004208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C13583-E463-4172-9D98-30C927850281}" type="datetimeFigureOut">
              <a:rPr lang="ru-RU" smtClean="0"/>
              <a:pPr/>
              <a:t>18.08.2015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D2E132-6660-4E5A-A3F6-89FA004208A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900igr.net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&#1053;&#1072;&#1090;&#1072;&#1096;&#1072;\&#1052;&#1086;&#1080;%20&#1076;&#1086;&#1082;&#1091;&#1084;&#1077;&#1085;&#1090;&#1099;\Any%20Video%20Converter\MPEGI\2915421_ZHurnalist_x264_mpeg1video.mpg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29058" y="428604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500" i="1" dirty="0" smtClean="0">
                <a:latin typeface="Comic Sans MS" pitchFamily="66" charset="0"/>
              </a:rPr>
              <a:t>О светлом будущем заботятся политики,</a:t>
            </a:r>
          </a:p>
          <a:p>
            <a:r>
              <a:rPr lang="ru-RU" sz="1500" i="1" dirty="0" smtClean="0">
                <a:latin typeface="Comic Sans MS" pitchFamily="66" charset="0"/>
              </a:rPr>
              <a:t>о светлом прошлом – историки,</a:t>
            </a:r>
          </a:p>
          <a:p>
            <a:r>
              <a:rPr lang="ru-RU" sz="1500" i="1" dirty="0" smtClean="0">
                <a:latin typeface="Comic Sans MS" pitchFamily="66" charset="0"/>
              </a:rPr>
              <a:t>о светлом настоящем – журналисты.</a:t>
            </a:r>
          </a:p>
          <a:p>
            <a:pPr algn="r"/>
            <a:r>
              <a:rPr lang="ru-RU" sz="1500" i="1" dirty="0" smtClean="0">
                <a:latin typeface="Comic Sans MS" pitchFamily="66" charset="0"/>
              </a:rPr>
              <a:t>Жарко </a:t>
            </a:r>
            <a:r>
              <a:rPr lang="ru-RU" sz="1500" i="1" dirty="0" err="1" smtClean="0">
                <a:latin typeface="Comic Sans MS" pitchFamily="66" charset="0"/>
              </a:rPr>
              <a:t>Петан</a:t>
            </a:r>
            <a:endParaRPr lang="ru-RU" sz="1500" i="1" dirty="0">
              <a:latin typeface="Comic Sans MS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1857364"/>
            <a:ext cx="8643966" cy="101566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31550" cmpd="sng">
                  <a:solidFill>
                    <a:sysClr val="windowText" lastClr="000000"/>
                  </a:solidFill>
                  <a:prstDash val="solid"/>
                </a:ln>
                <a:solidFill>
                  <a:srgbClr val="0070C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Профессия</a:t>
            </a:r>
            <a:r>
              <a:rPr lang="ru-RU" sz="6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6000" b="1" dirty="0" smtClean="0">
                <a:ln w="31550" cmpd="sng">
                  <a:solidFill>
                    <a:sysClr val="windowText" lastClr="000000"/>
                  </a:solidFill>
                  <a:prstDash val="solid"/>
                </a:ln>
                <a:solidFill>
                  <a:srgbClr val="0070C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журналист</a:t>
            </a:r>
            <a:endParaRPr lang="ru-RU" sz="6000" b="1" dirty="0">
              <a:ln w="31550" cmpd="sng">
                <a:solidFill>
                  <a:sysClr val="windowText" lastClr="000000"/>
                </a:solidFill>
                <a:prstDash val="solid"/>
              </a:ln>
              <a:solidFill>
                <a:srgbClr val="0070C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55899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14744" y="5572140"/>
            <a:ext cx="52864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omic Sans MS" pitchFamily="66" charset="0"/>
              </a:rPr>
              <a:t>Подготовили ученицы 9 «А» класса</a:t>
            </a:r>
          </a:p>
          <a:p>
            <a:r>
              <a:rPr lang="ru-RU" sz="2000" dirty="0" smtClean="0">
                <a:latin typeface="Comic Sans MS" pitchFamily="66" charset="0"/>
              </a:rPr>
              <a:t> Белова Наталья и Морозова Мария</a:t>
            </a:r>
            <a:endParaRPr lang="ru-RU" sz="2000" dirty="0">
              <a:latin typeface="Comic Sans MS" pitchFamily="66" charset="0"/>
            </a:endParaRPr>
          </a:p>
        </p:txBody>
      </p:sp>
      <p:pic>
        <p:nvPicPr>
          <p:cNvPr id="11" name="Рисунок 10" descr="press-reliz_bi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2786058"/>
            <a:ext cx="2500330" cy="3643338"/>
          </a:xfrm>
          <a:prstGeom prst="rect">
            <a:avLst/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</p:pic>
      <p:sp>
        <p:nvSpPr>
          <p:cNvPr id="7" name="Скругленный прямоугольник 6">
            <a:hlinkClick r:id="rId3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900" tIns="25400" rIns="88900" bIns="50800" rtlCol="0" anchor="ctr"/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journalist_7034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14290"/>
            <a:ext cx="2281670" cy="3500462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5206" y="3071810"/>
            <a:ext cx="1785950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357290" y="1428736"/>
            <a:ext cx="6858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Comic Sans MS" pitchFamily="66" charset="0"/>
              </a:rPr>
              <a:t>Журналист – это сотрудник периодического издания. Работа журналистом заключается в том, чтобы оперативно собрать, обработать, грамотно и доступно изложить актуальную информацию. Связь между журналистом и аудиторией осуществляется посредством информационного канала (печатные СМИ, телевидение, радио, Интернет), в зависимости от которого выделяют следующие журналистские специализации: сотрудники печатных изданий (газет, журналов, справочников), журналисты электронных СМИ (телевидение, радио, Интернет), фотокорреспонденты (в некоторых случаях фотографии не просто играют роль иллюстрации к литературному материалу, а являются полноценными произведениями)». </a:t>
            </a:r>
            <a:endParaRPr lang="ru-RU" sz="16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728" y="142852"/>
            <a:ext cx="6215106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Журналистика в России</a:t>
            </a:r>
            <a:endParaRPr lang="ru-RU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214422"/>
            <a:ext cx="842968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Comic Sans MS" pitchFamily="66" charset="0"/>
              </a:rPr>
              <a:t>          В России журналистика возникла в 1703 году с появлением по личному указанию и личному участию царя Петр Петра Великого первой печатной газеты «Ведомости», издаваемая типографским способом. К середине XVIII века начали появляется частные журналы, а ещё позднее и сатирические журналы. вся журналистика по-прежнему фактически делилась на два направления: консервативно-монархическое и либерально-просветительское, демократическое.</a:t>
            </a:r>
          </a:p>
          <a:p>
            <a:pPr algn="just"/>
            <a:r>
              <a:rPr lang="ru-RU" sz="1600" dirty="0" smtClean="0">
                <a:latin typeface="Comic Sans MS" pitchFamily="66" charset="0"/>
              </a:rPr>
              <a:t>          В начале XX века часнопредпримательская деятельность в области журналистики расширялась и крепла. В значительной степени разделились функции издателя, то есть собственника газет и журналов, и редакторов. Постепенно формируется качественная и массовая пресса</a:t>
            </a:r>
          </a:p>
          <a:p>
            <a:endParaRPr lang="ru-RU" sz="1600" dirty="0">
              <a:latin typeface="Comic Sans MS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3786190"/>
            <a:ext cx="4472002" cy="2667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  <a:scene3d>
            <a:camera prst="perspectiveLeft"/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428596" y="1500174"/>
            <a:ext cx="8229600" cy="438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dirty="0" smtClean="0">
                <a:latin typeface="Comic Sans MS" pitchFamily="66" charset="0"/>
              </a:rPr>
              <a:t>Плюсы: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Comic Sans MS" pitchFamily="66" charset="0"/>
              </a:rPr>
              <a:t>активный образ жизни;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Comic Sans MS" pitchFamily="66" charset="0"/>
              </a:rPr>
              <a:t>встречи и общение со многими известными, людьми;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Comic Sans MS" pitchFamily="66" charset="0"/>
              </a:rPr>
              <a:t>возможность путешествовать по разным городам и странам;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Comic Sans MS" pitchFamily="66" charset="0"/>
              </a:rPr>
              <a:t>статус «свободного художника»: не нужно работать «от звонка до звонка».</a:t>
            </a:r>
          </a:p>
          <a:p>
            <a:pPr>
              <a:buNone/>
            </a:pPr>
            <a:r>
              <a:rPr lang="ru-RU" sz="1600" dirty="0" smtClean="0">
                <a:latin typeface="Comic Sans MS" pitchFamily="66" charset="0"/>
              </a:rPr>
              <a:t>Минусы: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Comic Sans MS" pitchFamily="66" charset="0"/>
              </a:rPr>
              <a:t>ненормированный рабочий день; 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Comic Sans MS" pitchFamily="66" charset="0"/>
              </a:rPr>
              <a:t>нужно много работать;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Comic Sans MS" pitchFamily="66" charset="0"/>
              </a:rPr>
              <a:t>невозможность «отключиться от работы»;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Comic Sans MS" pitchFamily="66" charset="0"/>
              </a:rPr>
              <a:t>журналистика входит в список опасных профессий.</a:t>
            </a:r>
            <a:endParaRPr lang="ru-RU" sz="1600" dirty="0">
              <a:latin typeface="Comic Sans MS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28794" y="428604"/>
            <a:ext cx="448674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Плюсы и минусы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Плюс 3"/>
          <p:cNvSpPr/>
          <p:nvPr/>
        </p:nvSpPr>
        <p:spPr>
          <a:xfrm>
            <a:off x="6429388" y="714356"/>
            <a:ext cx="2143140" cy="2000264"/>
          </a:xfrm>
          <a:prstGeom prst="mathPlus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  <a:softEdge rad="6350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Минус 5"/>
          <p:cNvSpPr/>
          <p:nvPr/>
        </p:nvSpPr>
        <p:spPr>
          <a:xfrm>
            <a:off x="6286512" y="3143248"/>
            <a:ext cx="2571768" cy="2214578"/>
          </a:xfrm>
          <a:prstGeom prst="mathMinus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  <a:softEdge rad="6350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3" grpId="0"/>
      <p:bldP spid="4" grpId="0" uiExpand="1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14414" y="1500174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1600" dirty="0" smtClean="0">
                <a:latin typeface="Comic Sans MS" pitchFamily="66" charset="0"/>
              </a:rPr>
              <a:t>Вы овладеете одной из самых интересных профессий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1600" dirty="0" smtClean="0">
                <a:latin typeface="Comic Sans MS" pitchFamily="66" charset="0"/>
              </a:rPr>
              <a:t>Вы станете высокооплачиваемым специалистом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1600" dirty="0" smtClean="0">
                <a:latin typeface="Comic Sans MS" pitchFamily="66" charset="0"/>
              </a:rPr>
              <a:t>Вы получите работу в лучших издательских домах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1600" dirty="0" smtClean="0">
                <a:latin typeface="Comic Sans MS" pitchFamily="66" charset="0"/>
              </a:rPr>
              <a:t>Вы будете гордиться своей профессией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1600" dirty="0" smtClean="0">
                <a:latin typeface="Comic Sans MS" pitchFamily="66" charset="0"/>
              </a:rPr>
              <a:t>Вы будете расти как личность и профессионал</a:t>
            </a:r>
          </a:p>
          <a:p>
            <a:pPr marL="342900" indent="-342900"/>
            <a:endParaRPr lang="ru-RU" dirty="0" smtClean="0"/>
          </a:p>
          <a:p>
            <a:pPr marL="342900" indent="-342900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57224" y="357166"/>
            <a:ext cx="740760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 причин стать журналистом</a:t>
            </a:r>
            <a:endParaRPr lang="ru-RU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Рисунок 4" descr="1212660702653845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9124" y="3214686"/>
            <a:ext cx="4000528" cy="2828373"/>
          </a:xfrm>
          <a:prstGeom prst="cloudCallout">
            <a:avLst/>
          </a:prstGeom>
          <a:effectLst>
            <a:softEdge rad="63500"/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00100" y="1428736"/>
            <a:ext cx="642940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itchFamily="2" charset="2"/>
              <a:buChar char="ü"/>
            </a:pPr>
            <a:endParaRPr lang="ru-RU" sz="1600" dirty="0" smtClean="0">
              <a:latin typeface="Comic Sans MS" pitchFamily="66" charset="0"/>
            </a:endParaRP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1600" dirty="0" smtClean="0">
                <a:latin typeface="Comic Sans MS" pitchFamily="66" charset="0"/>
              </a:rPr>
              <a:t>Любознательность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1600" dirty="0" smtClean="0">
                <a:latin typeface="Comic Sans MS" pitchFamily="66" charset="0"/>
              </a:rPr>
              <a:t>Упорство, целеустремленность – не всегда удается легко получить нужную для заметки информацию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1600" dirty="0" smtClean="0">
                <a:latin typeface="Comic Sans MS" pitchFamily="66" charset="0"/>
              </a:rPr>
              <a:t>Любовь и умение принимать участие в социальной жизни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1600" dirty="0" smtClean="0">
                <a:latin typeface="Comic Sans MS" pitchFamily="66" charset="0"/>
              </a:rPr>
              <a:t>Умение быстро переключаться с одной задачи на другую, работать с большим объемом информации.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1600" dirty="0" smtClean="0">
                <a:latin typeface="Comic Sans MS" pitchFamily="66" charset="0"/>
              </a:rPr>
              <a:t> Аналитический склад ума, выделять главное в потоке данных. 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1600" dirty="0" smtClean="0">
                <a:latin typeface="Comic Sans MS" pitchFamily="66" charset="0"/>
              </a:rPr>
              <a:t>Общая эрудированность, широкий кругозор, грамотность, хорошая память, умение писать простым языком. </a:t>
            </a:r>
            <a:endParaRPr lang="ru-RU" sz="1600" dirty="0">
              <a:latin typeface="Comic Sans MS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43042" y="500042"/>
            <a:ext cx="474238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Что нужно иметь?</a:t>
            </a:r>
            <a:endParaRPr lang="ru-RU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1571612"/>
            <a:ext cx="721522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Comic Sans MS" pitchFamily="66" charset="0"/>
              </a:rPr>
              <a:t>В список обязанностей журналиста входит поиск тем для статей и новостей, поиск контактов для интервью или если нужно мнение эксперта, расшифровка диктофонных записей с этих интервью, на которые иногда может уходить большая часть времени – дороги и пробки никто не отменял. Кроме того, все эти эксперты и звезды редко говорят связно – то есть полученное интервью или цитату из него после расшифровки еще нужно «причесать», не забывая при этом, что смысл искажать нельзя. Не нужно забывать о «дипломатическом этапе» согласования материала со всеми участниками, каждый из которых желает внести свои правки… И все это – для того, чтобы получить в нужны срок небольшую статейку, скажем, о новом фасоне мужских рубашек.</a:t>
            </a:r>
            <a:endParaRPr lang="ru-RU" sz="1600" dirty="0">
              <a:latin typeface="Comic Sans MS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00166" y="500042"/>
            <a:ext cx="603242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Основные обязанности</a:t>
            </a:r>
            <a:endParaRPr lang="ru-RU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57224" y="1214422"/>
            <a:ext cx="5929354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/>
            <a:r>
              <a:rPr lang="ru-RU" sz="1600" dirty="0" smtClean="0">
                <a:latin typeface="Comic Sans MS" pitchFamily="66" charset="0"/>
              </a:rPr>
              <a:t>Как называется ваша профессия (должность)?</a:t>
            </a:r>
          </a:p>
          <a:p>
            <a:pPr marL="342900" indent="-342900" algn="just"/>
            <a:r>
              <a:rPr lang="ru-RU" sz="1600" dirty="0" smtClean="0">
                <a:latin typeface="Comic Sans MS" pitchFamily="66" charset="0"/>
              </a:rPr>
              <a:t>-Профессия – журналист, должность – корреспондент.</a:t>
            </a:r>
          </a:p>
          <a:p>
            <a:pPr marL="342900" indent="-342900" algn="just"/>
            <a:r>
              <a:rPr lang="ru-RU" sz="1600" dirty="0" smtClean="0">
                <a:latin typeface="Comic Sans MS" pitchFamily="66" charset="0"/>
              </a:rPr>
              <a:t>В чем заключается Ваша работа и какие у Вас обязанности?</a:t>
            </a:r>
          </a:p>
          <a:p>
            <a:pPr marL="342900" indent="-342900" algn="just"/>
            <a:r>
              <a:rPr lang="ru-RU" sz="1600" dirty="0" smtClean="0">
                <a:latin typeface="Comic Sans MS" pitchFamily="66" charset="0"/>
              </a:rPr>
              <a:t> -Моя работа – это поиск и написание новостей, рекламных текстов, обзоров.</a:t>
            </a:r>
          </a:p>
          <a:p>
            <a:pPr marL="342900" indent="-342900" algn="just"/>
            <a:r>
              <a:rPr lang="ru-RU" sz="1600" dirty="0" smtClean="0">
                <a:latin typeface="Comic Sans MS" pitchFamily="66" charset="0"/>
              </a:rPr>
              <a:t>Что Вам больше всего нравится в своем деле? </a:t>
            </a:r>
          </a:p>
          <a:p>
            <a:pPr marL="342900" indent="-342900" algn="just"/>
            <a:r>
              <a:rPr lang="ru-RU" sz="1600" dirty="0" smtClean="0">
                <a:latin typeface="Comic Sans MS" pitchFamily="66" charset="0"/>
              </a:rPr>
              <a:t>-Общение с разными людьми, возможность интересно писать.</a:t>
            </a:r>
          </a:p>
          <a:p>
            <a:pPr marL="342900" indent="-342900" algn="just"/>
            <a:r>
              <a:rPr lang="ru-RU" sz="1600" dirty="0" smtClean="0">
                <a:latin typeface="Comic Sans MS" pitchFamily="66" charset="0"/>
              </a:rPr>
              <a:t> Что Вам больше всего не нравится в своем деле?</a:t>
            </a:r>
          </a:p>
          <a:p>
            <a:pPr marL="342900" indent="-342900" algn="just">
              <a:buFontTx/>
              <a:buChar char="-"/>
            </a:pPr>
            <a:r>
              <a:rPr lang="ru-RU" sz="1600" dirty="0" smtClean="0">
                <a:latin typeface="Comic Sans MS" pitchFamily="66" charset="0"/>
              </a:rPr>
              <a:t>Выезжать на криминал – убийства. </a:t>
            </a:r>
          </a:p>
          <a:p>
            <a:pPr marL="342900" indent="-342900" algn="just"/>
            <a:r>
              <a:rPr lang="ru-RU" sz="1600" dirty="0" smtClean="0">
                <a:latin typeface="Comic Sans MS" pitchFamily="66" charset="0"/>
              </a:rPr>
              <a:t>Какие человеческие качества по Вашему мнению наиболее важны в вашем деле? </a:t>
            </a:r>
          </a:p>
          <a:p>
            <a:pPr marL="342900" indent="-342900" algn="just"/>
            <a:r>
              <a:rPr lang="ru-RU" sz="1600" dirty="0" smtClean="0">
                <a:latin typeface="Comic Sans MS" pitchFamily="66" charset="0"/>
              </a:rPr>
              <a:t>-Коммуникабельность, умение настоять на своем, умение разговаривать по телефону, умение поддерживать беседу, разбираться (хотя бы поверхностно) во всем на свете, грамотность, терпение.</a:t>
            </a:r>
          </a:p>
          <a:p>
            <a:pPr marL="342900" indent="-342900"/>
            <a:endParaRPr lang="ru-RU" dirty="0" smtClean="0"/>
          </a:p>
          <a:p>
            <a:pPr marL="342900" indent="-342900"/>
            <a:endParaRPr lang="ru-RU" dirty="0"/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endParaRPr lang="ru-RU" dirty="0"/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endParaRPr lang="ru-RU" dirty="0"/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57422" y="428604"/>
            <a:ext cx="3252255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Интервью</a:t>
            </a:r>
            <a:endParaRPr lang="ru-RU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Рисунок 4" descr="journalis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000891" y="3000372"/>
            <a:ext cx="1879347" cy="33575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er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3504" y="3643314"/>
            <a:ext cx="3162312" cy="2967044"/>
          </a:xfrm>
          <a:prstGeom prst="rect">
            <a:avLst/>
          </a:prstGeom>
          <a:effectLst>
            <a:softEdge rad="317500"/>
          </a:effectLst>
          <a:scene3d>
            <a:camera prst="perspectiveLeft"/>
            <a:lightRig rig="threePt" dir="t"/>
          </a:scene3d>
        </p:spPr>
      </p:pic>
      <p:sp>
        <p:nvSpPr>
          <p:cNvPr id="2" name="Прямоугольник 1"/>
          <p:cNvSpPr/>
          <p:nvPr/>
        </p:nvSpPr>
        <p:spPr>
          <a:xfrm>
            <a:off x="357158" y="357166"/>
            <a:ext cx="866615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Почему мы выбрали эту профессию?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1538" y="1357298"/>
            <a:ext cx="6715172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Comic Sans MS" pitchFamily="66" charset="0"/>
              </a:rPr>
              <a:t>       Журналист – это профессия молодых и активных. Привлекает нас эта профессия возможностью постоянного общения с разными людьми, и вообще хочется иметь свою передачу на телевидении.</a:t>
            </a:r>
          </a:p>
          <a:p>
            <a:pPr algn="just"/>
            <a:r>
              <a:rPr lang="ru-RU" sz="1600" dirty="0" smtClean="0">
                <a:latin typeface="Comic Sans MS" pitchFamily="66" charset="0"/>
              </a:rPr>
              <a:t>       Хорошего журналиста отличают ответственность, независимость от стереотипов, добросовестность и объективность. Он не должен идти на компромисс и кривить душой, обязан быть предельно честным и неподкупным. Именно в этом случае он сможет завоевать уважение и доверие аудитории. </a:t>
            </a:r>
          </a:p>
          <a:p>
            <a:pPr algn="just"/>
            <a:r>
              <a:rPr lang="ru-RU" sz="1600" dirty="0" smtClean="0">
                <a:latin typeface="Comic Sans MS" pitchFamily="66" charset="0"/>
              </a:rPr>
              <a:t>        Вообще, журналистика- занятие замечательное!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14348" y="1857364"/>
            <a:ext cx="800105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Comic Sans MS" pitchFamily="66" charset="0"/>
              </a:rPr>
              <a:t>Санкт-Петербургский государственный университет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Comic Sans MS" pitchFamily="66" charset="0"/>
              </a:rPr>
              <a:t>Санкт-Петербургский Государственный Университет Технологии и Дизайна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14348" y="2857496"/>
            <a:ext cx="692948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Comic Sans MS" pitchFamily="66" charset="0"/>
              </a:rPr>
              <a:t>Студенты учатся готовить журналистский текст, формировать общественное мнение, создавать новости и анализировать события; осваивают методы работы на рынке информационных услуг, экономику и менеджмент СМИ, принципы организации работы редакции; овладевают современными журналистскими технологиями, основами дизайна и верстки периодических изданий, профессиональными навыками работы с цифровой техникой.</a:t>
            </a:r>
            <a:endParaRPr lang="ru-RU" sz="1600" dirty="0">
              <a:latin typeface="Comic Sans MS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142852"/>
            <a:ext cx="742952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Где можно получить эту</a:t>
            </a:r>
          </a:p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профессию?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7290" y="285728"/>
            <a:ext cx="629505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Российские журналисты</a:t>
            </a:r>
            <a:endParaRPr lang="ru-RU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214422"/>
            <a:ext cx="1894298" cy="26432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1214422"/>
            <a:ext cx="1928826" cy="26432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1142984"/>
            <a:ext cx="1905000" cy="26432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571472" y="4286256"/>
            <a:ext cx="20266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/>
              <a:t>Эдуард Лимонов</a:t>
            </a: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428992" y="4286256"/>
            <a:ext cx="19106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/>
              <a:t>Дмитрий Быков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072198" y="4286256"/>
            <a:ext cx="18401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/>
              <a:t>Пол Хлебников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00232" y="1643050"/>
            <a:ext cx="550071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Comic Sans MS" pitchFamily="66" charset="0"/>
              </a:rPr>
              <a:t>Если ты ...легко вступаешь в контакт с людьми и добиваешься от них необходимых откровений;</a:t>
            </a:r>
          </a:p>
          <a:p>
            <a:r>
              <a:rPr lang="ru-RU" sz="1600" dirty="0" smtClean="0">
                <a:latin typeface="Comic Sans MS" pitchFamily="66" charset="0"/>
              </a:rPr>
              <a:t>умеешь доступно и логично излагать свои мысли на бумаге;</a:t>
            </a:r>
          </a:p>
          <a:p>
            <a:r>
              <a:rPr lang="ru-RU" sz="1600" dirty="0" smtClean="0">
                <a:latin typeface="Comic Sans MS" pitchFamily="66" charset="0"/>
              </a:rPr>
              <a:t>обладаешь повышенной стрессоустойчивостью;</a:t>
            </a:r>
          </a:p>
          <a:p>
            <a:r>
              <a:rPr lang="ru-RU" sz="1600" dirty="0" smtClean="0">
                <a:latin typeface="Comic Sans MS" pitchFamily="66" charset="0"/>
              </a:rPr>
              <a:t>Дисциплинированный;</a:t>
            </a:r>
          </a:p>
          <a:p>
            <a:r>
              <a:rPr lang="ru-RU" sz="1600" dirty="0" smtClean="0">
                <a:latin typeface="Comic Sans MS" pitchFamily="66" charset="0"/>
              </a:rPr>
              <a:t>любознательный и во всем стараешься доходить до сути;</a:t>
            </a:r>
          </a:p>
          <a:p>
            <a:r>
              <a:rPr lang="ru-RU" sz="1600" dirty="0" smtClean="0">
                <a:latin typeface="Comic Sans MS" pitchFamily="66" charset="0"/>
              </a:rPr>
              <a:t>готов к перемещениям, поездкам и часто - работе в экстремальных условиях;</a:t>
            </a:r>
          </a:p>
          <a:p>
            <a:r>
              <a:rPr lang="ru-RU" sz="1600" dirty="0" smtClean="0">
                <a:latin typeface="Comic Sans MS" pitchFamily="66" charset="0"/>
              </a:rPr>
              <a:t>то ты — НАСТОЯЩИЙ ЖУРНАЛИСТ!</a:t>
            </a:r>
            <a:endParaRPr lang="ru-RU" sz="1600" dirty="0">
              <a:latin typeface="Comic Sans MS" pitchFamily="66" charset="0"/>
            </a:endParaRPr>
          </a:p>
        </p:txBody>
      </p:sp>
      <p:sp>
        <p:nvSpPr>
          <p:cNvPr id="4" name="Пятно 1 3"/>
          <p:cNvSpPr/>
          <p:nvPr/>
        </p:nvSpPr>
        <p:spPr>
          <a:xfrm>
            <a:off x="500034" y="5000636"/>
            <a:ext cx="1500198" cy="1428760"/>
          </a:xfrm>
          <a:prstGeom prst="irregularSeal1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  <a:softEdge rad="6350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ятно 2 4"/>
          <p:cNvSpPr/>
          <p:nvPr/>
        </p:nvSpPr>
        <p:spPr>
          <a:xfrm rot="2330241">
            <a:off x="7358082" y="571480"/>
            <a:ext cx="1571636" cy="1357322"/>
          </a:xfrm>
          <a:prstGeom prst="irregularSeal2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  <a:softEdge rad="6350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7290" y="357166"/>
            <a:ext cx="585673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Ролик о журналистике</a:t>
            </a:r>
            <a:endParaRPr lang="ru-RU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2915421_ZHurnalist_x264_mpeg1video.mpg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2895600" y="2286000"/>
            <a:ext cx="335280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 fullScrn="1"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28662" y="2428868"/>
            <a:ext cx="19574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dirty="0" smtClean="0"/>
              <a:t>http:// rabota.ua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28662" y="2786058"/>
            <a:ext cx="28043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dirty="0" smtClean="0"/>
              <a:t>http://www.krugosvet.ru/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28662" y="1714488"/>
            <a:ext cx="38767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dirty="0" smtClean="0"/>
              <a:t>http://www.newjourn.ru/journalist/#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28662" y="207167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dirty="0" smtClean="0"/>
              <a:t>http://planetahr.ru/publication/2019/25/114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285852" y="357166"/>
            <a:ext cx="628902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Источники информации</a:t>
            </a:r>
            <a:endParaRPr lang="ru-RU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57290" y="1214422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Интернет: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071538" y="3500438"/>
            <a:ext cx="53578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	Книги:</a:t>
            </a:r>
          </a:p>
          <a:p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err="1" smtClean="0"/>
              <a:t>Есин</a:t>
            </a:r>
            <a:r>
              <a:rPr lang="ru-RU" dirty="0" smtClean="0"/>
              <a:t> Б.И «История русской журналистики» 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3786190"/>
            <a:ext cx="2938176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  <a:scene3d>
            <a:camera prst="perspectiveContrastingLeftFacing"/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theme/theme1.xml><?xml version="1.0" encoding="utf-8"?>
<a:theme xmlns:a="http://schemas.openxmlformats.org/drawingml/2006/main" name="Тема Office">
  <a:themeElements>
    <a:clrScheme name="Другая 32">
      <a:dk1>
        <a:sysClr val="windowText" lastClr="000000"/>
      </a:dk1>
      <a:lt1>
        <a:srgbClr val="FEB2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235</TotalTime>
  <Words>902</Words>
  <Application>Microsoft Office PowerPoint</Application>
  <PresentationFormat>Экран (4:3)</PresentationFormat>
  <Paragraphs>91</Paragraphs>
  <Slides>14</Slides>
  <Notes>3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Наташа</dc:creator>
  <cp:lastModifiedBy>admin</cp:lastModifiedBy>
  <cp:revision>32</cp:revision>
  <dcterms:created xsi:type="dcterms:W3CDTF">2009-12-14T18:11:48Z</dcterms:created>
  <dcterms:modified xsi:type="dcterms:W3CDTF">2015-08-18T13:11:31Z</dcterms:modified>
</cp:coreProperties>
</file>